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drawings/drawing10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drawings/drawing11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drawings/drawing12.xml" ContentType="application/vnd.openxmlformats-officedocument.drawingml.chartshapes+xml"/>
  <Override PartName="/ppt/charts/chart24.xml" ContentType="application/vnd.openxmlformats-officedocument.drawingml.chart+xml"/>
  <Override PartName="/ppt/drawings/drawing13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5.xml" ContentType="application/vnd.openxmlformats-officedocument.drawingml.chart+xml"/>
  <Override PartName="/ppt/drawings/drawing14.xml" ContentType="application/vnd.openxmlformats-officedocument.drawingml.chartshapes+xml"/>
  <Override PartName="/ppt/charts/chart26.xml" ContentType="application/vnd.openxmlformats-officedocument.drawingml.chart+xml"/>
  <Override PartName="/ppt/drawings/drawing15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27.xml" ContentType="application/vnd.openxmlformats-officedocument.drawingml.chart+xml"/>
  <Override PartName="/ppt/drawings/drawing16.xml" ContentType="application/vnd.openxmlformats-officedocument.drawingml.chartshapes+xml"/>
  <Override PartName="/ppt/charts/chart28.xml" ContentType="application/vnd.openxmlformats-officedocument.drawingml.chart+xml"/>
  <Override PartName="/ppt/drawings/drawing17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drawings/drawing18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drawings/drawing19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drawings/drawing20.xml" ContentType="application/vnd.openxmlformats-officedocument.drawingml.chartshapes+xml"/>
  <Override PartName="/ppt/charts/chart32.xml" ContentType="application/vnd.openxmlformats-officedocument.drawingml.chart+xml"/>
  <Override PartName="/ppt/drawings/drawing21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33.xml" ContentType="application/vnd.openxmlformats-officedocument.drawingml.chart+xml"/>
  <Override PartName="/ppt/drawings/drawing22.xml" ContentType="application/vnd.openxmlformats-officedocument.drawingml.chartshapes+xml"/>
  <Override PartName="/ppt/charts/chart34.xml" ContentType="application/vnd.openxmlformats-officedocument.drawingml.chart+xml"/>
  <Override PartName="/ppt/drawings/drawing23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35.xml" ContentType="application/vnd.openxmlformats-officedocument.drawingml.chart+xml"/>
  <Override PartName="/ppt/drawings/drawing24.xml" ContentType="application/vnd.openxmlformats-officedocument.drawingml.chartshapes+xml"/>
  <Override PartName="/ppt/charts/chart36.xml" ContentType="application/vnd.openxmlformats-officedocument.drawingml.chart+xml"/>
  <Override PartName="/ppt/drawings/drawing25.xml" ContentType="application/vnd.openxmlformats-officedocument.drawingml.chartshape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7.xml" ContentType="application/vnd.openxmlformats-officedocument.drawingml.chart+xml"/>
  <Override PartName="/ppt/notesSlides/notesSlide38.xml" ContentType="application/vnd.openxmlformats-officedocument.presentationml.notesSlide+xml"/>
  <Override PartName="/ppt/charts/chart38.xml" ContentType="application/vnd.openxmlformats-officedocument.drawingml.chart+xml"/>
  <Override PartName="/ppt/notesSlides/notesSlide39.xml" ContentType="application/vnd.openxmlformats-officedocument.presentationml.notesSlide+xml"/>
  <Override PartName="/ppt/charts/chart39.xml" ContentType="application/vnd.openxmlformats-officedocument.drawingml.chart+xml"/>
  <Override PartName="/ppt/notesSlides/notesSlide40.xml" ContentType="application/vnd.openxmlformats-officedocument.presentationml.notesSlide+xml"/>
  <Override PartName="/ppt/charts/chart40.xml" ContentType="application/vnd.openxmlformats-officedocument.drawingml.chart+xml"/>
  <Override PartName="/ppt/notesSlides/notesSlide41.xml" ContentType="application/vnd.openxmlformats-officedocument.presentationml.notesSlide+xml"/>
  <Override PartName="/ppt/charts/chart41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4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55"/>
  </p:notesMasterIdLst>
  <p:sldIdLst>
    <p:sldId id="1268" r:id="rId6"/>
    <p:sldId id="1826" r:id="rId7"/>
    <p:sldId id="1270" r:id="rId8"/>
    <p:sldId id="1736" r:id="rId9"/>
    <p:sldId id="1821" r:id="rId10"/>
    <p:sldId id="1692" r:id="rId11"/>
    <p:sldId id="1777" r:id="rId12"/>
    <p:sldId id="1788" r:id="rId13"/>
    <p:sldId id="1789" r:id="rId14"/>
    <p:sldId id="1790" r:id="rId15"/>
    <p:sldId id="1791" r:id="rId16"/>
    <p:sldId id="1810" r:id="rId17"/>
    <p:sldId id="1793" r:id="rId18"/>
    <p:sldId id="1811" r:id="rId19"/>
    <p:sldId id="1837" r:id="rId20"/>
    <p:sldId id="1795" r:id="rId21"/>
    <p:sldId id="1796" r:id="rId22"/>
    <p:sldId id="1797" r:id="rId23"/>
    <p:sldId id="1849" r:id="rId24"/>
    <p:sldId id="1850" r:id="rId25"/>
    <p:sldId id="1851" r:id="rId26"/>
    <p:sldId id="1852" r:id="rId27"/>
    <p:sldId id="1853" r:id="rId28"/>
    <p:sldId id="1856" r:id="rId29"/>
    <p:sldId id="1855" r:id="rId30"/>
    <p:sldId id="1838" r:id="rId31"/>
    <p:sldId id="1798" r:id="rId32"/>
    <p:sldId id="1823" r:id="rId33"/>
    <p:sldId id="1822" r:id="rId34"/>
    <p:sldId id="1814" r:id="rId35"/>
    <p:sldId id="1815" r:id="rId36"/>
    <p:sldId id="1816" r:id="rId37"/>
    <p:sldId id="1824" r:id="rId38"/>
    <p:sldId id="1825" r:id="rId39"/>
    <p:sldId id="1818" r:id="rId40"/>
    <p:sldId id="1819" r:id="rId41"/>
    <p:sldId id="1820" r:id="rId42"/>
    <p:sldId id="1839" r:id="rId43"/>
    <p:sldId id="1827" r:id="rId44"/>
    <p:sldId id="1828" r:id="rId45"/>
    <p:sldId id="1833" r:id="rId46"/>
    <p:sldId id="1831" r:id="rId47"/>
    <p:sldId id="1830" r:id="rId48"/>
    <p:sldId id="1829" r:id="rId49"/>
    <p:sldId id="1832" r:id="rId50"/>
    <p:sldId id="1841" r:id="rId51"/>
    <p:sldId id="1834" r:id="rId52"/>
    <p:sldId id="1835" r:id="rId53"/>
    <p:sldId id="1836" r:id="rId54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5" clrIdx="0"/>
  <p:cmAuthor id="1" name="Christine M. Flavin" initials="CMF" lastIdx="30" clrIdx="1">
    <p:extLst>
      <p:ext uri="{19B8F6BF-5375-455C-9EA6-DF929625EA0E}">
        <p15:presenceInfo xmlns:p15="http://schemas.microsoft.com/office/powerpoint/2012/main" userId="S-1-5-21-3838001524-2532167733-2738084025-9616" providerId="AD"/>
      </p:ext>
    </p:extLst>
  </p:cmAuthor>
  <p:cmAuthor id="2" name="Wida Cherikh" initials="WC" lastIdx="164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Aparna Sadavarte" initials="AS" lastIdx="71" clrIdx="3">
    <p:extLst>
      <p:ext uri="{19B8F6BF-5375-455C-9EA6-DF929625EA0E}">
        <p15:presenceInfo xmlns:p15="http://schemas.microsoft.com/office/powerpoint/2012/main" userId="S-1-5-21-3838001524-2532167733-2738084025-15799" providerId="AD"/>
      </p:ext>
    </p:extLst>
  </p:cmAuthor>
  <p:cmAuthor id="4" name="Lyna Cherikh" initials="LC" lastIdx="8" clrIdx="4">
    <p:extLst>
      <p:ext uri="{19B8F6BF-5375-455C-9EA6-DF929625EA0E}">
        <p15:presenceInfo xmlns:p15="http://schemas.microsoft.com/office/powerpoint/2012/main" userId="S-1-5-21-3838001524-2532167733-2738084025-20901" providerId="AD"/>
      </p:ext>
    </p:extLst>
  </p:cmAuthor>
  <p:cmAuthor id="5" name="Aparna Sadavarte" initials="AS [2]" lastIdx="6" clrIdx="5">
    <p:extLst>
      <p:ext uri="{19B8F6BF-5375-455C-9EA6-DF929625EA0E}">
        <p15:presenceInfo xmlns:p15="http://schemas.microsoft.com/office/powerpoint/2012/main" userId="Aparna Sadavarte" providerId="None"/>
      </p:ext>
    </p:extLst>
  </p:cmAuthor>
  <p:cmAuthor id="6" name="Lyna Cherikh" initials="LC [2]" lastIdx="6" clrIdx="6">
    <p:extLst>
      <p:ext uri="{19B8F6BF-5375-455C-9EA6-DF929625EA0E}">
        <p15:presenceInfo xmlns:p15="http://schemas.microsoft.com/office/powerpoint/2012/main" userId="Lyna Cherik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6D4"/>
    <a:srgbClr val="B97E33"/>
    <a:srgbClr val="01B051"/>
    <a:srgbClr val="E3CCAE"/>
    <a:srgbClr val="FF0000"/>
    <a:srgbClr val="92D050"/>
    <a:srgbClr val="00B0F0"/>
    <a:srgbClr val="FFDC6D"/>
    <a:srgbClr val="0070C0"/>
    <a:srgbClr val="73A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3488" autoAdjust="0"/>
  </p:normalViewPr>
  <p:slideViewPr>
    <p:cSldViewPr>
      <p:cViewPr varScale="1">
        <p:scale>
          <a:sx n="68" d="100"/>
          <a:sy n="68" d="100"/>
        </p:scale>
        <p:origin x="1140" y="66"/>
      </p:cViewPr>
      <p:guideLst>
        <p:guide orient="horz" pos="230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96062992125984"/>
          <c:y val="0.15663896179644451"/>
          <c:w val="0.65781230048946593"/>
          <c:h val="0.67608486439195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395-4D91-A0AC-E38A82C6559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395-4D91-A0AC-E38A82C6559A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395-4D91-A0AC-E38A82C6559A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395-4D91-A0AC-E38A82C6559A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395-4D91-A0AC-E38A82C6559A}"/>
              </c:ext>
            </c:extLst>
          </c:dPt>
          <c:dPt>
            <c:idx val="5"/>
            <c:bubble3D val="0"/>
            <c:spPr>
              <a:solidFill>
                <a:srgbClr val="FF00FF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395-4D91-A0AC-E38A82C6559A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395-4D91-A0AC-E38A82C6559A}"/>
              </c:ext>
            </c:extLst>
          </c:dPt>
          <c:dPt>
            <c:idx val="7"/>
            <c:bubble3D val="0"/>
            <c:spPr>
              <a:solidFill>
                <a:srgbClr val="FF99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395-4D91-A0AC-E38A82C6559A}"/>
              </c:ext>
            </c:extLst>
          </c:dPt>
          <c:dLbls>
            <c:dLbl>
              <c:idx val="1"/>
              <c:layout>
                <c:manualLayout>
                  <c:x val="-5.560076674089208E-2"/>
                  <c:y val="0.111019736842105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95-4D91-A0AC-E38A82C6559A}"/>
                </c:ext>
              </c:extLst>
            </c:dLbl>
            <c:dLbl>
              <c:idx val="2"/>
              <c:layout>
                <c:manualLayout>
                  <c:x val="-6.5610006657331105E-2"/>
                  <c:y val="4.52302631578947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395-4D91-A0AC-E38A82C6559A}"/>
                </c:ext>
              </c:extLst>
            </c:dLbl>
            <c:dLbl>
              <c:idx val="3"/>
              <c:layout>
                <c:manualLayout>
                  <c:x val="-1.4577259475218658E-2"/>
                  <c:y val="-2.87828947368421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395-4D91-A0AC-E38A82C6559A}"/>
                </c:ext>
              </c:extLst>
            </c:dLbl>
            <c:dLbl>
              <c:idx val="6"/>
              <c:layout>
                <c:manualLayout>
                  <c:x val="0"/>
                  <c:y val="-1.31578947368421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95-4D91-A0AC-E38A82C6559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2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HCM</c:v>
                </c:pt>
                <c:pt idx="1">
                  <c:v>Amyloid</c:v>
                </c:pt>
                <c:pt idx="2">
                  <c:v>Sarcoid</c:v>
                </c:pt>
                <c:pt idx="3">
                  <c:v>Radiation/chemo</c:v>
                </c:pt>
                <c:pt idx="4">
                  <c:v>Other RCM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0.58823999999999999</c:v>
                </c:pt>
                <c:pt idx="1">
                  <c:v>1.4710000000000001E-2</c:v>
                </c:pt>
                <c:pt idx="2">
                  <c:v>2.0219999999999998E-2</c:v>
                </c:pt>
                <c:pt idx="3">
                  <c:v>1.5630000000000002E-2</c:v>
                </c:pt>
                <c:pt idx="4">
                  <c:v>0.36120999999999998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395-4D91-A0AC-E38A82C65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08208064900978"/>
          <c:y val="0.12597379429133859"/>
          <c:w val="0.86506165716354433"/>
          <c:h val="0.747196378807824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352</c:v>
                </c:pt>
                <c:pt idx="1">
                  <c:v>752</c:v>
                </c:pt>
                <c:pt idx="2">
                  <c:v>1065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4-47D0-BA1E-D3E7AACC1E4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Amyloid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53</c:v>
                </c:pt>
                <c:pt idx="1">
                  <c:v>114</c:v>
                </c:pt>
                <c:pt idx="2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4-47D0-BA1E-D3E7AACC1E4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Sarcoid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4-47D0-BA1E-D3E7AACC1E4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Radiation/chemo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3"/>
                <c:pt idx="0">
                  <c:v>9</c:v>
                </c:pt>
                <c:pt idx="1">
                  <c:v>26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84-47D0-BA1E-D3E7AACC1E4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Other RCM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C17-43AF-A49B-2D424A3603D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C17-43AF-A49B-2D424A3603D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C17-43AF-A49B-2D424A3603D2}"/>
              </c:ext>
            </c:extLst>
          </c:dPt>
          <c:cat>
            <c:strRef>
              <c:f>Sheet1!$B$1:$E$1</c:f>
              <c:strCache>
                <c:ptCount val="3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3"/>
                <c:pt idx="0">
                  <c:v>321</c:v>
                </c:pt>
                <c:pt idx="1">
                  <c:v>475</c:v>
                </c:pt>
                <c:pt idx="2">
                  <c:v>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84-47D0-BA1E-D3E7AACC1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92169584"/>
        <c:axId val="592169192"/>
      </c:barChart>
      <c:catAx>
        <c:axId val="59216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92169192"/>
        <c:crosses val="autoZero"/>
        <c:auto val="1"/>
        <c:lblAlgn val="ctr"/>
        <c:lblOffset val="100"/>
        <c:noMultiLvlLbl val="0"/>
      </c:catAx>
      <c:valAx>
        <c:axId val="592169192"/>
        <c:scaling>
          <c:orientation val="minMax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92169584"/>
        <c:crosses val="autoZero"/>
        <c:crossBetween val="between"/>
        <c:majorUnit val="0.25"/>
      </c:valAx>
      <c:spPr>
        <a:noFill/>
        <a:ln w="12700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378446067735509"/>
          <c:y val="2.6410932451012947E-2"/>
          <c:w val="0.58451419852638897"/>
          <c:h val="8.4321876237762411E-2"/>
        </c:manualLayout>
      </c:layout>
      <c:overlay val="0"/>
      <c:spPr>
        <a:noFill/>
        <a:ln w="12700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5453283335262"/>
          <c:y val="0.13932808755563161"/>
          <c:w val="0.40154553930542608"/>
          <c:h val="0.631233952413556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A3C-4077-9EDE-C70404CC1FEB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A3C-4077-9EDE-C70404CC1FEB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A3C-4077-9EDE-C70404CC1FE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A3C-4077-9EDE-C70404CC1FEB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A3C-4077-9EDE-C70404CC1FEB}"/>
              </c:ext>
            </c:extLst>
          </c:dPt>
          <c:dPt>
            <c:idx val="5"/>
            <c:bubble3D val="0"/>
            <c:spPr>
              <a:solidFill>
                <a:srgbClr val="FF00FF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A3C-4077-9EDE-C70404CC1FEB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DA3C-4077-9EDE-C70404CC1FEB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DA3C-4077-9EDE-C70404CC1FEB}"/>
              </c:ext>
            </c:extLst>
          </c:dPt>
          <c:dLbls>
            <c:dLbl>
              <c:idx val="4"/>
              <c:layout>
                <c:manualLayout>
                  <c:x val="-3.025064822817632E-2"/>
                  <c:y val="-1.69836956521739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A3C-4077-9EDE-C70404CC1FE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CHD</c:v>
                </c:pt>
                <c:pt idx="1">
                  <c:v>HCM</c:v>
                </c:pt>
                <c:pt idx="2">
                  <c:v>ICM</c:v>
                </c:pt>
                <c:pt idx="3">
                  <c:v>DCM/NICM</c:v>
                </c:pt>
                <c:pt idx="4">
                  <c:v>Other</c:v>
                </c:pt>
                <c:pt idx="5">
                  <c:v>RCM</c:v>
                </c:pt>
                <c:pt idx="6">
                  <c:v>RETX</c:v>
                </c:pt>
                <c:pt idx="7">
                  <c:v>VCM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2.6919999999999999E-2</c:v>
                </c:pt>
                <c:pt idx="1">
                  <c:v>3.039E-2</c:v>
                </c:pt>
                <c:pt idx="2">
                  <c:v>0.35787000000000002</c:v>
                </c:pt>
                <c:pt idx="3">
                  <c:v>0.48608000000000001</c:v>
                </c:pt>
                <c:pt idx="4">
                  <c:v>5.3899999999999998E-3</c:v>
                </c:pt>
                <c:pt idx="5">
                  <c:v>2.4070000000000001E-2</c:v>
                </c:pt>
                <c:pt idx="6">
                  <c:v>2.351E-2</c:v>
                </c:pt>
                <c:pt idx="7">
                  <c:v>4.5780000000000001E-2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A3C-4077-9EDE-C70404CC1F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92431759436833"/>
          <c:y val="0.16039414455929588"/>
          <c:w val="0.40268161595234581"/>
          <c:h val="0.613199945529384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CBF-411A-94F4-9340FBA8D30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CBF-411A-94F4-9340FBA8D30F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CBF-411A-94F4-9340FBA8D30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CBF-411A-94F4-9340FBA8D30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CBF-411A-94F4-9340FBA8D30F}"/>
              </c:ext>
            </c:extLst>
          </c:dPt>
          <c:dPt>
            <c:idx val="5"/>
            <c:bubble3D val="0"/>
            <c:spPr>
              <a:solidFill>
                <a:srgbClr val="FF00FF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CBF-411A-94F4-9340FBA8D30F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CBF-411A-94F4-9340FBA8D30F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CBF-411A-94F4-9340FBA8D30F}"/>
              </c:ext>
            </c:extLst>
          </c:dPt>
          <c:dLbls>
            <c:dLbl>
              <c:idx val="4"/>
              <c:layout>
                <c:manualLayout>
                  <c:x val="-2.7190001457489479E-2"/>
                  <c:y val="-1.910985684911567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763186780158706E-2"/>
                      <c:h val="6.30785778755506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CBF-411A-94F4-9340FBA8D30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CHD</c:v>
                </c:pt>
                <c:pt idx="1">
                  <c:v>HCM</c:v>
                </c:pt>
                <c:pt idx="2">
                  <c:v>ICM</c:v>
                </c:pt>
                <c:pt idx="3">
                  <c:v>DCM/NICM</c:v>
                </c:pt>
                <c:pt idx="4">
                  <c:v>Other</c:v>
                </c:pt>
                <c:pt idx="5">
                  <c:v>RCM</c:v>
                </c:pt>
                <c:pt idx="6">
                  <c:v>RETX</c:v>
                </c:pt>
                <c:pt idx="7">
                  <c:v>VCM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2.444E-2</c:v>
                </c:pt>
                <c:pt idx="1">
                  <c:v>1.975E-2</c:v>
                </c:pt>
                <c:pt idx="2">
                  <c:v>0.42763000000000001</c:v>
                </c:pt>
                <c:pt idx="3">
                  <c:v>0.44596999999999998</c:v>
                </c:pt>
                <c:pt idx="4">
                  <c:v>8.2500000000000004E-3</c:v>
                </c:pt>
                <c:pt idx="5">
                  <c:v>2.146E-2</c:v>
                </c:pt>
                <c:pt idx="6">
                  <c:v>2.87E-2</c:v>
                </c:pt>
                <c:pt idx="7">
                  <c:v>2.3800000000000002E-2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CBF-411A-94F4-9340FBA8D3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25730043235308"/>
          <c:y val="0.52122900262467187"/>
          <c:w val="0.45568030964455525"/>
          <c:h val="0.399849081364829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FDB-4EF0-AE76-D04BB7D8008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FDB-4EF0-AE76-D04BB7D8008A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FDB-4EF0-AE76-D04BB7D8008A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FDB-4EF0-AE76-D04BB7D8008A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FDB-4EF0-AE76-D04BB7D8008A}"/>
              </c:ext>
            </c:extLst>
          </c:dPt>
          <c:dPt>
            <c:idx val="5"/>
            <c:bubble3D val="0"/>
            <c:spPr>
              <a:solidFill>
                <a:srgbClr val="FF00FF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FDB-4EF0-AE76-D04BB7D8008A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DFDB-4EF0-AE76-D04BB7D8008A}"/>
              </c:ext>
            </c:extLst>
          </c:dPt>
          <c:dPt>
            <c:idx val="7"/>
            <c:bubble3D val="0"/>
            <c:spPr>
              <a:solidFill>
                <a:srgbClr val="FF99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DFDB-4EF0-AE76-D04BB7D8008A}"/>
              </c:ext>
            </c:extLst>
          </c:dPt>
          <c:dLbls>
            <c:dLbl>
              <c:idx val="0"/>
              <c:layout>
                <c:manualLayout>
                  <c:x val="0"/>
                  <c:y val="1.28405604793431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DB-4EF0-AE76-D04BB7D8008A}"/>
                </c:ext>
              </c:extLst>
            </c:dLbl>
            <c:dLbl>
              <c:idx val="1"/>
              <c:layout>
                <c:manualLayout>
                  <c:x val="8.064516129032159E-3"/>
                  <c:y val="3.59535693421608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DB-4EF0-AE76-D04BB7D8008A}"/>
                </c:ext>
              </c:extLst>
            </c:dLbl>
            <c:dLbl>
              <c:idx val="4"/>
              <c:layout>
                <c:manualLayout>
                  <c:x val="-2.150537634408612E-2"/>
                  <c:y val="-1.02724483834745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FDB-4EF0-AE76-D04BB7D8008A}"/>
                </c:ext>
              </c:extLst>
            </c:dLbl>
            <c:dLbl>
              <c:idx val="6"/>
              <c:layout>
                <c:manualLayout>
                  <c:x val="1.8817204301075169E-2"/>
                  <c:y val="-1.02724483834745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FDB-4EF0-AE76-D04BB7D800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2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CHD</c:v>
                </c:pt>
                <c:pt idx="1">
                  <c:v>HCM</c:v>
                </c:pt>
                <c:pt idx="2">
                  <c:v>ICM</c:v>
                </c:pt>
                <c:pt idx="3">
                  <c:v>DCM/NICM</c:v>
                </c:pt>
                <c:pt idx="4">
                  <c:v>Other</c:v>
                </c:pt>
                <c:pt idx="5">
                  <c:v>RCM</c:v>
                </c:pt>
                <c:pt idx="6">
                  <c:v>RETX</c:v>
                </c:pt>
                <c:pt idx="7">
                  <c:v>VCM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1.1599999999999999E-2</c:v>
                </c:pt>
                <c:pt idx="1">
                  <c:v>1.8919999999999999E-2</c:v>
                </c:pt>
                <c:pt idx="2">
                  <c:v>0.29894999999999999</c:v>
                </c:pt>
                <c:pt idx="3">
                  <c:v>0.58589000000000002</c:v>
                </c:pt>
                <c:pt idx="4">
                  <c:v>1.7399999999999999E-2</c:v>
                </c:pt>
                <c:pt idx="5">
                  <c:v>2.1129999999999999E-2</c:v>
                </c:pt>
                <c:pt idx="6">
                  <c:v>1.3259999999999999E-2</c:v>
                </c:pt>
                <c:pt idx="7">
                  <c:v>3.286E-2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FDB-4EF0-AE76-D04BB7D80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6011471834239062"/>
          <c:y val="5.8646817585301839E-2"/>
          <c:w val="0.29363270575747219"/>
          <c:h val="0.4058228346456693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5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08208064900978"/>
          <c:y val="0.12597379429133859"/>
          <c:w val="0.86506165716354433"/>
          <c:h val="0.707591453412073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Europe</c:v>
                </c:pt>
                <c:pt idx="1">
                  <c:v>North America</c:v>
                </c:pt>
                <c:pt idx="2">
                  <c:v>Other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1043</c:v>
                </c:pt>
                <c:pt idx="1">
                  <c:v>996</c:v>
                </c:pt>
                <c:pt idx="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4-47D0-BA1E-D3E7AACC1E4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Amyloid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Europe</c:v>
                </c:pt>
                <c:pt idx="1">
                  <c:v>North America</c:v>
                </c:pt>
                <c:pt idx="2">
                  <c:v>Other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78</c:v>
                </c:pt>
                <c:pt idx="1">
                  <c:v>376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4-47D0-BA1E-D3E7AACC1E4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Sarcoid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Europe</c:v>
                </c:pt>
                <c:pt idx="1">
                  <c:v>North America</c:v>
                </c:pt>
                <c:pt idx="2">
                  <c:v>Other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4</c:v>
                </c:pt>
                <c:pt idx="1">
                  <c:v>201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4-47D0-BA1E-D3E7AACC1E4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Radiation/chemo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Europe</c:v>
                </c:pt>
                <c:pt idx="1">
                  <c:v>North America</c:v>
                </c:pt>
                <c:pt idx="2">
                  <c:v>Other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3"/>
                <c:pt idx="0">
                  <c:v>6</c:v>
                </c:pt>
                <c:pt idx="1">
                  <c:v>78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84-47D0-BA1E-D3E7AACC1E4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Other RCM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CA-4AEC-A884-D565C7AC1F1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CA-4AEC-A884-D565C7AC1F1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CA-4AEC-A884-D565C7AC1F17}"/>
              </c:ext>
            </c:extLst>
          </c:dPt>
          <c:cat>
            <c:strRef>
              <c:f>Sheet1!$B$1:$E$1</c:f>
              <c:strCache>
                <c:ptCount val="3"/>
                <c:pt idx="0">
                  <c:v>Europe</c:v>
                </c:pt>
                <c:pt idx="1">
                  <c:v>North America</c:v>
                </c:pt>
                <c:pt idx="2">
                  <c:v>Other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3"/>
                <c:pt idx="0">
                  <c:v>815</c:v>
                </c:pt>
                <c:pt idx="1">
                  <c:v>464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84-47D0-BA1E-D3E7AACC1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92169584"/>
        <c:axId val="592169192"/>
      </c:barChart>
      <c:catAx>
        <c:axId val="59216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92169192"/>
        <c:crosses val="autoZero"/>
        <c:auto val="1"/>
        <c:lblAlgn val="ctr"/>
        <c:lblOffset val="100"/>
        <c:noMultiLvlLbl val="0"/>
      </c:catAx>
      <c:valAx>
        <c:axId val="592169192"/>
        <c:scaling>
          <c:orientation val="minMax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92169584"/>
        <c:crosses val="autoZero"/>
        <c:crossBetween val="between"/>
        <c:majorUnit val="0.25"/>
      </c:valAx>
      <c:spPr>
        <a:noFill/>
        <a:ln w="12700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0513194941541399"/>
          <c:y val="1.6398197044215919E-2"/>
          <c:w val="0.61253535353535349"/>
          <c:h val="8.9439696757899437E-2"/>
        </c:manualLayout>
      </c:layout>
      <c:overlay val="0"/>
      <c:spPr>
        <a:noFill/>
        <a:ln w="12700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0572863174712E-2"/>
          <c:y val="3.6402642466304085E-2"/>
          <c:w val="0.8915245920346917"/>
          <c:h val="0.85442121458955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6D-4269-A16B-D7C32CD90FD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DB3-4F75-B1EF-859E4EA0E10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DB3-4F75-B1EF-859E4EA0E10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DB3-4F75-B1EF-859E4EA0E10B}"/>
              </c:ext>
            </c:extLst>
          </c:dPt>
          <c:cat>
            <c:strRef>
              <c:f>Sheet1!$A$2:$A$5</c:f>
              <c:strCache>
                <c:ptCount val="4"/>
                <c:pt idx="0">
                  <c:v>Any Induction</c:v>
                </c:pt>
                <c:pt idx="1">
                  <c:v>IL-2R Antagonist</c:v>
                </c:pt>
                <c:pt idx="2">
                  <c:v>Polyclonal ALG/ATG</c:v>
                </c:pt>
                <c:pt idx="3">
                  <c:v>Alemtuzumab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49.957900000000002</c:v>
                </c:pt>
                <c:pt idx="1">
                  <c:v>22.7273</c:v>
                </c:pt>
                <c:pt idx="2">
                  <c:v>23.2744</c:v>
                </c:pt>
                <c:pt idx="3">
                  <c:v>0.58919999999999995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6D-4269-A16B-D7C32CD90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80"/>
        <c:axId val="684267312"/>
        <c:axId val="684267704"/>
      </c:barChart>
      <c:catAx>
        <c:axId val="68426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4267704"/>
        <c:crosses val="autoZero"/>
        <c:auto val="1"/>
        <c:lblAlgn val="ctr"/>
        <c:lblOffset val="100"/>
        <c:noMultiLvlLbl val="0"/>
      </c:catAx>
      <c:valAx>
        <c:axId val="684267704"/>
        <c:scaling>
          <c:orientation val="minMax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% of</a:t>
                </a:r>
                <a:r>
                  <a:rPr lang="en-US" sz="1700" baseline="0" dirty="0" smtClean="0">
                    <a:solidFill>
                      <a:schemeClr val="bg2"/>
                    </a:solidFill>
                  </a:rPr>
                  <a:t> transplants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4957264957264958E-2"/>
              <c:y val="0.307641168678366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4267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76047636902534E-2"/>
          <c:y val="3.6626238252476601E-2"/>
          <c:w val="0.89423843342095422"/>
          <c:h val="0.82154020356892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Discharge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Cyclosporine</c:v>
                </c:pt>
                <c:pt idx="1">
                  <c:v>Tacrolimus</c:v>
                </c:pt>
                <c:pt idx="2">
                  <c:v>Sirolimus/ Everolimus</c:v>
                </c:pt>
                <c:pt idx="3">
                  <c:v>MMF/MPA</c:v>
                </c:pt>
                <c:pt idx="4">
                  <c:v>Azathioprine</c:v>
                </c:pt>
                <c:pt idx="5">
                  <c:v>Prednisone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34.019319613999997</c:v>
                </c:pt>
                <c:pt idx="1">
                  <c:v>63.334733305</c:v>
                </c:pt>
                <c:pt idx="2">
                  <c:v>1.8899622008000001</c:v>
                </c:pt>
                <c:pt idx="3">
                  <c:v>79.252414951999995</c:v>
                </c:pt>
                <c:pt idx="4">
                  <c:v>17.345653086999999</c:v>
                </c:pt>
                <c:pt idx="5">
                  <c:v>81.058378832000002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E-41CF-9681-9606F329C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683670632"/>
        <c:axId val="683671024"/>
      </c:barChart>
      <c:catAx>
        <c:axId val="683670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1024"/>
        <c:crosses val="autoZero"/>
        <c:auto val="1"/>
        <c:lblAlgn val="ctr"/>
        <c:lblOffset val="100"/>
        <c:tickLblSkip val="1"/>
        <c:noMultiLvlLbl val="0"/>
      </c:catAx>
      <c:valAx>
        <c:axId val="68367102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8.9490310717148386E-3"/>
              <c:y val="0.329866100659609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632"/>
        <c:crosses val="autoZero"/>
        <c:crossBetween val="between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9205925530495"/>
          <c:y val="3.6626238252476601E-2"/>
          <c:w val="0.88965834779127173"/>
          <c:h val="0.87931006320072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2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F2-48E6-AD1F-F54232CDF19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7F2-48E6-AD1F-F54232CDF19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7F2-48E6-AD1F-F54232CDF196}"/>
              </c:ext>
            </c:extLst>
          </c:dPt>
          <c:cat>
            <c:strRef>
              <c:f>Sheet1!$A$2:$A$4</c:f>
              <c:strCache>
                <c:ptCount val="2"/>
                <c:pt idx="0">
                  <c:v>2005-2009</c:v>
                </c:pt>
                <c:pt idx="1">
                  <c:v>2010-2018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22.0779</c:v>
                </c:pt>
                <c:pt idx="1">
                  <c:v>11.813499999999999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F2-48E6-AD1F-F54232CDF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684121928"/>
        <c:axId val="684122320"/>
      </c:barChart>
      <c:catAx>
        <c:axId val="684121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  <c:crossAx val="684122320"/>
        <c:crosses val="autoZero"/>
        <c:auto val="1"/>
        <c:lblAlgn val="ctr"/>
        <c:lblOffset val="100"/>
        <c:tickLblSkip val="1"/>
        <c:noMultiLvlLbl val="0"/>
      </c:catAx>
      <c:valAx>
        <c:axId val="684122320"/>
        <c:scaling>
          <c:orientation val="minMax"/>
          <c:max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% of </a:t>
                </a:r>
                <a:r>
                  <a:rPr lang="en-US" sz="1700" b="1" i="0" u="none" strike="noStrike" baseline="0" dirty="0" smtClean="0">
                    <a:solidFill>
                      <a:srgbClr val="000000"/>
                    </a:solidFill>
                    <a:effectLst/>
                  </a:rPr>
                  <a:t>transplants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4166787433779371E-2"/>
              <c:y val="0.291486134892560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4121928"/>
        <c:crosses val="autoZero"/>
        <c:crossBetween val="between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71832197445905E-2"/>
          <c:y val="3.0945090197058701E-2"/>
          <c:w val="0.69557236199099004"/>
          <c:h val="0.83952568428946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CAV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bg2"/>
              </a:solidFill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 ≤1 Year (N=614)</c:v>
                </c:pt>
                <c:pt idx="1">
                  <c:v>&gt;1 Year-5 Years (N=249)</c:v>
                </c:pt>
                <c:pt idx="2">
                  <c:v>&gt;5 Years (N=320)</c:v>
                </c:pt>
                <c:pt idx="3">
                  <c:v>.</c:v>
                </c:pt>
                <c:pt idx="4">
                  <c:v>.</c:v>
                </c:pt>
                <c:pt idx="5">
                  <c:v>.</c:v>
                </c:pt>
                <c:pt idx="6">
                  <c:v>.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2.1</c:v>
                </c:pt>
                <c:pt idx="1">
                  <c:v>7.6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C-4B90-9300-FE4FC6F36B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Acute Rejection</c:v>
                </c:pt>
              </c:strCache>
            </c:strRef>
          </c:tx>
          <c:spPr>
            <a:solidFill>
              <a:schemeClr val="bg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 ≤1 Year (N=614)</c:v>
                </c:pt>
                <c:pt idx="1">
                  <c:v>&gt;1 Year-5 Years (N=249)</c:v>
                </c:pt>
                <c:pt idx="2">
                  <c:v>&gt;5 Years (N=320)</c:v>
                </c:pt>
                <c:pt idx="3">
                  <c:v>.</c:v>
                </c:pt>
                <c:pt idx="4">
                  <c:v>.</c:v>
                </c:pt>
                <c:pt idx="5">
                  <c:v>.</c:v>
                </c:pt>
                <c:pt idx="6">
                  <c:v>.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6.4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C-4B90-9300-FE4FC6F36B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Malignancy</c:v>
                </c:pt>
              </c:strCache>
            </c:strRef>
          </c:tx>
          <c:spPr>
            <a:solidFill>
              <a:srgbClr val="7030A0"/>
            </a:solidFill>
            <a:ln w="9525">
              <a:solidFill>
                <a:schemeClr val="bg2"/>
              </a:solidFill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 ≤1 Year (N=614)</c:v>
                </c:pt>
                <c:pt idx="1">
                  <c:v>&gt;1 Year-5 Years (N=249)</c:v>
                </c:pt>
                <c:pt idx="2">
                  <c:v>&gt;5 Years (N=320)</c:v>
                </c:pt>
                <c:pt idx="3">
                  <c:v>.</c:v>
                </c:pt>
                <c:pt idx="4">
                  <c:v>.</c:v>
                </c:pt>
                <c:pt idx="5">
                  <c:v>.</c:v>
                </c:pt>
                <c:pt idx="6">
                  <c:v>.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1.5</c:v>
                </c:pt>
                <c:pt idx="1">
                  <c:v>10.4</c:v>
                </c:pt>
                <c:pt idx="2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4C-4B90-9300-FE4FC6F36B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Infection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bg2"/>
              </a:solidFill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 ≤1 Year (N=614)</c:v>
                </c:pt>
                <c:pt idx="1">
                  <c:v>&gt;1 Year-5 Years (N=249)</c:v>
                </c:pt>
                <c:pt idx="2">
                  <c:v>&gt;5 Years (N=320)</c:v>
                </c:pt>
                <c:pt idx="3">
                  <c:v>.</c:v>
                </c:pt>
                <c:pt idx="4">
                  <c:v>.</c:v>
                </c:pt>
                <c:pt idx="5">
                  <c:v>.</c:v>
                </c:pt>
                <c:pt idx="6">
                  <c:v>.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26.1</c:v>
                </c:pt>
                <c:pt idx="1">
                  <c:v>15.7</c:v>
                </c:pt>
                <c:pt idx="2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4C-4B90-9300-FE4FC6F36B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Graft Failure</c:v>
                </c:pt>
              </c:strCache>
            </c:strRef>
          </c:tx>
          <c:spPr>
            <a:solidFill>
              <a:srgbClr val="92D050"/>
            </a:solidFill>
            <a:ln w="9525">
              <a:solidFill>
                <a:schemeClr val="bg2"/>
              </a:solidFill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 ≤1 Year (N=614)</c:v>
                </c:pt>
                <c:pt idx="1">
                  <c:v>&gt;1 Year-5 Years (N=249)</c:v>
                </c:pt>
                <c:pt idx="2">
                  <c:v>&gt;5 Years (N=320)</c:v>
                </c:pt>
                <c:pt idx="3">
                  <c:v>.</c:v>
                </c:pt>
                <c:pt idx="4">
                  <c:v>.</c:v>
                </c:pt>
                <c:pt idx="5">
                  <c:v>.</c:v>
                </c:pt>
                <c:pt idx="6">
                  <c:v>.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26.1</c:v>
                </c:pt>
                <c:pt idx="1">
                  <c:v>24.1</c:v>
                </c:pt>
                <c:pt idx="2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4C-4B90-9300-FE4FC6F36B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Multiple Organ Failure</c:v>
                </c:pt>
              </c:strCache>
            </c:strRef>
          </c:tx>
          <c:spPr>
            <a:solidFill>
              <a:srgbClr val="DC66D4"/>
            </a:solidFill>
            <a:ln w="9525">
              <a:solidFill>
                <a:schemeClr val="bg2"/>
              </a:solidFill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 ≤1 Year (N=614)</c:v>
                </c:pt>
                <c:pt idx="1">
                  <c:v>&gt;1 Year-5 Years (N=249)</c:v>
                </c:pt>
                <c:pt idx="2">
                  <c:v>&gt;5 Years (N=320)</c:v>
                </c:pt>
                <c:pt idx="3">
                  <c:v>.</c:v>
                </c:pt>
                <c:pt idx="4">
                  <c:v>.</c:v>
                </c:pt>
                <c:pt idx="5">
                  <c:v>.</c:v>
                </c:pt>
                <c:pt idx="6">
                  <c:v>.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18.899999999999999</c:v>
                </c:pt>
                <c:pt idx="1">
                  <c:v>9.6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C-4B90-9300-FE4FC6F36BEA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Renal Failure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chemeClr val="bg2"/>
              </a:solidFill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 ≤1 Year (N=614)</c:v>
                </c:pt>
                <c:pt idx="1">
                  <c:v>&gt;1 Year-5 Years (N=249)</c:v>
                </c:pt>
                <c:pt idx="2">
                  <c:v>&gt;5 Years (N=320)</c:v>
                </c:pt>
                <c:pt idx="3">
                  <c:v>.</c:v>
                </c:pt>
                <c:pt idx="4">
                  <c:v>.</c:v>
                </c:pt>
                <c:pt idx="5">
                  <c:v>.</c:v>
                </c:pt>
                <c:pt idx="6">
                  <c:v>.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1</c:v>
                </c:pt>
                <c:pt idx="1">
                  <c:v>1.6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4C-4B90-9300-FE4FC6F36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337672"/>
        <c:axId val="694338064"/>
      </c:barChart>
      <c:catAx>
        <c:axId val="694337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4338064"/>
        <c:crosses val="autoZero"/>
        <c:auto val="1"/>
        <c:lblAlgn val="ctr"/>
        <c:lblOffset val="100"/>
        <c:noMultiLvlLbl val="0"/>
      </c:catAx>
      <c:valAx>
        <c:axId val="694338064"/>
        <c:scaling>
          <c:orientation val="minMax"/>
          <c:max val="3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% of Deaths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3138758058749233E-2"/>
              <c:y val="0.327907302387453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4337672"/>
        <c:crosses val="autoZero"/>
        <c:crossBetween val="between"/>
        <c:majorUnit val="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80080008825661664"/>
          <c:y val="2.8529675957580877E-2"/>
          <c:w val="0.16968178268177217"/>
          <c:h val="0.8390409071340575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76181102362207E-2"/>
          <c:y val="6.4035850912069134E-2"/>
          <c:w val="0.70080314960629919"/>
          <c:h val="0.8037194756199653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CAV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Sheet1!$B$2:$B$29</c:f>
              <c:numCache>
                <c:formatCode>General</c:formatCode>
                <c:ptCount val="28"/>
                <c:pt idx="0">
                  <c:v>0</c:v>
                </c:pt>
                <c:pt idx="1">
                  <c:v>5.4681900000000004E-4</c:v>
                </c:pt>
                <c:pt idx="2">
                  <c:v>5.4681900000000004E-4</c:v>
                </c:pt>
                <c:pt idx="3">
                  <c:v>5.4681900000000004E-4</c:v>
                </c:pt>
                <c:pt idx="4">
                  <c:v>5.4681900000000004E-4</c:v>
                </c:pt>
                <c:pt idx="5">
                  <c:v>5.4681900000000004E-4</c:v>
                </c:pt>
                <c:pt idx="6">
                  <c:v>5.4681900000000004E-4</c:v>
                </c:pt>
                <c:pt idx="7">
                  <c:v>5.4681900000000004E-4</c:v>
                </c:pt>
                <c:pt idx="8">
                  <c:v>5.4681900000000004E-4</c:v>
                </c:pt>
                <c:pt idx="9">
                  <c:v>5.4681900000000004E-4</c:v>
                </c:pt>
                <c:pt idx="10">
                  <c:v>1.1300940000000001E-3</c:v>
                </c:pt>
                <c:pt idx="11">
                  <c:v>1.1300940000000001E-3</c:v>
                </c:pt>
                <c:pt idx="12">
                  <c:v>1.1300940000000001E-3</c:v>
                </c:pt>
                <c:pt idx="13">
                  <c:v>2.52601E-3</c:v>
                </c:pt>
                <c:pt idx="14">
                  <c:v>2.52601E-3</c:v>
                </c:pt>
                <c:pt idx="15">
                  <c:v>2.52601E-3</c:v>
                </c:pt>
                <c:pt idx="16">
                  <c:v>2.52601E-3</c:v>
                </c:pt>
                <c:pt idx="17">
                  <c:v>2.52601E-3</c:v>
                </c:pt>
                <c:pt idx="18">
                  <c:v>3.4519749999999999E-3</c:v>
                </c:pt>
                <c:pt idx="19">
                  <c:v>5.6398739999999996E-3</c:v>
                </c:pt>
                <c:pt idx="20">
                  <c:v>5.6398739999999996E-3</c:v>
                </c:pt>
                <c:pt idx="21">
                  <c:v>5.6398739999999996E-3</c:v>
                </c:pt>
                <c:pt idx="22">
                  <c:v>5.6398739999999996E-3</c:v>
                </c:pt>
                <c:pt idx="23">
                  <c:v>5.6398739999999996E-3</c:v>
                </c:pt>
                <c:pt idx="24">
                  <c:v>5.6398739999999996E-3</c:v>
                </c:pt>
                <c:pt idx="25">
                  <c:v>7.7442379999999996E-3</c:v>
                </c:pt>
                <c:pt idx="26">
                  <c:v>7.7442379999999996E-3</c:v>
                </c:pt>
                <c:pt idx="27">
                  <c:v>7.7442379999999996E-3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DB-4F2D-BEBA-50D92520F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Acute Rejection</c:v>
                </c:pt>
              </c:strCache>
            </c:strRef>
          </c:tx>
          <c:spPr>
            <a:ln w="41275">
              <a:solidFill>
                <a:schemeClr val="bg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Sheet1!$C$2:$C$29</c:f>
              <c:numCache>
                <c:formatCode>General</c:formatCode>
                <c:ptCount val="28"/>
                <c:pt idx="0">
                  <c:v>0</c:v>
                </c:pt>
                <c:pt idx="1">
                  <c:v>2.1770000000000001E-3</c:v>
                </c:pt>
                <c:pt idx="2">
                  <c:v>2.7239999999999999E-3</c:v>
                </c:pt>
                <c:pt idx="3">
                  <c:v>3.8270000000000001E-3</c:v>
                </c:pt>
                <c:pt idx="4">
                  <c:v>3.8270000000000001E-3</c:v>
                </c:pt>
                <c:pt idx="5">
                  <c:v>3.8270000000000001E-3</c:v>
                </c:pt>
                <c:pt idx="6">
                  <c:v>4.9610000000000001E-3</c:v>
                </c:pt>
                <c:pt idx="7">
                  <c:v>5.5300000000000002E-3</c:v>
                </c:pt>
                <c:pt idx="8">
                  <c:v>5.5300000000000002E-3</c:v>
                </c:pt>
                <c:pt idx="9">
                  <c:v>6.1050000000000002E-3</c:v>
                </c:pt>
                <c:pt idx="10">
                  <c:v>6.7000000000000002E-3</c:v>
                </c:pt>
                <c:pt idx="11">
                  <c:v>8.0070000000000002E-3</c:v>
                </c:pt>
                <c:pt idx="12">
                  <c:v>9.3699999999999999E-3</c:v>
                </c:pt>
                <c:pt idx="13">
                  <c:v>1.008E-2</c:v>
                </c:pt>
                <c:pt idx="14">
                  <c:v>1.008E-2</c:v>
                </c:pt>
                <c:pt idx="15">
                  <c:v>1.008E-2</c:v>
                </c:pt>
                <c:pt idx="16">
                  <c:v>1.008E-2</c:v>
                </c:pt>
                <c:pt idx="17">
                  <c:v>1.0973E-2</c:v>
                </c:pt>
                <c:pt idx="18">
                  <c:v>1.0973E-2</c:v>
                </c:pt>
                <c:pt idx="19">
                  <c:v>1.0973E-2</c:v>
                </c:pt>
                <c:pt idx="20">
                  <c:v>1.0973E-2</c:v>
                </c:pt>
                <c:pt idx="21">
                  <c:v>1.2160000000000001E-2</c:v>
                </c:pt>
                <c:pt idx="22">
                  <c:v>1.2160000000000001E-2</c:v>
                </c:pt>
                <c:pt idx="23">
                  <c:v>1.2160000000000001E-2</c:v>
                </c:pt>
                <c:pt idx="24">
                  <c:v>1.2160000000000001E-2</c:v>
                </c:pt>
                <c:pt idx="25">
                  <c:v>1.2160000000000001E-2</c:v>
                </c:pt>
                <c:pt idx="26">
                  <c:v>1.2160000000000001E-2</c:v>
                </c:pt>
                <c:pt idx="27">
                  <c:v>1.2160000000000001E-2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FDB-4F2D-BEBA-50D92520FB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Malignancy</c:v>
                </c:pt>
              </c:strCache>
            </c:strRef>
          </c:tx>
          <c:spPr>
            <a:ln w="41275">
              <a:solidFill>
                <a:srgbClr val="9900FF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Sheet1!$D$2:$D$29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1.15E-3</c:v>
                </c:pt>
                <c:pt idx="10">
                  <c:v>1.753E-3</c:v>
                </c:pt>
                <c:pt idx="11">
                  <c:v>2.4260000000000002E-3</c:v>
                </c:pt>
                <c:pt idx="12">
                  <c:v>3.1150000000000001E-3</c:v>
                </c:pt>
                <c:pt idx="13">
                  <c:v>5.2129999999999998E-3</c:v>
                </c:pt>
                <c:pt idx="14">
                  <c:v>5.2129999999999998E-3</c:v>
                </c:pt>
                <c:pt idx="15">
                  <c:v>5.2129999999999998E-3</c:v>
                </c:pt>
                <c:pt idx="16">
                  <c:v>6.9620000000000003E-3</c:v>
                </c:pt>
                <c:pt idx="17">
                  <c:v>6.9620000000000003E-3</c:v>
                </c:pt>
                <c:pt idx="18">
                  <c:v>6.9620000000000003E-3</c:v>
                </c:pt>
                <c:pt idx="19">
                  <c:v>6.9620000000000003E-3</c:v>
                </c:pt>
                <c:pt idx="20">
                  <c:v>8.1089999999999999E-3</c:v>
                </c:pt>
                <c:pt idx="21">
                  <c:v>8.1089999999999999E-3</c:v>
                </c:pt>
                <c:pt idx="22">
                  <c:v>9.5250000000000005E-3</c:v>
                </c:pt>
                <c:pt idx="23">
                  <c:v>9.5250000000000005E-3</c:v>
                </c:pt>
                <c:pt idx="24">
                  <c:v>9.5250000000000005E-3</c:v>
                </c:pt>
                <c:pt idx="25">
                  <c:v>1.1563E-2</c:v>
                </c:pt>
                <c:pt idx="26">
                  <c:v>1.3903E-2</c:v>
                </c:pt>
                <c:pt idx="27">
                  <c:v>2.8400000000000002E-2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FDB-4F2D-BEBA-50D92520FB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Infection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Sheet1!$E$2:$E$29</c:f>
              <c:numCache>
                <c:formatCode>General</c:formatCode>
                <c:ptCount val="28"/>
                <c:pt idx="0">
                  <c:v>0</c:v>
                </c:pt>
                <c:pt idx="1">
                  <c:v>1.634E-3</c:v>
                </c:pt>
                <c:pt idx="2">
                  <c:v>5.4689999999999999E-3</c:v>
                </c:pt>
                <c:pt idx="3">
                  <c:v>1.4869E-2</c:v>
                </c:pt>
                <c:pt idx="4">
                  <c:v>1.6542000000000001E-2</c:v>
                </c:pt>
                <c:pt idx="5">
                  <c:v>1.7673000000000001E-2</c:v>
                </c:pt>
                <c:pt idx="6">
                  <c:v>2.2204999999999999E-2</c:v>
                </c:pt>
                <c:pt idx="7">
                  <c:v>2.7893000000000001E-2</c:v>
                </c:pt>
                <c:pt idx="8">
                  <c:v>3.0183999999999999E-2</c:v>
                </c:pt>
                <c:pt idx="9">
                  <c:v>3.3647999999999997E-2</c:v>
                </c:pt>
                <c:pt idx="10">
                  <c:v>3.8968999999999997E-2</c:v>
                </c:pt>
                <c:pt idx="11">
                  <c:v>4.2298000000000002E-2</c:v>
                </c:pt>
                <c:pt idx="12">
                  <c:v>4.3676E-2</c:v>
                </c:pt>
                <c:pt idx="13">
                  <c:v>4.5072000000000001E-2</c:v>
                </c:pt>
                <c:pt idx="14">
                  <c:v>4.5788000000000002E-2</c:v>
                </c:pt>
                <c:pt idx="15">
                  <c:v>4.5788000000000002E-2</c:v>
                </c:pt>
                <c:pt idx="16">
                  <c:v>4.6658999999999999E-2</c:v>
                </c:pt>
                <c:pt idx="17">
                  <c:v>4.6658999999999999E-2</c:v>
                </c:pt>
                <c:pt idx="18">
                  <c:v>4.7574999999999999E-2</c:v>
                </c:pt>
                <c:pt idx="19">
                  <c:v>4.7574999999999999E-2</c:v>
                </c:pt>
                <c:pt idx="20">
                  <c:v>4.8698999999999999E-2</c:v>
                </c:pt>
                <c:pt idx="21">
                  <c:v>4.8698999999999999E-2</c:v>
                </c:pt>
                <c:pt idx="22">
                  <c:v>4.8698999999999999E-2</c:v>
                </c:pt>
                <c:pt idx="23">
                  <c:v>5.0216999999999998E-2</c:v>
                </c:pt>
                <c:pt idx="24">
                  <c:v>5.0216999999999998E-2</c:v>
                </c:pt>
                <c:pt idx="25">
                  <c:v>5.0216999999999998E-2</c:v>
                </c:pt>
                <c:pt idx="26">
                  <c:v>5.2495E-2</c:v>
                </c:pt>
                <c:pt idx="27">
                  <c:v>5.2495E-2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FDB-4F2D-BEBA-50D92520FB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Graft Failure</c:v>
                </c:pt>
              </c:strCache>
            </c:strRef>
          </c:tx>
          <c:spPr>
            <a:ln w="41275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Sheet1!$F$2:$F$29</c:f>
              <c:numCache>
                <c:formatCode>General</c:formatCode>
                <c:ptCount val="28"/>
                <c:pt idx="0">
                  <c:v>0</c:v>
                </c:pt>
                <c:pt idx="1">
                  <c:v>1.5788E-2</c:v>
                </c:pt>
                <c:pt idx="2">
                  <c:v>2.0718E-2</c:v>
                </c:pt>
                <c:pt idx="3">
                  <c:v>2.5122999999999999E-2</c:v>
                </c:pt>
                <c:pt idx="4">
                  <c:v>2.7355000000000001E-2</c:v>
                </c:pt>
                <c:pt idx="5">
                  <c:v>2.7917999999999998E-2</c:v>
                </c:pt>
                <c:pt idx="6">
                  <c:v>2.8485E-2</c:v>
                </c:pt>
                <c:pt idx="7">
                  <c:v>2.8485E-2</c:v>
                </c:pt>
                <c:pt idx="8">
                  <c:v>3.0775E-2</c:v>
                </c:pt>
                <c:pt idx="9">
                  <c:v>3.1937E-2</c:v>
                </c:pt>
                <c:pt idx="10">
                  <c:v>3.3716000000000003E-2</c:v>
                </c:pt>
                <c:pt idx="11">
                  <c:v>3.5694999999999998E-2</c:v>
                </c:pt>
                <c:pt idx="12">
                  <c:v>3.9128000000000003E-2</c:v>
                </c:pt>
                <c:pt idx="13">
                  <c:v>3.9829000000000003E-2</c:v>
                </c:pt>
                <c:pt idx="14">
                  <c:v>4.054E-2</c:v>
                </c:pt>
                <c:pt idx="15">
                  <c:v>4.1397000000000003E-2</c:v>
                </c:pt>
                <c:pt idx="16">
                  <c:v>4.1397000000000003E-2</c:v>
                </c:pt>
                <c:pt idx="17">
                  <c:v>4.2311000000000001E-2</c:v>
                </c:pt>
                <c:pt idx="18">
                  <c:v>4.3229999999999998E-2</c:v>
                </c:pt>
                <c:pt idx="19">
                  <c:v>4.4294E-2</c:v>
                </c:pt>
                <c:pt idx="20">
                  <c:v>4.4294E-2</c:v>
                </c:pt>
                <c:pt idx="21">
                  <c:v>4.4294E-2</c:v>
                </c:pt>
                <c:pt idx="22">
                  <c:v>4.4294E-2</c:v>
                </c:pt>
                <c:pt idx="23">
                  <c:v>4.5781000000000002E-2</c:v>
                </c:pt>
                <c:pt idx="24">
                  <c:v>5.0527000000000002E-2</c:v>
                </c:pt>
                <c:pt idx="25">
                  <c:v>5.0527000000000002E-2</c:v>
                </c:pt>
                <c:pt idx="26">
                  <c:v>5.2797999999999998E-2</c:v>
                </c:pt>
                <c:pt idx="27">
                  <c:v>6.1184000000000002E-2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FDB-4F2D-BEBA-50D92520FBE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Multiple Organ Failure</c:v>
                </c:pt>
              </c:strCache>
            </c:strRef>
          </c:tx>
          <c:spPr>
            <a:ln w="41275">
              <a:solidFill>
                <a:srgbClr val="FF66FF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Sheet1!$G$2:$G$29</c:f>
              <c:numCache>
                <c:formatCode>General</c:formatCode>
                <c:ptCount val="28"/>
                <c:pt idx="0">
                  <c:v>0</c:v>
                </c:pt>
                <c:pt idx="1">
                  <c:v>4.3639999999999998E-3</c:v>
                </c:pt>
                <c:pt idx="2">
                  <c:v>7.1019999999999998E-3</c:v>
                </c:pt>
                <c:pt idx="3">
                  <c:v>1.2083999999999999E-2</c:v>
                </c:pt>
                <c:pt idx="4">
                  <c:v>1.2640999999999999E-2</c:v>
                </c:pt>
                <c:pt idx="5">
                  <c:v>1.7153999999999999E-2</c:v>
                </c:pt>
                <c:pt idx="6">
                  <c:v>2.0552999999999998E-2</c:v>
                </c:pt>
                <c:pt idx="7">
                  <c:v>2.3397000000000001E-2</c:v>
                </c:pt>
                <c:pt idx="8">
                  <c:v>2.5117E-2</c:v>
                </c:pt>
                <c:pt idx="9">
                  <c:v>2.8000000000000001E-2</c:v>
                </c:pt>
                <c:pt idx="10">
                  <c:v>2.9753999999999999E-2</c:v>
                </c:pt>
                <c:pt idx="11">
                  <c:v>2.9753999999999999E-2</c:v>
                </c:pt>
                <c:pt idx="12">
                  <c:v>2.9753999999999999E-2</c:v>
                </c:pt>
                <c:pt idx="13">
                  <c:v>3.1158999999999999E-2</c:v>
                </c:pt>
                <c:pt idx="14">
                  <c:v>3.1879999999999999E-2</c:v>
                </c:pt>
                <c:pt idx="15">
                  <c:v>3.2718999999999998E-2</c:v>
                </c:pt>
                <c:pt idx="16">
                  <c:v>3.3593999999999999E-2</c:v>
                </c:pt>
                <c:pt idx="17">
                  <c:v>3.3593999999999999E-2</c:v>
                </c:pt>
                <c:pt idx="18">
                  <c:v>3.3593999999999999E-2</c:v>
                </c:pt>
                <c:pt idx="19">
                  <c:v>3.4688999999999998E-2</c:v>
                </c:pt>
                <c:pt idx="20">
                  <c:v>3.4688999999999998E-2</c:v>
                </c:pt>
                <c:pt idx="21">
                  <c:v>3.4688999999999998E-2</c:v>
                </c:pt>
                <c:pt idx="22">
                  <c:v>3.4688999999999998E-2</c:v>
                </c:pt>
                <c:pt idx="23">
                  <c:v>3.4688999999999998E-2</c:v>
                </c:pt>
                <c:pt idx="24">
                  <c:v>3.4688999999999998E-2</c:v>
                </c:pt>
                <c:pt idx="25">
                  <c:v>3.6671000000000002E-2</c:v>
                </c:pt>
                <c:pt idx="26">
                  <c:v>3.6671000000000002E-2</c:v>
                </c:pt>
                <c:pt idx="27">
                  <c:v>4.3247000000000001E-2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FDB-4F2D-BEBA-50D92520FBE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Renal Failure</c:v>
                </c:pt>
              </c:strCache>
            </c:strRef>
          </c:tx>
          <c:spPr>
            <a:ln w="41275">
              <a:solidFill>
                <a:srgbClr val="CC9900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Sheet1!$H$2:$H$29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5.6681600000000004E-4</c:v>
                </c:pt>
                <c:pt idx="7">
                  <c:v>5.6681600000000004E-4</c:v>
                </c:pt>
                <c:pt idx="8">
                  <c:v>5.6681600000000004E-4</c:v>
                </c:pt>
                <c:pt idx="9">
                  <c:v>5.6681600000000004E-4</c:v>
                </c:pt>
                <c:pt idx="10">
                  <c:v>5.6681600000000004E-4</c:v>
                </c:pt>
                <c:pt idx="11">
                  <c:v>5.6681600000000004E-4</c:v>
                </c:pt>
                <c:pt idx="12">
                  <c:v>1.2470529999999999E-3</c:v>
                </c:pt>
                <c:pt idx="13">
                  <c:v>1.2470529999999999E-3</c:v>
                </c:pt>
                <c:pt idx="14">
                  <c:v>1.2470529999999999E-3</c:v>
                </c:pt>
                <c:pt idx="15">
                  <c:v>2.084252E-3</c:v>
                </c:pt>
                <c:pt idx="16">
                  <c:v>2.084252E-3</c:v>
                </c:pt>
                <c:pt idx="17">
                  <c:v>2.084252E-3</c:v>
                </c:pt>
                <c:pt idx="18">
                  <c:v>2.084252E-3</c:v>
                </c:pt>
                <c:pt idx="19">
                  <c:v>2.084252E-3</c:v>
                </c:pt>
                <c:pt idx="20">
                  <c:v>2.084252E-3</c:v>
                </c:pt>
                <c:pt idx="21">
                  <c:v>2.084252E-3</c:v>
                </c:pt>
                <c:pt idx="22">
                  <c:v>2.084252E-3</c:v>
                </c:pt>
                <c:pt idx="23">
                  <c:v>2.084252E-3</c:v>
                </c:pt>
                <c:pt idx="24">
                  <c:v>2.084252E-3</c:v>
                </c:pt>
                <c:pt idx="25">
                  <c:v>2.084252E-3</c:v>
                </c:pt>
                <c:pt idx="26">
                  <c:v>2.084252E-3</c:v>
                </c:pt>
                <c:pt idx="27">
                  <c:v>2.084252E-3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FDB-4F2D-BEBA-50D92520F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340416"/>
        <c:axId val="694340808"/>
      </c:scatterChart>
      <c:valAx>
        <c:axId val="694340416"/>
        <c:scaling>
          <c:orientation val="minMax"/>
          <c:max val="7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1810900590551181"/>
              <c:y val="0.9308898018703201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4340808"/>
        <c:crosses val="autoZero"/>
        <c:crossBetween val="midCat"/>
        <c:majorUnit val="1"/>
      </c:valAx>
      <c:valAx>
        <c:axId val="694340808"/>
        <c:scaling>
          <c:orientation val="minMax"/>
          <c:max val="0.1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Incidence of Cause-Specific Deaths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4445291994750656E-2"/>
              <c:y val="0.1480238830280260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4340416"/>
        <c:crosses val="autoZero"/>
        <c:crossBetween val="midCat"/>
        <c:majorUnit val="2.0000000000000004E-2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9968733595800523"/>
          <c:y val="6.3312216190410789E-2"/>
          <c:w val="0.19406266404199474"/>
          <c:h val="0.7980564260424252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8993662377568"/>
          <c:y val="0.139412500762986"/>
          <c:w val="0.40250529167725391"/>
          <c:h val="0.580356467069523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D4-40DD-96CC-2BE5F3D1656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DD4-40DD-96CC-2BE5F3D16563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DD4-40DD-96CC-2BE5F3D1656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DD4-40DD-96CC-2BE5F3D16563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DD4-40DD-96CC-2BE5F3D16563}"/>
              </c:ext>
            </c:extLst>
          </c:dPt>
          <c:dPt>
            <c:idx val="5"/>
            <c:bubble3D val="0"/>
            <c:spPr>
              <a:solidFill>
                <a:srgbClr val="FF00FF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DD4-40DD-96CC-2BE5F3D16563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DD4-40DD-96CC-2BE5F3D16563}"/>
              </c:ext>
            </c:extLst>
          </c:dPt>
          <c:dPt>
            <c:idx val="7"/>
            <c:bubble3D val="0"/>
            <c:spPr>
              <a:solidFill>
                <a:srgbClr val="FF99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DD4-40DD-96CC-2BE5F3D1656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HCM</c:v>
                </c:pt>
                <c:pt idx="1">
                  <c:v>Amyloid</c:v>
                </c:pt>
                <c:pt idx="2">
                  <c:v>Sarcoid</c:v>
                </c:pt>
                <c:pt idx="3">
                  <c:v>Radiation/chemo</c:v>
                </c:pt>
                <c:pt idx="4">
                  <c:v>Other RCM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0.51061999999999996</c:v>
                </c:pt>
                <c:pt idx="1">
                  <c:v>8.4959999999999994E-2</c:v>
                </c:pt>
                <c:pt idx="2">
                  <c:v>5.765E-2</c:v>
                </c:pt>
                <c:pt idx="3">
                  <c:v>2.4709999999999999E-2</c:v>
                </c:pt>
                <c:pt idx="4">
                  <c:v>0.32206000000000001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DD4-40DD-96CC-2BE5F3D16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4.7396833589398883E-2"/>
          <c:y val="7.4702740645791382E-2"/>
          <c:w val="0.30769907096216631"/>
          <c:h val="0.58208264664591347"/>
        </c:manualLayout>
      </c:layout>
      <c:overlay val="0"/>
      <c:spPr>
        <a:noFill/>
        <a:ln>
          <a:solidFill>
            <a:srgbClr val="002060"/>
          </a:solidFill>
        </a:ln>
      </c:spPr>
      <c:txPr>
        <a:bodyPr/>
        <a:lstStyle/>
        <a:p>
          <a:pPr>
            <a:defRPr sz="15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41013952203336E-2"/>
          <c:y val="0.10069273703465148"/>
          <c:w val="0.91340861997513467"/>
          <c:h val="0.7722228763285090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HCM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</c:numCache>
            </c:numRef>
          </c:xVal>
          <c:yVal>
            <c:numRef>
              <c:f>Sheet1!$B$2:$B$146</c:f>
              <c:numCache>
                <c:formatCode>General</c:formatCode>
                <c:ptCount val="145"/>
                <c:pt idx="0">
                  <c:v>100</c:v>
                </c:pt>
                <c:pt idx="1">
                  <c:v>99.724999999999994</c:v>
                </c:pt>
                <c:pt idx="2">
                  <c:v>97.921999999999997</c:v>
                </c:pt>
                <c:pt idx="3">
                  <c:v>92.486000000000004</c:v>
                </c:pt>
                <c:pt idx="4">
                  <c:v>92.486000000000004</c:v>
                </c:pt>
                <c:pt idx="5">
                  <c:v>92.486000000000004</c:v>
                </c:pt>
                <c:pt idx="6">
                  <c:v>89.468000000000004</c:v>
                </c:pt>
                <c:pt idx="7">
                  <c:v>85.256</c:v>
                </c:pt>
                <c:pt idx="8">
                  <c:v>85.084000000000003</c:v>
                </c:pt>
                <c:pt idx="9">
                  <c:v>84.902000000000001</c:v>
                </c:pt>
                <c:pt idx="10">
                  <c:v>82.069000000000003</c:v>
                </c:pt>
                <c:pt idx="11">
                  <c:v>80.238</c:v>
                </c:pt>
                <c:pt idx="12">
                  <c:v>80.238</c:v>
                </c:pt>
                <c:pt idx="13">
                  <c:v>79.539000000000001</c:v>
                </c:pt>
                <c:pt idx="14">
                  <c:v>78.317999999999998</c:v>
                </c:pt>
                <c:pt idx="15">
                  <c:v>75.358000000000004</c:v>
                </c:pt>
                <c:pt idx="16">
                  <c:v>75.102999999999994</c:v>
                </c:pt>
                <c:pt idx="17">
                  <c:v>74.825999999999993</c:v>
                </c:pt>
                <c:pt idx="18">
                  <c:v>72.853999999999999</c:v>
                </c:pt>
                <c:pt idx="19">
                  <c:v>69.744</c:v>
                </c:pt>
                <c:pt idx="20">
                  <c:v>69.744</c:v>
                </c:pt>
                <c:pt idx="21">
                  <c:v>69.072000000000003</c:v>
                </c:pt>
                <c:pt idx="22">
                  <c:v>68.731999999999999</c:v>
                </c:pt>
                <c:pt idx="23">
                  <c:v>66.686999999999998</c:v>
                </c:pt>
                <c:pt idx="24">
                  <c:v>66.686999999999998</c:v>
                </c:pt>
                <c:pt idx="25">
                  <c:v>66.686999999999998</c:v>
                </c:pt>
                <c:pt idx="26">
                  <c:v>65.091999999999999</c:v>
                </c:pt>
                <c:pt idx="27">
                  <c:v>64.286000000000001</c:v>
                </c:pt>
                <c:pt idx="28">
                  <c:v>63.442</c:v>
                </c:pt>
                <c:pt idx="29">
                  <c:v>62.454000000000001</c:v>
                </c:pt>
                <c:pt idx="30">
                  <c:v>61.954999999999998</c:v>
                </c:pt>
                <c:pt idx="31">
                  <c:v>59.944000000000003</c:v>
                </c:pt>
                <c:pt idx="32">
                  <c:v>59.944000000000003</c:v>
                </c:pt>
                <c:pt idx="33">
                  <c:v>59.35</c:v>
                </c:pt>
                <c:pt idx="34">
                  <c:v>56.353000000000002</c:v>
                </c:pt>
                <c:pt idx="35">
                  <c:v>54.521999999999998</c:v>
                </c:pt>
                <c:pt idx="36">
                  <c:v>54.521999999999998</c:v>
                </c:pt>
                <c:pt idx="37">
                  <c:v>53.832000000000001</c:v>
                </c:pt>
                <c:pt idx="38">
                  <c:v>52.414999999999999</c:v>
                </c:pt>
                <c:pt idx="39">
                  <c:v>51.707000000000001</c:v>
                </c:pt>
                <c:pt idx="40">
                  <c:v>51.707000000000001</c:v>
                </c:pt>
                <c:pt idx="41">
                  <c:v>51.707000000000001</c:v>
                </c:pt>
                <c:pt idx="42">
                  <c:v>51.707000000000001</c:v>
                </c:pt>
                <c:pt idx="43">
                  <c:v>48.936999999999998</c:v>
                </c:pt>
                <c:pt idx="44">
                  <c:v>48.936999999999998</c:v>
                </c:pt>
                <c:pt idx="45">
                  <c:v>48.936999999999998</c:v>
                </c:pt>
                <c:pt idx="46">
                  <c:v>45.6</c:v>
                </c:pt>
                <c:pt idx="47">
                  <c:v>45.6</c:v>
                </c:pt>
                <c:pt idx="48">
                  <c:v>45.6</c:v>
                </c:pt>
                <c:pt idx="49">
                  <c:v>45.6</c:v>
                </c:pt>
                <c:pt idx="50">
                  <c:v>45.6</c:v>
                </c:pt>
                <c:pt idx="51">
                  <c:v>41.454999999999998</c:v>
                </c:pt>
                <c:pt idx="52">
                  <c:v>41.454999999999998</c:v>
                </c:pt>
                <c:pt idx="53">
                  <c:v>41.454999999999998</c:v>
                </c:pt>
                <c:pt idx="54">
                  <c:v>38.265999999999998</c:v>
                </c:pt>
                <c:pt idx="55">
                  <c:v>38.265999999999998</c:v>
                </c:pt>
                <c:pt idx="56">
                  <c:v>38.265999999999998</c:v>
                </c:pt>
                <c:pt idx="57">
                  <c:v>36.351999999999997</c:v>
                </c:pt>
                <c:pt idx="58">
                  <c:v>34.439</c:v>
                </c:pt>
                <c:pt idx="59">
                  <c:v>34.439</c:v>
                </c:pt>
                <c:pt idx="60">
                  <c:v>34.439</c:v>
                </c:pt>
                <c:pt idx="61">
                  <c:v>34.439</c:v>
                </c:pt>
                <c:pt idx="62">
                  <c:v>28.699000000000002</c:v>
                </c:pt>
                <c:pt idx="63">
                  <c:v>28.699000000000002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6B-4331-85B9-D7E6DBBD97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Amyloid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Sheet1!$A$2:$A$146</c:f>
              <c:numCache>
                <c:formatCode>General</c:formatCode>
                <c:ptCount val="14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</c:numCache>
            </c:numRef>
          </c:xVal>
          <c:yVal>
            <c:numRef>
              <c:f>Sheet1!$C$2:$C$146</c:f>
              <c:numCache>
                <c:formatCode>General</c:formatCode>
                <c:ptCount val="145"/>
                <c:pt idx="0">
                  <c:v>100</c:v>
                </c:pt>
                <c:pt idx="1">
                  <c:v>100</c:v>
                </c:pt>
                <c:pt idx="2">
                  <c:v>94.677000000000007</c:v>
                </c:pt>
                <c:pt idx="3">
                  <c:v>91.635000000000005</c:v>
                </c:pt>
                <c:pt idx="4">
                  <c:v>91.635000000000005</c:v>
                </c:pt>
                <c:pt idx="5">
                  <c:v>91.635000000000005</c:v>
                </c:pt>
                <c:pt idx="6">
                  <c:v>88.149000000000001</c:v>
                </c:pt>
                <c:pt idx="7">
                  <c:v>81.171000000000006</c:v>
                </c:pt>
                <c:pt idx="8">
                  <c:v>81.171000000000006</c:v>
                </c:pt>
                <c:pt idx="9">
                  <c:v>81.171000000000006</c:v>
                </c:pt>
                <c:pt idx="10">
                  <c:v>79.141000000000005</c:v>
                </c:pt>
                <c:pt idx="11">
                  <c:v>75.747</c:v>
                </c:pt>
                <c:pt idx="12">
                  <c:v>75.747</c:v>
                </c:pt>
                <c:pt idx="13">
                  <c:v>75.747</c:v>
                </c:pt>
                <c:pt idx="14">
                  <c:v>75.747</c:v>
                </c:pt>
                <c:pt idx="15">
                  <c:v>74.866</c:v>
                </c:pt>
                <c:pt idx="16">
                  <c:v>74.866</c:v>
                </c:pt>
                <c:pt idx="17">
                  <c:v>74.866</c:v>
                </c:pt>
                <c:pt idx="18">
                  <c:v>74.866</c:v>
                </c:pt>
                <c:pt idx="19">
                  <c:v>73.638999999999996</c:v>
                </c:pt>
                <c:pt idx="20">
                  <c:v>73.638999999999996</c:v>
                </c:pt>
                <c:pt idx="21">
                  <c:v>73.638999999999996</c:v>
                </c:pt>
                <c:pt idx="22">
                  <c:v>72.072000000000003</c:v>
                </c:pt>
                <c:pt idx="23">
                  <c:v>72.072000000000003</c:v>
                </c:pt>
                <c:pt idx="24">
                  <c:v>72.072000000000003</c:v>
                </c:pt>
                <c:pt idx="25">
                  <c:v>69.819999999999993</c:v>
                </c:pt>
                <c:pt idx="26">
                  <c:v>67.567999999999998</c:v>
                </c:pt>
                <c:pt idx="27">
                  <c:v>65.316000000000003</c:v>
                </c:pt>
                <c:pt idx="28">
                  <c:v>65.316000000000003</c:v>
                </c:pt>
                <c:pt idx="29">
                  <c:v>65.316000000000003</c:v>
                </c:pt>
                <c:pt idx="30">
                  <c:v>65.316000000000003</c:v>
                </c:pt>
                <c:pt idx="31">
                  <c:v>62.475999999999999</c:v>
                </c:pt>
                <c:pt idx="32">
                  <c:v>59.188000000000002</c:v>
                </c:pt>
                <c:pt idx="33">
                  <c:v>59.188000000000002</c:v>
                </c:pt>
                <c:pt idx="34">
                  <c:v>54.96</c:v>
                </c:pt>
                <c:pt idx="35">
                  <c:v>54.96</c:v>
                </c:pt>
                <c:pt idx="36">
                  <c:v>54.96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6B-4331-85B9-D7E6DBBD97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Sarcoid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Sheet1!$A$2:$A$228</c:f>
              <c:numCache>
                <c:formatCode>General</c:formatCode>
                <c:ptCount val="227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</c:numCache>
            </c:numRef>
          </c:xVal>
          <c:yVal>
            <c:numRef>
              <c:f>Sheet1!$D$2:$D$228</c:f>
              <c:numCache>
                <c:formatCode>General</c:formatCode>
                <c:ptCount val="227"/>
                <c:pt idx="0">
                  <c:v>100</c:v>
                </c:pt>
                <c:pt idx="1">
                  <c:v>100</c:v>
                </c:pt>
                <c:pt idx="2">
                  <c:v>97.296999999999997</c:v>
                </c:pt>
                <c:pt idx="3">
                  <c:v>91.891999999999996</c:v>
                </c:pt>
                <c:pt idx="4">
                  <c:v>91.891999999999996</c:v>
                </c:pt>
                <c:pt idx="5">
                  <c:v>91.891999999999996</c:v>
                </c:pt>
                <c:pt idx="6">
                  <c:v>91.12</c:v>
                </c:pt>
                <c:pt idx="7">
                  <c:v>88.024000000000001</c:v>
                </c:pt>
                <c:pt idx="8">
                  <c:v>88.024000000000001</c:v>
                </c:pt>
                <c:pt idx="9">
                  <c:v>88.024000000000001</c:v>
                </c:pt>
                <c:pt idx="10">
                  <c:v>84.326999999999998</c:v>
                </c:pt>
                <c:pt idx="11">
                  <c:v>82.453000000000003</c:v>
                </c:pt>
                <c:pt idx="12">
                  <c:v>82.453000000000003</c:v>
                </c:pt>
                <c:pt idx="13">
                  <c:v>82.453000000000003</c:v>
                </c:pt>
                <c:pt idx="14">
                  <c:v>82.453000000000003</c:v>
                </c:pt>
                <c:pt idx="15">
                  <c:v>82.453000000000003</c:v>
                </c:pt>
                <c:pt idx="16">
                  <c:v>82.453000000000003</c:v>
                </c:pt>
                <c:pt idx="17">
                  <c:v>82.453000000000003</c:v>
                </c:pt>
                <c:pt idx="18">
                  <c:v>81.123000000000005</c:v>
                </c:pt>
                <c:pt idx="19">
                  <c:v>76.995999999999995</c:v>
                </c:pt>
                <c:pt idx="20">
                  <c:v>76.995999999999995</c:v>
                </c:pt>
                <c:pt idx="21">
                  <c:v>76.995999999999995</c:v>
                </c:pt>
                <c:pt idx="22">
                  <c:v>73.647999999999996</c:v>
                </c:pt>
                <c:pt idx="23">
                  <c:v>73.647999999999996</c:v>
                </c:pt>
                <c:pt idx="24">
                  <c:v>71.974000000000004</c:v>
                </c:pt>
                <c:pt idx="25">
                  <c:v>70.129000000000005</c:v>
                </c:pt>
                <c:pt idx="26">
                  <c:v>70.129000000000005</c:v>
                </c:pt>
                <c:pt idx="27">
                  <c:v>70.129000000000005</c:v>
                </c:pt>
                <c:pt idx="28">
                  <c:v>70.129000000000005</c:v>
                </c:pt>
                <c:pt idx="29">
                  <c:v>67.323999999999998</c:v>
                </c:pt>
                <c:pt idx="30">
                  <c:v>64.519000000000005</c:v>
                </c:pt>
                <c:pt idx="31">
                  <c:v>64.519000000000005</c:v>
                </c:pt>
                <c:pt idx="32">
                  <c:v>64.519000000000005</c:v>
                </c:pt>
                <c:pt idx="33">
                  <c:v>64.519000000000005</c:v>
                </c:pt>
                <c:pt idx="34">
                  <c:v>64.519000000000005</c:v>
                </c:pt>
                <c:pt idx="35">
                  <c:v>64.519000000000005</c:v>
                </c:pt>
                <c:pt idx="36">
                  <c:v>64.519000000000005</c:v>
                </c:pt>
                <c:pt idx="37">
                  <c:v>64.519000000000005</c:v>
                </c:pt>
                <c:pt idx="38">
                  <c:v>64.519000000000005</c:v>
                </c:pt>
                <c:pt idx="39">
                  <c:v>64.519000000000005</c:v>
                </c:pt>
                <c:pt idx="40">
                  <c:v>64.519000000000005</c:v>
                </c:pt>
                <c:pt idx="41">
                  <c:v>64.519000000000005</c:v>
                </c:pt>
                <c:pt idx="42">
                  <c:v>64.519000000000005</c:v>
                </c:pt>
                <c:pt idx="43">
                  <c:v>64.519000000000005</c:v>
                </c:pt>
                <c:pt idx="44">
                  <c:v>64.519000000000005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46B-4331-85B9-D7E6DBBD97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Radiation/chemo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dPt>
            <c:idx val="8"/>
            <c:bubble3D val="0"/>
            <c:spPr>
              <a:ln w="3175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FBE-405B-98D0-066E04376F1F}"/>
              </c:ext>
            </c:extLst>
          </c:dPt>
          <c:xVal>
            <c:numRef>
              <c:f>Sheet1!$A$2:$A$228</c:f>
              <c:numCache>
                <c:formatCode>General</c:formatCode>
                <c:ptCount val="227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</c:numCache>
            </c:numRef>
          </c:xVal>
          <c:yVal>
            <c:numRef>
              <c:f>Sheet1!$E$2:$E$228</c:f>
              <c:numCache>
                <c:formatCode>General</c:formatCode>
                <c:ptCount val="227"/>
                <c:pt idx="0">
                  <c:v>100</c:v>
                </c:pt>
                <c:pt idx="1">
                  <c:v>98.113</c:v>
                </c:pt>
                <c:pt idx="2">
                  <c:v>96.188999999999993</c:v>
                </c:pt>
                <c:pt idx="3">
                  <c:v>94.225999999999999</c:v>
                </c:pt>
                <c:pt idx="4">
                  <c:v>94.225999999999999</c:v>
                </c:pt>
                <c:pt idx="5">
                  <c:v>94.225999999999999</c:v>
                </c:pt>
                <c:pt idx="6">
                  <c:v>91.608999999999995</c:v>
                </c:pt>
                <c:pt idx="7">
                  <c:v>83.757000000000005</c:v>
                </c:pt>
                <c:pt idx="8">
                  <c:v>83.757000000000005</c:v>
                </c:pt>
                <c:pt idx="9">
                  <c:v>83.757000000000005</c:v>
                </c:pt>
                <c:pt idx="10">
                  <c:v>83.757000000000005</c:v>
                </c:pt>
                <c:pt idx="11">
                  <c:v>77.055999999999997</c:v>
                </c:pt>
                <c:pt idx="12">
                  <c:v>77.055999999999997</c:v>
                </c:pt>
                <c:pt idx="13">
                  <c:v>77.055999999999997</c:v>
                </c:pt>
                <c:pt idx="14">
                  <c:v>77.055999999999997</c:v>
                </c:pt>
                <c:pt idx="15">
                  <c:v>77.055999999999997</c:v>
                </c:pt>
                <c:pt idx="16">
                  <c:v>77.055999999999997</c:v>
                </c:pt>
                <c:pt idx="17">
                  <c:v>77.055999999999997</c:v>
                </c:pt>
                <c:pt idx="18">
                  <c:v>71.918999999999997</c:v>
                </c:pt>
                <c:pt idx="19">
                  <c:v>71.918999999999997</c:v>
                </c:pt>
                <c:pt idx="20">
                  <c:v>71.918999999999997</c:v>
                </c:pt>
                <c:pt idx="21">
                  <c:v>71.918999999999997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46B-4331-85B9-D7E6DBBD97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 RCM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Sheet1!$A$2:$A$228</c:f>
              <c:numCache>
                <c:formatCode>General</c:formatCode>
                <c:ptCount val="227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</c:numCache>
            </c:numRef>
          </c:xVal>
          <c:yVal>
            <c:numRef>
              <c:f>Sheet1!$F$2:$F$65</c:f>
              <c:numCache>
                <c:formatCode>General</c:formatCode>
                <c:ptCount val="64"/>
                <c:pt idx="0">
                  <c:v>100</c:v>
                </c:pt>
                <c:pt idx="1">
                  <c:v>100</c:v>
                </c:pt>
                <c:pt idx="2">
                  <c:v>97.793999999999997</c:v>
                </c:pt>
                <c:pt idx="3">
                  <c:v>92.430999999999997</c:v>
                </c:pt>
                <c:pt idx="4">
                  <c:v>92.430999999999997</c:v>
                </c:pt>
                <c:pt idx="5">
                  <c:v>92.430999999999997</c:v>
                </c:pt>
                <c:pt idx="6">
                  <c:v>90.198999999999998</c:v>
                </c:pt>
                <c:pt idx="7">
                  <c:v>85.725999999999999</c:v>
                </c:pt>
                <c:pt idx="8">
                  <c:v>85.725999999999999</c:v>
                </c:pt>
                <c:pt idx="9">
                  <c:v>85.296000000000006</c:v>
                </c:pt>
                <c:pt idx="10">
                  <c:v>81.373999999999995</c:v>
                </c:pt>
                <c:pt idx="11">
                  <c:v>78.747</c:v>
                </c:pt>
                <c:pt idx="12">
                  <c:v>78.747</c:v>
                </c:pt>
                <c:pt idx="13">
                  <c:v>78.747</c:v>
                </c:pt>
                <c:pt idx="14">
                  <c:v>77.653000000000006</c:v>
                </c:pt>
                <c:pt idx="15">
                  <c:v>76.001000000000005</c:v>
                </c:pt>
                <c:pt idx="16">
                  <c:v>76.001000000000005</c:v>
                </c:pt>
                <c:pt idx="17">
                  <c:v>75.378</c:v>
                </c:pt>
                <c:pt idx="18">
                  <c:v>74.043999999999997</c:v>
                </c:pt>
                <c:pt idx="19">
                  <c:v>72.709999999999994</c:v>
                </c:pt>
                <c:pt idx="20">
                  <c:v>72.03</c:v>
                </c:pt>
                <c:pt idx="21">
                  <c:v>72.03</c:v>
                </c:pt>
                <c:pt idx="22">
                  <c:v>71.221000000000004</c:v>
                </c:pt>
                <c:pt idx="23">
                  <c:v>64.725999999999999</c:v>
                </c:pt>
                <c:pt idx="24">
                  <c:v>64.725999999999999</c:v>
                </c:pt>
                <c:pt idx="25">
                  <c:v>63.76</c:v>
                </c:pt>
                <c:pt idx="26">
                  <c:v>62.779000000000003</c:v>
                </c:pt>
                <c:pt idx="27">
                  <c:v>59.79</c:v>
                </c:pt>
                <c:pt idx="28">
                  <c:v>59.79</c:v>
                </c:pt>
                <c:pt idx="29">
                  <c:v>58.594000000000001</c:v>
                </c:pt>
                <c:pt idx="30">
                  <c:v>57.372999999999998</c:v>
                </c:pt>
                <c:pt idx="31">
                  <c:v>56.152000000000001</c:v>
                </c:pt>
                <c:pt idx="32">
                  <c:v>56.152000000000001</c:v>
                </c:pt>
                <c:pt idx="33">
                  <c:v>54.280999999999999</c:v>
                </c:pt>
                <c:pt idx="34">
                  <c:v>54.280999999999999</c:v>
                </c:pt>
                <c:pt idx="35">
                  <c:v>54.280999999999999</c:v>
                </c:pt>
                <c:pt idx="36">
                  <c:v>54.280999999999999</c:v>
                </c:pt>
                <c:pt idx="37">
                  <c:v>54.280999999999999</c:v>
                </c:pt>
                <c:pt idx="38">
                  <c:v>52.018999999999998</c:v>
                </c:pt>
                <c:pt idx="39">
                  <c:v>52.018999999999998</c:v>
                </c:pt>
                <c:pt idx="40">
                  <c:v>52.018999999999998</c:v>
                </c:pt>
                <c:pt idx="41">
                  <c:v>52.018999999999998</c:v>
                </c:pt>
                <c:pt idx="42">
                  <c:v>52.018999999999998</c:v>
                </c:pt>
                <c:pt idx="43">
                  <c:v>49.542000000000002</c:v>
                </c:pt>
                <c:pt idx="44">
                  <c:v>49.542000000000002</c:v>
                </c:pt>
                <c:pt idx="45">
                  <c:v>49.542000000000002</c:v>
                </c:pt>
                <c:pt idx="46">
                  <c:v>49.542000000000002</c:v>
                </c:pt>
                <c:pt idx="47">
                  <c:v>46.445999999999998</c:v>
                </c:pt>
                <c:pt idx="48">
                  <c:v>46.445999999999998</c:v>
                </c:pt>
                <c:pt idx="49">
                  <c:v>46.445999999999998</c:v>
                </c:pt>
                <c:pt idx="50">
                  <c:v>43.128</c:v>
                </c:pt>
                <c:pt idx="51">
                  <c:v>39.81</c:v>
                </c:pt>
                <c:pt idx="52">
                  <c:v>39.81</c:v>
                </c:pt>
                <c:pt idx="53">
                  <c:v>39.81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D46B-4331-85B9-D7E6DBBD9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411304"/>
        <c:axId val="675411696"/>
      </c:scatterChart>
      <c:valAx>
        <c:axId val="675411304"/>
        <c:scaling>
          <c:orientation val="minMax"/>
          <c:max val="1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696"/>
        <c:crosses val="autoZero"/>
        <c:crossBetween val="midCat"/>
        <c:majorUnit val="1"/>
      </c:valAx>
      <c:valAx>
        <c:axId val="6754116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0412349772067971E-3"/>
              <c:y val="0.223420495884980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75411304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5946300435464014"/>
          <c:y val="4.8865587314339629E-3"/>
          <c:w val="0.6999486738022116"/>
          <c:h val="8.1556088075026761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 baseline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82677165354325E-2"/>
          <c:y val="4.4173965495184854E-2"/>
          <c:w val="0.72706850393700784"/>
          <c:h val="0.8127895111074088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DCM/NICM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92.924000000000007</c:v>
                </c:pt>
                <c:pt idx="2">
                  <c:v>90.921999999999997</c:v>
                </c:pt>
                <c:pt idx="3">
                  <c:v>89.84</c:v>
                </c:pt>
                <c:pt idx="4">
                  <c:v>89.144999999999996</c:v>
                </c:pt>
                <c:pt idx="5">
                  <c:v>88.518000000000001</c:v>
                </c:pt>
                <c:pt idx="6">
                  <c:v>87.938000000000002</c:v>
                </c:pt>
                <c:pt idx="7">
                  <c:v>87.513999999999996</c:v>
                </c:pt>
                <c:pt idx="8">
                  <c:v>86.997</c:v>
                </c:pt>
                <c:pt idx="9">
                  <c:v>86.569000000000003</c:v>
                </c:pt>
                <c:pt idx="10">
                  <c:v>86.149000000000001</c:v>
                </c:pt>
                <c:pt idx="11">
                  <c:v>85.793999999999997</c:v>
                </c:pt>
                <c:pt idx="12">
                  <c:v>85.459000000000003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ICM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90.81</c:v>
                </c:pt>
                <c:pt idx="2">
                  <c:v>88.626000000000005</c:v>
                </c:pt>
                <c:pt idx="3">
                  <c:v>87.403000000000006</c:v>
                </c:pt>
                <c:pt idx="4">
                  <c:v>86.531000000000006</c:v>
                </c:pt>
                <c:pt idx="5">
                  <c:v>85.894999999999996</c:v>
                </c:pt>
                <c:pt idx="6">
                  <c:v>85.325000000000003</c:v>
                </c:pt>
                <c:pt idx="7">
                  <c:v>84.710999999999999</c:v>
                </c:pt>
                <c:pt idx="8">
                  <c:v>84.239000000000004</c:v>
                </c:pt>
                <c:pt idx="9">
                  <c:v>83.78</c:v>
                </c:pt>
                <c:pt idx="10">
                  <c:v>83.372</c:v>
                </c:pt>
                <c:pt idx="11">
                  <c:v>83.063999999999993</c:v>
                </c:pt>
                <c:pt idx="12">
                  <c:v>82.704999999999998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HCM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90.966999999999999</c:v>
                </c:pt>
                <c:pt idx="2">
                  <c:v>89.123999999999995</c:v>
                </c:pt>
                <c:pt idx="3">
                  <c:v>88.337000000000003</c:v>
                </c:pt>
                <c:pt idx="4">
                  <c:v>87.593000000000004</c:v>
                </c:pt>
                <c:pt idx="5">
                  <c:v>87.22</c:v>
                </c:pt>
                <c:pt idx="6">
                  <c:v>86.844999999999999</c:v>
                </c:pt>
                <c:pt idx="7">
                  <c:v>86.33</c:v>
                </c:pt>
                <c:pt idx="8">
                  <c:v>86.094999999999999</c:v>
                </c:pt>
                <c:pt idx="9">
                  <c:v>85.578000000000003</c:v>
                </c:pt>
                <c:pt idx="10">
                  <c:v>85.293999999999997</c:v>
                </c:pt>
                <c:pt idx="11">
                  <c:v>85.103999999999999</c:v>
                </c:pt>
                <c:pt idx="12">
                  <c:v>84.816000000000003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5A-43C7-BF82-CEE97AFDBF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RCM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90.385999999999996</c:v>
                </c:pt>
                <c:pt idx="2">
                  <c:v>88.099000000000004</c:v>
                </c:pt>
                <c:pt idx="3">
                  <c:v>86.629000000000005</c:v>
                </c:pt>
                <c:pt idx="4">
                  <c:v>85.991</c:v>
                </c:pt>
                <c:pt idx="5">
                  <c:v>85.007000000000005</c:v>
                </c:pt>
                <c:pt idx="6">
                  <c:v>84.17</c:v>
                </c:pt>
                <c:pt idx="7">
                  <c:v>83.677000000000007</c:v>
                </c:pt>
                <c:pt idx="8">
                  <c:v>83.036000000000001</c:v>
                </c:pt>
                <c:pt idx="9">
                  <c:v>82.69</c:v>
                </c:pt>
                <c:pt idx="10">
                  <c:v>82.096000000000004</c:v>
                </c:pt>
                <c:pt idx="11">
                  <c:v>81.549000000000007</c:v>
                </c:pt>
                <c:pt idx="12">
                  <c:v>81.049000000000007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5A-43C7-BF82-CEE97AFDBF1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CHD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100</c:v>
                </c:pt>
                <c:pt idx="1">
                  <c:v>85.26</c:v>
                </c:pt>
                <c:pt idx="2">
                  <c:v>82.47</c:v>
                </c:pt>
                <c:pt idx="3">
                  <c:v>81.33</c:v>
                </c:pt>
                <c:pt idx="4">
                  <c:v>80.58</c:v>
                </c:pt>
                <c:pt idx="5">
                  <c:v>80.271000000000001</c:v>
                </c:pt>
                <c:pt idx="6">
                  <c:v>79.960999999999999</c:v>
                </c:pt>
                <c:pt idx="7">
                  <c:v>79.783000000000001</c:v>
                </c:pt>
                <c:pt idx="8">
                  <c:v>79.293000000000006</c:v>
                </c:pt>
                <c:pt idx="9">
                  <c:v>79.159000000000006</c:v>
                </c:pt>
                <c:pt idx="10">
                  <c:v>78.891000000000005</c:v>
                </c:pt>
                <c:pt idx="11">
                  <c:v>78.667000000000002</c:v>
                </c:pt>
                <c:pt idx="12">
                  <c:v>78.215999999999994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15A-43C7-BF82-CEE97AFDBF1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ln w="38100">
              <a:solidFill>
                <a:srgbClr val="DC66D4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Sheet1!$G$2:$G$14</c:f>
              <c:numCache>
                <c:formatCode>General</c:formatCode>
                <c:ptCount val="13"/>
                <c:pt idx="0">
                  <c:v>100</c:v>
                </c:pt>
                <c:pt idx="1">
                  <c:v>86.427000000000007</c:v>
                </c:pt>
                <c:pt idx="2">
                  <c:v>83.903000000000006</c:v>
                </c:pt>
                <c:pt idx="3">
                  <c:v>82.302999999999997</c:v>
                </c:pt>
                <c:pt idx="4">
                  <c:v>81.313000000000002</c:v>
                </c:pt>
                <c:pt idx="5">
                  <c:v>80.287999999999997</c:v>
                </c:pt>
                <c:pt idx="6">
                  <c:v>79.766999999999996</c:v>
                </c:pt>
                <c:pt idx="7">
                  <c:v>79.31</c:v>
                </c:pt>
                <c:pt idx="8">
                  <c:v>78.786000000000001</c:v>
                </c:pt>
                <c:pt idx="9">
                  <c:v>78.260999999999996</c:v>
                </c:pt>
                <c:pt idx="10">
                  <c:v>77.8</c:v>
                </c:pt>
                <c:pt idx="11">
                  <c:v>77.42</c:v>
                </c:pt>
                <c:pt idx="12">
                  <c:v>77.004000000000005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15A-43C7-BF82-CEE97AFDB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Months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150439542659907"/>
              <c:y val="0.9259996965432708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102783903827482E-2"/>
              <c:y val="0.351534578045036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84631076115485548"/>
          <c:y val="4.2283868894792742E-2"/>
          <c:w val="0.14702257217847764"/>
          <c:h val="0.81388954175058836"/>
        </c:manualLayout>
      </c:layout>
      <c:overlay val="0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70631807912931E-2"/>
          <c:y val="9.3106816057723737E-2"/>
          <c:w val="0.86477566373095649"/>
          <c:h val="0.7779346920414678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HCM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91.016999999999996</c:v>
                </c:pt>
                <c:pt idx="2">
                  <c:v>89.204999999999998</c:v>
                </c:pt>
                <c:pt idx="3">
                  <c:v>88.394999999999996</c:v>
                </c:pt>
                <c:pt idx="4">
                  <c:v>87.581999999999994</c:v>
                </c:pt>
                <c:pt idx="5">
                  <c:v>87.174000000000007</c:v>
                </c:pt>
                <c:pt idx="6">
                  <c:v>86.763999999999996</c:v>
                </c:pt>
                <c:pt idx="7">
                  <c:v>86.200999999999993</c:v>
                </c:pt>
                <c:pt idx="8">
                  <c:v>85.944000000000003</c:v>
                </c:pt>
                <c:pt idx="9">
                  <c:v>85.378</c:v>
                </c:pt>
                <c:pt idx="10">
                  <c:v>85.119</c:v>
                </c:pt>
                <c:pt idx="11">
                  <c:v>84.962999999999994</c:v>
                </c:pt>
                <c:pt idx="12">
                  <c:v>84.647999999999996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EC-4E30-8B2C-526992EDA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Amlyloid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95.959000000000003</c:v>
                </c:pt>
                <c:pt idx="2">
                  <c:v>93.566999999999993</c:v>
                </c:pt>
                <c:pt idx="3">
                  <c:v>92.367000000000004</c:v>
                </c:pt>
                <c:pt idx="4">
                  <c:v>91.887</c:v>
                </c:pt>
                <c:pt idx="5">
                  <c:v>91.165999999999997</c:v>
                </c:pt>
                <c:pt idx="6">
                  <c:v>90.444999999999993</c:v>
                </c:pt>
                <c:pt idx="7">
                  <c:v>89.480999999999995</c:v>
                </c:pt>
                <c:pt idx="8">
                  <c:v>87.552000000000007</c:v>
                </c:pt>
                <c:pt idx="9">
                  <c:v>87.069000000000003</c:v>
                </c:pt>
                <c:pt idx="10">
                  <c:v>84.893000000000001</c:v>
                </c:pt>
                <c:pt idx="11">
                  <c:v>83.683000000000007</c:v>
                </c:pt>
                <c:pt idx="12">
                  <c:v>82.947999999999993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EC-4E30-8B2C-526992EDAF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Sarcoid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95.031000000000006</c:v>
                </c:pt>
                <c:pt idx="2">
                  <c:v>93.918999999999997</c:v>
                </c:pt>
                <c:pt idx="3">
                  <c:v>93.36</c:v>
                </c:pt>
                <c:pt idx="4">
                  <c:v>92.801000000000002</c:v>
                </c:pt>
                <c:pt idx="5">
                  <c:v>91.683000000000007</c:v>
                </c:pt>
                <c:pt idx="6">
                  <c:v>91.123999999999995</c:v>
                </c:pt>
                <c:pt idx="7">
                  <c:v>91.123999999999995</c:v>
                </c:pt>
                <c:pt idx="8">
                  <c:v>91.123999999999995</c:v>
                </c:pt>
                <c:pt idx="9">
                  <c:v>91.123999999999995</c:v>
                </c:pt>
                <c:pt idx="10">
                  <c:v>91.123999999999995</c:v>
                </c:pt>
                <c:pt idx="11">
                  <c:v>90.561000000000007</c:v>
                </c:pt>
                <c:pt idx="12">
                  <c:v>90.561000000000007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B3-43B8-98CD-F2451CE7C1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Radiation/chemo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87.805000000000007</c:v>
                </c:pt>
                <c:pt idx="2">
                  <c:v>86.584999999999994</c:v>
                </c:pt>
                <c:pt idx="3">
                  <c:v>82.927000000000007</c:v>
                </c:pt>
                <c:pt idx="4">
                  <c:v>79.25</c:v>
                </c:pt>
                <c:pt idx="5">
                  <c:v>76.772999999999996</c:v>
                </c:pt>
                <c:pt idx="6">
                  <c:v>73.058000000000007</c:v>
                </c:pt>
                <c:pt idx="7">
                  <c:v>73.058000000000007</c:v>
                </c:pt>
                <c:pt idx="8">
                  <c:v>73.058000000000007</c:v>
                </c:pt>
                <c:pt idx="9">
                  <c:v>71.819999999999993</c:v>
                </c:pt>
                <c:pt idx="10">
                  <c:v>71.819999999999993</c:v>
                </c:pt>
                <c:pt idx="11">
                  <c:v>71.819999999999993</c:v>
                </c:pt>
                <c:pt idx="12">
                  <c:v>71.819999999999993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6B3-43B8-98CD-F2451CE7C13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 RCM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100</c:v>
                </c:pt>
                <c:pt idx="1">
                  <c:v>87.423000000000002</c:v>
                </c:pt>
                <c:pt idx="2">
                  <c:v>84.926000000000002</c:v>
                </c:pt>
                <c:pt idx="3">
                  <c:v>83.195999999999998</c:v>
                </c:pt>
                <c:pt idx="4">
                  <c:v>82.802000000000007</c:v>
                </c:pt>
                <c:pt idx="5">
                  <c:v>81.932000000000002</c:v>
                </c:pt>
                <c:pt idx="6">
                  <c:v>81.22</c:v>
                </c:pt>
                <c:pt idx="7">
                  <c:v>80.823999999999998</c:v>
                </c:pt>
                <c:pt idx="8">
                  <c:v>80.585999999999999</c:v>
                </c:pt>
                <c:pt idx="9">
                  <c:v>80.188999999999993</c:v>
                </c:pt>
                <c:pt idx="10">
                  <c:v>79.95</c:v>
                </c:pt>
                <c:pt idx="11">
                  <c:v>79.631</c:v>
                </c:pt>
                <c:pt idx="12">
                  <c:v>79.069000000000003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6B3-43B8-98CD-F2451CE7C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Months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062950752996194"/>
              <c:y val="0.9409890555117271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9.5945344075575208E-3"/>
              <c:y val="0.352614199560147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5184542819752686"/>
          <c:y val="1.4306275197912862E-2"/>
          <c:w val="0.69630905133561249"/>
          <c:h val="6.6038292003468058E-2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sz="1600" b="1">
              <a:solidFill>
                <a:schemeClr val="bg2">
                  <a:lumMod val="95000"/>
                  <a:lumOff val="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02142469797656E-2"/>
          <c:y val="0.12822720040244368"/>
          <c:w val="0.88297967918984677"/>
          <c:h val="0.7314619874004567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1992-2004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88.620999999999995</c:v>
                </c:pt>
                <c:pt idx="2">
                  <c:v>85.876000000000005</c:v>
                </c:pt>
                <c:pt idx="3">
                  <c:v>85.01</c:v>
                </c:pt>
                <c:pt idx="4">
                  <c:v>84.536000000000001</c:v>
                </c:pt>
                <c:pt idx="5">
                  <c:v>83.272999999999996</c:v>
                </c:pt>
                <c:pt idx="6">
                  <c:v>82.480999999999995</c:v>
                </c:pt>
                <c:pt idx="7">
                  <c:v>82.242999999999995</c:v>
                </c:pt>
                <c:pt idx="8">
                  <c:v>81.846999999999994</c:v>
                </c:pt>
                <c:pt idx="9">
                  <c:v>81.290999999999997</c:v>
                </c:pt>
                <c:pt idx="10">
                  <c:v>80.894000000000005</c:v>
                </c:pt>
                <c:pt idx="11">
                  <c:v>80.417000000000002</c:v>
                </c:pt>
                <c:pt idx="12">
                  <c:v>80.177999999999997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2005-2011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90.78</c:v>
                </c:pt>
                <c:pt idx="2">
                  <c:v>88.686999999999998</c:v>
                </c:pt>
                <c:pt idx="3">
                  <c:v>87.287000000000006</c:v>
                </c:pt>
                <c:pt idx="4">
                  <c:v>86.664000000000001</c:v>
                </c:pt>
                <c:pt idx="5">
                  <c:v>86.195999999999998</c:v>
                </c:pt>
                <c:pt idx="6">
                  <c:v>85.727000000000004</c:v>
                </c:pt>
                <c:pt idx="7">
                  <c:v>85.102999999999994</c:v>
                </c:pt>
                <c:pt idx="8">
                  <c:v>84.634</c:v>
                </c:pt>
                <c:pt idx="9">
                  <c:v>84.01</c:v>
                </c:pt>
                <c:pt idx="10">
                  <c:v>83.540999999999997</c:v>
                </c:pt>
                <c:pt idx="11">
                  <c:v>83.462999999999994</c:v>
                </c:pt>
                <c:pt idx="12">
                  <c:v>82.835999999999999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91.914000000000001</c:v>
                </c:pt>
                <c:pt idx="2">
                  <c:v>90.537999999999997</c:v>
                </c:pt>
                <c:pt idx="3">
                  <c:v>89.224000000000004</c:v>
                </c:pt>
                <c:pt idx="4">
                  <c:v>88.27</c:v>
                </c:pt>
                <c:pt idx="5">
                  <c:v>87.974999999999994</c:v>
                </c:pt>
                <c:pt idx="6">
                  <c:v>87.382000000000005</c:v>
                </c:pt>
                <c:pt idx="7">
                  <c:v>86.712999999999994</c:v>
                </c:pt>
                <c:pt idx="8">
                  <c:v>86.341999999999999</c:v>
                </c:pt>
                <c:pt idx="9">
                  <c:v>86.042000000000002</c:v>
                </c:pt>
                <c:pt idx="10">
                  <c:v>85.588999999999999</c:v>
                </c:pt>
                <c:pt idx="11">
                  <c:v>85.132000000000005</c:v>
                </c:pt>
                <c:pt idx="12">
                  <c:v>84.745000000000005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5A-43C7-BF82-CEE97AFDB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769236565607912"/>
              <c:y val="0.9189154028836051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1152970256856792"/>
          <c:y val="3.754323930247102E-2"/>
          <c:w val="0.77080609572781245"/>
          <c:h val="8.2700759346320901E-2"/>
        </c:manualLayout>
      </c:layout>
      <c:overlay val="0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70631807912931E-2"/>
          <c:y val="0.11639330041371945"/>
          <c:w val="0.86477566373095649"/>
          <c:h val="0.754648116019395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85.994</c:v>
                </c:pt>
                <c:pt idx="2">
                  <c:v>83.36</c:v>
                </c:pt>
                <c:pt idx="3">
                  <c:v>81.918000000000006</c:v>
                </c:pt>
                <c:pt idx="4">
                  <c:v>81.138999999999996</c:v>
                </c:pt>
                <c:pt idx="5">
                  <c:v>80.356999999999999</c:v>
                </c:pt>
                <c:pt idx="6">
                  <c:v>79.516999999999996</c:v>
                </c:pt>
                <c:pt idx="7">
                  <c:v>79.067999999999998</c:v>
                </c:pt>
                <c:pt idx="8">
                  <c:v>78.674999999999997</c:v>
                </c:pt>
                <c:pt idx="9">
                  <c:v>77.998000000000005</c:v>
                </c:pt>
                <c:pt idx="10">
                  <c:v>77.772000000000006</c:v>
                </c:pt>
                <c:pt idx="11">
                  <c:v>77.430000000000007</c:v>
                </c:pt>
                <c:pt idx="12">
                  <c:v>76.97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EC-4E30-8B2C-526992EDA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94.974000000000004</c:v>
                </c:pt>
                <c:pt idx="2">
                  <c:v>93.513000000000005</c:v>
                </c:pt>
                <c:pt idx="3">
                  <c:v>92.570999999999998</c:v>
                </c:pt>
                <c:pt idx="4">
                  <c:v>91.941999999999993</c:v>
                </c:pt>
                <c:pt idx="5">
                  <c:v>91.364999999999995</c:v>
                </c:pt>
                <c:pt idx="6">
                  <c:v>90.944000000000003</c:v>
                </c:pt>
                <c:pt idx="7">
                  <c:v>90.364999999999995</c:v>
                </c:pt>
                <c:pt idx="8">
                  <c:v>89.944000000000003</c:v>
                </c:pt>
                <c:pt idx="9">
                  <c:v>89.575000000000003</c:v>
                </c:pt>
                <c:pt idx="10">
                  <c:v>88.888999999999996</c:v>
                </c:pt>
                <c:pt idx="11">
                  <c:v>88.57</c:v>
                </c:pt>
                <c:pt idx="12">
                  <c:v>88.143000000000001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EC-4E30-8B2C-526992EDAF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88.906000000000006</c:v>
                </c:pt>
                <c:pt idx="2">
                  <c:v>86.51</c:v>
                </c:pt>
                <c:pt idx="3">
                  <c:v>85.06</c:v>
                </c:pt>
                <c:pt idx="4">
                  <c:v>84.576999999999998</c:v>
                </c:pt>
                <c:pt idx="5">
                  <c:v>84.084999999999994</c:v>
                </c:pt>
                <c:pt idx="6">
                  <c:v>83.593999999999994</c:v>
                </c:pt>
                <c:pt idx="7">
                  <c:v>83.102000000000004</c:v>
                </c:pt>
                <c:pt idx="8">
                  <c:v>82.61</c:v>
                </c:pt>
                <c:pt idx="9">
                  <c:v>82.61</c:v>
                </c:pt>
                <c:pt idx="10">
                  <c:v>82.61</c:v>
                </c:pt>
                <c:pt idx="11">
                  <c:v>82.116</c:v>
                </c:pt>
                <c:pt idx="12">
                  <c:v>82.116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B3-43B8-98CD-F2451CE7C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297735427149517"/>
              <c:y val="0.9303815801784920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235075831106772E-2"/>
              <c:y val="0.362138612009611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6438721844394102"/>
          <c:y val="2.4795586992303928E-2"/>
          <c:w val="0.7175466919878114"/>
          <c:h val="8.2230303839138749E-2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sz="1400" b="1">
              <a:solidFill>
                <a:schemeClr val="bg2">
                  <a:lumMod val="95000"/>
                  <a:lumOff val="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8152388684599"/>
          <c:y val="0.12277601150673008"/>
          <c:w val="0.85082086428340253"/>
          <c:h val="0.7369131762961704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90.111000000000004</c:v>
                </c:pt>
                <c:pt idx="2">
                  <c:v>88.26</c:v>
                </c:pt>
                <c:pt idx="3">
                  <c:v>87.06</c:v>
                </c:pt>
                <c:pt idx="4">
                  <c:v>86.159000000000006</c:v>
                </c:pt>
                <c:pt idx="5">
                  <c:v>85.497</c:v>
                </c:pt>
                <c:pt idx="6">
                  <c:v>84.834000000000003</c:v>
                </c:pt>
                <c:pt idx="7">
                  <c:v>84.471999999999994</c:v>
                </c:pt>
                <c:pt idx="8">
                  <c:v>83.989000000000004</c:v>
                </c:pt>
                <c:pt idx="9">
                  <c:v>83.444000000000003</c:v>
                </c:pt>
                <c:pt idx="10">
                  <c:v>83.081000000000003</c:v>
                </c:pt>
                <c:pt idx="11">
                  <c:v>82.775999999999996</c:v>
                </c:pt>
                <c:pt idx="12">
                  <c:v>82.346999999999994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90.756</c:v>
                </c:pt>
                <c:pt idx="2">
                  <c:v>88.557000000000002</c:v>
                </c:pt>
                <c:pt idx="3">
                  <c:v>87.361000000000004</c:v>
                </c:pt>
                <c:pt idx="4">
                  <c:v>86.828000000000003</c:v>
                </c:pt>
                <c:pt idx="5">
                  <c:v>86.158000000000001</c:v>
                </c:pt>
                <c:pt idx="6">
                  <c:v>85.576999999999998</c:v>
                </c:pt>
                <c:pt idx="7">
                  <c:v>84.948999999999998</c:v>
                </c:pt>
                <c:pt idx="8">
                  <c:v>84.590999999999994</c:v>
                </c:pt>
                <c:pt idx="9">
                  <c:v>84.141000000000005</c:v>
                </c:pt>
                <c:pt idx="10">
                  <c:v>83.644000000000005</c:v>
                </c:pt>
                <c:pt idx="11">
                  <c:v>83.281000000000006</c:v>
                </c:pt>
                <c:pt idx="12">
                  <c:v>82.869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367249623930449"/>
              <c:y val="0.9242677688486092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3830935135963691"/>
          <c:y val="3.4817644854614208E-2"/>
          <c:w val="0.52747096337076071"/>
          <c:h val="6.907278710703689E-2"/>
        </c:manualLayout>
      </c:layout>
      <c:overlay val="0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9899829823541"/>
          <c:y val="0.11639330041371945"/>
          <c:w val="0.85524722253441832"/>
          <c:h val="0.754648116019395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91.533000000000001</c:v>
                </c:pt>
                <c:pt idx="2">
                  <c:v>90.230999999999995</c:v>
                </c:pt>
                <c:pt idx="3">
                  <c:v>89.525999999999996</c:v>
                </c:pt>
                <c:pt idx="4">
                  <c:v>89.424999999999997</c:v>
                </c:pt>
                <c:pt idx="5">
                  <c:v>88.918999999999997</c:v>
                </c:pt>
                <c:pt idx="6">
                  <c:v>88.614999999999995</c:v>
                </c:pt>
                <c:pt idx="7">
                  <c:v>87.801000000000002</c:v>
                </c:pt>
                <c:pt idx="8">
                  <c:v>87.597999999999999</c:v>
                </c:pt>
                <c:pt idx="9">
                  <c:v>87.292000000000002</c:v>
                </c:pt>
                <c:pt idx="10">
                  <c:v>86.984999999999999</c:v>
                </c:pt>
                <c:pt idx="11">
                  <c:v>86.778999999999996</c:v>
                </c:pt>
                <c:pt idx="12">
                  <c:v>86.572000000000003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EC-4E30-8B2C-526992EDA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89.856999999999999</c:v>
                </c:pt>
                <c:pt idx="2">
                  <c:v>87.662999999999997</c:v>
                </c:pt>
                <c:pt idx="3">
                  <c:v>86.396000000000001</c:v>
                </c:pt>
                <c:pt idx="4">
                  <c:v>85.643000000000001</c:v>
                </c:pt>
                <c:pt idx="5">
                  <c:v>84.887</c:v>
                </c:pt>
                <c:pt idx="6">
                  <c:v>84.13</c:v>
                </c:pt>
                <c:pt idx="7">
                  <c:v>83.798000000000002</c:v>
                </c:pt>
                <c:pt idx="8">
                  <c:v>83.182000000000002</c:v>
                </c:pt>
                <c:pt idx="9">
                  <c:v>82.66</c:v>
                </c:pt>
                <c:pt idx="10">
                  <c:v>82.326999999999998</c:v>
                </c:pt>
                <c:pt idx="11">
                  <c:v>82.04</c:v>
                </c:pt>
                <c:pt idx="12">
                  <c:v>81.414000000000001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EC-4E30-8B2C-526992EDAF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60-69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90.438000000000002</c:v>
                </c:pt>
                <c:pt idx="2">
                  <c:v>87.745999999999995</c:v>
                </c:pt>
                <c:pt idx="3">
                  <c:v>85.983000000000004</c:v>
                </c:pt>
                <c:pt idx="4">
                  <c:v>84.620999999999995</c:v>
                </c:pt>
                <c:pt idx="5">
                  <c:v>83.936000000000007</c:v>
                </c:pt>
                <c:pt idx="6">
                  <c:v>83.25</c:v>
                </c:pt>
                <c:pt idx="7">
                  <c:v>82.563999999999993</c:v>
                </c:pt>
                <c:pt idx="8">
                  <c:v>82.427000000000007</c:v>
                </c:pt>
                <c:pt idx="9">
                  <c:v>81.738</c:v>
                </c:pt>
                <c:pt idx="10">
                  <c:v>81.046000000000006</c:v>
                </c:pt>
                <c:pt idx="11">
                  <c:v>80.629000000000005</c:v>
                </c:pt>
                <c:pt idx="12">
                  <c:v>80.486999999999995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B3-43B8-98CD-F2451CE7C1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≥70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95.454999999999998</c:v>
                </c:pt>
                <c:pt idx="2">
                  <c:v>93.915000000000006</c:v>
                </c:pt>
                <c:pt idx="3">
                  <c:v>93.915000000000006</c:v>
                </c:pt>
                <c:pt idx="4">
                  <c:v>93.915000000000006</c:v>
                </c:pt>
                <c:pt idx="5">
                  <c:v>93.915000000000006</c:v>
                </c:pt>
                <c:pt idx="6">
                  <c:v>93.915000000000006</c:v>
                </c:pt>
                <c:pt idx="7">
                  <c:v>93.915000000000006</c:v>
                </c:pt>
                <c:pt idx="8">
                  <c:v>93.915000000000006</c:v>
                </c:pt>
                <c:pt idx="9">
                  <c:v>93.915000000000006</c:v>
                </c:pt>
                <c:pt idx="10">
                  <c:v>90.81</c:v>
                </c:pt>
                <c:pt idx="11">
                  <c:v>87.677999999999997</c:v>
                </c:pt>
                <c:pt idx="12">
                  <c:v>87.677999999999997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49-4972-AC24-141E62C85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250579546803329"/>
              <c:y val="0.9306408573928258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235075831106772E-2"/>
              <c:y val="0.362138612009611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9868960675147829"/>
          <c:y val="1.4124293785310734E-2"/>
          <c:w val="0.627979344740353"/>
          <c:h val="7.6580586325014452E-2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sz="1600" b="1">
              <a:solidFill>
                <a:schemeClr val="bg2">
                  <a:lumMod val="95000"/>
                  <a:lumOff val="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5061005959345"/>
          <c:y val="0.12277601150673008"/>
          <c:w val="0.85463133314183659"/>
          <c:h val="0.7369131762961704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 woods unit</c:v>
                </c:pt>
              </c:strCache>
            </c:strRef>
          </c:tx>
          <c:spPr>
            <a:ln w="38100">
              <a:solidFill>
                <a:srgbClr val="01B051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95.162000000000006</c:v>
                </c:pt>
                <c:pt idx="2">
                  <c:v>93.903000000000006</c:v>
                </c:pt>
                <c:pt idx="3">
                  <c:v>93.131</c:v>
                </c:pt>
                <c:pt idx="4">
                  <c:v>92.569000000000003</c:v>
                </c:pt>
                <c:pt idx="5">
                  <c:v>91.793000000000006</c:v>
                </c:pt>
                <c:pt idx="6">
                  <c:v>91.44</c:v>
                </c:pt>
                <c:pt idx="7">
                  <c:v>90.875</c:v>
                </c:pt>
                <c:pt idx="8">
                  <c:v>90.450999999999993</c:v>
                </c:pt>
                <c:pt idx="9">
                  <c:v>90.027000000000001</c:v>
                </c:pt>
                <c:pt idx="10">
                  <c:v>89.248000000000005</c:v>
                </c:pt>
                <c:pt idx="11">
                  <c:v>89.176000000000002</c:v>
                </c:pt>
                <c:pt idx="12">
                  <c:v>88.816999999999993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≥5 woods unit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87.715999999999994</c:v>
                </c:pt>
                <c:pt idx="2">
                  <c:v>86.94</c:v>
                </c:pt>
                <c:pt idx="3">
                  <c:v>85.373000000000005</c:v>
                </c:pt>
                <c:pt idx="4">
                  <c:v>84.59</c:v>
                </c:pt>
                <c:pt idx="5">
                  <c:v>84.59</c:v>
                </c:pt>
                <c:pt idx="6">
                  <c:v>84.59</c:v>
                </c:pt>
                <c:pt idx="7">
                  <c:v>84.59</c:v>
                </c:pt>
                <c:pt idx="8">
                  <c:v>84.59</c:v>
                </c:pt>
                <c:pt idx="9">
                  <c:v>84.59</c:v>
                </c:pt>
                <c:pt idx="10">
                  <c:v>84.59</c:v>
                </c:pt>
                <c:pt idx="11">
                  <c:v>84.59</c:v>
                </c:pt>
                <c:pt idx="12">
                  <c:v>84.59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166257164312916"/>
              <c:y val="0.9325434689391686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6469536173901619"/>
          <c:y val="3.2092050406757416E-2"/>
          <c:w val="0.74831293223262274"/>
          <c:h val="7.1798381554893695E-2"/>
        </c:manualLayout>
      </c:layout>
      <c:overlay val="0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5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9295173253127"/>
          <c:y val="0.14458076708958451"/>
          <c:w val="0.85463133314183659"/>
          <c:h val="0.703085814693762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&lt;30</c:v>
                </c:pt>
              </c:strCache>
            </c:strRef>
          </c:tx>
          <c:spPr>
            <a:ln w="38100">
              <a:solidFill>
                <a:srgbClr val="01B051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83.480999999999995</c:v>
                </c:pt>
                <c:pt idx="2">
                  <c:v>80.444999999999993</c:v>
                </c:pt>
                <c:pt idx="3">
                  <c:v>78.927000000000007</c:v>
                </c:pt>
                <c:pt idx="4">
                  <c:v>77.38</c:v>
                </c:pt>
                <c:pt idx="5">
                  <c:v>77.38</c:v>
                </c:pt>
                <c:pt idx="6">
                  <c:v>77.38</c:v>
                </c:pt>
                <c:pt idx="7">
                  <c:v>77.38</c:v>
                </c:pt>
                <c:pt idx="8">
                  <c:v>75.831999999999994</c:v>
                </c:pt>
                <c:pt idx="9">
                  <c:v>75.831999999999994</c:v>
                </c:pt>
                <c:pt idx="10">
                  <c:v>74.284999999999997</c:v>
                </c:pt>
                <c:pt idx="11">
                  <c:v>74.284999999999997</c:v>
                </c:pt>
                <c:pt idx="12">
                  <c:v>74.284999999999997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AD-4149-B022-DFD74541F6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30-59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93.837999999999994</c:v>
                </c:pt>
                <c:pt idx="2">
                  <c:v>92.084999999999994</c:v>
                </c:pt>
                <c:pt idx="3">
                  <c:v>90.325999999999993</c:v>
                </c:pt>
                <c:pt idx="4">
                  <c:v>89.152000000000001</c:v>
                </c:pt>
                <c:pt idx="5">
                  <c:v>88.563000000000002</c:v>
                </c:pt>
                <c:pt idx="6">
                  <c:v>87.581999999999994</c:v>
                </c:pt>
                <c:pt idx="7">
                  <c:v>86.992000000000004</c:v>
                </c:pt>
                <c:pt idx="8">
                  <c:v>86.403000000000006</c:v>
                </c:pt>
                <c:pt idx="9">
                  <c:v>85.421000000000006</c:v>
                </c:pt>
                <c:pt idx="10">
                  <c:v>85.027000000000001</c:v>
                </c:pt>
                <c:pt idx="11">
                  <c:v>84.435000000000002</c:v>
                </c:pt>
                <c:pt idx="12">
                  <c:v>83.632000000000005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2AD-4149-B022-DFD74541F6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≥60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95.864999999999995</c:v>
                </c:pt>
                <c:pt idx="2">
                  <c:v>94.522999999999996</c:v>
                </c:pt>
                <c:pt idx="3">
                  <c:v>93.924999999999997</c:v>
                </c:pt>
                <c:pt idx="4">
                  <c:v>93.626000000000005</c:v>
                </c:pt>
                <c:pt idx="5">
                  <c:v>93.025999999999996</c:v>
                </c:pt>
                <c:pt idx="6">
                  <c:v>92.8</c:v>
                </c:pt>
                <c:pt idx="7">
                  <c:v>92.272999999999996</c:v>
                </c:pt>
                <c:pt idx="8">
                  <c:v>91.897000000000006</c:v>
                </c:pt>
                <c:pt idx="9">
                  <c:v>91.594999999999999</c:v>
                </c:pt>
                <c:pt idx="10">
                  <c:v>90.915999999999997</c:v>
                </c:pt>
                <c:pt idx="11">
                  <c:v>90.763000000000005</c:v>
                </c:pt>
                <c:pt idx="12">
                  <c:v>90.457999999999998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2AD-4149-B022-DFD74541F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970227002783031"/>
              <c:y val="0.922135057254598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4308249632634846"/>
          <c:y val="5.7989745640749935E-2"/>
          <c:w val="0.56246932688891371"/>
          <c:h val="6.1577402375430676E-2"/>
        </c:manualLayout>
      </c:layout>
      <c:overlay val="0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5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02142469797656E-2"/>
          <c:y val="4.4392851042493436E-2"/>
          <c:w val="0.75961788867300684"/>
          <c:h val="0.81257073969321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DCM/NICM</c:v>
                </c:pt>
              </c:strCache>
            </c:strRef>
          </c:tx>
          <c:spPr>
            <a:ln w="349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98.820999999999998</c:v>
                </c:pt>
                <c:pt idx="6">
                  <c:v>97.844999999999999</c:v>
                </c:pt>
                <c:pt idx="7">
                  <c:v>96.861999999999995</c:v>
                </c:pt>
                <c:pt idx="8">
                  <c:v>96.02</c:v>
                </c:pt>
                <c:pt idx="9">
                  <c:v>95.174000000000007</c:v>
                </c:pt>
                <c:pt idx="10">
                  <c:v>94.216999999999999</c:v>
                </c:pt>
                <c:pt idx="11">
                  <c:v>93.525000000000006</c:v>
                </c:pt>
                <c:pt idx="12">
                  <c:v>92.858000000000004</c:v>
                </c:pt>
                <c:pt idx="13">
                  <c:v>92.066999999999993</c:v>
                </c:pt>
                <c:pt idx="14">
                  <c:v>91.281000000000006</c:v>
                </c:pt>
                <c:pt idx="15">
                  <c:v>90.563000000000002</c:v>
                </c:pt>
                <c:pt idx="16">
                  <c:v>89.757999999999996</c:v>
                </c:pt>
                <c:pt idx="17">
                  <c:v>88.917000000000002</c:v>
                </c:pt>
                <c:pt idx="18">
                  <c:v>88.126000000000005</c:v>
                </c:pt>
                <c:pt idx="19">
                  <c:v>87.328999999999994</c:v>
                </c:pt>
                <c:pt idx="20">
                  <c:v>86.498000000000005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ICM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98.686999999999998</c:v>
                </c:pt>
                <c:pt idx="6">
                  <c:v>97.555999999999997</c:v>
                </c:pt>
                <c:pt idx="7">
                  <c:v>96.488</c:v>
                </c:pt>
                <c:pt idx="8">
                  <c:v>95.632000000000005</c:v>
                </c:pt>
                <c:pt idx="9">
                  <c:v>94.652000000000001</c:v>
                </c:pt>
                <c:pt idx="10">
                  <c:v>93.778000000000006</c:v>
                </c:pt>
                <c:pt idx="11">
                  <c:v>92.885999999999996</c:v>
                </c:pt>
                <c:pt idx="12">
                  <c:v>92.063999999999993</c:v>
                </c:pt>
                <c:pt idx="13">
                  <c:v>91.302000000000007</c:v>
                </c:pt>
                <c:pt idx="14">
                  <c:v>90.358999999999995</c:v>
                </c:pt>
                <c:pt idx="15">
                  <c:v>89.448999999999998</c:v>
                </c:pt>
                <c:pt idx="16">
                  <c:v>88.503</c:v>
                </c:pt>
                <c:pt idx="17">
                  <c:v>87.536000000000001</c:v>
                </c:pt>
                <c:pt idx="18">
                  <c:v>86.564999999999998</c:v>
                </c:pt>
                <c:pt idx="19">
                  <c:v>85.694000000000003</c:v>
                </c:pt>
                <c:pt idx="20">
                  <c:v>84.727999999999994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HCM</c:v>
                </c:pt>
              </c:strCache>
            </c:strRef>
          </c:tx>
          <c:spPr>
            <a:ln w="3492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99.346999999999994</c:v>
                </c:pt>
                <c:pt idx="6">
                  <c:v>98.683999999999997</c:v>
                </c:pt>
                <c:pt idx="7">
                  <c:v>97.709000000000003</c:v>
                </c:pt>
                <c:pt idx="8">
                  <c:v>97.460999999999999</c:v>
                </c:pt>
                <c:pt idx="9">
                  <c:v>97.003</c:v>
                </c:pt>
                <c:pt idx="10">
                  <c:v>96.471999999999994</c:v>
                </c:pt>
                <c:pt idx="11">
                  <c:v>95.864999999999995</c:v>
                </c:pt>
                <c:pt idx="12">
                  <c:v>95.593000000000004</c:v>
                </c:pt>
                <c:pt idx="13">
                  <c:v>95.230999999999995</c:v>
                </c:pt>
                <c:pt idx="14">
                  <c:v>94.864000000000004</c:v>
                </c:pt>
                <c:pt idx="15">
                  <c:v>94.418000000000006</c:v>
                </c:pt>
                <c:pt idx="16">
                  <c:v>94.042000000000002</c:v>
                </c:pt>
                <c:pt idx="17">
                  <c:v>93.653000000000006</c:v>
                </c:pt>
                <c:pt idx="18">
                  <c:v>93.257999999999996</c:v>
                </c:pt>
                <c:pt idx="19">
                  <c:v>92.941999999999993</c:v>
                </c:pt>
                <c:pt idx="20">
                  <c:v>92.38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5A-43C7-BF82-CEE97AFDBF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RCM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98.067999999999998</c:v>
                </c:pt>
                <c:pt idx="6">
                  <c:v>97.152000000000001</c:v>
                </c:pt>
                <c:pt idx="7">
                  <c:v>95.831000000000003</c:v>
                </c:pt>
                <c:pt idx="8">
                  <c:v>95.093999999999994</c:v>
                </c:pt>
                <c:pt idx="9">
                  <c:v>93.603999999999999</c:v>
                </c:pt>
                <c:pt idx="10">
                  <c:v>92.590999999999994</c:v>
                </c:pt>
                <c:pt idx="11">
                  <c:v>91.641999999999996</c:v>
                </c:pt>
                <c:pt idx="12">
                  <c:v>91.125</c:v>
                </c:pt>
                <c:pt idx="13">
                  <c:v>89.881</c:v>
                </c:pt>
                <c:pt idx="14">
                  <c:v>88.932000000000002</c:v>
                </c:pt>
                <c:pt idx="15">
                  <c:v>88.370999999999995</c:v>
                </c:pt>
                <c:pt idx="16">
                  <c:v>87.716999999999999</c:v>
                </c:pt>
                <c:pt idx="17">
                  <c:v>86.94</c:v>
                </c:pt>
                <c:pt idx="18">
                  <c:v>85.965000000000003</c:v>
                </c:pt>
                <c:pt idx="19">
                  <c:v>84.706999999999994</c:v>
                </c:pt>
                <c:pt idx="20">
                  <c:v>84.066999999999993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5A-43C7-BF82-CEE97AFDBF1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CHD</c:v>
                </c:pt>
              </c:strCache>
            </c:strRef>
          </c:tx>
          <c:spPr>
            <a:ln w="3492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99.05</c:v>
                </c:pt>
                <c:pt idx="6">
                  <c:v>98.265000000000001</c:v>
                </c:pt>
                <c:pt idx="7">
                  <c:v>97.718000000000004</c:v>
                </c:pt>
                <c:pt idx="8">
                  <c:v>96.733000000000004</c:v>
                </c:pt>
                <c:pt idx="9">
                  <c:v>95.828000000000003</c:v>
                </c:pt>
                <c:pt idx="10">
                  <c:v>94.915999999999997</c:v>
                </c:pt>
                <c:pt idx="11">
                  <c:v>94.393000000000001</c:v>
                </c:pt>
                <c:pt idx="12">
                  <c:v>93.727000000000004</c:v>
                </c:pt>
                <c:pt idx="13">
                  <c:v>93.105000000000004</c:v>
                </c:pt>
                <c:pt idx="14">
                  <c:v>92.325999999999993</c:v>
                </c:pt>
                <c:pt idx="15">
                  <c:v>91.046999999999997</c:v>
                </c:pt>
                <c:pt idx="16">
                  <c:v>90.253</c:v>
                </c:pt>
                <c:pt idx="17">
                  <c:v>89.953999999999994</c:v>
                </c:pt>
                <c:pt idx="18">
                  <c:v>89.424000000000007</c:v>
                </c:pt>
                <c:pt idx="19">
                  <c:v>88.887</c:v>
                </c:pt>
                <c:pt idx="20">
                  <c:v>88.417000000000002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15A-43C7-BF82-CEE97AFDBF1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ln w="34925">
              <a:solidFill>
                <a:srgbClr val="DC66D4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Sheet1!$G$2:$G$22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98.840999999999994</c:v>
                </c:pt>
                <c:pt idx="6">
                  <c:v>97.531999999999996</c:v>
                </c:pt>
                <c:pt idx="7">
                  <c:v>96.6</c:v>
                </c:pt>
                <c:pt idx="8">
                  <c:v>95.772999999999996</c:v>
                </c:pt>
                <c:pt idx="9">
                  <c:v>94.870999999999995</c:v>
                </c:pt>
                <c:pt idx="10">
                  <c:v>93.933999999999997</c:v>
                </c:pt>
                <c:pt idx="11">
                  <c:v>92.944000000000003</c:v>
                </c:pt>
                <c:pt idx="12">
                  <c:v>91.968999999999994</c:v>
                </c:pt>
                <c:pt idx="13">
                  <c:v>91.117000000000004</c:v>
                </c:pt>
                <c:pt idx="14">
                  <c:v>90.305000000000007</c:v>
                </c:pt>
                <c:pt idx="15">
                  <c:v>89.536000000000001</c:v>
                </c:pt>
                <c:pt idx="16">
                  <c:v>88.679000000000002</c:v>
                </c:pt>
                <c:pt idx="17">
                  <c:v>87.715000000000003</c:v>
                </c:pt>
                <c:pt idx="18">
                  <c:v>86.875</c:v>
                </c:pt>
                <c:pt idx="19">
                  <c:v>86.001000000000005</c:v>
                </c:pt>
                <c:pt idx="20">
                  <c:v>85.42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15A-43C7-BF82-CEE97AFDB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733890562056683"/>
              <c:y val="0.9213932707034641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86280277465316824"/>
          <c:y val="4.5287718438272624E-2"/>
          <c:w val="0.13070371885332516"/>
          <c:h val="0.80869859082565543"/>
        </c:manualLayout>
      </c:layout>
      <c:overlay val="0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58234213599875"/>
          <c:y val="0.1566390905742093"/>
          <c:w val="0.65781230048946593"/>
          <c:h val="0.67608486439195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B9A-4A08-9D66-B9EFC122CF6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B9A-4A08-9D66-B9EFC122CF66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B9A-4A08-9D66-B9EFC122CF6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B9A-4A08-9D66-B9EFC122CF66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B9A-4A08-9D66-B9EFC122CF66}"/>
              </c:ext>
            </c:extLst>
          </c:dPt>
          <c:dPt>
            <c:idx val="5"/>
            <c:bubble3D val="0"/>
            <c:spPr>
              <a:solidFill>
                <a:srgbClr val="FF00FF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B9A-4A08-9D66-B9EFC122CF66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0B9A-4A08-9D66-B9EFC122CF66}"/>
              </c:ext>
            </c:extLst>
          </c:dPt>
          <c:dPt>
            <c:idx val="7"/>
            <c:bubble3D val="0"/>
            <c:spPr>
              <a:solidFill>
                <a:srgbClr val="FF99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0B9A-4A08-9D66-B9EFC122CF66}"/>
              </c:ext>
            </c:extLst>
          </c:dPt>
          <c:dLbls>
            <c:dLbl>
              <c:idx val="0"/>
              <c:layout>
                <c:manualLayout>
                  <c:x val="3.209836534230253E-2"/>
                  <c:y val="4.37223937838461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9A-4A08-9D66-B9EFC122CF66}"/>
                </c:ext>
              </c:extLst>
            </c:dLbl>
            <c:dLbl>
              <c:idx val="1"/>
              <c:layout>
                <c:manualLayout>
                  <c:x val="-3.5664850380336143E-3"/>
                  <c:y val="6.12113512973844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9A-4A08-9D66-B9EFC122CF66}"/>
                </c:ext>
              </c:extLst>
            </c:dLbl>
            <c:dLbl>
              <c:idx val="2"/>
              <c:layout>
                <c:manualLayout>
                  <c:x val="-0.11033813861060825"/>
                  <c:y val="6.55835906757691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9A-4A08-9D66-B9EFC122CF66}"/>
                </c:ext>
              </c:extLst>
            </c:dLbl>
            <c:dLbl>
              <c:idx val="3"/>
              <c:layout>
                <c:manualLayout>
                  <c:x val="2.3405059705280541E-2"/>
                  <c:y val="-2.62334362703076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9A-4A08-9D66-B9EFC122CF66}"/>
                </c:ext>
              </c:extLst>
            </c:dLbl>
            <c:dLbl>
              <c:idx val="4"/>
              <c:layout>
                <c:manualLayout>
                  <c:x val="-5.3497275570504217E-2"/>
                  <c:y val="-1.74889575135384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B9A-4A08-9D66-B9EFC122CF66}"/>
                </c:ext>
              </c:extLst>
            </c:dLbl>
            <c:dLbl>
              <c:idx val="5"/>
              <c:layout>
                <c:manualLayout>
                  <c:x val="-1.0699455114100974E-2"/>
                  <c:y val="-3.06056756486922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9A-4A08-9D66-B9EFC122CF66}"/>
                </c:ext>
              </c:extLst>
            </c:dLbl>
            <c:dLbl>
              <c:idx val="6"/>
              <c:layout>
                <c:manualLayout>
                  <c:x val="-3.209836534230253E-2"/>
                  <c:y val="-8.74447875676922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9A-4A08-9D66-B9EFC122CF66}"/>
                </c:ext>
              </c:extLst>
            </c:dLbl>
            <c:dLbl>
              <c:idx val="7"/>
              <c:layout>
                <c:manualLayout>
                  <c:x val="3.5664850380336142E-2"/>
                  <c:y val="-4.8094633162230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9A-4A08-9D66-B9EFC122CF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2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HCM</c:v>
                </c:pt>
                <c:pt idx="1">
                  <c:v>Amyloid</c:v>
                </c:pt>
                <c:pt idx="2">
                  <c:v>Sarcoid</c:v>
                </c:pt>
                <c:pt idx="3">
                  <c:v>Radiation/chemo</c:v>
                </c:pt>
                <c:pt idx="4">
                  <c:v>Other RCM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0.40482000000000001</c:v>
                </c:pt>
                <c:pt idx="1">
                  <c:v>0.24217</c:v>
                </c:pt>
                <c:pt idx="2">
                  <c:v>6.2649999999999997E-2</c:v>
                </c:pt>
                <c:pt idx="3">
                  <c:v>1.687E-2</c:v>
                </c:pt>
                <c:pt idx="4">
                  <c:v>0.27349000000000001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B9A-4A08-9D66-B9EFC122C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70631807912931E-2"/>
          <c:y val="0.15311654280322209"/>
          <c:w val="0.86477566373095649"/>
          <c:h val="0.717925051810231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HCM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99.344999999999999</c:v>
                </c:pt>
                <c:pt idx="6">
                  <c:v>98.679000000000002</c:v>
                </c:pt>
                <c:pt idx="7">
                  <c:v>97.736000000000004</c:v>
                </c:pt>
                <c:pt idx="8">
                  <c:v>97.531000000000006</c:v>
                </c:pt>
                <c:pt idx="9">
                  <c:v>97.021000000000001</c:v>
                </c:pt>
                <c:pt idx="10">
                  <c:v>96.43</c:v>
                </c:pt>
                <c:pt idx="11">
                  <c:v>95.903999999999996</c:v>
                </c:pt>
                <c:pt idx="12">
                  <c:v>95.676000000000002</c:v>
                </c:pt>
                <c:pt idx="13">
                  <c:v>95.274000000000001</c:v>
                </c:pt>
                <c:pt idx="14">
                  <c:v>94.864999999999995</c:v>
                </c:pt>
                <c:pt idx="15">
                  <c:v>94.367999999999995</c:v>
                </c:pt>
                <c:pt idx="16">
                  <c:v>93.950999999999993</c:v>
                </c:pt>
                <c:pt idx="17">
                  <c:v>93.518000000000001</c:v>
                </c:pt>
                <c:pt idx="18">
                  <c:v>93.078999999999994</c:v>
                </c:pt>
                <c:pt idx="19">
                  <c:v>92.727000000000004</c:v>
                </c:pt>
                <c:pt idx="20">
                  <c:v>92.102000000000004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EC-4E30-8B2C-526992EDA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Amlyloid</c:v>
                </c:pt>
              </c:strCache>
            </c:strRef>
          </c:tx>
          <c:spPr>
            <a:ln w="3175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97.489000000000004</c:v>
                </c:pt>
                <c:pt idx="6">
                  <c:v>95.596000000000004</c:v>
                </c:pt>
                <c:pt idx="7">
                  <c:v>93.069000000000003</c:v>
                </c:pt>
                <c:pt idx="8">
                  <c:v>92.081999999999994</c:v>
                </c:pt>
                <c:pt idx="9">
                  <c:v>87.789000000000001</c:v>
                </c:pt>
                <c:pt idx="10">
                  <c:v>85.951999999999998</c:v>
                </c:pt>
                <c:pt idx="11">
                  <c:v>84.111000000000004</c:v>
                </c:pt>
                <c:pt idx="12">
                  <c:v>83.367999999999995</c:v>
                </c:pt>
                <c:pt idx="13">
                  <c:v>81.328000000000003</c:v>
                </c:pt>
                <c:pt idx="14">
                  <c:v>79.247</c:v>
                </c:pt>
                <c:pt idx="15">
                  <c:v>79.247</c:v>
                </c:pt>
                <c:pt idx="16">
                  <c:v>78.816000000000003</c:v>
                </c:pt>
                <c:pt idx="17">
                  <c:v>76.847999999999999</c:v>
                </c:pt>
                <c:pt idx="18">
                  <c:v>75.856999999999999</c:v>
                </c:pt>
                <c:pt idx="19">
                  <c:v>74.858999999999995</c:v>
                </c:pt>
                <c:pt idx="20">
                  <c:v>74.331000000000003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EC-4E30-8B2C-526992EDAF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Sarcoid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99.323999999999998</c:v>
                </c:pt>
                <c:pt idx="6">
                  <c:v>99.323999999999998</c:v>
                </c:pt>
                <c:pt idx="7">
                  <c:v>98.649000000000001</c:v>
                </c:pt>
                <c:pt idx="8">
                  <c:v>97.968000000000004</c:v>
                </c:pt>
                <c:pt idx="9">
                  <c:v>97.968000000000004</c:v>
                </c:pt>
                <c:pt idx="10">
                  <c:v>97.231999999999999</c:v>
                </c:pt>
                <c:pt idx="11">
                  <c:v>97.231999999999999</c:v>
                </c:pt>
                <c:pt idx="12">
                  <c:v>96.489000000000004</c:v>
                </c:pt>
                <c:pt idx="13">
                  <c:v>96.489000000000004</c:v>
                </c:pt>
                <c:pt idx="14">
                  <c:v>94.908000000000001</c:v>
                </c:pt>
                <c:pt idx="15">
                  <c:v>94.908000000000001</c:v>
                </c:pt>
                <c:pt idx="16">
                  <c:v>94.908000000000001</c:v>
                </c:pt>
                <c:pt idx="17">
                  <c:v>94.908000000000001</c:v>
                </c:pt>
                <c:pt idx="18">
                  <c:v>94.021000000000001</c:v>
                </c:pt>
                <c:pt idx="19">
                  <c:v>94.021000000000001</c:v>
                </c:pt>
                <c:pt idx="20">
                  <c:v>94.021000000000001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B3-43B8-98CD-F2451CE7C1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Radiation/chemo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96.364000000000004</c:v>
                </c:pt>
                <c:pt idx="6">
                  <c:v>96.364000000000004</c:v>
                </c:pt>
                <c:pt idx="7">
                  <c:v>92.727000000000004</c:v>
                </c:pt>
                <c:pt idx="8">
                  <c:v>89.015000000000001</c:v>
                </c:pt>
                <c:pt idx="9">
                  <c:v>86.992000000000004</c:v>
                </c:pt>
                <c:pt idx="10">
                  <c:v>84.968999999999994</c:v>
                </c:pt>
                <c:pt idx="11">
                  <c:v>80.923000000000002</c:v>
                </c:pt>
                <c:pt idx="12">
                  <c:v>80.923000000000002</c:v>
                </c:pt>
                <c:pt idx="13">
                  <c:v>78.793000000000006</c:v>
                </c:pt>
                <c:pt idx="14">
                  <c:v>78.793000000000006</c:v>
                </c:pt>
                <c:pt idx="15">
                  <c:v>76.664000000000001</c:v>
                </c:pt>
                <c:pt idx="16">
                  <c:v>74.409000000000006</c:v>
                </c:pt>
                <c:pt idx="17">
                  <c:v>71.843000000000004</c:v>
                </c:pt>
                <c:pt idx="18">
                  <c:v>71.843000000000004</c:v>
                </c:pt>
                <c:pt idx="19">
                  <c:v>71.843000000000004</c:v>
                </c:pt>
                <c:pt idx="20">
                  <c:v>71.843000000000004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6B3-43B8-98CD-F2451CE7C13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 RCM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97.793000000000006</c:v>
                </c:pt>
                <c:pt idx="6">
                  <c:v>96.936000000000007</c:v>
                </c:pt>
                <c:pt idx="7">
                  <c:v>95.960999999999999</c:v>
                </c:pt>
                <c:pt idx="8">
                  <c:v>95.525000000000006</c:v>
                </c:pt>
                <c:pt idx="9">
                  <c:v>94.619</c:v>
                </c:pt>
                <c:pt idx="10">
                  <c:v>93.813000000000002</c:v>
                </c:pt>
                <c:pt idx="11">
                  <c:v>93.114000000000004</c:v>
                </c:pt>
                <c:pt idx="12">
                  <c:v>92.405000000000001</c:v>
                </c:pt>
                <c:pt idx="13">
                  <c:v>91.302000000000007</c:v>
                </c:pt>
                <c:pt idx="14">
                  <c:v>90.677000000000007</c:v>
                </c:pt>
                <c:pt idx="15">
                  <c:v>89.915000000000006</c:v>
                </c:pt>
                <c:pt idx="16">
                  <c:v>89.399000000000001</c:v>
                </c:pt>
                <c:pt idx="17">
                  <c:v>88.867000000000004</c:v>
                </c:pt>
                <c:pt idx="18">
                  <c:v>87.765000000000001</c:v>
                </c:pt>
                <c:pt idx="19">
                  <c:v>86.23</c:v>
                </c:pt>
                <c:pt idx="20">
                  <c:v>85.665999999999997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6B3-43B8-98CD-F2451CE7C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3738272648804808"/>
              <c:y val="0.9312581695996418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235075831106772E-2"/>
              <c:y val="0.362138612009611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947374447321599"/>
          <c:y val="4.8974469937627989E-2"/>
          <c:w val="0.77160897673025775"/>
          <c:h val="8.9325204229601565E-2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sz="1600" b="1">
              <a:solidFill>
                <a:schemeClr val="bg2">
                  <a:lumMod val="95000"/>
                  <a:lumOff val="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7449324858489"/>
          <c:y val="0.12232296402575069"/>
          <c:w val="0.86490734591910956"/>
          <c:h val="0.7346407658704339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1992-1999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98.179000000000002</c:v>
                </c:pt>
                <c:pt idx="6">
                  <c:v>97.569000000000003</c:v>
                </c:pt>
                <c:pt idx="7">
                  <c:v>96.751000000000005</c:v>
                </c:pt>
                <c:pt idx="8">
                  <c:v>96.546000000000006</c:v>
                </c:pt>
                <c:pt idx="9">
                  <c:v>94.697999999999993</c:v>
                </c:pt>
                <c:pt idx="10">
                  <c:v>93.465999999999994</c:v>
                </c:pt>
                <c:pt idx="11">
                  <c:v>92.025000000000006</c:v>
                </c:pt>
                <c:pt idx="12">
                  <c:v>91.817999999999998</c:v>
                </c:pt>
                <c:pt idx="13">
                  <c:v>91.198999999999998</c:v>
                </c:pt>
                <c:pt idx="14">
                  <c:v>89.957999999999998</c:v>
                </c:pt>
                <c:pt idx="15">
                  <c:v>89.543999999999997</c:v>
                </c:pt>
                <c:pt idx="16">
                  <c:v>89.335999999999999</c:v>
                </c:pt>
                <c:pt idx="17">
                  <c:v>88.713999999999999</c:v>
                </c:pt>
                <c:pt idx="18">
                  <c:v>88.088999999999999</c:v>
                </c:pt>
                <c:pt idx="19">
                  <c:v>86.83</c:v>
                </c:pt>
                <c:pt idx="20">
                  <c:v>85.566000000000003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2000-2006</c:v>
                </c:pt>
              </c:strCache>
            </c:strRef>
          </c:tx>
          <c:spPr>
            <a:ln w="3175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99.114000000000004</c:v>
                </c:pt>
                <c:pt idx="6">
                  <c:v>98.350999999999999</c:v>
                </c:pt>
                <c:pt idx="7">
                  <c:v>96.947999999999993</c:v>
                </c:pt>
                <c:pt idx="8">
                  <c:v>96.308999999999997</c:v>
                </c:pt>
                <c:pt idx="9">
                  <c:v>95.284999999999997</c:v>
                </c:pt>
                <c:pt idx="10">
                  <c:v>94.516000000000005</c:v>
                </c:pt>
                <c:pt idx="11">
                  <c:v>93.617000000000004</c:v>
                </c:pt>
                <c:pt idx="12">
                  <c:v>93.231999999999999</c:v>
                </c:pt>
                <c:pt idx="13">
                  <c:v>92.587000000000003</c:v>
                </c:pt>
                <c:pt idx="14">
                  <c:v>91.94</c:v>
                </c:pt>
                <c:pt idx="15">
                  <c:v>91.03</c:v>
                </c:pt>
                <c:pt idx="16">
                  <c:v>90.247</c:v>
                </c:pt>
                <c:pt idx="17">
                  <c:v>89.59</c:v>
                </c:pt>
                <c:pt idx="18">
                  <c:v>89.063999999999993</c:v>
                </c:pt>
                <c:pt idx="19">
                  <c:v>88.406000000000006</c:v>
                </c:pt>
                <c:pt idx="20">
                  <c:v>88.01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2007-6/2013</c:v>
                </c:pt>
              </c:strCache>
            </c:strRef>
          </c:tx>
          <c:spPr>
            <a:ln w="3175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98.486000000000004</c:v>
                </c:pt>
                <c:pt idx="6">
                  <c:v>97.593000000000004</c:v>
                </c:pt>
                <c:pt idx="7">
                  <c:v>96.441999999999993</c:v>
                </c:pt>
                <c:pt idx="8">
                  <c:v>96.004999999999995</c:v>
                </c:pt>
                <c:pt idx="9">
                  <c:v>95.25</c:v>
                </c:pt>
                <c:pt idx="10">
                  <c:v>94.540999999999997</c:v>
                </c:pt>
                <c:pt idx="11">
                  <c:v>94.106999999999999</c:v>
                </c:pt>
                <c:pt idx="12">
                  <c:v>93.516000000000005</c:v>
                </c:pt>
                <c:pt idx="13">
                  <c:v>92.534000000000006</c:v>
                </c:pt>
                <c:pt idx="14">
                  <c:v>92.025999999999996</c:v>
                </c:pt>
                <c:pt idx="15">
                  <c:v>91.677999999999997</c:v>
                </c:pt>
                <c:pt idx="16">
                  <c:v>91.325000000000003</c:v>
                </c:pt>
                <c:pt idx="17">
                  <c:v>90.738</c:v>
                </c:pt>
                <c:pt idx="18">
                  <c:v>89.825000000000003</c:v>
                </c:pt>
                <c:pt idx="19">
                  <c:v>89.201999999999998</c:v>
                </c:pt>
                <c:pt idx="20">
                  <c:v>88.881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5A-43C7-BF82-CEE97AFDB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769236565607912"/>
              <c:y val="0.9189154028836051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1357453561358516"/>
          <c:y val="1.2061307336537116E-2"/>
          <c:w val="0.7626267635477435"/>
          <c:h val="8.8831841624459396E-2"/>
        </c:manualLayout>
      </c:layout>
      <c:overlay val="0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9899829823541"/>
          <c:y val="0.12486787668490591"/>
          <c:w val="0.85524722253441832"/>
          <c:h val="0.7461735397482094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2857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98.674000000000007</c:v>
                </c:pt>
                <c:pt idx="6">
                  <c:v>97.718999999999994</c:v>
                </c:pt>
                <c:pt idx="7">
                  <c:v>96.34</c:v>
                </c:pt>
                <c:pt idx="8">
                  <c:v>96.010999999999996</c:v>
                </c:pt>
                <c:pt idx="9">
                  <c:v>94.983000000000004</c:v>
                </c:pt>
                <c:pt idx="10">
                  <c:v>94.635999999999996</c:v>
                </c:pt>
                <c:pt idx="11">
                  <c:v>94.108000000000004</c:v>
                </c:pt>
                <c:pt idx="12">
                  <c:v>93.661000000000001</c:v>
                </c:pt>
                <c:pt idx="13">
                  <c:v>92.555999999999997</c:v>
                </c:pt>
                <c:pt idx="14">
                  <c:v>92.084999999999994</c:v>
                </c:pt>
                <c:pt idx="15">
                  <c:v>91.602999999999994</c:v>
                </c:pt>
                <c:pt idx="16">
                  <c:v>91.116</c:v>
                </c:pt>
                <c:pt idx="17">
                  <c:v>90.412000000000006</c:v>
                </c:pt>
                <c:pt idx="18">
                  <c:v>89.484999999999999</c:v>
                </c:pt>
                <c:pt idx="19">
                  <c:v>88.852999999999994</c:v>
                </c:pt>
                <c:pt idx="20">
                  <c:v>88.426000000000002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EC-4E30-8B2C-526992EDA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98.465000000000003</c:v>
                </c:pt>
                <c:pt idx="6">
                  <c:v>97.757000000000005</c:v>
                </c:pt>
                <c:pt idx="7">
                  <c:v>96.786000000000001</c:v>
                </c:pt>
                <c:pt idx="8">
                  <c:v>96.26</c:v>
                </c:pt>
                <c:pt idx="9">
                  <c:v>95.203999999999994</c:v>
                </c:pt>
                <c:pt idx="10">
                  <c:v>93.912999999999997</c:v>
                </c:pt>
                <c:pt idx="11">
                  <c:v>92.971000000000004</c:v>
                </c:pt>
                <c:pt idx="12">
                  <c:v>92.605999999999995</c:v>
                </c:pt>
                <c:pt idx="13">
                  <c:v>92.132999999999996</c:v>
                </c:pt>
                <c:pt idx="14">
                  <c:v>91.182000000000002</c:v>
                </c:pt>
                <c:pt idx="15">
                  <c:v>90.543999999999997</c:v>
                </c:pt>
                <c:pt idx="16">
                  <c:v>90.06</c:v>
                </c:pt>
                <c:pt idx="17">
                  <c:v>89.546000000000006</c:v>
                </c:pt>
                <c:pt idx="18">
                  <c:v>88.936999999999998</c:v>
                </c:pt>
                <c:pt idx="19">
                  <c:v>88.064999999999998</c:v>
                </c:pt>
                <c:pt idx="20">
                  <c:v>87.447000000000003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EC-4E30-8B2C-526992EDAF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99.367000000000004</c:v>
                </c:pt>
                <c:pt idx="6">
                  <c:v>98.718000000000004</c:v>
                </c:pt>
                <c:pt idx="7">
                  <c:v>97.337000000000003</c:v>
                </c:pt>
                <c:pt idx="8">
                  <c:v>96.620999999999995</c:v>
                </c:pt>
                <c:pt idx="9">
                  <c:v>95.888999999999996</c:v>
                </c:pt>
                <c:pt idx="10">
                  <c:v>95.888999999999996</c:v>
                </c:pt>
                <c:pt idx="11">
                  <c:v>95.122</c:v>
                </c:pt>
                <c:pt idx="12">
                  <c:v>93.575000000000003</c:v>
                </c:pt>
                <c:pt idx="13">
                  <c:v>91.918999999999997</c:v>
                </c:pt>
                <c:pt idx="14">
                  <c:v>91.918999999999997</c:v>
                </c:pt>
                <c:pt idx="15">
                  <c:v>91.918999999999997</c:v>
                </c:pt>
                <c:pt idx="16">
                  <c:v>91.918999999999997</c:v>
                </c:pt>
                <c:pt idx="17">
                  <c:v>90.971000000000004</c:v>
                </c:pt>
                <c:pt idx="18">
                  <c:v>90.971000000000004</c:v>
                </c:pt>
                <c:pt idx="19">
                  <c:v>89.992999999999995</c:v>
                </c:pt>
                <c:pt idx="20">
                  <c:v>89.015000000000001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B3-43B8-98CD-F2451CE7C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441148370734093"/>
              <c:y val="0.9195296937956486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235107909221416E-2"/>
              <c:y val="0.362138662751901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2958680027291855"/>
          <c:y val="1.7515041780996648E-2"/>
          <c:w val="0.76560034656516196"/>
          <c:h val="7.9391893393349344E-2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sz="1400" b="1">
              <a:solidFill>
                <a:schemeClr val="bg2">
                  <a:lumMod val="95000"/>
                  <a:lumOff val="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711407399011"/>
          <c:y val="0.12232296402575069"/>
          <c:w val="0.87071068091974335"/>
          <c:h val="0.7346407658704339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98.897999999999996</c:v>
                </c:pt>
                <c:pt idx="6">
                  <c:v>98.421000000000006</c:v>
                </c:pt>
                <c:pt idx="7">
                  <c:v>97.370999999999995</c:v>
                </c:pt>
                <c:pt idx="8">
                  <c:v>96.882000000000005</c:v>
                </c:pt>
                <c:pt idx="9">
                  <c:v>95.849000000000004</c:v>
                </c:pt>
                <c:pt idx="10">
                  <c:v>95.231999999999999</c:v>
                </c:pt>
                <c:pt idx="11">
                  <c:v>94.427999999999997</c:v>
                </c:pt>
                <c:pt idx="12">
                  <c:v>93.974999999999994</c:v>
                </c:pt>
                <c:pt idx="13">
                  <c:v>93.215999999999994</c:v>
                </c:pt>
                <c:pt idx="14">
                  <c:v>92.445999999999998</c:v>
                </c:pt>
                <c:pt idx="15">
                  <c:v>92.055999999999997</c:v>
                </c:pt>
                <c:pt idx="16">
                  <c:v>91.858000000000004</c:v>
                </c:pt>
                <c:pt idx="17">
                  <c:v>90.926000000000002</c:v>
                </c:pt>
                <c:pt idx="18">
                  <c:v>90.292000000000002</c:v>
                </c:pt>
                <c:pt idx="19">
                  <c:v>89.543000000000006</c:v>
                </c:pt>
                <c:pt idx="20">
                  <c:v>89.11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98.382999999999996</c:v>
                </c:pt>
                <c:pt idx="6">
                  <c:v>97.325000000000003</c:v>
                </c:pt>
                <c:pt idx="7">
                  <c:v>96.08</c:v>
                </c:pt>
                <c:pt idx="8">
                  <c:v>95.656000000000006</c:v>
                </c:pt>
                <c:pt idx="9">
                  <c:v>94.631</c:v>
                </c:pt>
                <c:pt idx="10">
                  <c:v>93.659000000000006</c:v>
                </c:pt>
                <c:pt idx="11">
                  <c:v>92.938000000000002</c:v>
                </c:pt>
                <c:pt idx="12">
                  <c:v>92.474999999999994</c:v>
                </c:pt>
                <c:pt idx="13">
                  <c:v>91.635999999999996</c:v>
                </c:pt>
                <c:pt idx="14">
                  <c:v>90.991</c:v>
                </c:pt>
                <c:pt idx="15">
                  <c:v>90.338999999999999</c:v>
                </c:pt>
                <c:pt idx="16">
                  <c:v>89.68</c:v>
                </c:pt>
                <c:pt idx="17">
                  <c:v>89.293999999999997</c:v>
                </c:pt>
                <c:pt idx="18">
                  <c:v>88.512</c:v>
                </c:pt>
                <c:pt idx="19">
                  <c:v>87.721999999999994</c:v>
                </c:pt>
                <c:pt idx="20">
                  <c:v>87.081999999999994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858902655642389"/>
              <c:y val="0.9134756074577409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8923335827922308"/>
          <c:y val="1.760312471227277E-2"/>
          <c:w val="0.62562294953158837"/>
          <c:h val="8.329002424872374E-2"/>
        </c:manualLayout>
      </c:layout>
      <c:overlay val="0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3312773408117"/>
          <c:y val="0.12486787668490591"/>
          <c:w val="0.84381309309857255"/>
          <c:h val="0.735322990539064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98.983999999999995</c:v>
                </c:pt>
                <c:pt idx="6">
                  <c:v>97.956999999999994</c:v>
                </c:pt>
                <c:pt idx="7">
                  <c:v>97.436999999999998</c:v>
                </c:pt>
                <c:pt idx="8">
                  <c:v>96.647000000000006</c:v>
                </c:pt>
                <c:pt idx="9">
                  <c:v>95.811999999999998</c:v>
                </c:pt>
                <c:pt idx="10">
                  <c:v>95.39</c:v>
                </c:pt>
                <c:pt idx="11">
                  <c:v>94.385000000000005</c:v>
                </c:pt>
                <c:pt idx="12">
                  <c:v>93.953999999999994</c:v>
                </c:pt>
                <c:pt idx="13">
                  <c:v>93.65</c:v>
                </c:pt>
                <c:pt idx="14">
                  <c:v>93.191000000000003</c:v>
                </c:pt>
                <c:pt idx="15">
                  <c:v>92.259</c:v>
                </c:pt>
                <c:pt idx="16">
                  <c:v>92.102999999999994</c:v>
                </c:pt>
                <c:pt idx="17">
                  <c:v>91.616</c:v>
                </c:pt>
                <c:pt idx="18">
                  <c:v>91.122</c:v>
                </c:pt>
                <c:pt idx="19">
                  <c:v>90.126000000000005</c:v>
                </c:pt>
                <c:pt idx="20">
                  <c:v>89.457999999999998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EC-4E30-8B2C-526992EDA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98.522999999999996</c:v>
                </c:pt>
                <c:pt idx="6">
                  <c:v>97.897000000000006</c:v>
                </c:pt>
                <c:pt idx="7">
                  <c:v>96.757999999999996</c:v>
                </c:pt>
                <c:pt idx="8">
                  <c:v>96.373000000000005</c:v>
                </c:pt>
                <c:pt idx="9">
                  <c:v>95.427000000000007</c:v>
                </c:pt>
                <c:pt idx="10">
                  <c:v>94.331000000000003</c:v>
                </c:pt>
                <c:pt idx="11">
                  <c:v>93.5</c:v>
                </c:pt>
                <c:pt idx="12">
                  <c:v>93.078000000000003</c:v>
                </c:pt>
                <c:pt idx="13">
                  <c:v>92.05</c:v>
                </c:pt>
                <c:pt idx="14">
                  <c:v>91.301000000000002</c:v>
                </c:pt>
                <c:pt idx="15">
                  <c:v>91.149000000000001</c:v>
                </c:pt>
                <c:pt idx="16">
                  <c:v>90.611999999999995</c:v>
                </c:pt>
                <c:pt idx="17">
                  <c:v>89.975999999999999</c:v>
                </c:pt>
                <c:pt idx="18">
                  <c:v>88.917000000000002</c:v>
                </c:pt>
                <c:pt idx="19">
                  <c:v>88.093999999999994</c:v>
                </c:pt>
                <c:pt idx="20">
                  <c:v>87.593999999999994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EC-4E30-8B2C-526992EDAF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60-69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98.322999999999993</c:v>
                </c:pt>
                <c:pt idx="6">
                  <c:v>97.378</c:v>
                </c:pt>
                <c:pt idx="7">
                  <c:v>95.281000000000006</c:v>
                </c:pt>
                <c:pt idx="8">
                  <c:v>95.081999999999994</c:v>
                </c:pt>
                <c:pt idx="9">
                  <c:v>93.417000000000002</c:v>
                </c:pt>
                <c:pt idx="10">
                  <c:v>92.989000000000004</c:v>
                </c:pt>
                <c:pt idx="11">
                  <c:v>92.774000000000001</c:v>
                </c:pt>
                <c:pt idx="12">
                  <c:v>92.117000000000004</c:v>
                </c:pt>
                <c:pt idx="13">
                  <c:v>91.171999999999997</c:v>
                </c:pt>
                <c:pt idx="14">
                  <c:v>90.203000000000003</c:v>
                </c:pt>
                <c:pt idx="15">
                  <c:v>89.224000000000004</c:v>
                </c:pt>
                <c:pt idx="16">
                  <c:v>88.480999999999995</c:v>
                </c:pt>
                <c:pt idx="17">
                  <c:v>87.662000000000006</c:v>
                </c:pt>
                <c:pt idx="18">
                  <c:v>87.662000000000006</c:v>
                </c:pt>
                <c:pt idx="19">
                  <c:v>87.382999999999996</c:v>
                </c:pt>
                <c:pt idx="20">
                  <c:v>86.808999999999997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B3-43B8-98CD-F2451CE7C1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≥70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98.039000000000001</c:v>
                </c:pt>
                <c:pt idx="6">
                  <c:v>96.078000000000003</c:v>
                </c:pt>
                <c:pt idx="7">
                  <c:v>94.117999999999995</c:v>
                </c:pt>
                <c:pt idx="8">
                  <c:v>94.117999999999995</c:v>
                </c:pt>
                <c:pt idx="9">
                  <c:v>94.117999999999995</c:v>
                </c:pt>
                <c:pt idx="10">
                  <c:v>91.703999999999994</c:v>
                </c:pt>
                <c:pt idx="11">
                  <c:v>91.703999999999994</c:v>
                </c:pt>
                <c:pt idx="12">
                  <c:v>91.703999999999994</c:v>
                </c:pt>
                <c:pt idx="13">
                  <c:v>91.703999999999994</c:v>
                </c:pt>
                <c:pt idx="14">
                  <c:v>91.703999999999994</c:v>
                </c:pt>
                <c:pt idx="15">
                  <c:v>88.838999999999999</c:v>
                </c:pt>
                <c:pt idx="16">
                  <c:v>88.838999999999999</c:v>
                </c:pt>
                <c:pt idx="17">
                  <c:v>88.838999999999999</c:v>
                </c:pt>
                <c:pt idx="18">
                  <c:v>88.838999999999999</c:v>
                </c:pt>
                <c:pt idx="19">
                  <c:v>88.838999999999999</c:v>
                </c:pt>
                <c:pt idx="20">
                  <c:v>88.838999999999999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50-44A2-9CD5-266D7B9C7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109111905764769"/>
              <c:y val="0.9167519685039371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235075831106772E-2"/>
              <c:y val="0.362138612009611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6388918858045584"/>
          <c:y val="1.7501445793852041E-2"/>
          <c:w val="0.6626931816425502"/>
          <c:h val="8.7880021353263046E-2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sz="1600" b="1">
              <a:solidFill>
                <a:schemeClr val="bg2">
                  <a:lumMod val="95000"/>
                  <a:lumOff val="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26300477500566E-2"/>
          <c:y val="0.12232296402575069"/>
          <c:w val="0.87695553869019383"/>
          <c:h val="0.7346407658704339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 woods unit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98.518000000000001</c:v>
                </c:pt>
                <c:pt idx="6">
                  <c:v>98.081999999999994</c:v>
                </c:pt>
                <c:pt idx="7">
                  <c:v>97.117000000000004</c:v>
                </c:pt>
                <c:pt idx="8">
                  <c:v>96.671999999999997</c:v>
                </c:pt>
                <c:pt idx="9">
                  <c:v>95.613</c:v>
                </c:pt>
                <c:pt idx="10">
                  <c:v>94.531000000000006</c:v>
                </c:pt>
                <c:pt idx="11">
                  <c:v>93.444000000000003</c:v>
                </c:pt>
                <c:pt idx="12">
                  <c:v>93.043000000000006</c:v>
                </c:pt>
                <c:pt idx="13">
                  <c:v>92.284999999999997</c:v>
                </c:pt>
                <c:pt idx="14">
                  <c:v>91.081999999999994</c:v>
                </c:pt>
                <c:pt idx="15">
                  <c:v>90.531000000000006</c:v>
                </c:pt>
                <c:pt idx="16">
                  <c:v>90.081999999999994</c:v>
                </c:pt>
                <c:pt idx="17">
                  <c:v>89.48</c:v>
                </c:pt>
                <c:pt idx="18">
                  <c:v>88.87</c:v>
                </c:pt>
                <c:pt idx="19">
                  <c:v>88.257000000000005</c:v>
                </c:pt>
                <c:pt idx="20">
                  <c:v>87.882000000000005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≥5 wood units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98.094999999999999</c:v>
                </c:pt>
                <c:pt idx="6">
                  <c:v>97.123999999999995</c:v>
                </c:pt>
                <c:pt idx="7">
                  <c:v>96.143000000000001</c:v>
                </c:pt>
                <c:pt idx="8">
                  <c:v>95.141000000000005</c:v>
                </c:pt>
                <c:pt idx="9">
                  <c:v>95.141000000000005</c:v>
                </c:pt>
                <c:pt idx="10">
                  <c:v>95.141000000000005</c:v>
                </c:pt>
                <c:pt idx="11">
                  <c:v>95.141000000000005</c:v>
                </c:pt>
                <c:pt idx="12">
                  <c:v>95.141000000000005</c:v>
                </c:pt>
                <c:pt idx="13">
                  <c:v>95.141000000000005</c:v>
                </c:pt>
                <c:pt idx="14">
                  <c:v>95.141000000000005</c:v>
                </c:pt>
                <c:pt idx="15">
                  <c:v>95.141000000000005</c:v>
                </c:pt>
                <c:pt idx="16">
                  <c:v>95.141000000000005</c:v>
                </c:pt>
                <c:pt idx="17">
                  <c:v>95.141000000000005</c:v>
                </c:pt>
                <c:pt idx="18">
                  <c:v>95.141000000000005</c:v>
                </c:pt>
                <c:pt idx="19">
                  <c:v>95.141000000000005</c:v>
                </c:pt>
                <c:pt idx="20">
                  <c:v>93.763000000000005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36486133133765"/>
              <c:y val="0.908158954840690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6469536173901619"/>
          <c:y val="1.2061307336537113E-2"/>
          <c:w val="0.7115059374223125"/>
          <c:h val="9.160275031232723E-2"/>
        </c:manualLayout>
      </c:layout>
      <c:overlay val="0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30468653754304"/>
          <c:y val="0.12486787668490591"/>
          <c:w val="0.85334153429511073"/>
          <c:h val="0.73269186225122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99.183000000000007</c:v>
                </c:pt>
                <c:pt idx="6">
                  <c:v>98.587000000000003</c:v>
                </c:pt>
                <c:pt idx="7">
                  <c:v>97.688999999999993</c:v>
                </c:pt>
                <c:pt idx="8">
                  <c:v>97.385999999999996</c:v>
                </c:pt>
                <c:pt idx="9">
                  <c:v>96.488</c:v>
                </c:pt>
                <c:pt idx="10">
                  <c:v>95.242000000000004</c:v>
                </c:pt>
                <c:pt idx="11">
                  <c:v>94.405000000000001</c:v>
                </c:pt>
                <c:pt idx="12">
                  <c:v>93.983000000000004</c:v>
                </c:pt>
                <c:pt idx="13">
                  <c:v>93.343000000000004</c:v>
                </c:pt>
                <c:pt idx="14">
                  <c:v>92.421000000000006</c:v>
                </c:pt>
                <c:pt idx="15">
                  <c:v>91.679000000000002</c:v>
                </c:pt>
                <c:pt idx="16">
                  <c:v>91.209000000000003</c:v>
                </c:pt>
                <c:pt idx="17">
                  <c:v>90.706000000000003</c:v>
                </c:pt>
                <c:pt idx="18">
                  <c:v>90.194999999999993</c:v>
                </c:pt>
                <c:pt idx="19">
                  <c:v>89.477999999999994</c:v>
                </c:pt>
                <c:pt idx="20">
                  <c:v>88.751000000000005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EC-4E30-8B2C-526992EDA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90.034000000000006</c:v>
                </c:pt>
                <c:pt idx="6">
                  <c:v>88.923000000000002</c:v>
                </c:pt>
                <c:pt idx="7">
                  <c:v>86.685000000000002</c:v>
                </c:pt>
                <c:pt idx="8">
                  <c:v>83.293000000000006</c:v>
                </c:pt>
                <c:pt idx="9">
                  <c:v>79.403000000000006</c:v>
                </c:pt>
                <c:pt idx="10">
                  <c:v>78.057000000000002</c:v>
                </c:pt>
                <c:pt idx="11">
                  <c:v>76.710999999999999</c:v>
                </c:pt>
                <c:pt idx="12">
                  <c:v>76.710999999999999</c:v>
                </c:pt>
                <c:pt idx="13">
                  <c:v>76.710999999999999</c:v>
                </c:pt>
                <c:pt idx="14">
                  <c:v>76.710999999999999</c:v>
                </c:pt>
                <c:pt idx="15">
                  <c:v>76.710999999999999</c:v>
                </c:pt>
                <c:pt idx="16">
                  <c:v>75.177000000000007</c:v>
                </c:pt>
                <c:pt idx="17">
                  <c:v>73.578000000000003</c:v>
                </c:pt>
                <c:pt idx="18">
                  <c:v>71.977999999999994</c:v>
                </c:pt>
                <c:pt idx="19">
                  <c:v>71.977999999999994</c:v>
                </c:pt>
                <c:pt idx="20">
                  <c:v>71.977999999999994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EC-4E30-8B2C-526992EDA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109111905764769"/>
              <c:y val="0.9060480740262810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235075831106772E-2"/>
              <c:y val="0.362138612009611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981915768879931"/>
          <c:y val="2.0326304550914182E-2"/>
          <c:w val="0.63982492277085867"/>
          <c:h val="8.2230303839138749E-2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sz="1400" b="1">
              <a:solidFill>
                <a:schemeClr val="bg2">
                  <a:lumMod val="95000"/>
                  <a:lumOff val="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Microsoft_Excel_Worksheet5!$B$2:$B$10002</c:f>
              <c:numCache>
                <c:formatCode>General</c:formatCode>
                <c:ptCount val="10001"/>
                <c:pt idx="0">
                  <c:v>0.85139140259651602</c:v>
                </c:pt>
                <c:pt idx="1">
                  <c:v>0.86662205425932404</c:v>
                </c:pt>
                <c:pt idx="2">
                  <c:v>0.88212516903294902</c:v>
                </c:pt>
                <c:pt idx="3">
                  <c:v>0.89790562104545701</c:v>
                </c:pt>
                <c:pt idx="4">
                  <c:v>0.91396837161882805</c:v>
                </c:pt>
                <c:pt idx="5">
                  <c:v>0.93032817818395197</c:v>
                </c:pt>
                <c:pt idx="6">
                  <c:v>0.94704011006994804</c:v>
                </c:pt>
                <c:pt idx="7">
                  <c:v>0.96417296552278298</c:v>
                </c:pt>
                <c:pt idx="8">
                  <c:v>0.98180015401383403</c:v>
                </c:pt>
                <c:pt idx="9">
                  <c:v>1</c:v>
                </c:pt>
                <c:pt idx="10">
                  <c:v>1.01884145356851</c:v>
                </c:pt>
                <c:pt idx="11">
                  <c:v>1.0383383140887801</c:v>
                </c:pt>
                <c:pt idx="12">
                  <c:v>1.05848945622555</c:v>
                </c:pt>
                <c:pt idx="13">
                  <c:v>1.0792928379758999</c:v>
                </c:pt>
                <c:pt idx="14">
                  <c:v>1.1007453871144099</c:v>
                </c:pt>
                <c:pt idx="15">
                  <c:v>1.1228428847793299</c:v>
                </c:pt>
                <c:pt idx="16">
                  <c:v>1.14557984637162</c:v>
                </c:pt>
                <c:pt idx="17">
                  <c:v>1.16894939999725</c:v>
                </c:pt>
                <c:pt idx="18">
                  <c:v>1.19294316274469</c:v>
                </c:pt>
                <c:pt idx="19">
                  <c:v>1.21755111515444</c:v>
                </c:pt>
                <c:pt idx="20">
                  <c:v>1.2427614743052999</c:v>
                </c:pt>
                <c:pt idx="21">
                  <c:v>1.26856056601292</c:v>
                </c:pt>
                <c:pt idx="22">
                  <c:v>1.2949326967097099</c:v>
                </c:pt>
                <c:pt idx="23">
                  <c:v>1.3218624818554201</c:v>
                </c:pt>
                <c:pt idx="24">
                  <c:v>1.3493523646529699</c:v>
                </c:pt>
                <c:pt idx="25">
                  <c:v>1.3774139360086</c:v>
                </c:pt>
                <c:pt idx="26">
                  <c:v>1.4060590849437899</c:v>
                </c:pt>
                <c:pt idx="27">
                  <c:v>1.43529994772801</c:v>
                </c:pt>
                <c:pt idx="28">
                  <c:v>1.46514891302052</c:v>
                </c:pt>
                <c:pt idx="29">
                  <c:v>1.49561862711919</c:v>
                </c:pt>
                <c:pt idx="30">
                  <c:v>1.52672199931842</c:v>
                </c:pt>
                <c:pt idx="31">
                  <c:v>1.55847220737849</c:v>
                </c:pt>
                <c:pt idx="32">
                  <c:v>1.5908827031086801</c:v>
                </c:pt>
                <c:pt idx="33">
                  <c:v>1.6239672180664899</c:v>
                </c:pt>
                <c:pt idx="34">
                  <c:v>1.6577397693753499</c:v>
                </c:pt>
                <c:pt idx="35">
                  <c:v>1.6922146656633601</c:v>
                </c:pt>
                <c:pt idx="36">
                  <c:v>1.7274065131255001</c:v>
                </c:pt>
                <c:pt idx="37">
                  <c:v>1.76333022171196</c:v>
                </c:pt>
                <c:pt idx="38">
                  <c:v>1.8000010114450999</c:v>
                </c:pt>
                <c:pt idx="39">
                  <c:v>1.83743441886782</c:v>
                </c:pt>
                <c:pt idx="40">
                  <c:v>1.87564630362604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59-4B80-9C5B-11ED55C4B6EB}"/>
            </c:ext>
          </c:extLst>
        </c:ser>
        <c:ser>
          <c:idx val="1"/>
          <c:order val="1"/>
          <c:tx>
            <c:strRef>
              <c:f>Microsoft_Excel_Worksheet5!$C$1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Microsoft_Excel_Worksheet5!$C$2:$C$10002</c:f>
              <c:numCache>
                <c:formatCode>General</c:formatCode>
                <c:ptCount val="10001"/>
                <c:pt idx="0">
                  <c:v>0.58973682432435304</c:v>
                </c:pt>
                <c:pt idx="1">
                  <c:v>0.62686810143243998</c:v>
                </c:pt>
                <c:pt idx="2">
                  <c:v>0.666335548353723</c:v>
                </c:pt>
                <c:pt idx="3">
                  <c:v>0.70828504730108699</c:v>
                </c:pt>
                <c:pt idx="4">
                  <c:v>0.752870513616124</c:v>
                </c:pt>
                <c:pt idx="5">
                  <c:v>0.800116522770557</c:v>
                </c:pt>
                <c:pt idx="6">
                  <c:v>0.84944332603617501</c:v>
                </c:pt>
                <c:pt idx="7">
                  <c:v>0.89995700124024702</c:v>
                </c:pt>
                <c:pt idx="8">
                  <c:v>0.95056628997780301</c:v>
                </c:pt>
                <c:pt idx="9">
                  <c:v>1</c:v>
                </c:pt>
                <c:pt idx="10">
                  <c:v>0.99135442944042296</c:v>
                </c:pt>
                <c:pt idx="11">
                  <c:v>0.987679027426829</c:v>
                </c:pt>
                <c:pt idx="12">
                  <c:v>0.98833315149823697</c:v>
                </c:pt>
                <c:pt idx="13">
                  <c:v>0.99271091789287003</c:v>
                </c:pt>
                <c:pt idx="14">
                  <c:v>1.0002159574806799</c:v>
                </c:pt>
                <c:pt idx="15">
                  <c:v>1.0102434940731699</c:v>
                </c:pt>
                <c:pt idx="16">
                  <c:v>1.0221727780790499</c:v>
                </c:pt>
                <c:pt idx="17">
                  <c:v>1.03537357959594</c:v>
                </c:pt>
                <c:pt idx="18">
                  <c:v>1.0492291756787899</c:v>
                </c:pt>
                <c:pt idx="19">
                  <c:v>1.06317410132691</c:v>
                </c:pt>
                <c:pt idx="20">
                  <c:v>1.07673865118956</c:v>
                </c:pt>
                <c:pt idx="21">
                  <c:v>1.0895871550457701</c:v>
                </c:pt>
                <c:pt idx="22">
                  <c:v>1.1015376039539899</c:v>
                </c:pt>
                <c:pt idx="23">
                  <c:v>1.1125631155119899</c:v>
                </c:pt>
                <c:pt idx="24">
                  <c:v>1.1227802479728199</c:v>
                </c:pt>
                <c:pt idx="25">
                  <c:v>1.1323268024495701</c:v>
                </c:pt>
                <c:pt idx="26">
                  <c:v>1.14131830414549</c:v>
                </c:pt>
                <c:pt idx="27">
                  <c:v>1.14985013268181</c:v>
                </c:pt>
                <c:pt idx="28">
                  <c:v>1.15800049090874</c:v>
                </c:pt>
                <c:pt idx="29">
                  <c:v>1.1658333487063901</c:v>
                </c:pt>
                <c:pt idx="30">
                  <c:v>1.17340107072553</c:v>
                </c:pt>
                <c:pt idx="31">
                  <c:v>1.18074663795251</c:v>
                </c:pt>
                <c:pt idx="32">
                  <c:v>1.1879054699990399</c:v>
                </c:pt>
                <c:pt idx="33">
                  <c:v>1.19490689480237</c:v>
                </c:pt>
                <c:pt idx="34">
                  <c:v>1.2017753233733801</c:v>
                </c:pt>
                <c:pt idx="35">
                  <c:v>1.20853118505951</c:v>
                </c:pt>
                <c:pt idx="36">
                  <c:v>1.21519167158666</c:v>
                </c:pt>
                <c:pt idx="37">
                  <c:v>1.22177132978707</c:v>
                </c:pt>
                <c:pt idx="38">
                  <c:v>1.22828253509187</c:v>
                </c:pt>
                <c:pt idx="39">
                  <c:v>1.23473587116534</c:v>
                </c:pt>
                <c:pt idx="40">
                  <c:v>1.24114043558299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59-4B80-9C5B-11ED55C4B6EB}"/>
            </c:ext>
          </c:extLst>
        </c:ser>
        <c:ser>
          <c:idx val="2"/>
          <c:order val="2"/>
          <c:tx>
            <c:strRef>
              <c:f>Microsoft_Excel_Worksheet5!$D$1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Microsoft_Excel_Worksheet5!$D$2:$D$10002</c:f>
              <c:numCache>
                <c:formatCode>General</c:formatCode>
                <c:ptCount val="10001"/>
                <c:pt idx="0">
                  <c:v>1.22913694807124</c:v>
                </c:pt>
                <c:pt idx="1">
                  <c:v>1.19807306068451</c:v>
                </c:pt>
                <c:pt idx="2">
                  <c:v>1.16779723933974</c:v>
                </c:pt>
                <c:pt idx="3">
                  <c:v>1.1382910134516799</c:v>
                </c:pt>
                <c:pt idx="4">
                  <c:v>1.1095376551637599</c:v>
                </c:pt>
                <c:pt idx="5">
                  <c:v>1.0817305910970001</c:v>
                </c:pt>
                <c:pt idx="6">
                  <c:v>1.05585027581123</c:v>
                </c:pt>
                <c:pt idx="7">
                  <c:v>1.0329710265755601</c:v>
                </c:pt>
                <c:pt idx="8">
                  <c:v>1.0140603055091499</c:v>
                </c:pt>
                <c:pt idx="9">
                  <c:v>1</c:v>
                </c:pt>
                <c:pt idx="10">
                  <c:v>1.0470906032018501</c:v>
                </c:pt>
                <c:pt idx="11">
                  <c:v>1.0915959786182601</c:v>
                </c:pt>
                <c:pt idx="12">
                  <c:v>1.13362576904582</c:v>
                </c:pt>
                <c:pt idx="13">
                  <c:v>1.17342623024499</c:v>
                </c:pt>
                <c:pt idx="14">
                  <c:v>1.21137880093965</c:v>
                </c:pt>
                <c:pt idx="15">
                  <c:v>1.2479923417435499</c:v>
                </c:pt>
                <c:pt idx="16">
                  <c:v>1.2838858679831999</c:v>
                </c:pt>
                <c:pt idx="17">
                  <c:v>1.3197581304780699</c:v>
                </c:pt>
                <c:pt idx="18">
                  <c:v>1.3563418007497099</c:v>
                </c:pt>
                <c:pt idx="19">
                  <c:v>1.3943442717083401</c:v>
                </c:pt>
                <c:pt idx="20">
                  <c:v>1.4343834321459601</c:v>
                </c:pt>
                <c:pt idx="21">
                  <c:v>1.4769317921845599</c:v>
                </c:pt>
                <c:pt idx="22">
                  <c:v>1.52228183857618</c:v>
                </c:pt>
                <c:pt idx="23">
                  <c:v>1.57053599618289</c:v>
                </c:pt>
                <c:pt idx="24">
                  <c:v>1.6216457381414899</c:v>
                </c:pt>
                <c:pt idx="25">
                  <c:v>1.67554909678576</c:v>
                </c:pt>
                <c:pt idx="26">
                  <c:v>1.7322092734096299</c:v>
                </c:pt>
                <c:pt idx="27">
                  <c:v>1.7916125601022901</c:v>
                </c:pt>
                <c:pt idx="28">
                  <c:v>1.85376548125694</c:v>
                </c:pt>
                <c:pt idx="29">
                  <c:v>1.9186919642228</c:v>
                </c:pt>
                <c:pt idx="30">
                  <c:v>1.9864308303056299</c:v>
                </c:pt>
                <c:pt idx="31">
                  <c:v>2.0570336963931002</c:v>
                </c:pt>
                <c:pt idx="32">
                  <c:v>2.1305632804708199</c:v>
                </c:pt>
                <c:pt idx="33">
                  <c:v>2.20709206451671</c:v>
                </c:pt>
                <c:pt idx="34">
                  <c:v>2.2867012573154901</c:v>
                </c:pt>
                <c:pt idx="35">
                  <c:v>2.36948000191251</c:v>
                </c:pt>
                <c:pt idx="36">
                  <c:v>2.45552477963605</c:v>
                </c:pt>
                <c:pt idx="37">
                  <c:v>2.54493897098128</c:v>
                </c:pt>
                <c:pt idx="38">
                  <c:v>2.6378325414852899</c:v>
                </c:pt>
                <c:pt idx="39">
                  <c:v>2.7343218274315602</c:v>
                </c:pt>
                <c:pt idx="40">
                  <c:v>2.83452940170586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A59-4B80-9C5B-11ED55C4B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4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bilirubin (mg/dl)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78171091445427"/>
              <c:y val="0.885820209973753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  <c:majorUnit val="0.5"/>
      </c:valAx>
      <c:valAx>
        <c:axId val="562383824"/>
        <c:scaling>
          <c:orientation val="minMax"/>
          <c:max val="3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0.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2.0147876487298402</c:v>
                </c:pt>
                <c:pt idx="1">
                  <c:v>1.65224698462373</c:v>
                </c:pt>
                <c:pt idx="2">
                  <c:v>1.35494184705728</c:v>
                </c:pt>
                <c:pt idx="3">
                  <c:v>1.1147451152661201</c:v>
                </c:pt>
                <c:pt idx="4">
                  <c:v>0.93897479683581597</c:v>
                </c:pt>
                <c:pt idx="5">
                  <c:v>0.81581742199420004</c:v>
                </c:pt>
                <c:pt idx="6">
                  <c:v>0.72018110685489001</c:v>
                </c:pt>
                <c:pt idx="7">
                  <c:v>0.63734150581127702</c:v>
                </c:pt>
                <c:pt idx="8">
                  <c:v>0.56403061835893598</c:v>
                </c:pt>
                <c:pt idx="9">
                  <c:v>0.499152394039382</c:v>
                </c:pt>
                <c:pt idx="10">
                  <c:v>0.44173685676881302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6D-4D6D-BEDD-52CCBADBD7C3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1.16262565256978</c:v>
                </c:pt>
                <c:pt idx="1">
                  <c:v>1.12462850097703</c:v>
                </c:pt>
                <c:pt idx="2">
                  <c:v>1.0875069023525901</c:v>
                </c:pt>
                <c:pt idx="3">
                  <c:v>1.0435529901531</c:v>
                </c:pt>
                <c:pt idx="4">
                  <c:v>0.91128175410692702</c:v>
                </c:pt>
                <c:pt idx="5">
                  <c:v>0.72831002769011899</c:v>
                </c:pt>
                <c:pt idx="6">
                  <c:v>0.56900173948045196</c:v>
                </c:pt>
                <c:pt idx="7">
                  <c:v>0.44004195666278101</c:v>
                </c:pt>
                <c:pt idx="8">
                  <c:v>0.33964170528222498</c:v>
                </c:pt>
                <c:pt idx="9">
                  <c:v>0.26196128960913301</c:v>
                </c:pt>
                <c:pt idx="10">
                  <c:v>0.20197899414366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6D-4D6D-BEDD-52CCBADBD7C3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3.4915531585784199</c:v>
                </c:pt>
                <c:pt idx="1">
                  <c:v>2.42739722123933</c:v>
                </c:pt>
                <c:pt idx="2">
                  <c:v>1.68814322459516</c:v>
                </c:pt>
                <c:pt idx="3">
                  <c:v>1.1907940312905001</c:v>
                </c:pt>
                <c:pt idx="4">
                  <c:v>0.96750940652478901</c:v>
                </c:pt>
                <c:pt idx="5">
                  <c:v>0.913838943204067</c:v>
                </c:pt>
                <c:pt idx="6">
                  <c:v>0.91152766447483402</c:v>
                </c:pt>
                <c:pt idx="7">
                  <c:v>0.92310332885160395</c:v>
                </c:pt>
                <c:pt idx="8">
                  <c:v>0.93666511944407405</c:v>
                </c:pt>
                <c:pt idx="9">
                  <c:v>0.95110660375432798</c:v>
                </c:pt>
                <c:pt idx="10">
                  <c:v>0.96609774424959005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86D-4D6D-BEDD-52CCBADBD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20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eGFR (mL/min/1.73 m</a:t>
                </a:r>
                <a:r>
                  <a:rPr lang="en-US" sz="1700" b="1" i="0" u="none" strike="noStrike" baseline="0" dirty="0" smtClean="0">
                    <a:effectLst/>
                  </a:rPr>
                  <a:t>²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319321533923302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20"/>
      </c:valAx>
      <c:valAx>
        <c:axId val="643151376"/>
        <c:scaling>
          <c:orientation val="minMax"/>
          <c:max val="3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0.61707148821909696</c:v>
                </c:pt>
                <c:pt idx="1">
                  <c:v>0.76887820456028599</c:v>
                </c:pt>
                <c:pt idx="2">
                  <c:v>0.94611698518297205</c:v>
                </c:pt>
                <c:pt idx="3">
                  <c:v>1.1084312936373799</c:v>
                </c:pt>
                <c:pt idx="4">
                  <c:v>1.23236195720883</c:v>
                </c:pt>
                <c:pt idx="5">
                  <c:v>1.3309040463923201</c:v>
                </c:pt>
                <c:pt idx="6">
                  <c:v>1.42716184405979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63-4178-B474-F82EC0ACC9F3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0.42086939505304699</c:v>
                </c:pt>
                <c:pt idx="1">
                  <c:v>0.62796979789444896</c:v>
                </c:pt>
                <c:pt idx="2">
                  <c:v>0.90981120869958598</c:v>
                </c:pt>
                <c:pt idx="3">
                  <c:v>1.04275081432297</c:v>
                </c:pt>
                <c:pt idx="4">
                  <c:v>1.1093697283341999</c:v>
                </c:pt>
                <c:pt idx="5">
                  <c:v>1.159206869298</c:v>
                </c:pt>
                <c:pt idx="6">
                  <c:v>1.18820561466776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63-4178-B474-F82EC0ACC9F3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0.90473963193483697</c:v>
                </c:pt>
                <c:pt idx="1">
                  <c:v>0.94140465899797099</c:v>
                </c:pt>
                <c:pt idx="2">
                  <c:v>0.98387153410778105</c:v>
                </c:pt>
                <c:pt idx="3">
                  <c:v>1.1782488355210201</c:v>
                </c:pt>
                <c:pt idx="4">
                  <c:v>1.36898993616497</c:v>
                </c:pt>
                <c:pt idx="5">
                  <c:v>1.5280323362612001</c:v>
                </c:pt>
                <c:pt idx="6">
                  <c:v>1.71417379618229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163-4178-B474-F82EC0ACC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PVR 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(Woods units)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667032494831954"/>
              <c:y val="0.885820209973753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1"/>
      </c:valAx>
      <c:valAx>
        <c:axId val="2471187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6377952755906"/>
          <c:y val="0.18734079292719988"/>
          <c:w val="0.65781230048946593"/>
          <c:h val="0.67608486439195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230-4314-AAC6-BB43D9AA6C7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230-4314-AAC6-BB43D9AA6C7C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230-4314-AAC6-BB43D9AA6C7C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230-4314-AAC6-BB43D9AA6C7C}"/>
              </c:ext>
            </c:extLst>
          </c:dPt>
          <c:dPt>
            <c:idx val="4"/>
            <c:bubble3D val="0"/>
            <c:spPr>
              <a:solidFill>
                <a:srgbClr val="00FFFF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230-4314-AAC6-BB43D9AA6C7C}"/>
              </c:ext>
            </c:extLst>
          </c:dPt>
          <c:dPt>
            <c:idx val="5"/>
            <c:bubble3D val="0"/>
            <c:spPr>
              <a:solidFill>
                <a:srgbClr val="FF00FF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230-4314-AAC6-BB43D9AA6C7C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230-4314-AAC6-BB43D9AA6C7C}"/>
              </c:ext>
            </c:extLst>
          </c:dPt>
          <c:dPt>
            <c:idx val="7"/>
            <c:bubble3D val="0"/>
            <c:spPr>
              <a:solidFill>
                <a:srgbClr val="FF99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B230-4314-AAC6-BB43D9AA6C7C}"/>
              </c:ext>
            </c:extLst>
          </c:dPt>
          <c:dLbls>
            <c:dLbl>
              <c:idx val="0"/>
              <c:layout>
                <c:manualLayout>
                  <c:x val="0.04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30-4314-AAC6-BB43D9AA6C7C}"/>
                </c:ext>
              </c:extLst>
            </c:dLbl>
            <c:dLbl>
              <c:idx val="1"/>
              <c:layout>
                <c:manualLayout>
                  <c:x val="0"/>
                  <c:y val="4.82456140350877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30-4314-AAC6-BB43D9AA6C7C}"/>
                </c:ext>
              </c:extLst>
            </c:dLbl>
            <c:dLbl>
              <c:idx val="4"/>
              <c:layout>
                <c:manualLayout>
                  <c:x val="-6.3333333333333339E-2"/>
                  <c:y val="-1.31578947368421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30-4314-AAC6-BB43D9AA6C7C}"/>
                </c:ext>
              </c:extLst>
            </c:dLbl>
            <c:dLbl>
              <c:idx val="5"/>
              <c:layout>
                <c:manualLayout>
                  <c:x val="-4.3333333333333335E-2"/>
                  <c:y val="-3.0701754385964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30-4314-AAC6-BB43D9AA6C7C}"/>
                </c:ext>
              </c:extLst>
            </c:dLbl>
            <c:dLbl>
              <c:idx val="6"/>
              <c:layout>
                <c:manualLayout>
                  <c:x val="1.3333333333333211E-2"/>
                  <c:y val="-4.38596491228070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230-4314-AAC6-BB43D9AA6C7C}"/>
                </c:ext>
              </c:extLst>
            </c:dLbl>
            <c:dLbl>
              <c:idx val="7"/>
              <c:layout>
                <c:manualLayout>
                  <c:x val="0"/>
                  <c:y val="-1.75438596491228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230-4314-AAC6-BB43D9AA6C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2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4"/>
                <c:pt idx="0">
                  <c:v>HCM</c:v>
                </c:pt>
                <c:pt idx="1">
                  <c:v>Amyloid</c:v>
                </c:pt>
                <c:pt idx="2">
                  <c:v>Sarcoid</c:v>
                </c:pt>
                <c:pt idx="3">
                  <c:v>Other RCM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0.18518999999999999</c:v>
                </c:pt>
                <c:pt idx="1">
                  <c:v>0.65432000000000001</c:v>
                </c:pt>
                <c:pt idx="2">
                  <c:v>1.235E-2</c:v>
                </c:pt>
                <c:pt idx="3">
                  <c:v>0.14815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230-4314-AAC6-BB43D9AA6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0.41559059542027998</c:v>
                </c:pt>
                <c:pt idx="1">
                  <c:v>0.42654140575494998</c:v>
                </c:pt>
                <c:pt idx="2">
                  <c:v>0.43778076989306802</c:v>
                </c:pt>
                <c:pt idx="3">
                  <c:v>0.44931629122606798</c:v>
                </c:pt>
                <c:pt idx="4">
                  <c:v>0.46115577349471298</c:v>
                </c:pt>
                <c:pt idx="5">
                  <c:v>0.4733072260683</c:v>
                </c:pt>
                <c:pt idx="6">
                  <c:v>0.48577886936297399</c:v>
                </c:pt>
                <c:pt idx="7">
                  <c:v>0.49857914040280499</c:v>
                </c:pt>
                <c:pt idx="8">
                  <c:v>0.51171669852741197</c:v>
                </c:pt>
                <c:pt idx="9">
                  <c:v>0.52520043124997295</c:v>
                </c:pt>
                <c:pt idx="10">
                  <c:v>0.53903946026960003</c:v>
                </c:pt>
                <c:pt idx="11">
                  <c:v>0.553243147642135</c:v>
                </c:pt>
                <c:pt idx="12">
                  <c:v>0.56782110211354897</c:v>
                </c:pt>
                <c:pt idx="13">
                  <c:v>0.58278318562022802</c:v>
                </c:pt>
                <c:pt idx="14">
                  <c:v>0.59813951996053705</c:v>
                </c:pt>
                <c:pt idx="15">
                  <c:v>0.61390049364218202</c:v>
                </c:pt>
                <c:pt idx="16">
                  <c:v>0.63007676891000197</c:v>
                </c:pt>
                <c:pt idx="17">
                  <c:v>0.64667928895894</c:v>
                </c:pt>
                <c:pt idx="18">
                  <c:v>0.66371928533707503</c:v>
                </c:pt>
                <c:pt idx="19">
                  <c:v>0.68120381342251801</c:v>
                </c:pt>
                <c:pt idx="20">
                  <c:v>0.69912140197881201</c:v>
                </c:pt>
                <c:pt idx="21">
                  <c:v>0.71745375055583405</c:v>
                </c:pt>
                <c:pt idx="22">
                  <c:v>0.73617981006448296</c:v>
                </c:pt>
                <c:pt idx="23">
                  <c:v>0.75527562251489</c:v>
                </c:pt>
                <c:pt idx="24">
                  <c:v>0.77471416729416398</c:v>
                </c:pt>
                <c:pt idx="25">
                  <c:v>0.79446521606852705</c:v>
                </c:pt>
                <c:pt idx="26">
                  <c:v>0.81449519856405195</c:v>
                </c:pt>
                <c:pt idx="27">
                  <c:v>0.83476708163986302</c:v>
                </c:pt>
                <c:pt idx="28">
                  <c:v>0.85524026421357102</c:v>
                </c:pt>
                <c:pt idx="29">
                  <c:v>0.87587049072680001</c:v>
                </c:pt>
                <c:pt idx="30">
                  <c:v>0.89660978594433205</c:v>
                </c:pt>
                <c:pt idx="31">
                  <c:v>0.91740641395878697</c:v>
                </c:pt>
                <c:pt idx="32">
                  <c:v>0.93820486431905803</c:v>
                </c:pt>
                <c:pt idx="33">
                  <c:v>0.95894586820966798</c:v>
                </c:pt>
                <c:pt idx="34">
                  <c:v>0.97956644757480305</c:v>
                </c:pt>
                <c:pt idx="35">
                  <c:v>1</c:v>
                </c:pt>
                <c:pt idx="36">
                  <c:v>1.0201891120411199</c:v>
                </c:pt>
                <c:pt idx="37">
                  <c:v>1.04012577291249</c:v>
                </c:pt>
                <c:pt idx="38">
                  <c:v>1.0598168662349201</c:v>
                </c:pt>
                <c:pt idx="39">
                  <c:v>1.07927196815698</c:v>
                </c:pt>
                <c:pt idx="40">
                  <c:v>1.0985033246389999</c:v>
                </c:pt>
                <c:pt idx="41">
                  <c:v>1.1175258245948401</c:v>
                </c:pt>
                <c:pt idx="42">
                  <c:v>1.13635697032005</c:v>
                </c:pt>
                <c:pt idx="43">
                  <c:v>1.15501684665024</c:v>
                </c:pt>
                <c:pt idx="44">
                  <c:v>1.1735280903010299</c:v>
                </c:pt>
                <c:pt idx="45">
                  <c:v>1.19191586084226</c:v>
                </c:pt>
                <c:pt idx="46">
                  <c:v>1.2102078147567299</c:v>
                </c:pt>
                <c:pt idx="47">
                  <c:v>1.22843408402815</c:v>
                </c:pt>
                <c:pt idx="48">
                  <c:v>1.24662726069776</c:v>
                </c:pt>
                <c:pt idx="49">
                  <c:v>1.2648223888239201</c:v>
                </c:pt>
                <c:pt idx="50">
                  <c:v>1.2830569652780299</c:v>
                </c:pt>
                <c:pt idx="51">
                  <c:v>1.30137095081356</c:v>
                </c:pt>
                <c:pt idx="52">
                  <c:v>1.3198067928553101</c:v>
                </c:pt>
                <c:pt idx="53">
                  <c:v>1.3384094614753801</c:v>
                </c:pt>
                <c:pt idx="54">
                  <c:v>1.35722650005263</c:v>
                </c:pt>
                <c:pt idx="55">
                  <c:v>1.37630000781093</c:v>
                </c:pt>
                <c:pt idx="56">
                  <c:v>1.3956415612478099</c:v>
                </c:pt>
                <c:pt idx="57">
                  <c:v>1.4152549272889501</c:v>
                </c:pt>
                <c:pt idx="58">
                  <c:v>1.4351439257977201</c:v>
                </c:pt>
                <c:pt idx="59">
                  <c:v>1.45531243031919</c:v>
                </c:pt>
                <c:pt idx="60">
                  <c:v>1.4757643688345099</c:v>
                </c:pt>
                <c:pt idx="61">
                  <c:v>1.4965037245259101</c:v>
                </c:pt>
                <c:pt idx="62">
                  <c:v>1.51753453655246</c:v>
                </c:pt>
                <c:pt idx="63">
                  <c:v>1.53886090083675</c:v>
                </c:pt>
                <c:pt idx="64">
                  <c:v>1.5604869708625799</c:v>
                </c:pt>
                <c:pt idx="65">
                  <c:v>1.5824169584838901</c:v>
                </c:pt>
                <c:pt idx="66">
                  <c:v>1.6046551347450599</c:v>
                </c:pt>
                <c:pt idx="67">
                  <c:v>1.62720583071273</c:v>
                </c:pt>
                <c:pt idx="68">
                  <c:v>1.6500734383193001</c:v>
                </c:pt>
                <c:pt idx="69">
                  <c:v>1.6732624112183101</c:v>
                </c:pt>
                <c:pt idx="70">
                  <c:v>1.6967772656518201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588-4781-A36B-B62CBB602B51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0.25152621198377401</c:v>
                </c:pt>
                <c:pt idx="1">
                  <c:v>0.262394687082943</c:v>
                </c:pt>
                <c:pt idx="2">
                  <c:v>0.27373230828119899</c:v>
                </c:pt>
                <c:pt idx="3">
                  <c:v>0.28555925158256201</c:v>
                </c:pt>
                <c:pt idx="4">
                  <c:v>0.29789654665175802</c:v>
                </c:pt>
                <c:pt idx="5">
                  <c:v>0.310766109786135</c:v>
                </c:pt>
                <c:pt idx="6">
                  <c:v>0.32419077731018803</c:v>
                </c:pt>
                <c:pt idx="7">
                  <c:v>0.33819433910611602</c:v>
                </c:pt>
                <c:pt idx="8">
                  <c:v>0.35280157187224098</c:v>
                </c:pt>
                <c:pt idx="9">
                  <c:v>0.368038271528565</c:v>
                </c:pt>
                <c:pt idx="10">
                  <c:v>0.38393128394106102</c:v>
                </c:pt>
                <c:pt idx="11">
                  <c:v>0.40050853277573201</c:v>
                </c:pt>
                <c:pt idx="12">
                  <c:v>0.41779904276090801</c:v>
                </c:pt>
                <c:pt idx="13">
                  <c:v>0.43583295583617399</c:v>
                </c:pt>
                <c:pt idx="14">
                  <c:v>0.45464153644222099</c:v>
                </c:pt>
                <c:pt idx="15">
                  <c:v>0.47425716029416598</c:v>
                </c:pt>
                <c:pt idx="16">
                  <c:v>0.49471327792679498</c:v>
                </c:pt>
                <c:pt idx="17">
                  <c:v>0.51604433929608795</c:v>
                </c:pt>
                <c:pt idx="18">
                  <c:v>0.53828565728718503</c:v>
                </c:pt>
                <c:pt idx="19">
                  <c:v>0.56146204256113497</c:v>
                </c:pt>
                <c:pt idx="20">
                  <c:v>0.58555065343942003</c:v>
                </c:pt>
                <c:pt idx="21">
                  <c:v>0.61050779920922205</c:v>
                </c:pt>
                <c:pt idx="22">
                  <c:v>0.63627837333144599</c:v>
                </c:pt>
                <c:pt idx="23">
                  <c:v>0.66279510555302001</c:v>
                </c:pt>
                <c:pt idx="24">
                  <c:v>0.68997800775381901</c:v>
                </c:pt>
                <c:pt idx="25">
                  <c:v>0.71773409956300904</c:v>
                </c:pt>
                <c:pt idx="26">
                  <c:v>0.74595752812768901</c:v>
                </c:pt>
                <c:pt idx="27">
                  <c:v>0.77453023674525401</c:v>
                </c:pt>
                <c:pt idx="28">
                  <c:v>0.80332339515353601</c:v>
                </c:pt>
                <c:pt idx="29">
                  <c:v>0.83219988768389597</c:v>
                </c:pt>
                <c:pt idx="30">
                  <c:v>0.86101827207124504</c:v>
                </c:pt>
                <c:pt idx="31">
                  <c:v>0.889638773514696</c:v>
                </c:pt>
                <c:pt idx="32">
                  <c:v>0.91793204444862098</c:v>
                </c:pt>
                <c:pt idx="33">
                  <c:v>0.94579151558021002</c:v>
                </c:pt>
                <c:pt idx="34">
                  <c:v>0.97314996513973095</c:v>
                </c:pt>
                <c:pt idx="35">
                  <c:v>1</c:v>
                </c:pt>
                <c:pt idx="36">
                  <c:v>1.0139818777966301</c:v>
                </c:pt>
                <c:pt idx="37">
                  <c:v>1.0277104408214399</c:v>
                </c:pt>
                <c:pt idx="38">
                  <c:v>1.04093045626606</c:v>
                </c:pt>
                <c:pt idx="39">
                  <c:v>1.0534135511499201</c:v>
                </c:pt>
                <c:pt idx="40">
                  <c:v>1.0649753532127</c:v>
                </c:pt>
                <c:pt idx="41">
                  <c:v>1.0754840571975099</c:v>
                </c:pt>
                <c:pt idx="42">
                  <c:v>1.0848606326903101</c:v>
                </c:pt>
                <c:pt idx="43">
                  <c:v>1.0930734023059001</c:v>
                </c:pt>
                <c:pt idx="44">
                  <c:v>1.1001301282360201</c:v>
                </c:pt>
                <c:pt idx="45">
                  <c:v>1.1060698697926701</c:v>
                </c:pt>
                <c:pt idx="46">
                  <c:v>1.1109557727380199</c:v>
                </c:pt>
                <c:pt idx="47">
                  <c:v>1.1148691592592199</c:v>
                </c:pt>
                <c:pt idx="48">
                  <c:v>1.1179048732138099</c:v>
                </c:pt>
                <c:pt idx="49">
                  <c:v>1.12016768077651</c:v>
                </c:pt>
                <c:pt idx="50">
                  <c:v>1.12176950578121</c:v>
                </c:pt>
                <c:pt idx="51">
                  <c:v>1.12282731064992</c:v>
                </c:pt>
                <c:pt idx="52">
                  <c:v>1.1234614772395799</c:v>
                </c:pt>
                <c:pt idx="53">
                  <c:v>1.1237945810122201</c:v>
                </c:pt>
                <c:pt idx="54">
                  <c:v>1.1239504822467099</c:v>
                </c:pt>
                <c:pt idx="55">
                  <c:v>1.1240346974870099</c:v>
                </c:pt>
                <c:pt idx="56">
                  <c:v>1.1240761019143199</c:v>
                </c:pt>
                <c:pt idx="57">
                  <c:v>1.1240824523251101</c:v>
                </c:pt>
                <c:pt idx="58">
                  <c:v>1.12405975251805</c:v>
                </c:pt>
                <c:pt idx="59">
                  <c:v>1.1240127190690199</c:v>
                </c:pt>
                <c:pt idx="60">
                  <c:v>1.1239451069178501</c:v>
                </c:pt>
                <c:pt idx="61">
                  <c:v>1.1238599413825401</c:v>
                </c:pt>
                <c:pt idx="62">
                  <c:v>1.1237596863938699</c:v>
                </c:pt>
                <c:pt idx="63">
                  <c:v>1.1236463684223701</c:v>
                </c:pt>
                <c:pt idx="64">
                  <c:v>1.1235216690868099</c:v>
                </c:pt>
                <c:pt idx="65">
                  <c:v>1.1233869952725599</c:v>
                </c:pt>
                <c:pt idx="66">
                  <c:v>1.1232435328634001</c:v>
                </c:pt>
                <c:pt idx="67">
                  <c:v>1.1230922883739101</c:v>
                </c:pt>
                <c:pt idx="68">
                  <c:v>1.12293412153737</c:v>
                </c:pt>
                <c:pt idx="69">
                  <c:v>1.1227697710556901</c:v>
                </c:pt>
                <c:pt idx="70">
                  <c:v>1.1225998751248201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588-4781-A36B-B62CBB602B51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0.68667015512850105</c:v>
                </c:pt>
                <c:pt idx="1">
                  <c:v>0.69337368391875398</c:v>
                </c:pt>
                <c:pt idx="2">
                  <c:v>0.70014388762355295</c:v>
                </c:pt>
                <c:pt idx="3">
                  <c:v>0.70698157542543705</c:v>
                </c:pt>
                <c:pt idx="4">
                  <c:v>0.71388758888874404</c:v>
                </c:pt>
                <c:pt idx="5">
                  <c:v>0.72086280708870298</c:v>
                </c:pt>
                <c:pt idx="6">
                  <c:v>0.72790815296321998</c:v>
                </c:pt>
                <c:pt idx="7">
                  <c:v>0.735024601245031</c:v>
                </c:pt>
                <c:pt idx="8">
                  <c:v>0.74221318845659301</c:v>
                </c:pt>
                <c:pt idx="9">
                  <c:v>0.74947502562583002</c:v>
                </c:pt>
                <c:pt idx="10">
                  <c:v>0.756811314631884</c:v>
                </c:pt>
                <c:pt idx="11">
                  <c:v>0.76422336945407199</c:v>
                </c:pt>
                <c:pt idx="12">
                  <c:v>0.77171264413345098</c:v>
                </c:pt>
                <c:pt idx="13">
                  <c:v>0.77928077006027896</c:v>
                </c:pt>
                <c:pt idx="14">
                  <c:v>0.78692960642871101</c:v>
                </c:pt>
                <c:pt idx="15">
                  <c:v>0.79466130961597403</c:v>
                </c:pt>
                <c:pt idx="16">
                  <c:v>0.80247843030163002</c:v>
                </c:pt>
                <c:pt idx="17">
                  <c:v>0.81038405215117504</c:v>
                </c:pt>
                <c:pt idx="18">
                  <c:v>0.81838199432709502</c:v>
                </c:pt>
                <c:pt idx="19">
                  <c:v>0.82648264752617495</c:v>
                </c:pt>
                <c:pt idx="20">
                  <c:v>0.83471981772006798</c:v>
                </c:pt>
                <c:pt idx="21">
                  <c:v>0.843134002306547</c:v>
                </c:pt>
                <c:pt idx="22">
                  <c:v>0.85176667235908599</c:v>
                </c:pt>
                <c:pt idx="23">
                  <c:v>0.86066004589652401</c:v>
                </c:pt>
                <c:pt idx="24">
                  <c:v>0.86985676972537995</c:v>
                </c:pt>
                <c:pt idx="25">
                  <c:v>0.87939945994916602</c:v>
                </c:pt>
                <c:pt idx="26">
                  <c:v>0.88933002680326301</c:v>
                </c:pt>
                <c:pt idx="27">
                  <c:v>0.89968867260468999</c:v>
                </c:pt>
                <c:pt idx="28">
                  <c:v>0.91051239630871394</c:v>
                </c:pt>
                <c:pt idx="29">
                  <c:v>0.92183275662421205</c:v>
                </c:pt>
                <c:pt idx="30">
                  <c:v>0.93367252975628201</c:v>
                </c:pt>
                <c:pt idx="31">
                  <c:v>0.94604074533271099</c:v>
                </c:pt>
                <c:pt idx="32">
                  <c:v>0.95892541583584701</c:v>
                </c:pt>
                <c:pt idx="33">
                  <c:v>0.97228317552866295</c:v>
                </c:pt>
                <c:pt idx="34">
                  <c:v>0.98602523720641599</c:v>
                </c:pt>
                <c:pt idx="35">
                  <c:v>1</c:v>
                </c:pt>
                <c:pt idx="36">
                  <c:v>1.02643434475266</c:v>
                </c:pt>
                <c:pt idx="37">
                  <c:v>1.05269108934234</c:v>
                </c:pt>
                <c:pt idx="38">
                  <c:v>1.07904594701274</c:v>
                </c:pt>
                <c:pt idx="39">
                  <c:v>1.10576513846618</c:v>
                </c:pt>
                <c:pt idx="40">
                  <c:v>1.13308683680113</c:v>
                </c:pt>
                <c:pt idx="41">
                  <c:v>1.16121104750792</c:v>
                </c:pt>
                <c:pt idx="42">
                  <c:v>1.19029774432195</c:v>
                </c:pt>
                <c:pt idx="43">
                  <c:v>1.2204705678791401</c:v>
                </c:pt>
                <c:pt idx="44">
                  <c:v>1.25182298291727</c:v>
                </c:pt>
                <c:pt idx="45">
                  <c:v>1.2844246626062199</c:v>
                </c:pt>
                <c:pt idx="46">
                  <c:v>1.3183269674981299</c:v>
                </c:pt>
                <c:pt idx="47">
                  <c:v>1.3535671753668099</c:v>
                </c:pt>
                <c:pt idx="48">
                  <c:v>1.39017152921702</c:v>
                </c:pt>
                <c:pt idx="49">
                  <c:v>1.4281573220906101</c:v>
                </c:pt>
                <c:pt idx="50">
                  <c:v>1.4675342551783901</c:v>
                </c:pt>
                <c:pt idx="51">
                  <c:v>1.5083052714857099</c:v>
                </c:pt>
                <c:pt idx="52">
                  <c:v>1.5504670215724301</c:v>
                </c:pt>
                <c:pt idx="53">
                  <c:v>1.5940100769602701</c:v>
                </c:pt>
                <c:pt idx="54">
                  <c:v>1.6389189751161799</c:v>
                </c:pt>
                <c:pt idx="55">
                  <c:v>1.68518081847046</c:v>
                </c:pt>
                <c:pt idx="56">
                  <c:v>1.73281449909404</c:v>
                </c:pt>
                <c:pt idx="57">
                  <c:v>1.7818501703968801</c:v>
                </c:pt>
                <c:pt idx="58">
                  <c:v>1.8323208202590899</c:v>
                </c:pt>
                <c:pt idx="59">
                  <c:v>1.88426183610784</c:v>
                </c:pt>
                <c:pt idx="60">
                  <c:v>1.9377107110629701</c:v>
                </c:pt>
                <c:pt idx="61">
                  <c:v>1.9927068445601199</c:v>
                </c:pt>
                <c:pt idx="62">
                  <c:v>2.0492914076847799</c:v>
                </c:pt>
                <c:pt idx="63">
                  <c:v>2.1075072537714701</c:v>
                </c:pt>
                <c:pt idx="64">
                  <c:v>2.1673988613064599</c:v>
                </c:pt>
                <c:pt idx="65">
                  <c:v>2.2290123003336699</c:v>
                </c:pt>
                <c:pt idx="66">
                  <c:v>2.2923952162890702</c:v>
                </c:pt>
                <c:pt idx="67">
                  <c:v>2.35759682700624</c:v>
                </c:pt>
                <c:pt idx="68">
                  <c:v>2.42466792986865</c:v>
                </c:pt>
                <c:pt idx="69">
                  <c:v>2.4936609169336501</c:v>
                </c:pt>
                <c:pt idx="70">
                  <c:v>2.5646297964470799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588-4781-A36B-B62CBB602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6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Donor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8517989454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5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5014661253280839E-2"/>
              <c:y val="8.9784409784289268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8125984251969"/>
          <c:y val="3.120792394234029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Microsoft_Excel_Worksheet4!$B$1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Microsoft_Excel_Worksheet4!$B$2:$B$10002</c:f>
              <c:numCache>
                <c:formatCode>General</c:formatCode>
                <c:ptCount val="10001"/>
                <c:pt idx="0">
                  <c:v>1.3365617292678</c:v>
                </c:pt>
                <c:pt idx="1">
                  <c:v>1.2216072802990401</c:v>
                </c:pt>
                <c:pt idx="2">
                  <c:v>1.11690332221299</c:v>
                </c:pt>
                <c:pt idx="3">
                  <c:v>1.02682816270143</c:v>
                </c:pt>
                <c:pt idx="4">
                  <c:v>0.95725888553750005</c:v>
                </c:pt>
                <c:pt idx="5">
                  <c:v>0.90658977511962402</c:v>
                </c:pt>
                <c:pt idx="6">
                  <c:v>0.86994391131599202</c:v>
                </c:pt>
                <c:pt idx="7">
                  <c:v>0.84349675851596795</c:v>
                </c:pt>
                <c:pt idx="8">
                  <c:v>0.82413814324683898</c:v>
                </c:pt>
                <c:pt idx="9">
                  <c:v>0.80919603577030796</c:v>
                </c:pt>
                <c:pt idx="10">
                  <c:v>0.79626733256872895</c:v>
                </c:pt>
                <c:pt idx="11">
                  <c:v>0.78372800770603501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C3-40F1-B6C2-A95567533CD0}"/>
            </c:ext>
          </c:extLst>
        </c:ser>
        <c:ser>
          <c:idx val="1"/>
          <c:order val="1"/>
          <c:tx>
            <c:strRef>
              <c:f>Microsoft_Excel_Worksheet4!$C$1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Microsoft_Excel_Worksheet4!$C$2:$C$10002</c:f>
              <c:numCache>
                <c:formatCode>General</c:formatCode>
                <c:ptCount val="10001"/>
                <c:pt idx="0">
                  <c:v>1.04968058950204</c:v>
                </c:pt>
                <c:pt idx="1">
                  <c:v>1.0358653470519299</c:v>
                </c:pt>
                <c:pt idx="2">
                  <c:v>1.02207133877273</c:v>
                </c:pt>
                <c:pt idx="3">
                  <c:v>1.00641810056569</c:v>
                </c:pt>
                <c:pt idx="4">
                  <c:v>0.92875458226628405</c:v>
                </c:pt>
                <c:pt idx="5">
                  <c:v>0.85249847848751104</c:v>
                </c:pt>
                <c:pt idx="6">
                  <c:v>0.80278252954469997</c:v>
                </c:pt>
                <c:pt idx="7">
                  <c:v>0.76738366654431001</c:v>
                </c:pt>
                <c:pt idx="8">
                  <c:v>0.73698163834903696</c:v>
                </c:pt>
                <c:pt idx="9">
                  <c:v>0.70618586525604199</c:v>
                </c:pt>
                <c:pt idx="10">
                  <c:v>0.67361318794472202</c:v>
                </c:pt>
                <c:pt idx="11">
                  <c:v>0.64011790252859202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4C3-40F1-B6C2-A95567533CD0}"/>
            </c:ext>
          </c:extLst>
        </c:ser>
        <c:ser>
          <c:idx val="2"/>
          <c:order val="2"/>
          <c:tx>
            <c:strRef>
              <c:f>Microsoft_Excel_Worksheet4!$D$1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Microsoft_Excel_Worksheet4!$D$2:$D$10002</c:f>
              <c:numCache>
                <c:formatCode>General</c:formatCode>
                <c:ptCount val="10001"/>
                <c:pt idx="0">
                  <c:v>1.7018484232339599</c:v>
                </c:pt>
                <c:pt idx="1">
                  <c:v>1.44065476418029</c:v>
                </c:pt>
                <c:pt idx="2">
                  <c:v>1.2205342071996099</c:v>
                </c:pt>
                <c:pt idx="3">
                  <c:v>1.0476521389312701</c:v>
                </c:pt>
                <c:pt idx="4">
                  <c:v>0.98663801120043504</c:v>
                </c:pt>
                <c:pt idx="5">
                  <c:v>0.964113181538648</c:v>
                </c:pt>
                <c:pt idx="6">
                  <c:v>0.94272406409365705</c:v>
                </c:pt>
                <c:pt idx="7">
                  <c:v>0.92715914169885805</c:v>
                </c:pt>
                <c:pt idx="8">
                  <c:v>0.92160190133892395</c:v>
                </c:pt>
                <c:pt idx="9">
                  <c:v>0.92723213040942298</c:v>
                </c:pt>
                <c:pt idx="10">
                  <c:v>0.941254827344843</c:v>
                </c:pt>
                <c:pt idx="11">
                  <c:v>0.95955696229794996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4C3-40F1-B6C2-A95567533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52160"/>
        <c:axId val="643152552"/>
      </c:scatterChart>
      <c:valAx>
        <c:axId val="643152160"/>
        <c:scaling>
          <c:orientation val="minMax"/>
          <c:max val="2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Center volume in previous 3 yrs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22271386430678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552"/>
        <c:crosses val="autoZero"/>
        <c:crossBetween val="midCat"/>
        <c:majorUnit val="20"/>
      </c:valAx>
      <c:valAx>
        <c:axId val="64315255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39895013128E-2"/>
              <c:y val="9.6843806732619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1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1.0474011965300201</c:v>
                </c:pt>
                <c:pt idx="1">
                  <c:v>1.02212109424314</c:v>
                </c:pt>
                <c:pt idx="2">
                  <c:v>0.99778350671304195</c:v>
                </c:pt>
                <c:pt idx="3">
                  <c:v>0.98737982928997403</c:v>
                </c:pt>
                <c:pt idx="4">
                  <c:v>1.0206801465852999</c:v>
                </c:pt>
                <c:pt idx="5">
                  <c:v>1.1192774343734699</c:v>
                </c:pt>
                <c:pt idx="6">
                  <c:v>1.2765501404695001</c:v>
                </c:pt>
                <c:pt idx="7">
                  <c:v>1.47790393697777</c:v>
                </c:pt>
                <c:pt idx="8">
                  <c:v>1.7125300681603499</c:v>
                </c:pt>
                <c:pt idx="9">
                  <c:v>1.9844045076100301</c:v>
                </c:pt>
                <c:pt idx="10">
                  <c:v>2.2994406481009602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10-4697-9981-6A24B5F3F880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0.59505139796377804</c:v>
                </c:pt>
                <c:pt idx="1">
                  <c:v>0.68931531876316499</c:v>
                </c:pt>
                <c:pt idx="2">
                  <c:v>0.79818984435721896</c:v>
                </c:pt>
                <c:pt idx="3">
                  <c:v>0.92078691235891597</c:v>
                </c:pt>
                <c:pt idx="4">
                  <c:v>0.98594702898756303</c:v>
                </c:pt>
                <c:pt idx="5">
                  <c:v>1.0139950180242101</c:v>
                </c:pt>
                <c:pt idx="6">
                  <c:v>1.0726542614077399</c:v>
                </c:pt>
                <c:pt idx="7">
                  <c:v>1.1279831916280501</c:v>
                </c:pt>
                <c:pt idx="8">
                  <c:v>1.17881156235909</c:v>
                </c:pt>
                <c:pt idx="9">
                  <c:v>1.2289602255252801</c:v>
                </c:pt>
                <c:pt idx="10">
                  <c:v>1.2798219843183001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110-4697-9981-6A24B5F3F880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1.84362102206053</c:v>
                </c:pt>
                <c:pt idx="1">
                  <c:v>1.5156075933019399</c:v>
                </c:pt>
                <c:pt idx="2">
                  <c:v>1.2472871376487</c:v>
                </c:pt>
                <c:pt idx="3">
                  <c:v>1.0587888622255801</c:v>
                </c:pt>
                <c:pt idx="4">
                  <c:v>1.05663684863798</c:v>
                </c:pt>
                <c:pt idx="5">
                  <c:v>1.2354912527466999</c:v>
                </c:pt>
                <c:pt idx="6">
                  <c:v>1.51920364255493</c:v>
                </c:pt>
                <c:pt idx="7">
                  <c:v>1.9363764133593699</c:v>
                </c:pt>
                <c:pt idx="8">
                  <c:v>2.4878948663212301</c:v>
                </c:pt>
                <c:pt idx="9">
                  <c:v>3.2042218845120698</c:v>
                </c:pt>
                <c:pt idx="10">
                  <c:v>4.1313771437949596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110-4697-9981-6A24B5F3F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6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PA mean (mm/Hg)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8702064896755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5"/>
      </c:valAx>
      <c:valAx>
        <c:axId val="554660672"/>
        <c:scaling>
          <c:orientation val="minMax"/>
          <c:max val="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0"/>
        <c:crossBetween val="midCat"/>
        <c:majorUnit val="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08208064900978"/>
          <c:y val="0.12597379429133859"/>
          <c:w val="0.86506165716354433"/>
          <c:h val="0.707591453412073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0-10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18-39 Years (N=1081)</c:v>
                </c:pt>
                <c:pt idx="1">
                  <c:v>40-59 Years (N=2301)</c:v>
                </c:pt>
                <c:pt idx="2">
                  <c:v>60-69 Years (N=827)</c:v>
                </c:pt>
                <c:pt idx="3">
                  <c:v>≥70 Years (N=81)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4-47D0-BA1E-D3E7AACC1E4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11-17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18-39 Years (N=1081)</c:v>
                </c:pt>
                <c:pt idx="1">
                  <c:v>40-59 Years (N=2301)</c:v>
                </c:pt>
                <c:pt idx="2">
                  <c:v>60-69 Years (N=827)</c:v>
                </c:pt>
                <c:pt idx="3">
                  <c:v>≥70 Years (N=81)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140</c:v>
                </c:pt>
                <c:pt idx="1">
                  <c:v>174</c:v>
                </c:pt>
                <c:pt idx="2">
                  <c:v>36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4-47D0-BA1E-D3E7AACC1E4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18-39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18-39 Years (N=1081)</c:v>
                </c:pt>
                <c:pt idx="1">
                  <c:v>40-59 Years (N=2301)</c:v>
                </c:pt>
                <c:pt idx="2">
                  <c:v>60-69 Years (N=827)</c:v>
                </c:pt>
                <c:pt idx="3">
                  <c:v>≥70 Years (N=81)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634</c:v>
                </c:pt>
                <c:pt idx="1">
                  <c:v>1121</c:v>
                </c:pt>
                <c:pt idx="2">
                  <c:v>378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4-47D0-BA1E-D3E7AACC1E4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40-59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18-39 Years (N=1081)</c:v>
                </c:pt>
                <c:pt idx="1">
                  <c:v>40-59 Years (N=2301)</c:v>
                </c:pt>
                <c:pt idx="2">
                  <c:v>60-69 Years (N=827)</c:v>
                </c:pt>
                <c:pt idx="3">
                  <c:v>≥70 Years (N=81)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294</c:v>
                </c:pt>
                <c:pt idx="1">
                  <c:v>942</c:v>
                </c:pt>
                <c:pt idx="2">
                  <c:v>365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84-47D0-BA1E-D3E7AACC1E4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≥60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18-39 Years (N=1081)</c:v>
                </c:pt>
                <c:pt idx="1">
                  <c:v>40-59 Years (N=2301)</c:v>
                </c:pt>
                <c:pt idx="2">
                  <c:v>60-69 Years (N=827)</c:v>
                </c:pt>
                <c:pt idx="3">
                  <c:v>≥70 Years (N=81)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11</c:v>
                </c:pt>
                <c:pt idx="1">
                  <c:v>59</c:v>
                </c:pt>
                <c:pt idx="2">
                  <c:v>47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84-47D0-BA1E-D3E7AACC1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92169584"/>
        <c:axId val="592169192"/>
      </c:barChart>
      <c:catAx>
        <c:axId val="592169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399610275988229"/>
              <c:y val="0.9381484269355013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92169192"/>
        <c:crosses val="autoZero"/>
        <c:auto val="1"/>
        <c:lblAlgn val="ctr"/>
        <c:lblOffset val="100"/>
        <c:noMultiLvlLbl val="0"/>
      </c:catAx>
      <c:valAx>
        <c:axId val="592169192"/>
        <c:scaling>
          <c:orientation val="minMax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92169584"/>
        <c:crosses val="autoZero"/>
        <c:crossBetween val="between"/>
        <c:majorUnit val="0.25"/>
      </c:valAx>
      <c:spPr>
        <a:noFill/>
        <a:ln w="12700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4755619183965641"/>
          <c:y val="3.3725314704505405E-2"/>
          <c:w val="0.49132323232323233"/>
          <c:h val="7.7063238188976382E-2"/>
        </c:manualLayout>
      </c:layout>
      <c:overlay val="0"/>
      <c:spPr>
        <a:noFill/>
        <a:ln w="12700"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55276160592552E-2"/>
          <c:y val="8.4035408630344338E-2"/>
          <c:w val="0.73993090147059393"/>
          <c:h val="0.763855244244079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Female-Female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83</c:v>
                </c:pt>
                <c:pt idx="1">
                  <c:v>186</c:v>
                </c:pt>
                <c:pt idx="2">
                  <c:v>289</c:v>
                </c:pt>
                <c:pt idx="4">
                  <c:v>86</c:v>
                </c:pt>
                <c:pt idx="5">
                  <c:v>172</c:v>
                </c:pt>
                <c:pt idx="6">
                  <c:v>281</c:v>
                </c:pt>
                <c:pt idx="8">
                  <c:v>8</c:v>
                </c:pt>
                <c:pt idx="9">
                  <c:v>12</c:v>
                </c:pt>
                <c:pt idx="1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Female-Male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59</c:v>
                </c:pt>
                <c:pt idx="1">
                  <c:v>102</c:v>
                </c:pt>
                <c:pt idx="2">
                  <c:v>129</c:v>
                </c:pt>
                <c:pt idx="4">
                  <c:v>52</c:v>
                </c:pt>
                <c:pt idx="5">
                  <c:v>86</c:v>
                </c:pt>
                <c:pt idx="6">
                  <c:v>157</c:v>
                </c:pt>
                <c:pt idx="8">
                  <c:v>8</c:v>
                </c:pt>
                <c:pt idx="9">
                  <c:v>6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Male-Female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38</c:v>
                </c:pt>
                <c:pt idx="1">
                  <c:v>108</c:v>
                </c:pt>
                <c:pt idx="2">
                  <c:v>104</c:v>
                </c:pt>
                <c:pt idx="4">
                  <c:v>73</c:v>
                </c:pt>
                <c:pt idx="5">
                  <c:v>141</c:v>
                </c:pt>
                <c:pt idx="6">
                  <c:v>156</c:v>
                </c:pt>
                <c:pt idx="8">
                  <c:v>6</c:v>
                </c:pt>
                <c:pt idx="9">
                  <c:v>14</c:v>
                </c:pt>
                <c:pt idx="1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9-468B-86A0-CC4DA40FE0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Male-Male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181</c:v>
                </c:pt>
                <c:pt idx="1">
                  <c:v>303</c:v>
                </c:pt>
                <c:pt idx="2">
                  <c:v>357</c:v>
                </c:pt>
                <c:pt idx="4">
                  <c:v>143</c:v>
                </c:pt>
                <c:pt idx="5">
                  <c:v>254</c:v>
                </c:pt>
                <c:pt idx="6">
                  <c:v>513</c:v>
                </c:pt>
                <c:pt idx="8">
                  <c:v>20</c:v>
                </c:pt>
                <c:pt idx="9">
                  <c:v>30</c:v>
                </c:pt>
                <c:pt idx="1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9-468B-86A0-CC4DA40FE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700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  <c:majorUnit val="0.25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3394170136152157"/>
          <c:y val="8.5939548602200905E-2"/>
          <c:w val="0.15154672811486547"/>
          <c:h val="0.75927525307698596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7016246619394E-2"/>
          <c:y val="0.16012955677957003"/>
          <c:w val="0.55257833074104423"/>
          <c:h val="0.631093777255337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2F4-49CF-9882-29D277C8746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2F4-49CF-9882-29D277C87462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2F4-49CF-9882-29D277C87462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2F4-49CF-9882-29D277C87462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2F4-49CF-9882-29D277C87462}"/>
              </c:ext>
            </c:extLst>
          </c:dPt>
          <c:dPt>
            <c:idx val="5"/>
            <c:bubble3D val="0"/>
            <c:spPr>
              <a:solidFill>
                <a:srgbClr val="DC66D4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2F4-49CF-9882-29D277C87462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92F4-49CF-9882-29D277C87462}"/>
              </c:ext>
            </c:extLst>
          </c:dPt>
          <c:dPt>
            <c:idx val="7"/>
            <c:bubble3D val="0"/>
            <c:spPr>
              <a:solidFill>
                <a:srgbClr val="FF99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2F4-49CF-9882-29D277C87462}"/>
              </c:ext>
            </c:extLst>
          </c:dPt>
          <c:dLbls>
            <c:dLbl>
              <c:idx val="0"/>
              <c:layout>
                <c:manualLayout>
                  <c:x val="3.6273204056330027E-2"/>
                  <c:y val="1.35407956950550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F4-49CF-9882-29D277C87462}"/>
                </c:ext>
              </c:extLst>
            </c:dLbl>
            <c:dLbl>
              <c:idx val="1"/>
              <c:layout>
                <c:manualLayout>
                  <c:x val="9.435878235780043E-2"/>
                  <c:y val="7.23603430894063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87702787929585"/>
                      <c:h val="6.63597488786207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2F4-49CF-9882-29D277C87462}"/>
                </c:ext>
              </c:extLst>
            </c:dLbl>
            <c:dLbl>
              <c:idx val="2"/>
              <c:layout>
                <c:manualLayout>
                  <c:x val="3.3389912291658073E-2"/>
                  <c:y val="-4.20789248248839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2F4-49CF-9882-29D277C87462}"/>
                </c:ext>
              </c:extLst>
            </c:dLbl>
            <c:dLbl>
              <c:idx val="3"/>
              <c:layout>
                <c:manualLayout>
                  <c:x val="3.418315717599562E-2"/>
                  <c:y val="1.46965158466050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2F4-49CF-9882-29D277C87462}"/>
                </c:ext>
              </c:extLst>
            </c:dLbl>
            <c:dLbl>
              <c:idx val="4"/>
              <c:layout>
                <c:manualLayout>
                  <c:x val="-3.6304098180480998E-2"/>
                  <c:y val="-6.55580430776681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2F4-49CF-9882-29D277C87462}"/>
                </c:ext>
              </c:extLst>
            </c:dLbl>
            <c:dLbl>
              <c:idx val="5"/>
              <c:layout>
                <c:manualLayout>
                  <c:x val="4.6779531489778689E-2"/>
                  <c:y val="-1.07967505693120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54293238998558"/>
                      <c:h val="5.77268062546660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2F4-49CF-9882-29D277C87462}"/>
                </c:ext>
              </c:extLst>
            </c:dLbl>
            <c:dLbl>
              <c:idx val="6"/>
              <c:layout>
                <c:manualLayout>
                  <c:x val="-8.3487928434410694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2F4-49CF-9882-29D277C874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solidFill>
                    <a:schemeClr val="bg2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CHD</c:v>
                </c:pt>
                <c:pt idx="1">
                  <c:v>HCM</c:v>
                </c:pt>
                <c:pt idx="2">
                  <c:v>ICM</c:v>
                </c:pt>
                <c:pt idx="3">
                  <c:v>DCM/NICM</c:v>
                </c:pt>
                <c:pt idx="4">
                  <c:v>Other</c:v>
                </c:pt>
                <c:pt idx="5">
                  <c:v>RCM</c:v>
                </c:pt>
                <c:pt idx="6">
                  <c:v>RETX</c:v>
                </c:pt>
                <c:pt idx="7">
                  <c:v>VCM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1.66E-2</c:v>
                </c:pt>
                <c:pt idx="1">
                  <c:v>1.095E-2</c:v>
                </c:pt>
                <c:pt idx="2">
                  <c:v>0.45550000000000002</c:v>
                </c:pt>
                <c:pt idx="3">
                  <c:v>0.43763999999999997</c:v>
                </c:pt>
                <c:pt idx="4">
                  <c:v>2.6800000000000001E-3</c:v>
                </c:pt>
                <c:pt idx="5">
                  <c:v>1.1780000000000001E-2</c:v>
                </c:pt>
                <c:pt idx="6">
                  <c:v>2.5610000000000001E-2</c:v>
                </c:pt>
                <c:pt idx="7">
                  <c:v>3.9239999999999997E-2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2F4-49CF-9882-29D277C87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7978268196918"/>
          <c:y val="0.23668677504021671"/>
          <c:w val="0.35620905766041938"/>
          <c:h val="0.506036679260858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8BB-4BD1-AC4B-DFC414DB653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8BB-4BD1-AC4B-DFC414DB653F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8BB-4BD1-AC4B-DFC414DB653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8BB-4BD1-AC4B-DFC414DB653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8BB-4BD1-AC4B-DFC414DB653F}"/>
              </c:ext>
            </c:extLst>
          </c:dPt>
          <c:dPt>
            <c:idx val="5"/>
            <c:bubble3D val="0"/>
            <c:spPr>
              <a:solidFill>
                <a:srgbClr val="DC66D4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8BB-4BD1-AC4B-DFC414DB653F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8BB-4BD1-AC4B-DFC414DB653F}"/>
              </c:ext>
            </c:extLst>
          </c:dPt>
          <c:dPt>
            <c:idx val="7"/>
            <c:bubble3D val="0"/>
            <c:spPr>
              <a:solidFill>
                <a:srgbClr val="FF99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B8BB-4BD1-AC4B-DFC414DB653F}"/>
              </c:ext>
            </c:extLst>
          </c:dPt>
          <c:dLbls>
            <c:dLbl>
              <c:idx val="0"/>
              <c:layout>
                <c:manualLayout>
                  <c:x val="-2.8043481879777149E-3"/>
                  <c:y val="-4.9282584805238679E-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8BB-4BD1-AC4B-DFC414DB653F}"/>
                </c:ext>
              </c:extLst>
            </c:dLbl>
            <c:dLbl>
              <c:idx val="1"/>
              <c:layout>
                <c:manualLayout>
                  <c:x val="0"/>
                  <c:y val="3.5087719298245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8BB-4BD1-AC4B-DFC414DB653F}"/>
                </c:ext>
              </c:extLst>
            </c:dLbl>
            <c:dLbl>
              <c:idx val="2"/>
              <c:layout>
                <c:manualLayout>
                  <c:x val="9.8443669701461067E-2"/>
                  <c:y val="-5.29027495554991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8BB-4BD1-AC4B-DFC414DB653F}"/>
                </c:ext>
              </c:extLst>
            </c:dLbl>
            <c:dLbl>
              <c:idx val="3"/>
              <c:layout>
                <c:manualLayout>
                  <c:x val="1.826488655091479E-2"/>
                  <c:y val="-1.07526881720430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8BB-4BD1-AC4B-DFC414DB653F}"/>
                </c:ext>
              </c:extLst>
            </c:dLbl>
            <c:dLbl>
              <c:idx val="4"/>
              <c:layout>
                <c:manualLayout>
                  <c:x val="2.0698632696030152E-2"/>
                  <c:y val="-5.07244967614935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8BB-4BD1-AC4B-DFC414DB653F}"/>
                </c:ext>
              </c:extLst>
            </c:dLbl>
            <c:dLbl>
              <c:idx val="5"/>
              <c:layout>
                <c:manualLayout>
                  <c:x val="-2.4356344991759673E-2"/>
                  <c:y val="-5.376344086021505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8BB-4BD1-AC4B-DFC414DB653F}"/>
                </c:ext>
              </c:extLst>
            </c:dLbl>
            <c:dLbl>
              <c:idx val="6"/>
              <c:layout>
                <c:manualLayout>
                  <c:x val="-8.4566596194504719E-3"/>
                  <c:y val="-2.688172043010752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8BB-4BD1-AC4B-DFC414DB65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solidFill>
                    <a:schemeClr val="bg2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CHD</c:v>
                </c:pt>
                <c:pt idx="1">
                  <c:v>HCM</c:v>
                </c:pt>
                <c:pt idx="2">
                  <c:v>ICM</c:v>
                </c:pt>
                <c:pt idx="3">
                  <c:v>DCM/NICM</c:v>
                </c:pt>
                <c:pt idx="4">
                  <c:v>Other</c:v>
                </c:pt>
                <c:pt idx="5">
                  <c:v>RCM</c:v>
                </c:pt>
                <c:pt idx="6">
                  <c:v>RETX</c:v>
                </c:pt>
                <c:pt idx="7">
                  <c:v>VCM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3.0679999999999999E-2</c:v>
                </c:pt>
                <c:pt idx="1">
                  <c:v>3.3779999999999998E-2</c:v>
                </c:pt>
                <c:pt idx="2">
                  <c:v>0.32380999999999999</c:v>
                </c:pt>
                <c:pt idx="3">
                  <c:v>0.51390000000000002</c:v>
                </c:pt>
                <c:pt idx="4">
                  <c:v>1.4999999999999999E-2</c:v>
                </c:pt>
                <c:pt idx="5">
                  <c:v>3.3750000000000002E-2</c:v>
                </c:pt>
                <c:pt idx="6">
                  <c:v>2.443E-2</c:v>
                </c:pt>
                <c:pt idx="7">
                  <c:v>2.4639999999999999E-2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8BB-4BD1-AC4B-DFC414DB6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"/>
          <c:y val="0.22431003143256287"/>
          <c:w val="0.23840222403489206"/>
          <c:h val="0.48585555837778344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5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7016246619394E-2"/>
          <c:y val="0.16012955677957003"/>
          <c:w val="0.55257833074104423"/>
          <c:h val="0.631093777255337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D0-4EC1-8E2B-F586DA94D55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DD0-4EC1-8E2B-F586DA94D55F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DD0-4EC1-8E2B-F586DA94D55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DD0-4EC1-8E2B-F586DA94D55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DD0-4EC1-8E2B-F586DA94D55F}"/>
              </c:ext>
            </c:extLst>
          </c:dPt>
          <c:dPt>
            <c:idx val="5"/>
            <c:bubble3D val="0"/>
            <c:spPr>
              <a:solidFill>
                <a:srgbClr val="DC66D4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DD0-4EC1-8E2B-F586DA94D55F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DD0-4EC1-8E2B-F586DA94D55F}"/>
              </c:ext>
            </c:extLst>
          </c:dPt>
          <c:dPt>
            <c:idx val="7"/>
            <c:bubble3D val="0"/>
            <c:spPr>
              <a:solidFill>
                <a:srgbClr val="FF99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DD0-4EC1-8E2B-F586DA94D55F}"/>
              </c:ext>
            </c:extLst>
          </c:dPt>
          <c:dLbls>
            <c:dLbl>
              <c:idx val="0"/>
              <c:layout>
                <c:manualLayout>
                  <c:x val="3.6273204056330027E-2"/>
                  <c:y val="1.35407956950550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D0-4EC1-8E2B-F586DA94D55F}"/>
                </c:ext>
              </c:extLst>
            </c:dLbl>
            <c:dLbl>
              <c:idx val="1"/>
              <c:layout>
                <c:manualLayout>
                  <c:x val="9.4358782357800527E-2"/>
                  <c:y val="0.114076260973334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769707689558052"/>
                      <c:h val="5.44409151974983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DD0-4EC1-8E2B-F586DA94D55F}"/>
                </c:ext>
              </c:extLst>
            </c:dLbl>
            <c:dLbl>
              <c:idx val="2"/>
              <c:layout>
                <c:manualLayout>
                  <c:x val="3.3389912291658073E-2"/>
                  <c:y val="-4.20789248248839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DD0-4EC1-8E2B-F586DA94D55F}"/>
                </c:ext>
              </c:extLst>
            </c:dLbl>
            <c:dLbl>
              <c:idx val="3"/>
              <c:layout>
                <c:manualLayout>
                  <c:x val="3.418315717599562E-2"/>
                  <c:y val="1.46965158466050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DD0-4EC1-8E2B-F586DA94D55F}"/>
                </c:ext>
              </c:extLst>
            </c:dLbl>
            <c:dLbl>
              <c:idx val="4"/>
              <c:layout>
                <c:manualLayout>
                  <c:x val="-2.3259167127931992E-2"/>
                  <c:y val="-2.68218171334386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DD0-4EC1-8E2B-F586DA94D55F}"/>
                </c:ext>
              </c:extLst>
            </c:dLbl>
            <c:dLbl>
              <c:idx val="5"/>
              <c:layout>
                <c:manualLayout>
                  <c:x val="1.1558006457358752E-2"/>
                  <c:y val="-3.6780142031019849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43179936603414"/>
                      <c:h val="6.070651467494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DD0-4EC1-8E2B-F586DA94D55F}"/>
                </c:ext>
              </c:extLst>
            </c:dLbl>
            <c:dLbl>
              <c:idx val="6"/>
              <c:layout>
                <c:manualLayout>
                  <c:x val="-8.3487928434410694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DD0-4EC1-8E2B-F586DA94D55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solidFill>
                    <a:schemeClr val="bg2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CHD</c:v>
                </c:pt>
                <c:pt idx="1">
                  <c:v>HCM</c:v>
                </c:pt>
                <c:pt idx="2">
                  <c:v>ICM</c:v>
                </c:pt>
                <c:pt idx="3">
                  <c:v>DCM/NICM</c:v>
                </c:pt>
                <c:pt idx="4">
                  <c:v>Other</c:v>
                </c:pt>
                <c:pt idx="5">
                  <c:v>RCM</c:v>
                </c:pt>
                <c:pt idx="6">
                  <c:v>RETX</c:v>
                </c:pt>
                <c:pt idx="7">
                  <c:v>VCM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2.647E-2</c:v>
                </c:pt>
                <c:pt idx="1">
                  <c:v>2.7140000000000001E-2</c:v>
                </c:pt>
                <c:pt idx="2">
                  <c:v>0.39396999999999999</c:v>
                </c:pt>
                <c:pt idx="3">
                  <c:v>0.46317999999999998</c:v>
                </c:pt>
                <c:pt idx="4">
                  <c:v>5.8399999999999997E-3</c:v>
                </c:pt>
                <c:pt idx="5">
                  <c:v>2.2069999999999999E-2</c:v>
                </c:pt>
                <c:pt idx="6">
                  <c:v>2.6859999999999998E-2</c:v>
                </c:pt>
                <c:pt idx="7">
                  <c:v>3.4459999999999998E-2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DD0-4EC1-8E2B-F586DA94D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0.00273</cdr:y>
    </cdr:from>
    <cdr:to>
      <cdr:x>0.67527</cdr:x>
      <cdr:y>0.22495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990600" y="8471"/>
          <a:ext cx="2565107" cy="688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600" b="1" dirty="0" smtClean="0">
              <a:solidFill>
                <a:srgbClr val="0070C0"/>
              </a:solidFill>
            </a:rPr>
            <a:t>18-39 Yrs </a:t>
          </a:r>
        </a:p>
        <a:p xmlns:a="http://schemas.openxmlformats.org/drawingml/2006/main">
          <a:pPr algn="l"/>
          <a:r>
            <a:rPr lang="en-US" sz="1600" b="1" dirty="0" smtClean="0">
              <a:solidFill>
                <a:srgbClr val="0070C0"/>
              </a:solidFill>
            </a:rPr>
            <a:t>(N=1088)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0.14622</cdr:x>
      <cdr:y>0.52481</cdr:y>
    </cdr:from>
    <cdr:to>
      <cdr:x>0.63596</cdr:x>
      <cdr:y>0.72797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671274" y="2822431"/>
          <a:ext cx="5597728" cy="10926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All pairwise comparisons were significant </a:t>
          </a:r>
          <a:r>
            <a:rPr lang="en-US" sz="1300" b="1" dirty="0">
              <a:solidFill>
                <a:schemeClr val="bg2"/>
              </a:solidFill>
            </a:rPr>
            <a:t>at p &lt; </a:t>
          </a:r>
          <a:r>
            <a:rPr lang="en-US" sz="1300" b="1" dirty="0" smtClean="0">
              <a:solidFill>
                <a:schemeClr val="bg2"/>
              </a:solidFill>
            </a:rPr>
            <a:t>0.05 except</a:t>
          </a:r>
        </a:p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● CHD vs RCM/HCM </a:t>
          </a:r>
          <a:r>
            <a:rPr lang="en-US" sz="1300" b="1" dirty="0">
              <a:solidFill>
                <a:schemeClr val="bg2"/>
              </a:solidFill>
            </a:rPr>
            <a:t>and Other </a:t>
          </a:r>
          <a:endParaRPr lang="en-US" sz="1300" b="1" dirty="0" smtClean="0">
            <a:solidFill>
              <a:schemeClr val="bg2"/>
            </a:solidFill>
          </a:endParaRPr>
        </a:p>
        <a:p xmlns:a="http://schemas.openxmlformats.org/drawingml/2006/main">
          <a:r>
            <a:rPr lang="en-US" sz="1300" b="1" dirty="0">
              <a:solidFill>
                <a:schemeClr val="bg2"/>
              </a:solidFill>
            </a:rPr>
            <a:t>● </a:t>
          </a:r>
          <a:r>
            <a:rPr lang="en-US" sz="1300" b="1" dirty="0" smtClean="0">
              <a:solidFill>
                <a:schemeClr val="bg2"/>
              </a:solidFill>
            </a:rPr>
            <a:t>HCM vs. DCM/NICM, ICM, and RCM/HCM</a:t>
          </a:r>
        </a:p>
        <a:p xmlns:a="http://schemas.openxmlformats.org/drawingml/2006/main">
          <a:r>
            <a:rPr lang="en-US" sz="1300" b="1" dirty="0">
              <a:solidFill>
                <a:schemeClr val="bg2"/>
              </a:solidFill>
            </a:rPr>
            <a:t>● ICM </a:t>
          </a:r>
          <a:r>
            <a:rPr lang="en-US" sz="1300" b="1" dirty="0" smtClean="0">
              <a:solidFill>
                <a:schemeClr val="bg2"/>
              </a:solidFill>
            </a:rPr>
            <a:t>vs. RCM/HCM</a:t>
          </a:r>
        </a:p>
        <a:p xmlns:a="http://schemas.openxmlformats.org/drawingml/2006/main">
          <a:endParaRPr lang="en-US" sz="1300" b="1" dirty="0">
            <a:solidFill>
              <a:schemeClr val="bg2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0.17078</cdr:x>
      <cdr:y>0.52334</cdr:y>
    </cdr:from>
    <cdr:to>
      <cdr:x>0.82922</cdr:x>
      <cdr:y>0.72523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873935" y="2832298"/>
          <a:ext cx="7224930" cy="10926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No pairwise comparisons were significant </a:t>
          </a:r>
          <a:r>
            <a:rPr lang="en-US" sz="1300" b="1" dirty="0">
              <a:solidFill>
                <a:schemeClr val="bg2"/>
              </a:solidFill>
            </a:rPr>
            <a:t>at p &lt; </a:t>
          </a:r>
          <a:r>
            <a:rPr lang="en-US" sz="1300" b="1" dirty="0" smtClean="0">
              <a:solidFill>
                <a:schemeClr val="bg2"/>
              </a:solidFill>
            </a:rPr>
            <a:t>0.05 except</a:t>
          </a:r>
        </a:p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● HCM </a:t>
          </a:r>
          <a:r>
            <a:rPr lang="en-US" sz="1300" b="1" dirty="0">
              <a:solidFill>
                <a:schemeClr val="bg2"/>
              </a:solidFill>
            </a:rPr>
            <a:t>vs. </a:t>
          </a:r>
          <a:r>
            <a:rPr lang="en-US" sz="1300" b="1" dirty="0" smtClean="0">
              <a:solidFill>
                <a:schemeClr val="bg2"/>
              </a:solidFill>
            </a:rPr>
            <a:t>Other RCM/HCM</a:t>
          </a:r>
          <a:endParaRPr lang="en-US" sz="1300" b="1" dirty="0">
            <a:solidFill>
              <a:schemeClr val="bg2"/>
            </a:solidFill>
          </a:endParaRPr>
        </a:p>
        <a:p xmlns:a="http://schemas.openxmlformats.org/drawingml/2006/main">
          <a:r>
            <a:rPr lang="en-US" sz="1300" b="1" dirty="0">
              <a:solidFill>
                <a:schemeClr val="bg2"/>
              </a:solidFill>
            </a:rPr>
            <a:t>● </a:t>
          </a:r>
          <a:r>
            <a:rPr lang="en-US" sz="1300" b="1" dirty="0" smtClean="0">
              <a:solidFill>
                <a:schemeClr val="bg2"/>
              </a:solidFill>
            </a:rPr>
            <a:t>Sarcoid vs. Radiation/chemo and Other RCM/HCM</a:t>
          </a:r>
          <a:endParaRPr lang="en-US" sz="1300" b="1" dirty="0">
            <a:solidFill>
              <a:schemeClr val="bg2"/>
            </a:solidFill>
          </a:endParaRPr>
        </a:p>
        <a:p xmlns:a="http://schemas.openxmlformats.org/drawingml/2006/main">
          <a:endParaRPr lang="en-US" sz="1300" b="1" dirty="0">
            <a:solidFill>
              <a:schemeClr val="bg2"/>
            </a:solidFill>
          </a:endParaRPr>
        </a:p>
        <a:p xmlns:a="http://schemas.openxmlformats.org/drawingml/2006/main">
          <a:endParaRPr lang="en-US" sz="1300" b="1" dirty="0">
            <a:solidFill>
              <a:schemeClr val="bg2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0.1289</cdr:x>
      <cdr:y>0.53484</cdr:y>
    </cdr:from>
    <cdr:to>
      <cdr:x>0.67401</cdr:x>
      <cdr:y>0.6702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800576" y="2553819"/>
          <a:ext cx="338557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comparisons were significant </a:t>
          </a:r>
          <a:r>
            <a:rPr lang="en-US" sz="1200" b="1" dirty="0">
              <a:solidFill>
                <a:schemeClr val="bg2"/>
              </a:solidFill>
            </a:rPr>
            <a:t>at p &lt; </a:t>
          </a:r>
          <a:r>
            <a:rPr lang="en-US" sz="1200" b="1" dirty="0" smtClean="0">
              <a:solidFill>
                <a:schemeClr val="bg2"/>
              </a:solidFill>
            </a:rPr>
            <a:t>0.05 except 1992-2004 </a:t>
          </a:r>
          <a:r>
            <a:rPr lang="en-US" sz="1200" b="1" dirty="0">
              <a:solidFill>
                <a:schemeClr val="bg2"/>
              </a:solidFill>
            </a:rPr>
            <a:t>vs. </a:t>
          </a:r>
          <a:r>
            <a:rPr lang="en-US" sz="1200" b="1" dirty="0" smtClean="0">
              <a:solidFill>
                <a:schemeClr val="bg2"/>
              </a:solidFill>
            </a:rPr>
            <a:t>2012-2017</a:t>
          </a:r>
        </a:p>
        <a:p xmlns:a="http://schemas.openxmlformats.org/drawingml/2006/main"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0.17674</cdr:x>
      <cdr:y>0.53554</cdr:y>
    </cdr:from>
    <cdr:to>
      <cdr:x>0.67674</cdr:x>
      <cdr:y>0.75664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177859" y="2460084"/>
          <a:ext cx="3332116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All pairwise comparisons were significant </a:t>
          </a:r>
          <a:r>
            <a:rPr lang="en-US" sz="1200" b="1" dirty="0">
              <a:solidFill>
                <a:schemeClr val="bg2"/>
              </a:solidFill>
            </a:rPr>
            <a:t>at p &lt; </a:t>
          </a:r>
          <a:r>
            <a:rPr lang="en-US" sz="1200" b="1" dirty="0" smtClean="0">
              <a:solidFill>
                <a:schemeClr val="bg2"/>
              </a:solidFill>
            </a:rPr>
            <a:t>0.05 except Europe </a:t>
          </a:r>
          <a:r>
            <a:rPr lang="en-US" sz="1200" b="1" dirty="0">
              <a:solidFill>
                <a:schemeClr val="bg2"/>
              </a:solidFill>
            </a:rPr>
            <a:t>vs. </a:t>
          </a:r>
          <a:r>
            <a:rPr lang="en-US" sz="1200" b="1" dirty="0" smtClean="0">
              <a:solidFill>
                <a:schemeClr val="bg2"/>
              </a:solidFill>
            </a:rPr>
            <a:t>Other</a:t>
          </a:r>
          <a:endParaRPr lang="en-US" sz="1200" b="1" dirty="0">
            <a:solidFill>
              <a:schemeClr val="bg2"/>
            </a:solidFill>
          </a:endParaRPr>
        </a:p>
        <a:p xmlns:a="http://schemas.openxmlformats.org/drawingml/2006/main">
          <a:endParaRPr lang="en-US" sz="1200" b="1" dirty="0">
            <a:solidFill>
              <a:schemeClr val="bg2"/>
            </a:solidFill>
          </a:endParaRPr>
        </a:p>
        <a:p xmlns:a="http://schemas.openxmlformats.org/drawingml/2006/main">
          <a:endParaRPr lang="en-US" sz="1200" b="1" dirty="0">
            <a:solidFill>
              <a:schemeClr val="bg2"/>
            </a:solidFill>
          </a:endParaRPr>
        </a:p>
        <a:p xmlns:a="http://schemas.openxmlformats.org/drawingml/2006/main"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0.15583</cdr:x>
      <cdr:y>0.54406</cdr:y>
    </cdr:from>
    <cdr:to>
      <cdr:x>0.63432</cdr:x>
      <cdr:y>0.64134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984645" y="2623284"/>
          <a:ext cx="3023408" cy="4690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p = 0.6563</a:t>
          </a:r>
        </a:p>
        <a:p xmlns:a="http://schemas.openxmlformats.org/drawingml/2006/main"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0.17009</cdr:x>
      <cdr:y>0.53645</cdr:y>
    </cdr:from>
    <cdr:to>
      <cdr:x>0.82991</cdr:x>
      <cdr:y>0.79898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133523" y="2493504"/>
          <a:ext cx="4397211" cy="12203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comparisons were significant </a:t>
          </a:r>
          <a:r>
            <a:rPr lang="en-US" sz="1200" b="1" dirty="0">
              <a:solidFill>
                <a:schemeClr val="bg2"/>
              </a:solidFill>
            </a:rPr>
            <a:t>at p &lt; </a:t>
          </a:r>
          <a:r>
            <a:rPr lang="en-US" sz="1200" b="1" dirty="0" smtClean="0">
              <a:solidFill>
                <a:schemeClr val="bg2"/>
              </a:solidFill>
            </a:rPr>
            <a:t>0.05 except 18-39 Years vs</a:t>
          </a:r>
          <a:r>
            <a:rPr lang="en-US" sz="1200" b="1" dirty="0">
              <a:solidFill>
                <a:schemeClr val="bg2"/>
              </a:solidFill>
            </a:rPr>
            <a:t>. 40-59 </a:t>
          </a:r>
          <a:r>
            <a:rPr lang="en-US" sz="1200" b="1" dirty="0" smtClean="0">
              <a:solidFill>
                <a:schemeClr val="bg2"/>
              </a:solidFill>
            </a:rPr>
            <a:t>Years and 60-69 Years</a:t>
          </a:r>
          <a:endParaRPr lang="en-US" sz="1200" b="1" dirty="0">
            <a:solidFill>
              <a:schemeClr val="bg2"/>
            </a:solidFill>
          </a:endParaRPr>
        </a:p>
        <a:p xmlns:a="http://schemas.openxmlformats.org/drawingml/2006/main">
          <a:endParaRPr lang="en-US" sz="1200" b="1" dirty="0">
            <a:solidFill>
              <a:schemeClr val="bg2"/>
            </a:solidFill>
          </a:endParaRPr>
        </a:p>
        <a:p xmlns:a="http://schemas.openxmlformats.org/drawingml/2006/main">
          <a:endParaRPr lang="en-US" sz="1200" b="1" dirty="0">
            <a:solidFill>
              <a:schemeClr val="bg2"/>
            </a:solidFill>
          </a:endParaRPr>
        </a:p>
        <a:p xmlns:a="http://schemas.openxmlformats.org/drawingml/2006/main">
          <a:endParaRPr lang="en-US" sz="1200" b="1" dirty="0">
            <a:solidFill>
              <a:schemeClr val="bg2"/>
            </a:solidFill>
          </a:endParaRPr>
        </a:p>
        <a:p xmlns:a="http://schemas.openxmlformats.org/drawingml/2006/main"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0.17798</cdr:x>
      <cdr:y>0.55963</cdr:y>
    </cdr:from>
    <cdr:to>
      <cdr:x>0.78746</cdr:x>
      <cdr:y>0.65871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105376" y="2607601"/>
          <a:ext cx="378538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p = 0.1073</a:t>
          </a:r>
        </a:p>
        <a:p xmlns:a="http://schemas.openxmlformats.org/drawingml/2006/main"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0.17798</cdr:x>
      <cdr:y>0.55963</cdr:y>
    </cdr:from>
    <cdr:to>
      <cdr:x>0.82387</cdr:x>
      <cdr:y>0.69834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124592" y="2607615"/>
          <a:ext cx="4081140" cy="6463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2"/>
              </a:solidFill>
            </a:rPr>
            <a:t>All </a:t>
          </a:r>
          <a:r>
            <a:rPr lang="en-US" sz="1200" b="1" dirty="0" smtClean="0">
              <a:solidFill>
                <a:schemeClr val="bg2"/>
              </a:solidFill>
            </a:rPr>
            <a:t>pairwise comparison </a:t>
          </a:r>
          <a:r>
            <a:rPr lang="en-US" sz="1200" b="1" dirty="0">
              <a:solidFill>
                <a:schemeClr val="bg2"/>
              </a:solidFill>
            </a:rPr>
            <a:t>were significant at p &lt; 0.05 except GFR &lt;30 vs. 30-59 mL/min/1.73 m² </a:t>
          </a:r>
          <a:endParaRPr lang="en-US" sz="1100" b="1" dirty="0">
            <a:solidFill>
              <a:schemeClr val="bg2"/>
            </a:solidFill>
          </a:endParaRPr>
        </a:p>
        <a:p xmlns:a="http://schemas.openxmlformats.org/drawingml/2006/main"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0.15234</cdr:x>
      <cdr:y>0.52868</cdr:y>
    </cdr:from>
    <cdr:to>
      <cdr:x>0.72083</cdr:x>
      <cdr:y>0.74004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787722" y="2733016"/>
          <a:ext cx="6671116" cy="10926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No pairwise comparisons were significant </a:t>
          </a:r>
          <a:r>
            <a:rPr lang="en-US" sz="1300" b="1" dirty="0">
              <a:solidFill>
                <a:schemeClr val="bg2"/>
              </a:solidFill>
            </a:rPr>
            <a:t>at p &lt; </a:t>
          </a:r>
          <a:r>
            <a:rPr lang="en-US" sz="1300" b="1" dirty="0" smtClean="0">
              <a:solidFill>
                <a:schemeClr val="bg2"/>
              </a:solidFill>
            </a:rPr>
            <a:t>0.05 except</a:t>
          </a:r>
        </a:p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● CHD </a:t>
          </a:r>
          <a:r>
            <a:rPr lang="en-US" sz="1300" b="1" dirty="0">
              <a:solidFill>
                <a:schemeClr val="bg2"/>
              </a:solidFill>
            </a:rPr>
            <a:t>vs. </a:t>
          </a:r>
          <a:r>
            <a:rPr lang="en-US" sz="1300" b="1" dirty="0" smtClean="0">
              <a:solidFill>
                <a:schemeClr val="bg2"/>
              </a:solidFill>
            </a:rPr>
            <a:t>HCM, ICM, and RCM/HCM</a:t>
          </a:r>
        </a:p>
        <a:p xmlns:a="http://schemas.openxmlformats.org/drawingml/2006/main">
          <a:r>
            <a:rPr lang="en-US" sz="1300" b="1" dirty="0">
              <a:solidFill>
                <a:schemeClr val="bg2"/>
              </a:solidFill>
            </a:rPr>
            <a:t>● </a:t>
          </a:r>
          <a:r>
            <a:rPr lang="en-US" sz="1300" b="1" dirty="0" smtClean="0">
              <a:solidFill>
                <a:schemeClr val="bg2"/>
              </a:solidFill>
            </a:rPr>
            <a:t>DCM/NICM vs. HCM and ICM</a:t>
          </a:r>
        </a:p>
        <a:p xmlns:a="http://schemas.openxmlformats.org/drawingml/2006/main">
          <a:r>
            <a:rPr lang="en-US" sz="1300" b="1" dirty="0">
              <a:solidFill>
                <a:schemeClr val="bg2"/>
              </a:solidFill>
            </a:rPr>
            <a:t>● </a:t>
          </a:r>
          <a:r>
            <a:rPr lang="en-US" sz="1300" b="1" dirty="0" smtClean="0">
              <a:solidFill>
                <a:schemeClr val="bg2"/>
              </a:solidFill>
            </a:rPr>
            <a:t>HCM vs</a:t>
          </a:r>
          <a:r>
            <a:rPr lang="en-US" sz="1300" b="1" dirty="0">
              <a:solidFill>
                <a:schemeClr val="bg2"/>
              </a:solidFill>
            </a:rPr>
            <a:t>. </a:t>
          </a:r>
          <a:r>
            <a:rPr lang="en-US" sz="1300" b="1" dirty="0" smtClean="0">
              <a:solidFill>
                <a:schemeClr val="bg2"/>
              </a:solidFill>
            </a:rPr>
            <a:t>ICM, RCM/HCM, and Other</a:t>
          </a:r>
        </a:p>
        <a:p xmlns:a="http://schemas.openxmlformats.org/drawingml/2006/main">
          <a:endParaRPr lang="en-US" sz="1300" b="1" dirty="0">
            <a:solidFill>
              <a:schemeClr val="bg2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0.16556</cdr:x>
      <cdr:y>0.52489</cdr:y>
    </cdr:from>
    <cdr:to>
      <cdr:x>0.8511</cdr:x>
      <cdr:y>0.7267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904966" y="2841821"/>
          <a:ext cx="7887961" cy="10926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All pairwise comparisons were significant </a:t>
          </a:r>
          <a:r>
            <a:rPr lang="en-US" sz="1300" b="1" dirty="0">
              <a:solidFill>
                <a:schemeClr val="bg2"/>
              </a:solidFill>
            </a:rPr>
            <a:t>at p &lt; </a:t>
          </a:r>
          <a:r>
            <a:rPr lang="en-US" sz="1300" b="1" dirty="0" smtClean="0">
              <a:solidFill>
                <a:schemeClr val="bg2"/>
              </a:solidFill>
            </a:rPr>
            <a:t>0.05 except</a:t>
          </a:r>
        </a:p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● HCM </a:t>
          </a:r>
          <a:r>
            <a:rPr lang="en-US" sz="1300" b="1" dirty="0">
              <a:solidFill>
                <a:schemeClr val="bg2"/>
              </a:solidFill>
            </a:rPr>
            <a:t>vs. </a:t>
          </a:r>
          <a:r>
            <a:rPr lang="en-US" sz="1300" b="1" dirty="0" smtClean="0">
              <a:solidFill>
                <a:schemeClr val="bg2"/>
              </a:solidFill>
            </a:rPr>
            <a:t>Sarcoid</a:t>
          </a:r>
          <a:endParaRPr lang="en-US" sz="1300" b="1" dirty="0">
            <a:solidFill>
              <a:schemeClr val="bg2"/>
            </a:solidFill>
          </a:endParaRPr>
        </a:p>
        <a:p xmlns:a="http://schemas.openxmlformats.org/drawingml/2006/main">
          <a:r>
            <a:rPr lang="en-US" sz="1300" b="1" dirty="0">
              <a:solidFill>
                <a:schemeClr val="bg2"/>
              </a:solidFill>
            </a:rPr>
            <a:t>● Radiation/chemo vs. Amyloid </a:t>
          </a:r>
          <a:r>
            <a:rPr lang="en-US" sz="1300" b="1" dirty="0" smtClean="0">
              <a:solidFill>
                <a:schemeClr val="bg2"/>
              </a:solidFill>
            </a:rPr>
            <a:t>and Other RCM/HCM</a:t>
          </a:r>
        </a:p>
        <a:p xmlns:a="http://schemas.openxmlformats.org/drawingml/2006/main">
          <a:r>
            <a:rPr lang="en-US" sz="1300" b="1" dirty="0">
              <a:solidFill>
                <a:schemeClr val="bg2"/>
              </a:solidFill>
            </a:rPr>
            <a:t>● Sarcoid vs. Other </a:t>
          </a:r>
          <a:r>
            <a:rPr lang="en-US" sz="1300" b="1" dirty="0" smtClean="0">
              <a:solidFill>
                <a:schemeClr val="bg2"/>
              </a:solidFill>
            </a:rPr>
            <a:t>RCM/HCM</a:t>
          </a:r>
        </a:p>
        <a:p xmlns:a="http://schemas.openxmlformats.org/drawingml/2006/main">
          <a:endParaRPr lang="en-US" sz="1300" b="1" dirty="0">
            <a:solidFill>
              <a:schemeClr val="bg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0.76934</cdr:x>
      <cdr:y>0.00299</cdr:y>
    </cdr:from>
    <cdr:to>
      <cdr:x>1</cdr:x>
      <cdr:y>0.18903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27620" y="10461"/>
          <a:ext cx="1537340" cy="650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rgbClr val="0070C0"/>
              </a:solidFill>
            </a:rPr>
            <a:t>40-59 Yrs</a:t>
          </a:r>
        </a:p>
        <a:p xmlns:a="http://schemas.openxmlformats.org/drawingml/2006/main">
          <a:pPr algn="ctr"/>
          <a:r>
            <a:rPr lang="en-US" sz="1600" b="1" dirty="0" smtClean="0">
              <a:solidFill>
                <a:srgbClr val="0070C0"/>
              </a:solidFill>
            </a:rPr>
            <a:t>(N=2307)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0.17699</cdr:x>
      <cdr:y>0.61173</cdr:y>
    </cdr:from>
    <cdr:to>
      <cdr:x>0.86254</cdr:x>
      <cdr:y>0.67329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179517" y="2752880"/>
          <a:ext cx="456868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2"/>
              </a:solidFill>
            </a:rPr>
            <a:t>No pairwise comparison were significant at p &lt; 0.05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0.17949</cdr:x>
      <cdr:y>0.60382</cdr:y>
    </cdr:from>
    <cdr:to>
      <cdr:x>0.95677</cdr:x>
      <cdr:y>0.66314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114781" y="2819400"/>
          <a:ext cx="482751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p = 0.0902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0.17699</cdr:x>
      <cdr:y>0.61667</cdr:y>
    </cdr:from>
    <cdr:to>
      <cdr:x>0.86254</cdr:x>
      <cdr:y>0.67584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179507" y="2887112"/>
          <a:ext cx="456868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2"/>
              </a:solidFill>
            </a:rPr>
            <a:t>No pairwise comparison were significant at p &lt; 0.05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0.18894</cdr:x>
      <cdr:y>0.54864</cdr:y>
    </cdr:from>
    <cdr:to>
      <cdr:x>0.85792</cdr:x>
      <cdr:y>0.60908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173471" y="2514600"/>
          <a:ext cx="415489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p = 0.1320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0.17699</cdr:x>
      <cdr:y>0.55149</cdr:y>
    </cdr:from>
    <cdr:to>
      <cdr:x>0.86254</cdr:x>
      <cdr:y>0.6131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179518" y="2597582"/>
          <a:ext cx="4568683" cy="290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p </a:t>
          </a:r>
          <a:r>
            <a:rPr lang="en-US" sz="1200" b="1" dirty="0">
              <a:solidFill>
                <a:schemeClr val="bg2"/>
              </a:solidFill>
            </a:rPr>
            <a:t>&lt; </a:t>
          </a:r>
          <a:r>
            <a:rPr lang="en-US" sz="1200" b="1" dirty="0" smtClean="0">
              <a:solidFill>
                <a:schemeClr val="bg2"/>
              </a:solidFill>
            </a:rPr>
            <a:t>0.0001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0.7089</cdr:y>
    </cdr:from>
    <cdr:to>
      <cdr:x>0.38397</cdr:x>
      <cdr:y>0.98199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2756006" y="2196403"/>
          <a:ext cx="1458442" cy="846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600" b="1" dirty="0" smtClean="0">
              <a:solidFill>
                <a:srgbClr val="0070C0"/>
              </a:solidFill>
            </a:rPr>
            <a:t>60-69 Yrs</a:t>
          </a:r>
        </a:p>
        <a:p xmlns:a="http://schemas.openxmlformats.org/drawingml/2006/main">
          <a:pPr algn="l"/>
          <a:r>
            <a:rPr lang="en-US" sz="1600" b="1" dirty="0" smtClean="0">
              <a:solidFill>
                <a:srgbClr val="0070C0"/>
              </a:solidFill>
            </a:rPr>
            <a:t> (N=830)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</cdr:x>
      <cdr:y>0.74811</cdr:y>
    </cdr:from>
    <cdr:to>
      <cdr:x>1</cdr:x>
      <cdr:y>0.99811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43200" y="2166223"/>
          <a:ext cx="106680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rgbClr val="0070C0"/>
              </a:solidFill>
            </a:rPr>
            <a:t>≥70 Yrs</a:t>
          </a:r>
        </a:p>
        <a:p xmlns:a="http://schemas.openxmlformats.org/drawingml/2006/main">
          <a:pPr algn="ctr"/>
          <a:r>
            <a:rPr lang="en-US" sz="1600" b="1" dirty="0" smtClean="0">
              <a:solidFill>
                <a:srgbClr val="0070C0"/>
              </a:solidFill>
            </a:rPr>
            <a:t>(N=81)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0.16061</cdr:x>
      <cdr:y>0.03899</cdr:y>
    </cdr:from>
    <cdr:to>
      <cdr:x>0.37986</cdr:x>
      <cdr:y>0.11711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9300" y="200055"/>
          <a:ext cx="2756623" cy="400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800" b="1" dirty="0" smtClean="0">
              <a:solidFill>
                <a:schemeClr val="bg2"/>
              </a:solidFill>
            </a:rPr>
            <a:t>Donor Age (years):</a:t>
          </a:r>
          <a:endParaRPr lang="en-US" sz="1800" b="1" dirty="0">
            <a:solidFill>
              <a:schemeClr val="bg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0.19873</cdr:x>
      <cdr:y>0.81596</cdr:y>
    </cdr:from>
    <cdr:to>
      <cdr:x>0.58679</cdr:x>
      <cdr:y>0.92122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68073" y="3050769"/>
          <a:ext cx="2280845" cy="393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rgbClr val="0070C0"/>
              </a:solidFill>
            </a:rPr>
            <a:t>Europe</a:t>
          </a:r>
          <a:endParaRPr lang="en-US" sz="1800" b="1" dirty="0">
            <a:solidFill>
              <a:srgbClr val="0070C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0.43738</cdr:x>
      <cdr:y>0.85361</cdr:y>
    </cdr:from>
    <cdr:to>
      <cdr:x>0.94884</cdr:x>
      <cdr:y>0.95887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55837" y="3403749"/>
          <a:ext cx="3105577" cy="419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rgbClr val="0070C0"/>
              </a:solidFill>
            </a:rPr>
            <a:t>North America</a:t>
          </a:r>
          <a:endParaRPr lang="en-US" sz="1800" b="1" dirty="0">
            <a:solidFill>
              <a:srgbClr val="0070C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0.31126</cdr:x>
      <cdr:y>0.91288</cdr:y>
    </cdr:from>
    <cdr:to>
      <cdr:x>0.69932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64958" y="5564916"/>
          <a:ext cx="2075772" cy="531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rgbClr val="0070C0"/>
              </a:solidFill>
            </a:rPr>
            <a:t>Other</a:t>
          </a:r>
          <a:endParaRPr lang="en-US" sz="1800" b="1" dirty="0">
            <a:solidFill>
              <a:srgbClr val="0070C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0.10734</cdr:x>
      <cdr:y>0.7315</cdr:y>
    </cdr:from>
    <cdr:to>
      <cdr:x>0.53979</cdr:x>
      <cdr:y>0.79071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1227803" y="3802285"/>
          <a:ext cx="49466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No pairwise comparison were significant at p &lt;0.05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255E-B7F2-4609-A598-10EEBAA7217E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B1FB-AC70-4579-BA4D-6720E6A05D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67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Hypertrophic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DCM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categorized as NICM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1992-2000 N=34,707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2001-2009 N=31,167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2010-2018 N=33,600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1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18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 N=37,813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 America N=54,419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N=7,242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17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9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00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2"/>
                </a:solidFill>
              </a:rPr>
              <a:t>N = 2,376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50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2"/>
                </a:solidFill>
              </a:rPr>
              <a:t>N = 2,381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06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26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48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9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06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68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3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RCM/HCM includes radiation/chemo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30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99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 was computed using a competing-risks extension of the Kaplan-Meier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83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60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421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432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997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52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1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5190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610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8367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34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818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671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765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692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07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1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20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363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576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481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2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6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1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Excluded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transplants with missing donor age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6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3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1.png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770" y="1066800"/>
            <a:ext cx="11148059" cy="1470025"/>
          </a:xfrm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</a:rPr>
              <a:t>FOCUS THEME: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  RESTRICTIVE/HYPERTROPHIC  CARDIOMYOPATHIES (RCM/HCM)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1311" y="4068212"/>
            <a:ext cx="3733800" cy="747078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Adult Heart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6516073"/>
            <a:ext cx="4715932" cy="711201"/>
            <a:chOff x="1" y="6067776"/>
            <a:chExt cx="4952999" cy="7902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5" name="logo_year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" name="logo_citation"/>
          <p:cNvSpPr txBox="1"/>
          <p:nvPr/>
        </p:nvSpPr>
        <p:spPr>
          <a:xfrm>
            <a:off x="2867659" y="698656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1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8597"/>
            <a:ext cx="10744200" cy="812800"/>
          </a:xfrm>
        </p:spPr>
        <p:txBody>
          <a:bodyPr/>
          <a:lstStyle/>
          <a:p>
            <a:r>
              <a:rPr lang="en-US" sz="2700" dirty="0">
                <a:solidFill>
                  <a:srgbClr val="002060"/>
                </a:solidFill>
              </a:rPr>
              <a:t>Adult </a:t>
            </a:r>
            <a:r>
              <a:rPr lang="en-US" sz="2700" dirty="0" smtClean="0">
                <a:solidFill>
                  <a:srgbClr val="002060"/>
                </a:solidFill>
              </a:rPr>
              <a:t>Heart Transplants with RCM/HCM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Donor-Recipient Sex Distribution </a:t>
            </a:r>
            <a:r>
              <a:rPr lang="en-US" sz="2400" dirty="0">
                <a:solidFill>
                  <a:srgbClr val="002060"/>
                </a:solidFill>
              </a:rPr>
              <a:t>by </a:t>
            </a:r>
            <a:r>
              <a:rPr lang="en-US" sz="2400" dirty="0" smtClean="0">
                <a:solidFill>
                  <a:srgbClr val="002060"/>
                </a:solidFill>
              </a:rPr>
              <a:t>Location and Era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6527799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363897"/>
              </p:ext>
            </p:extLst>
          </p:nvPr>
        </p:nvGraphicFramePr>
        <p:xfrm>
          <a:off x="304800" y="1065379"/>
          <a:ext cx="12282981" cy="535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31267" y="5933317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3237" y="5938446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3000" y="5934468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703090" y="875765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1992 –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 smtClean="0">
                <a:solidFill>
                  <a:srgbClr val="002060"/>
                </a:solidFill>
              </a:rPr>
              <a:t>2018)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831664" y="698656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48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0163"/>
            <a:ext cx="9753600" cy="81280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Heart </a:t>
            </a:r>
            <a:r>
              <a:rPr lang="en-US" sz="2800" dirty="0" smtClean="0">
                <a:solidFill>
                  <a:srgbClr val="002060"/>
                </a:solidFill>
              </a:rPr>
              <a:t>Transplants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600" dirty="0" smtClean="0">
                <a:solidFill>
                  <a:srgbClr val="002060"/>
                </a:solidFill>
              </a:rPr>
              <a:t>Diagnosis by Era</a:t>
            </a:r>
            <a:endParaRPr lang="en-US" sz="2600" dirty="0">
              <a:solidFill>
                <a:srgbClr val="002060"/>
              </a:solidFill>
            </a:endParaRPr>
          </a:p>
        </p:txBody>
      </p:sp>
      <p:graphicFrame>
        <p:nvGraphicFramePr>
          <p:cNvPr id="1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25333"/>
              </p:ext>
            </p:extLst>
          </p:nvPr>
        </p:nvGraphicFramePr>
        <p:xfrm>
          <a:off x="408657" y="667952"/>
          <a:ext cx="4867770" cy="426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960168"/>
              </p:ext>
            </p:extLst>
          </p:nvPr>
        </p:nvGraphicFramePr>
        <p:xfrm>
          <a:off x="5791200" y="0"/>
          <a:ext cx="7159001" cy="503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pvalues"/>
          <p:cNvSpPr txBox="1"/>
          <p:nvPr/>
        </p:nvSpPr>
        <p:spPr>
          <a:xfrm>
            <a:off x="8907873" y="3893799"/>
            <a:ext cx="2302531" cy="442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2010-2018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16" name="title_cohort"/>
          <p:cNvSpPr txBox="1"/>
          <p:nvPr/>
        </p:nvSpPr>
        <p:spPr>
          <a:xfrm>
            <a:off x="976866" y="4114800"/>
            <a:ext cx="2050198" cy="4619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1992-2000</a:t>
            </a:r>
            <a:endParaRPr lang="en-US" sz="1800" b="1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" y="6480385"/>
            <a:ext cx="5091437" cy="758615"/>
            <a:chOff x="2" y="6146792"/>
            <a:chExt cx="4773223" cy="711201"/>
          </a:xfrm>
        </p:grpSpPr>
        <p:grpSp>
          <p:nvGrpSpPr>
            <p:cNvPr id="18" name="Group 17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5" name="logo_year"/>
              <p:cNvSpPr txBox="1"/>
              <p:nvPr/>
            </p:nvSpPr>
            <p:spPr>
              <a:xfrm>
                <a:off x="2971800" y="6067776"/>
                <a:ext cx="1885813" cy="455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4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24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834697" y="6611221"/>
              <a:ext cx="1938528" cy="219290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9261" tIns="48768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119321"/>
              </p:ext>
            </p:extLst>
          </p:nvPr>
        </p:nvGraphicFramePr>
        <p:xfrm>
          <a:off x="4858912" y="3152119"/>
          <a:ext cx="4867770" cy="426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pvalues"/>
          <p:cNvSpPr txBox="1"/>
          <p:nvPr/>
        </p:nvSpPr>
        <p:spPr>
          <a:xfrm>
            <a:off x="5228747" y="6598539"/>
            <a:ext cx="2979079" cy="442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2001-2009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768398"/>
              </p:ext>
            </p:extLst>
          </p:nvPr>
        </p:nvGraphicFramePr>
        <p:xfrm>
          <a:off x="0" y="1426119"/>
          <a:ext cx="12649200" cy="524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 bwMode="auto">
          <a:xfrm>
            <a:off x="1524000" y="277166"/>
            <a:ext cx="975360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002060"/>
                </a:solidFill>
              </a:rPr>
              <a:t>Adult Heart Transplants </a:t>
            </a:r>
            <a:r>
              <a:rPr lang="en-US" sz="2800" kern="0" dirty="0" smtClean="0">
                <a:solidFill>
                  <a:srgbClr val="002060"/>
                </a:solidFill>
              </a:rPr>
              <a:t>with RCM/HCM  </a:t>
            </a:r>
            <a:br>
              <a:rPr lang="en-US" sz="28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Distribution of </a:t>
            </a:r>
            <a:r>
              <a:rPr lang="en-US" sz="2800" dirty="0" smtClean="0">
                <a:solidFill>
                  <a:srgbClr val="002060"/>
                </a:solidFill>
              </a:rPr>
              <a:t>Diagnosis by Era</a:t>
            </a:r>
            <a:r>
              <a:rPr lang="en-US" sz="2800" kern="0" dirty="0" smtClean="0">
                <a:solidFill>
                  <a:srgbClr val="002060"/>
                </a:solidFill>
              </a:rPr>
              <a:t/>
            </a:r>
            <a:br>
              <a:rPr lang="en-US" sz="28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200400" y="1037082"/>
            <a:ext cx="6258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kern="0" dirty="0">
                <a:solidFill>
                  <a:srgbClr val="002060"/>
                </a:solidFill>
              </a:rPr>
              <a:t>(Transplants: January </a:t>
            </a:r>
            <a:r>
              <a:rPr lang="en-US" sz="2200" b="1" kern="0" dirty="0" smtClean="0">
                <a:solidFill>
                  <a:srgbClr val="002060"/>
                </a:solidFill>
              </a:rPr>
              <a:t>1992 </a:t>
            </a:r>
            <a:r>
              <a:rPr lang="en-US" sz="2200" b="1" kern="0" dirty="0">
                <a:solidFill>
                  <a:srgbClr val="002060"/>
                </a:solidFill>
              </a:rPr>
              <a:t>– June 2018)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200" y="6480385"/>
            <a:ext cx="5085959" cy="758615"/>
            <a:chOff x="2" y="6146792"/>
            <a:chExt cx="4768087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7" name="logo_year"/>
              <p:cNvSpPr txBox="1"/>
              <p:nvPr/>
            </p:nvSpPr>
            <p:spPr>
              <a:xfrm>
                <a:off x="2971800" y="6067776"/>
                <a:ext cx="1885813" cy="455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4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24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829561" y="6602212"/>
              <a:ext cx="1938528" cy="227946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9261" tIns="48768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3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959158"/>
              </p:ext>
            </p:extLst>
          </p:nvPr>
        </p:nvGraphicFramePr>
        <p:xfrm>
          <a:off x="603105" y="1216431"/>
          <a:ext cx="5877560" cy="373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261175"/>
              </p:ext>
            </p:extLst>
          </p:nvPr>
        </p:nvGraphicFramePr>
        <p:xfrm>
          <a:off x="6137886" y="838200"/>
          <a:ext cx="6072085" cy="398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624636"/>
              </p:ext>
            </p:extLst>
          </p:nvPr>
        </p:nvGraphicFramePr>
        <p:xfrm>
          <a:off x="3824828" y="1026701"/>
          <a:ext cx="5349101" cy="605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 bwMode="auto">
          <a:xfrm>
            <a:off x="983048" y="184368"/>
            <a:ext cx="11125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002060"/>
                </a:solidFill>
              </a:rPr>
              <a:t>Adult Heart </a:t>
            </a:r>
            <a:r>
              <a:rPr lang="en-US" sz="2800" kern="0" dirty="0" smtClean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600" kern="0" dirty="0" smtClean="0">
                <a:solidFill>
                  <a:srgbClr val="002060"/>
                </a:solidFill>
              </a:rPr>
              <a:t>Distribution of Diagnosis </a:t>
            </a:r>
            <a:r>
              <a:rPr lang="en-US" sz="2600" kern="0" dirty="0">
                <a:solidFill>
                  <a:srgbClr val="002060"/>
                </a:solidFill>
              </a:rPr>
              <a:t>by Location</a:t>
            </a:r>
            <a:br>
              <a:rPr lang="en-US" sz="2600" kern="0" dirty="0">
                <a:solidFill>
                  <a:srgbClr val="002060"/>
                </a:solidFill>
              </a:rPr>
            </a:b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676505" y="924787"/>
            <a:ext cx="5608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 dirty="0">
                <a:solidFill>
                  <a:srgbClr val="002060"/>
                </a:solidFill>
              </a:rPr>
              <a:t>(Transplants: January 2010 – June 2018)</a:t>
            </a:r>
            <a:endParaRPr lang="en-US" sz="2200" b="1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6480385"/>
            <a:ext cx="5058902" cy="758615"/>
            <a:chOff x="2" y="6146792"/>
            <a:chExt cx="4742721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3" name="logo_year"/>
              <p:cNvSpPr txBox="1"/>
              <p:nvPr/>
            </p:nvSpPr>
            <p:spPr>
              <a:xfrm>
                <a:off x="2971800" y="6067776"/>
                <a:ext cx="1885813" cy="455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4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24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804195" y="6607942"/>
              <a:ext cx="1938528" cy="227946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9261" tIns="48768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2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054132"/>
              </p:ext>
            </p:extLst>
          </p:nvPr>
        </p:nvGraphicFramePr>
        <p:xfrm>
          <a:off x="76200" y="1544320"/>
          <a:ext cx="12573000" cy="513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 bwMode="auto">
          <a:xfrm>
            <a:off x="1580654" y="261257"/>
            <a:ext cx="975360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002060"/>
                </a:solidFill>
              </a:rPr>
              <a:t>Adult Heart Transplants </a:t>
            </a:r>
            <a:r>
              <a:rPr lang="en-US" sz="2800" kern="0" dirty="0" smtClean="0">
                <a:solidFill>
                  <a:srgbClr val="002060"/>
                </a:solidFill>
              </a:rPr>
              <a:t>with RCM/HCM  </a:t>
            </a:r>
            <a:br>
              <a:rPr lang="en-US" sz="28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Distribution of </a:t>
            </a:r>
            <a:r>
              <a:rPr lang="en-US" sz="2800" dirty="0" smtClean="0">
                <a:solidFill>
                  <a:srgbClr val="002060"/>
                </a:solidFill>
              </a:rPr>
              <a:t>Diagnosis by Region</a:t>
            </a:r>
            <a:r>
              <a:rPr lang="en-US" sz="2800" kern="0" dirty="0" smtClean="0">
                <a:solidFill>
                  <a:srgbClr val="002060"/>
                </a:solidFill>
              </a:rPr>
              <a:t/>
            </a:r>
            <a:br>
              <a:rPr lang="en-US" sz="28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328174" y="1014413"/>
            <a:ext cx="6258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kern="0" dirty="0">
                <a:solidFill>
                  <a:srgbClr val="002060"/>
                </a:solidFill>
              </a:rPr>
              <a:t>(Transplants: January </a:t>
            </a:r>
            <a:r>
              <a:rPr lang="en-US" sz="2200" b="1" kern="0" dirty="0" smtClean="0">
                <a:solidFill>
                  <a:srgbClr val="002060"/>
                </a:solidFill>
              </a:rPr>
              <a:t>1992 </a:t>
            </a:r>
            <a:r>
              <a:rPr lang="en-US" sz="2200" b="1" kern="0" dirty="0">
                <a:solidFill>
                  <a:srgbClr val="002060"/>
                </a:solidFill>
              </a:rPr>
              <a:t>– June 2018)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200" y="6480385"/>
            <a:ext cx="5085959" cy="758615"/>
            <a:chOff x="2" y="6146792"/>
            <a:chExt cx="4768087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7" name="logo_year"/>
              <p:cNvSpPr txBox="1"/>
              <p:nvPr/>
            </p:nvSpPr>
            <p:spPr>
              <a:xfrm>
                <a:off x="2971800" y="6067776"/>
                <a:ext cx="1885813" cy="455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4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24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829561" y="6617720"/>
              <a:ext cx="1938528" cy="227946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9261" tIns="48768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2022" y="6527854"/>
            <a:ext cx="4642245" cy="700089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8" name="logo_citation"/>
          <p:cNvSpPr txBox="1"/>
          <p:nvPr/>
        </p:nvSpPr>
        <p:spPr>
          <a:xfrm>
            <a:off x="2823956" y="6976923"/>
            <a:ext cx="1989430" cy="23011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004" tIns="45006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675210" y="2457451"/>
            <a:ext cx="9901238" cy="16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38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Immunosuppression and Rejection</a:t>
            </a:r>
            <a:endParaRPr lang="en-US" sz="3938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57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05600" y="6730148"/>
            <a:ext cx="5791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b="1" dirty="0">
                <a:solidFill>
                  <a:schemeClr val="bg2"/>
                </a:solidFill>
              </a:rPr>
              <a:t>Analysis is limited to patients who were alive at the time of </a:t>
            </a:r>
            <a:r>
              <a:rPr lang="en-US" sz="1280" b="1" dirty="0" smtClean="0">
                <a:solidFill>
                  <a:schemeClr val="bg2"/>
                </a:solidFill>
              </a:rPr>
              <a:t>discharge</a:t>
            </a:r>
            <a:endParaRPr lang="en-US" sz="1280" b="1" dirty="0">
              <a:solidFill>
                <a:schemeClr val="bg2"/>
              </a:solidFill>
            </a:endParaRPr>
          </a:p>
        </p:txBody>
      </p:sp>
      <p:graphicFrame>
        <p:nvGraphicFramePr>
          <p:cNvPr id="14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582031"/>
              </p:ext>
            </p:extLst>
          </p:nvPr>
        </p:nvGraphicFramePr>
        <p:xfrm>
          <a:off x="304800" y="1371600"/>
          <a:ext cx="1203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676400" y="343294"/>
            <a:ext cx="975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002060"/>
                </a:solidFill>
              </a:rPr>
              <a:t>Adult Heart </a:t>
            </a:r>
            <a:r>
              <a:rPr lang="en-US" sz="2800" kern="0" dirty="0" smtClean="0">
                <a:solidFill>
                  <a:srgbClr val="002060"/>
                </a:solidFill>
              </a:rPr>
              <a:t>Transplants with RCM/HCM</a:t>
            </a:r>
            <a:r>
              <a:rPr lang="en-US" sz="2800" kern="0" dirty="0">
                <a:solidFill>
                  <a:srgbClr val="002060"/>
                </a:solidFill>
              </a:rPr>
              <a:t/>
            </a:r>
            <a:br>
              <a:rPr lang="en-US" sz="2800" kern="0" dirty="0">
                <a:solidFill>
                  <a:srgbClr val="002060"/>
                </a:solidFill>
              </a:rPr>
            </a:br>
            <a:r>
              <a:rPr lang="en-US" sz="2800" kern="0" dirty="0">
                <a:solidFill>
                  <a:srgbClr val="002060"/>
                </a:solidFill>
              </a:rPr>
              <a:t>Induction Immunosuppression</a:t>
            </a:r>
            <a:br>
              <a:rPr lang="en-US" sz="2800" kern="0" dirty="0">
                <a:solidFill>
                  <a:srgbClr val="002060"/>
                </a:solidFill>
              </a:rPr>
            </a:br>
            <a:r>
              <a:rPr lang="en-US" sz="2800" i="1" kern="0" dirty="0">
                <a:solidFill>
                  <a:srgbClr val="002060"/>
                </a:solidFill>
              </a:rPr>
              <a:t> </a:t>
            </a:r>
            <a:r>
              <a:rPr lang="en-US" sz="2800" kern="0" dirty="0">
                <a:solidFill>
                  <a:srgbClr val="002060"/>
                </a:solidFill>
              </a:rPr>
              <a:t/>
            </a:r>
            <a:br>
              <a:rPr lang="en-US" sz="2800" kern="0" dirty="0">
                <a:solidFill>
                  <a:srgbClr val="002060"/>
                </a:solidFill>
              </a:rPr>
            </a:b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733800" y="994056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 dirty="0">
                <a:solidFill>
                  <a:srgbClr val="002060"/>
                </a:solidFill>
              </a:rPr>
              <a:t>(Transplants: </a:t>
            </a:r>
            <a:r>
              <a:rPr lang="en-US" sz="2200" b="1" kern="0" dirty="0" smtClean="0">
                <a:solidFill>
                  <a:srgbClr val="002060"/>
                </a:solidFill>
              </a:rPr>
              <a:t>January 1994 – </a:t>
            </a:r>
            <a:r>
              <a:rPr lang="en-US" sz="2200" b="1" kern="0" dirty="0">
                <a:solidFill>
                  <a:srgbClr val="002060"/>
                </a:solidFill>
              </a:rPr>
              <a:t>June 2018)</a:t>
            </a:r>
            <a:endParaRPr lang="en-US" sz="2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00" y="6480385"/>
            <a:ext cx="5076434" cy="758615"/>
            <a:chOff x="2" y="6146792"/>
            <a:chExt cx="4759157" cy="711201"/>
          </a:xfrm>
        </p:grpSpPr>
        <p:grpSp>
          <p:nvGrpSpPr>
            <p:cNvPr id="16" name="Group 15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55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4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24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7" name="logo_citation"/>
            <p:cNvSpPr txBox="1"/>
            <p:nvPr/>
          </p:nvSpPr>
          <p:spPr>
            <a:xfrm>
              <a:off x="2820631" y="6601168"/>
              <a:ext cx="1938528" cy="227946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9261" tIns="48768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3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6761776"/>
            <a:ext cx="67818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b="1" dirty="0">
                <a:solidFill>
                  <a:schemeClr val="bg2"/>
                </a:solidFill>
              </a:rPr>
              <a:t>Analysis is limited to patients who were alive at the time </a:t>
            </a:r>
            <a:r>
              <a:rPr lang="en-US" sz="1280" b="1" dirty="0" smtClean="0">
                <a:solidFill>
                  <a:schemeClr val="bg2"/>
                </a:solidFill>
              </a:rPr>
              <a:t> of discharge.</a:t>
            </a:r>
            <a:endParaRPr lang="en-US" sz="1280" b="1" dirty="0">
              <a:solidFill>
                <a:schemeClr val="bg2"/>
              </a:solidFill>
            </a:endParaRPr>
          </a:p>
        </p:txBody>
      </p:sp>
      <p:graphicFrame>
        <p:nvGraphicFramePr>
          <p:cNvPr id="2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968327"/>
              </p:ext>
            </p:extLst>
          </p:nvPr>
        </p:nvGraphicFramePr>
        <p:xfrm>
          <a:off x="457199" y="1448231"/>
          <a:ext cx="11887201" cy="497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918117" y="-99881"/>
            <a:ext cx="1104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002060"/>
                </a:solidFill>
              </a:rPr>
              <a:t>Adult Heart </a:t>
            </a:r>
            <a:r>
              <a:rPr lang="en-US" sz="2800" kern="0" dirty="0" smtClean="0">
                <a:solidFill>
                  <a:srgbClr val="002060"/>
                </a:solidFill>
              </a:rPr>
              <a:t>Transplants with RCM/HCM</a:t>
            </a:r>
            <a:r>
              <a:rPr lang="en-US" sz="2800" kern="0" dirty="0">
                <a:solidFill>
                  <a:srgbClr val="002060"/>
                </a:solidFill>
              </a:rPr>
              <a:t/>
            </a:r>
            <a:br>
              <a:rPr lang="en-US" sz="2800" kern="0" dirty="0">
                <a:solidFill>
                  <a:srgbClr val="002060"/>
                </a:solidFill>
              </a:rPr>
            </a:br>
            <a:r>
              <a:rPr lang="en-US" sz="2800" kern="0" dirty="0">
                <a:solidFill>
                  <a:srgbClr val="002060"/>
                </a:solidFill>
              </a:rPr>
              <a:t>Maintenance Immunosuppression at Time </a:t>
            </a:r>
            <a:r>
              <a:rPr lang="en-US" sz="2800" kern="0" dirty="0" smtClean="0">
                <a:solidFill>
                  <a:srgbClr val="002060"/>
                </a:solidFill>
              </a:rPr>
              <a:t>of Discharge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025936" y="1017344"/>
            <a:ext cx="642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kern="0" dirty="0" smtClean="0">
                <a:solidFill>
                  <a:srgbClr val="002060"/>
                </a:solidFill>
              </a:rPr>
              <a:t>(Transplants: January 1994 – June 2018)</a:t>
            </a:r>
            <a:endParaRPr lang="en-US" sz="2200" b="1" kern="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073" y="6477000"/>
            <a:ext cx="5085959" cy="758615"/>
            <a:chOff x="2" y="6146792"/>
            <a:chExt cx="4768087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4" name="logo_year"/>
              <p:cNvSpPr txBox="1"/>
              <p:nvPr/>
            </p:nvSpPr>
            <p:spPr>
              <a:xfrm>
                <a:off x="2971800" y="6067776"/>
                <a:ext cx="1885813" cy="455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4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24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829561" y="6593283"/>
              <a:ext cx="1938528" cy="227946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9261" tIns="48768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7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50190"/>
            <a:ext cx="10858500" cy="121920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Heart Transplants </a:t>
            </a:r>
            <a:r>
              <a:rPr lang="en-US" sz="2800" dirty="0" smtClean="0">
                <a:solidFill>
                  <a:srgbClr val="002060"/>
                </a:solidFill>
              </a:rPr>
              <a:t>with RCM/HCM</a:t>
            </a:r>
            <a:r>
              <a:rPr lang="en-US" sz="2773" dirty="0">
                <a:solidFill>
                  <a:srgbClr val="002060"/>
                </a:solidFill>
              </a:rPr>
              <a:t/>
            </a:r>
            <a:br>
              <a:rPr lang="en-US" sz="2773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% of Recipients Experiencing Treated Rejection Between </a:t>
            </a:r>
            <a:r>
              <a:rPr lang="en-US" sz="2400" dirty="0" smtClean="0">
                <a:solidFill>
                  <a:srgbClr val="002060"/>
                </a:solidFill>
              </a:rPr>
              <a:t>Discharge </a:t>
            </a:r>
            <a:r>
              <a:rPr lang="en-US" sz="2400" dirty="0">
                <a:solidFill>
                  <a:srgbClr val="002060"/>
                </a:solidFill>
              </a:rPr>
              <a:t>and 1-Year Follow-Up by Transplant Era</a:t>
            </a:r>
          </a:p>
        </p:txBody>
      </p:sp>
      <p:graphicFrame>
        <p:nvGraphicFramePr>
          <p:cNvPr id="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182315"/>
              </p:ext>
            </p:extLst>
          </p:nvPr>
        </p:nvGraphicFramePr>
        <p:xfrm>
          <a:off x="419100" y="1566796"/>
          <a:ext cx="11525250" cy="453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00800" y="6644728"/>
            <a:ext cx="523875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48768" rIns="48768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Treated rejection = Recipient was reported to (1) have at least one acute rejection episode that was treated with an anti-rejection agent; or (2) have been hospitalized for rejection.</a:t>
            </a:r>
          </a:p>
        </p:txBody>
      </p:sp>
      <p:sp>
        <p:nvSpPr>
          <p:cNvPr id="12" name="pvalues"/>
          <p:cNvSpPr txBox="1"/>
          <p:nvPr/>
        </p:nvSpPr>
        <p:spPr>
          <a:xfrm>
            <a:off x="9296400" y="29718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p&lt;0.0001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5073" y="6477000"/>
            <a:ext cx="5076434" cy="758615"/>
            <a:chOff x="2" y="6146792"/>
            <a:chExt cx="4759157" cy="711201"/>
          </a:xfrm>
        </p:grpSpPr>
        <p:grpSp>
          <p:nvGrpSpPr>
            <p:cNvPr id="16" name="Group 15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55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4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24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7" name="logo_citation"/>
            <p:cNvSpPr txBox="1"/>
            <p:nvPr/>
          </p:nvSpPr>
          <p:spPr>
            <a:xfrm>
              <a:off x="2820631" y="6616898"/>
              <a:ext cx="1938528" cy="227946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9261" tIns="48768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itle_cohort"/>
          <p:cNvSpPr txBox="1"/>
          <p:nvPr/>
        </p:nvSpPr>
        <p:spPr>
          <a:xfrm>
            <a:off x="3168650" y="1218380"/>
            <a:ext cx="642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kern="0" dirty="0" smtClean="0">
                <a:solidFill>
                  <a:srgbClr val="002060"/>
                </a:solidFill>
              </a:rPr>
              <a:t>(Follow-Ups: January 2005 – June 2018)</a:t>
            </a:r>
            <a:endParaRPr lang="en-US" sz="2200" b="1" kern="0" dirty="0">
              <a:solidFill>
                <a:srgbClr val="002060"/>
              </a:solidFill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6324600" y="6400800"/>
            <a:ext cx="7299708" cy="27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2"/>
                </a:solidFill>
              </a:rPr>
              <a:t>Analysis is limited to patients who were alive at the time of the follow-up.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2022" y="6527854"/>
            <a:ext cx="4642245" cy="700089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8" name="logo_citation"/>
          <p:cNvSpPr txBox="1"/>
          <p:nvPr/>
        </p:nvSpPr>
        <p:spPr>
          <a:xfrm>
            <a:off x="2843006" y="6973853"/>
            <a:ext cx="1989430" cy="23011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004" tIns="45006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675210" y="2457451"/>
            <a:ext cx="9901238" cy="16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38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Recipient Causes of Death</a:t>
            </a:r>
            <a:endParaRPr lang="en-US" sz="3938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83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256" y="57151"/>
            <a:ext cx="8476060" cy="1050131"/>
          </a:xfrm>
        </p:spPr>
        <p:txBody>
          <a:bodyPr/>
          <a:lstStyle/>
          <a:p>
            <a:r>
              <a:rPr lang="en-US" sz="4331" dirty="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14400" y="1121210"/>
            <a:ext cx="11201400" cy="5175647"/>
          </a:xfrm>
        </p:spPr>
        <p:txBody>
          <a:bodyPr vert="horz" wrap="square" lIns="9002" tIns="45006" rIns="9002" bIns="4500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30"/>
              </a:spcBef>
              <a:spcAft>
                <a:spcPts val="630"/>
              </a:spcAft>
              <a:buClr>
                <a:srgbClr val="0070C0"/>
              </a:buClr>
            </a:pPr>
            <a:r>
              <a:rPr lang="en-US" sz="2600" b="1" dirty="0">
                <a:solidFill>
                  <a:srgbClr val="002060"/>
                </a:solidFill>
              </a:rPr>
              <a:t>Number of Deceased Donor Transplants and Characteristics of Transplants: slides </a:t>
            </a:r>
            <a:r>
              <a:rPr lang="en-US" sz="2600" b="1" dirty="0" smtClean="0">
                <a:solidFill>
                  <a:srgbClr val="002060"/>
                </a:solidFill>
              </a:rPr>
              <a:t>3-14</a:t>
            </a:r>
            <a:endParaRPr lang="en-US" sz="2600" b="1" dirty="0">
              <a:solidFill>
                <a:srgbClr val="002060"/>
              </a:solidFill>
            </a:endParaRPr>
          </a:p>
          <a:p>
            <a:pPr>
              <a:spcBef>
                <a:spcPts val="630"/>
              </a:spcBef>
              <a:spcAft>
                <a:spcPts val="630"/>
              </a:spcAft>
              <a:buClr>
                <a:srgbClr val="0070C0"/>
              </a:buClr>
            </a:pPr>
            <a:r>
              <a:rPr lang="en-US" sz="2600" b="1" dirty="0" smtClean="0">
                <a:solidFill>
                  <a:srgbClr val="002060"/>
                </a:solidFill>
              </a:rPr>
              <a:t>Immunosuppression and Rejection: </a:t>
            </a:r>
            <a:r>
              <a:rPr lang="en-US" sz="2600" b="1" dirty="0">
                <a:solidFill>
                  <a:srgbClr val="002060"/>
                </a:solidFill>
              </a:rPr>
              <a:t>slides </a:t>
            </a:r>
            <a:r>
              <a:rPr lang="en-US" sz="2600" b="1" dirty="0" smtClean="0">
                <a:solidFill>
                  <a:srgbClr val="002060"/>
                </a:solidFill>
              </a:rPr>
              <a:t>15-18</a:t>
            </a:r>
          </a:p>
          <a:p>
            <a:pPr>
              <a:spcBef>
                <a:spcPts val="630"/>
              </a:spcBef>
              <a:spcAft>
                <a:spcPts val="630"/>
              </a:spcAft>
              <a:buClr>
                <a:srgbClr val="0070C0"/>
              </a:buClr>
            </a:pPr>
            <a:r>
              <a:rPr lang="en-US" sz="2600" b="1" dirty="0" smtClean="0">
                <a:solidFill>
                  <a:srgbClr val="002060"/>
                </a:solidFill>
              </a:rPr>
              <a:t>Recipient Causes of Death: slides 19-25</a:t>
            </a:r>
            <a:endParaRPr lang="en-US" sz="2600" b="1" dirty="0">
              <a:solidFill>
                <a:srgbClr val="002060"/>
              </a:solidFill>
            </a:endParaRPr>
          </a:p>
          <a:p>
            <a:pPr>
              <a:spcBef>
                <a:spcPts val="630"/>
              </a:spcBef>
              <a:spcAft>
                <a:spcPts val="630"/>
              </a:spcAft>
              <a:buClr>
                <a:srgbClr val="0070C0"/>
              </a:buClr>
            </a:pPr>
            <a:r>
              <a:rPr lang="en-US" sz="2600" b="1" dirty="0" smtClean="0">
                <a:solidFill>
                  <a:srgbClr val="002060"/>
                </a:solidFill>
              </a:rPr>
              <a:t>Kaplan-Meier </a:t>
            </a:r>
            <a:r>
              <a:rPr lang="en-US" sz="2600" b="1" dirty="0">
                <a:solidFill>
                  <a:srgbClr val="002060"/>
                </a:solidFill>
              </a:rPr>
              <a:t>Survival Analyses: slides </a:t>
            </a:r>
            <a:r>
              <a:rPr lang="en-US" sz="2600" b="1" dirty="0" smtClean="0">
                <a:solidFill>
                  <a:srgbClr val="002060"/>
                </a:solidFill>
              </a:rPr>
              <a:t>26-37</a:t>
            </a:r>
            <a:endParaRPr lang="en-US" sz="2600" b="1" dirty="0">
              <a:solidFill>
                <a:srgbClr val="002060"/>
              </a:solidFill>
            </a:endParaRPr>
          </a:p>
          <a:p>
            <a:pPr>
              <a:spcBef>
                <a:spcPts val="630"/>
              </a:spcBef>
              <a:spcAft>
                <a:spcPts val="630"/>
              </a:spcAft>
              <a:buClr>
                <a:srgbClr val="0070C0"/>
              </a:buClr>
            </a:pPr>
            <a:r>
              <a:rPr lang="en-US" sz="2600" b="1" dirty="0">
                <a:solidFill>
                  <a:srgbClr val="002060"/>
                </a:solidFill>
              </a:rPr>
              <a:t>Multivariable Cox </a:t>
            </a:r>
            <a:r>
              <a:rPr lang="en-US" sz="2600" b="1" dirty="0" smtClean="0">
                <a:solidFill>
                  <a:srgbClr val="002060"/>
                </a:solidFill>
              </a:rPr>
              <a:t>Analyses: slides 38-49</a:t>
            </a:r>
            <a:endParaRPr lang="en-US" sz="2600" b="1" dirty="0">
              <a:solidFill>
                <a:srgbClr val="002060"/>
              </a:solidFill>
            </a:endParaRPr>
          </a:p>
          <a:p>
            <a:pPr lvl="1">
              <a:spcBef>
                <a:spcPts val="630"/>
              </a:spcBef>
              <a:spcAft>
                <a:spcPts val="630"/>
              </a:spcAft>
              <a:buClr>
                <a:srgbClr val="0070C0"/>
              </a:buClr>
            </a:pPr>
            <a:r>
              <a:rPr lang="en-US" sz="2400" b="1" dirty="0"/>
              <a:t>Mortality within 12 months: </a:t>
            </a:r>
            <a:r>
              <a:rPr lang="en-US" sz="2400" b="1" dirty="0" smtClean="0"/>
              <a:t>slides 38-45</a:t>
            </a:r>
            <a:endParaRPr lang="en-US" sz="2400" b="1" dirty="0"/>
          </a:p>
          <a:p>
            <a:pPr lvl="1">
              <a:spcBef>
                <a:spcPts val="630"/>
              </a:spcBef>
              <a:spcAft>
                <a:spcPts val="630"/>
              </a:spcAft>
              <a:buClr>
                <a:srgbClr val="0070C0"/>
              </a:buClr>
            </a:pPr>
            <a:r>
              <a:rPr lang="en-US" sz="2400" b="1" dirty="0"/>
              <a:t>Mortality within 5 years conditional on survival to 1 year: slides </a:t>
            </a:r>
            <a:r>
              <a:rPr lang="en-US" sz="2400" b="1" dirty="0" smtClean="0"/>
              <a:t>46-49</a:t>
            </a:r>
            <a:endParaRPr lang="en-US" sz="2400" b="1" dirty="0"/>
          </a:p>
          <a:p>
            <a:pPr marL="0" indent="0">
              <a:lnSpc>
                <a:spcPct val="150000"/>
              </a:lnSpc>
              <a:spcBef>
                <a:spcPts val="591"/>
              </a:spcBef>
              <a:buClr>
                <a:srgbClr val="0070C0"/>
              </a:buClr>
              <a:buNone/>
            </a:pPr>
            <a:endParaRPr lang="en-US" sz="26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010" y="6543941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9" name="logo_citation"/>
          <p:cNvSpPr txBox="1"/>
          <p:nvPr/>
        </p:nvSpPr>
        <p:spPr>
          <a:xfrm>
            <a:off x="2814017" y="7007216"/>
            <a:ext cx="1897440" cy="2279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004" tIns="45006" rIns="0" rtlCol="0" anchor="ctr" anchorCtr="0">
            <a:spAutoFit/>
          </a:bodyPr>
          <a:lstStyle/>
          <a:p>
            <a:r>
              <a:rPr lang="en-US" sz="886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886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2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880724"/>
              </p:ext>
            </p:extLst>
          </p:nvPr>
        </p:nvGraphicFramePr>
        <p:xfrm>
          <a:off x="914400" y="1066800"/>
          <a:ext cx="11125200" cy="4372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0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Cause of </a:t>
                      </a: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Death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Year (N=270)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Year -5 </a:t>
                      </a:r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Years (N=76)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&gt;5 Years (N=141)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3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Cardiac </a:t>
                      </a:r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Allograft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Vasculopathy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 (3.0%)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6 (7.9%)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14 (9.9%)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Acute </a:t>
                      </a:r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Rejection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14 (5.2%)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 (11.8%)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 (1.4%)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Malignancy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5 (1.9%)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12 (15.8%)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34 (24.1%)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Infection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69 (25.6%)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 (5.3%)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17 (12.1%)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Graft </a:t>
                      </a:r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77 (28.5%)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26 (34.2%)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43 (30.5%)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Multiple </a:t>
                      </a:r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Organ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47 (17.4</a:t>
                      </a: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6 (7.9%)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 (5.0%)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Renal </a:t>
                      </a:r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 (0.7%)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6 (4.3%)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Pulmonary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 (1.1%)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 (5.3%)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 (2.8%)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Cerebrovascular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19 (7.0%)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 (2.6%)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 (2.8%)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Other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26 (9.6%)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 (9.2%)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10 (7.1%)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Deaths (N)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726375"/>
                  </a:ext>
                </a:extLst>
              </a:tr>
            </a:tbl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 bwMode="auto">
          <a:xfrm>
            <a:off x="1371600" y="-127125"/>
            <a:ext cx="9753600" cy="8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73" kern="0" dirty="0">
                <a:solidFill>
                  <a:srgbClr val="002060"/>
                </a:solidFill>
              </a:rPr>
              <a:t>Adult Heart </a:t>
            </a:r>
            <a:r>
              <a:rPr lang="en-US" sz="2773" kern="0" dirty="0" smtClean="0">
                <a:solidFill>
                  <a:srgbClr val="002060"/>
                </a:solidFill>
              </a:rPr>
              <a:t>Transplants with HCM</a:t>
            </a:r>
            <a:endParaRPr lang="en-US" sz="2133" kern="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88974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002060"/>
                </a:solidFill>
              </a:rPr>
              <a:t>Cause of </a:t>
            </a:r>
            <a:r>
              <a:rPr lang="en-US" sz="2400" b="1" kern="0" dirty="0" smtClean="0">
                <a:solidFill>
                  <a:srgbClr val="002060"/>
                </a:solidFill>
              </a:rPr>
              <a:t>Death </a:t>
            </a:r>
            <a:r>
              <a:rPr lang="en-US" sz="2400" b="1" kern="0" dirty="0">
                <a:solidFill>
                  <a:srgbClr val="002060"/>
                </a:solidFill>
              </a:rPr>
              <a:t>(Deaths: January 1995 – June 2018)</a:t>
            </a:r>
          </a:p>
          <a:p>
            <a:endParaRPr lang="en-US" sz="2400" b="1" kern="0" dirty="0">
              <a:solidFill>
                <a:srgbClr val="00206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836" y="6508328"/>
            <a:ext cx="5030327" cy="734037"/>
            <a:chOff x="24494" y="6067776"/>
            <a:chExt cx="4952999" cy="76462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94" y="6146598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2" name="logo_year"/>
            <p:cNvSpPr txBox="1"/>
            <p:nvPr/>
          </p:nvSpPr>
          <p:spPr>
            <a:xfrm>
              <a:off x="2971800" y="6067776"/>
              <a:ext cx="1885813" cy="4552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  <a:endParaRPr lang="en-US" sz="224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logo_citation"/>
          <p:cNvSpPr txBox="1"/>
          <p:nvPr/>
        </p:nvSpPr>
        <p:spPr>
          <a:xfrm>
            <a:off x="3088681" y="6970208"/>
            <a:ext cx="2102444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6560356"/>
            <a:ext cx="6705600" cy="646331"/>
          </a:xfrm>
          <a:prstGeom prst="rect">
            <a:avLst/>
          </a:prstGeom>
          <a:noFill/>
        </p:spPr>
        <p:txBody>
          <a:bodyPr wrap="square" lIns="48768" rIns="48768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Percentages </a:t>
            </a:r>
            <a:r>
              <a:rPr lang="en-US" sz="1200" b="1" dirty="0">
                <a:solidFill>
                  <a:srgbClr val="002060"/>
                </a:solidFill>
              </a:rPr>
              <a:t>represent % of deaths in the respective time </a:t>
            </a:r>
            <a:r>
              <a:rPr lang="en-US" sz="1200" b="1" dirty="0" smtClean="0">
                <a:solidFill>
                  <a:srgbClr val="002060"/>
                </a:solidFill>
              </a:rPr>
              <a:t>period and are calculated excluding deaths with unknown causes of death.</a:t>
            </a:r>
          </a:p>
          <a:p>
            <a:r>
              <a:rPr lang="en-US" sz="1200" b="1" dirty="0" smtClean="0">
                <a:solidFill>
                  <a:srgbClr val="002060"/>
                </a:solidFill>
              </a:rPr>
              <a:t>*Total </a:t>
            </a:r>
            <a:r>
              <a:rPr lang="en-US" sz="1200" b="1" dirty="0">
                <a:solidFill>
                  <a:srgbClr val="002060"/>
                </a:solidFill>
              </a:rPr>
              <a:t>number of deaths includes deaths with unknown causes.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122344"/>
              </p:ext>
            </p:extLst>
          </p:nvPr>
        </p:nvGraphicFramePr>
        <p:xfrm>
          <a:off x="914400" y="1066800"/>
          <a:ext cx="10972800" cy="4372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0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Cause of </a:t>
                      </a: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Death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≤1 Year (N=64)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&gt;1 Year-5 Years (N=57)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&gt;5 Years (N=41)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3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Cardiac Allograft Vasculopathy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(1.6%)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 (3.5%)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Acute Rejection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 (4.7%)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 (7.0%)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(2.4%)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Malignancy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(1.8%)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 (17.1%)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Infection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19 (29.7%)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15 (26.3%)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 (9.8%)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Graft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11 (17.2%)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5 (8.8%)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 (19.5%)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Multiple Organ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 (14.1%)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5 (8.8%)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5 (12.2%)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Renal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 (5.3%)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 (4.9%)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Pulmonary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 (3.1%)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 (3.5%)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(2.4%)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Cerebrovascular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 (4.7%)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(1.8%)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(2.4%)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16 (25.0%)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19 (33.3%)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12 (29.3%)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Total Deaths (N)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726375"/>
                  </a:ext>
                </a:extLst>
              </a:tr>
            </a:tbl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 bwMode="auto">
          <a:xfrm>
            <a:off x="1371600" y="-127125"/>
            <a:ext cx="9753600" cy="8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73" kern="0" dirty="0">
                <a:solidFill>
                  <a:srgbClr val="002060"/>
                </a:solidFill>
              </a:rPr>
              <a:t>Adult Heart </a:t>
            </a:r>
            <a:r>
              <a:rPr lang="en-US" sz="2773" kern="0" dirty="0" smtClean="0">
                <a:solidFill>
                  <a:srgbClr val="002060"/>
                </a:solidFill>
              </a:rPr>
              <a:t>Transplants with </a:t>
            </a:r>
            <a:r>
              <a:rPr lang="en-US" sz="2400" kern="0" dirty="0" smtClean="0">
                <a:solidFill>
                  <a:srgbClr val="002060"/>
                </a:solidFill>
              </a:rPr>
              <a:t>Amyloid</a:t>
            </a:r>
            <a:endParaRPr lang="en-US" sz="2133" kern="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530732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002060"/>
                </a:solidFill>
              </a:rPr>
              <a:t>Cause of </a:t>
            </a:r>
            <a:r>
              <a:rPr lang="en-US" sz="2400" b="1" kern="0" dirty="0" smtClean="0">
                <a:solidFill>
                  <a:srgbClr val="002060"/>
                </a:solidFill>
              </a:rPr>
              <a:t>Death </a:t>
            </a:r>
            <a:r>
              <a:rPr lang="en-US" sz="2400" b="1" kern="0" dirty="0">
                <a:solidFill>
                  <a:srgbClr val="002060"/>
                </a:solidFill>
              </a:rPr>
              <a:t>(Deaths: January 1995 – June 2018)</a:t>
            </a:r>
          </a:p>
          <a:p>
            <a:endParaRPr lang="en-US" sz="2400" b="1" kern="0" dirty="0">
              <a:solidFill>
                <a:srgbClr val="00206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836" y="6508328"/>
            <a:ext cx="5030327" cy="734037"/>
            <a:chOff x="24494" y="6067776"/>
            <a:chExt cx="4952999" cy="76462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94" y="6146598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2" name="logo_year"/>
            <p:cNvSpPr txBox="1"/>
            <p:nvPr/>
          </p:nvSpPr>
          <p:spPr>
            <a:xfrm>
              <a:off x="2971800" y="6067776"/>
              <a:ext cx="1885813" cy="4552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  <a:endParaRPr lang="en-US" sz="224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logo_citation"/>
          <p:cNvSpPr txBox="1"/>
          <p:nvPr/>
        </p:nvSpPr>
        <p:spPr>
          <a:xfrm>
            <a:off x="3140032" y="6970208"/>
            <a:ext cx="1915255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6560356"/>
            <a:ext cx="6705600" cy="646331"/>
          </a:xfrm>
          <a:prstGeom prst="rect">
            <a:avLst/>
          </a:prstGeom>
          <a:noFill/>
        </p:spPr>
        <p:txBody>
          <a:bodyPr wrap="square" lIns="48768" rIns="48768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Percentages </a:t>
            </a:r>
            <a:r>
              <a:rPr lang="en-US" sz="1200" b="1" dirty="0">
                <a:solidFill>
                  <a:srgbClr val="002060"/>
                </a:solidFill>
              </a:rPr>
              <a:t>represent % of deaths in the respective time </a:t>
            </a:r>
            <a:r>
              <a:rPr lang="en-US" sz="1200" b="1" dirty="0" smtClean="0">
                <a:solidFill>
                  <a:srgbClr val="002060"/>
                </a:solidFill>
              </a:rPr>
              <a:t>period and are calculated excluding deaths with unknown causes of death.</a:t>
            </a:r>
          </a:p>
          <a:p>
            <a:r>
              <a:rPr lang="en-US" sz="1200" b="1" dirty="0" smtClean="0">
                <a:solidFill>
                  <a:srgbClr val="002060"/>
                </a:solidFill>
              </a:rPr>
              <a:t>*Total </a:t>
            </a:r>
            <a:r>
              <a:rPr lang="en-US" sz="1200" b="1" dirty="0">
                <a:solidFill>
                  <a:srgbClr val="002060"/>
                </a:solidFill>
              </a:rPr>
              <a:t>number of deaths includes deaths with unknown causes.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923118"/>
              </p:ext>
            </p:extLst>
          </p:nvPr>
        </p:nvGraphicFramePr>
        <p:xfrm>
          <a:off x="914400" y="1066800"/>
          <a:ext cx="11125200" cy="4372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0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Cause of </a:t>
                      </a: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Death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≤1 Year (N=16)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&gt;1 Year-5 Years (N=6)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&gt;5 Years (N=15)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3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Cardiac Allograft Vasculopathy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(6.3%)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(6.7%)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Acute Rejection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(6.3%)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Malignancy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 (13.3%)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Infection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 (43.8%)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 (33.3%)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(6.7%)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Graft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 (12.5%)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 (50.0%)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 (26.7%)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Multiple Organ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(6.3%)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(6.7%)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Renal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 (13.3%)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Pulmonary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 (12.5%)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 (26.7%)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Cerebrovascular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(6.3%)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(16.7%)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(6.3%)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Total Deaths (N)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726375"/>
                  </a:ext>
                </a:extLst>
              </a:tr>
            </a:tbl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 bwMode="auto">
          <a:xfrm>
            <a:off x="1371600" y="-127125"/>
            <a:ext cx="9906000" cy="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73" kern="0" dirty="0">
                <a:solidFill>
                  <a:srgbClr val="002060"/>
                </a:solidFill>
              </a:rPr>
              <a:t>Adult Heart </a:t>
            </a:r>
            <a:r>
              <a:rPr lang="en-US" sz="2773" kern="0" dirty="0" smtClean="0">
                <a:solidFill>
                  <a:srgbClr val="002060"/>
                </a:solidFill>
              </a:rPr>
              <a:t>Transplants with </a:t>
            </a:r>
            <a:r>
              <a:rPr lang="en-US" sz="2400" kern="0" dirty="0">
                <a:solidFill>
                  <a:srgbClr val="002060"/>
                </a:solidFill>
              </a:rPr>
              <a:t>Sarcoid</a:t>
            </a:r>
            <a:endParaRPr lang="en-US" sz="2133" kern="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525777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002060"/>
                </a:solidFill>
              </a:rPr>
              <a:t>Cause of </a:t>
            </a:r>
            <a:r>
              <a:rPr lang="en-US" sz="2400" b="1" kern="0" dirty="0" smtClean="0">
                <a:solidFill>
                  <a:srgbClr val="002060"/>
                </a:solidFill>
              </a:rPr>
              <a:t>Death </a:t>
            </a:r>
            <a:r>
              <a:rPr lang="en-US" sz="2400" b="1" kern="0" dirty="0">
                <a:solidFill>
                  <a:srgbClr val="002060"/>
                </a:solidFill>
              </a:rPr>
              <a:t>(Deaths: January 1995 – June 2018)</a:t>
            </a:r>
          </a:p>
          <a:p>
            <a:endParaRPr lang="en-US" sz="2400" b="1" kern="0" dirty="0">
              <a:solidFill>
                <a:srgbClr val="00206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836" y="6508328"/>
            <a:ext cx="5030327" cy="734037"/>
            <a:chOff x="24494" y="6067776"/>
            <a:chExt cx="4952999" cy="76462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94" y="6146598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2" name="logo_year"/>
            <p:cNvSpPr txBox="1"/>
            <p:nvPr/>
          </p:nvSpPr>
          <p:spPr>
            <a:xfrm>
              <a:off x="2971800" y="6067776"/>
              <a:ext cx="1885813" cy="4552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  <a:endParaRPr lang="en-US" sz="224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logo_citation"/>
          <p:cNvSpPr txBox="1"/>
          <p:nvPr/>
        </p:nvSpPr>
        <p:spPr>
          <a:xfrm>
            <a:off x="3098206" y="6960683"/>
            <a:ext cx="1915255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6560356"/>
            <a:ext cx="6705600" cy="646331"/>
          </a:xfrm>
          <a:prstGeom prst="rect">
            <a:avLst/>
          </a:prstGeom>
          <a:noFill/>
        </p:spPr>
        <p:txBody>
          <a:bodyPr wrap="square" lIns="48768" rIns="48768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Percentages </a:t>
            </a:r>
            <a:r>
              <a:rPr lang="en-US" sz="1200" b="1" dirty="0">
                <a:solidFill>
                  <a:srgbClr val="002060"/>
                </a:solidFill>
              </a:rPr>
              <a:t>represent % of deaths in the respective time </a:t>
            </a:r>
            <a:r>
              <a:rPr lang="en-US" sz="1200" b="1" dirty="0" smtClean="0">
                <a:solidFill>
                  <a:srgbClr val="002060"/>
                </a:solidFill>
              </a:rPr>
              <a:t>period and are calculated excluding deaths with unknown causes of death.</a:t>
            </a:r>
          </a:p>
          <a:p>
            <a:r>
              <a:rPr lang="en-US" sz="1200" b="1" dirty="0" smtClean="0">
                <a:solidFill>
                  <a:srgbClr val="002060"/>
                </a:solidFill>
              </a:rPr>
              <a:t>*Total </a:t>
            </a:r>
            <a:r>
              <a:rPr lang="en-US" sz="1200" b="1" dirty="0">
                <a:solidFill>
                  <a:srgbClr val="002060"/>
                </a:solidFill>
              </a:rPr>
              <a:t>number of deaths includes deaths with unknown causes.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738871"/>
              </p:ext>
            </p:extLst>
          </p:nvPr>
        </p:nvGraphicFramePr>
        <p:xfrm>
          <a:off x="895350" y="1240223"/>
          <a:ext cx="11068050" cy="4372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0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Cause of </a:t>
                      </a: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Death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≤ 1 Year (N=264)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&gt;1 Year-5 Years (N=110)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&gt;5 Years (N=123)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3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Cardiac Allograft Vasculopathy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 (1.1%)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11 (10.0%)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14 (11.4%)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Acute Rejection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10 (3.8%)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 (2.7%)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 (0.0%)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Malignancy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 (1.5%)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13 (11.8%)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35 (28.5%)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Infection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65 (24.6%)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18 (16.4%)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11 (8.9%)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Graft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70 (26.5%)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26 (23.6%)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27 (22.0%)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Multiple Organ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59 (22.3%)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13 (11.8%)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14 (11.4%)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Renal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 (1.5%)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 (0.9%)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5 (4.1%)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Pulmonary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6 (2.3%)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5 (4.5%)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 (3.3%)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Cerebrovascular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16 (6.1%)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5 (4.5%)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6 (4.9%)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27 (10.2%)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15 (13.6%)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 (5.7%)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Total Deaths (N)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726375"/>
                  </a:ext>
                </a:extLst>
              </a:tr>
            </a:tbl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 bwMode="auto">
          <a:xfrm>
            <a:off x="990600" y="-110557"/>
            <a:ext cx="10972800" cy="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002060"/>
                </a:solidFill>
              </a:rPr>
              <a:t>Adult Heart </a:t>
            </a:r>
            <a:r>
              <a:rPr lang="en-US" sz="2800" kern="0" dirty="0" smtClean="0">
                <a:solidFill>
                  <a:srgbClr val="002060"/>
                </a:solidFill>
              </a:rPr>
              <a:t>Transplants with Other RCM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584372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002060"/>
                </a:solidFill>
              </a:rPr>
              <a:t>Cause of </a:t>
            </a:r>
            <a:r>
              <a:rPr lang="en-US" sz="2400" b="1" kern="0" dirty="0" smtClean="0">
                <a:solidFill>
                  <a:srgbClr val="002060"/>
                </a:solidFill>
              </a:rPr>
              <a:t>Death </a:t>
            </a:r>
            <a:r>
              <a:rPr lang="en-US" sz="2400" b="1" kern="0" dirty="0">
                <a:solidFill>
                  <a:srgbClr val="002060"/>
                </a:solidFill>
              </a:rPr>
              <a:t>(Deaths: January 1995 – June 2018)</a:t>
            </a:r>
          </a:p>
          <a:p>
            <a:endParaRPr lang="en-US" sz="2400" b="1" kern="0" dirty="0">
              <a:solidFill>
                <a:srgbClr val="00206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836" y="6508328"/>
            <a:ext cx="5030327" cy="734037"/>
            <a:chOff x="24494" y="6067776"/>
            <a:chExt cx="4952999" cy="76462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94" y="6146598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2" name="logo_year"/>
            <p:cNvSpPr txBox="1"/>
            <p:nvPr/>
          </p:nvSpPr>
          <p:spPr>
            <a:xfrm>
              <a:off x="2971800" y="6067776"/>
              <a:ext cx="1885813" cy="4552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  <a:endParaRPr lang="en-US" sz="224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logo_citation"/>
          <p:cNvSpPr txBox="1"/>
          <p:nvPr/>
        </p:nvSpPr>
        <p:spPr>
          <a:xfrm>
            <a:off x="3098206" y="6972777"/>
            <a:ext cx="1915255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6560356"/>
            <a:ext cx="6705600" cy="646331"/>
          </a:xfrm>
          <a:prstGeom prst="rect">
            <a:avLst/>
          </a:prstGeom>
          <a:noFill/>
        </p:spPr>
        <p:txBody>
          <a:bodyPr wrap="square" lIns="48768" rIns="48768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Percentages </a:t>
            </a:r>
            <a:r>
              <a:rPr lang="en-US" sz="1200" b="1" dirty="0">
                <a:solidFill>
                  <a:srgbClr val="002060"/>
                </a:solidFill>
              </a:rPr>
              <a:t>represent % of deaths in the respective time </a:t>
            </a:r>
            <a:r>
              <a:rPr lang="en-US" sz="1200" b="1" dirty="0" smtClean="0">
                <a:solidFill>
                  <a:srgbClr val="002060"/>
                </a:solidFill>
              </a:rPr>
              <a:t>period and are calculated excluding deaths with unknown causes of death.</a:t>
            </a:r>
          </a:p>
          <a:p>
            <a:r>
              <a:rPr lang="en-US" sz="1200" b="1" dirty="0" smtClean="0">
                <a:solidFill>
                  <a:srgbClr val="002060"/>
                </a:solidFill>
              </a:rPr>
              <a:t>*Total </a:t>
            </a:r>
            <a:r>
              <a:rPr lang="en-US" sz="1200" b="1" dirty="0">
                <a:solidFill>
                  <a:srgbClr val="002060"/>
                </a:solidFill>
              </a:rPr>
              <a:t>number of deaths includes deaths with unknown causes.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817114"/>
              </p:ext>
            </p:extLst>
          </p:nvPr>
        </p:nvGraphicFramePr>
        <p:xfrm>
          <a:off x="85836" y="1137920"/>
          <a:ext cx="12563364" cy="537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96200" y="6677974"/>
            <a:ext cx="459529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b="1" dirty="0">
                <a:solidFill>
                  <a:srgbClr val="002060"/>
                </a:solidFill>
              </a:rPr>
              <a:t>Since only leading causes of death are shown, the sum of percentages for each time period is less than 100%. 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24000" y="0"/>
            <a:ext cx="9753600" cy="113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73" kern="0" dirty="0">
                <a:solidFill>
                  <a:srgbClr val="002060"/>
                </a:solidFill>
              </a:rPr>
              <a:t>Adult Heart </a:t>
            </a:r>
            <a:r>
              <a:rPr lang="en-US" sz="2773" kern="0" dirty="0" smtClean="0">
                <a:solidFill>
                  <a:srgbClr val="002060"/>
                </a:solidFill>
              </a:rPr>
              <a:t>Transplants with RCM/HCM </a:t>
            </a:r>
            <a:r>
              <a:rPr lang="en-US" sz="2987" kern="0" dirty="0">
                <a:solidFill>
                  <a:srgbClr val="002060"/>
                </a:solidFill>
              </a:rPr>
              <a:t/>
            </a:r>
            <a:br>
              <a:rPr lang="en-US" sz="2987" kern="0" dirty="0">
                <a:solidFill>
                  <a:srgbClr val="002060"/>
                </a:solidFill>
              </a:rPr>
            </a:br>
            <a:r>
              <a:rPr lang="en-US" sz="2560" kern="0" dirty="0">
                <a:solidFill>
                  <a:srgbClr val="002060"/>
                </a:solidFill>
              </a:rPr>
              <a:t>Relative Incidence of Leading Causes of Death</a:t>
            </a:r>
            <a:r>
              <a:rPr lang="en-US" sz="2987" kern="0" dirty="0">
                <a:solidFill>
                  <a:srgbClr val="002060"/>
                </a:solidFill>
              </a:rPr>
              <a:t/>
            </a:r>
            <a:br>
              <a:rPr lang="en-US" sz="2987" kern="0" dirty="0">
                <a:solidFill>
                  <a:srgbClr val="002060"/>
                </a:solidFill>
              </a:rPr>
            </a:br>
            <a:endParaRPr lang="en-US" sz="2133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921760" y="782702"/>
            <a:ext cx="4958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kern="0" dirty="0">
                <a:solidFill>
                  <a:srgbClr val="002060"/>
                </a:solidFill>
              </a:rPr>
              <a:t>(Deaths: January 2010 – June 2018)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836" y="6508328"/>
            <a:ext cx="5030327" cy="734037"/>
            <a:chOff x="24494" y="6067776"/>
            <a:chExt cx="4952999" cy="76462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94" y="6146598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9" name="logo_year"/>
            <p:cNvSpPr txBox="1"/>
            <p:nvPr/>
          </p:nvSpPr>
          <p:spPr>
            <a:xfrm>
              <a:off x="2971800" y="6067776"/>
              <a:ext cx="1885813" cy="4552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  <a:endParaRPr lang="en-US" sz="224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logo_citation"/>
          <p:cNvSpPr txBox="1"/>
          <p:nvPr/>
        </p:nvSpPr>
        <p:spPr>
          <a:xfrm>
            <a:off x="3117256" y="6976913"/>
            <a:ext cx="1915255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0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671423"/>
              </p:ext>
            </p:extLst>
          </p:nvPr>
        </p:nvGraphicFramePr>
        <p:xfrm>
          <a:off x="335280" y="906457"/>
          <a:ext cx="12192000" cy="583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auto">
          <a:xfrm>
            <a:off x="1524000" y="103891"/>
            <a:ext cx="975360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73" kern="0" dirty="0">
                <a:solidFill>
                  <a:srgbClr val="002060"/>
                </a:solidFill>
              </a:rPr>
              <a:t>Adult Heart </a:t>
            </a:r>
            <a:r>
              <a:rPr lang="en-US" sz="2773" kern="0" dirty="0" smtClean="0">
                <a:solidFill>
                  <a:srgbClr val="002060"/>
                </a:solidFill>
              </a:rPr>
              <a:t>Transplants with RCM/HCM</a:t>
            </a:r>
            <a:r>
              <a:rPr lang="en-US" sz="2987" kern="0" dirty="0">
                <a:solidFill>
                  <a:srgbClr val="002060"/>
                </a:solidFill>
              </a:rPr>
              <a:t/>
            </a:r>
            <a:br>
              <a:rPr lang="en-US" sz="2987" kern="0" dirty="0">
                <a:solidFill>
                  <a:srgbClr val="002060"/>
                </a:solidFill>
              </a:rPr>
            </a:br>
            <a:r>
              <a:rPr lang="en-US" sz="2560" kern="0" dirty="0">
                <a:solidFill>
                  <a:srgbClr val="002060"/>
                </a:solidFill>
              </a:rPr>
              <a:t>Cumulative Incidence of Leading Causes of Death</a:t>
            </a:r>
            <a:br>
              <a:rPr lang="en-US" sz="2560" kern="0" dirty="0">
                <a:solidFill>
                  <a:srgbClr val="002060"/>
                </a:solidFill>
              </a:rPr>
            </a:br>
            <a:endParaRPr lang="en-US" sz="2133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505200" y="828965"/>
            <a:ext cx="585216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kern="0" dirty="0">
                <a:solidFill>
                  <a:srgbClr val="002060"/>
                </a:solidFill>
              </a:rPr>
              <a:t>(Transplants: January 2010 – June 2017)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5836" y="6508328"/>
            <a:ext cx="5030327" cy="734037"/>
            <a:chOff x="24494" y="6067776"/>
            <a:chExt cx="4952999" cy="76462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94" y="6146598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7" name="logo_year"/>
            <p:cNvSpPr txBox="1"/>
            <p:nvPr/>
          </p:nvSpPr>
          <p:spPr>
            <a:xfrm>
              <a:off x="2971800" y="6067776"/>
              <a:ext cx="1885813" cy="4552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  <a:endParaRPr lang="en-US" sz="224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logo_citation"/>
          <p:cNvSpPr txBox="1"/>
          <p:nvPr/>
        </p:nvSpPr>
        <p:spPr>
          <a:xfrm>
            <a:off x="3079156" y="6976913"/>
            <a:ext cx="1915255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5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3311" y="6524967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930116" y="2240960"/>
            <a:ext cx="11401425" cy="144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31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Kaplan-Meier Survival Analyses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80210" y="3158845"/>
            <a:ext cx="9901238" cy="144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591"/>
              </a:spcBef>
              <a:buClr>
                <a:srgbClr val="0070C0"/>
              </a:buClr>
            </a:pPr>
            <a:endParaRPr lang="en-US" sz="3544" b="1" dirty="0">
              <a:solidFill>
                <a:srgbClr val="0070C0"/>
              </a:solidFill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863820" y="6986670"/>
            <a:ext cx="1908239" cy="2279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004" tIns="45006" rIns="0" rtlCol="0" anchor="ctr" anchorCtr="0">
            <a:spAutoFit/>
          </a:bodyPr>
          <a:lstStyle/>
          <a:p>
            <a:r>
              <a:rPr lang="en-US" sz="886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886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7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627567"/>
              </p:ext>
            </p:extLst>
          </p:nvPr>
        </p:nvGraphicFramePr>
        <p:xfrm>
          <a:off x="600997" y="1379315"/>
          <a:ext cx="11438603" cy="519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5073" y="6477000"/>
            <a:ext cx="5068427" cy="758615"/>
            <a:chOff x="2" y="6146792"/>
            <a:chExt cx="4751651" cy="711201"/>
          </a:xfrm>
        </p:grpSpPr>
        <p:grpSp>
          <p:nvGrpSpPr>
            <p:cNvPr id="5" name="Group 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8" name="logo_year"/>
              <p:cNvSpPr txBox="1"/>
              <p:nvPr/>
            </p:nvSpPr>
            <p:spPr>
              <a:xfrm>
                <a:off x="2971800" y="6067776"/>
                <a:ext cx="1885813" cy="455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4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24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" name="logo_citation"/>
            <p:cNvSpPr txBox="1"/>
            <p:nvPr/>
          </p:nvSpPr>
          <p:spPr>
            <a:xfrm>
              <a:off x="2813125" y="6602212"/>
              <a:ext cx="1938528" cy="227946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9261" tIns="48768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1143000" y="-138581"/>
            <a:ext cx="1104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002060"/>
                </a:solidFill>
              </a:rPr>
              <a:t>Adult Heart </a:t>
            </a:r>
            <a:r>
              <a:rPr lang="en-US" sz="2800" kern="0" dirty="0" smtClean="0">
                <a:solidFill>
                  <a:srgbClr val="002060"/>
                </a:solidFill>
              </a:rPr>
              <a:t>Transplants with RCM/HCM</a:t>
            </a:r>
            <a:r>
              <a:rPr lang="en-US" sz="2800" kern="0" dirty="0">
                <a:solidFill>
                  <a:srgbClr val="002060"/>
                </a:solidFill>
              </a:rPr>
              <a:t/>
            </a:r>
            <a:br>
              <a:rPr lang="en-US" sz="2800" kern="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Freedom from Cardiac Allograft Vasculopathy </a:t>
            </a:r>
            <a:r>
              <a:rPr lang="en-US" sz="2800" dirty="0" smtClean="0">
                <a:solidFill>
                  <a:srgbClr val="002060"/>
                </a:solidFill>
              </a:rPr>
              <a:t>by Diagnosis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1" name="title_cohort"/>
          <p:cNvSpPr txBox="1"/>
          <p:nvPr/>
        </p:nvSpPr>
        <p:spPr>
          <a:xfrm>
            <a:off x="3492787" y="917650"/>
            <a:ext cx="6362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(Transplants</a:t>
            </a:r>
            <a:r>
              <a:rPr lang="en-US" sz="2200" b="1" dirty="0" smtClean="0">
                <a:solidFill>
                  <a:srgbClr val="002060"/>
                </a:solidFill>
              </a:rPr>
              <a:t>: January 1992 </a:t>
            </a:r>
            <a:r>
              <a:rPr lang="en-US" sz="2200" b="1" dirty="0">
                <a:solidFill>
                  <a:srgbClr val="002060"/>
                </a:solidFill>
              </a:rPr>
              <a:t>– June 2017)</a:t>
            </a:r>
          </a:p>
        </p:txBody>
      </p:sp>
    </p:spTree>
    <p:extLst>
      <p:ext uri="{BB962C8B-B14F-4D97-AF65-F5344CB8AC3E}">
        <p14:creationId xmlns:p14="http://schemas.microsoft.com/office/powerpoint/2010/main" val="25439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744563" y="-189359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kern="0" dirty="0">
                <a:solidFill>
                  <a:srgbClr val="002060"/>
                </a:solidFill>
              </a:rPr>
              <a:t>Adult Heart Transplants </a:t>
            </a:r>
            <a:r>
              <a:rPr lang="en-US" sz="3600" kern="0" dirty="0" smtClean="0">
                <a:solidFill>
                  <a:srgbClr val="002060"/>
                </a:solidFill>
              </a:rPr>
              <a:t/>
            </a:r>
            <a:br>
              <a:rPr lang="en-US" sz="3600" kern="0" dirty="0" smtClean="0">
                <a:solidFill>
                  <a:srgbClr val="002060"/>
                </a:solidFill>
              </a:rPr>
            </a:br>
            <a:r>
              <a:rPr lang="en-US" sz="2400" kern="0" dirty="0" smtClean="0">
                <a:solidFill>
                  <a:srgbClr val="002060"/>
                </a:solidFill>
                <a:latin typeface="Arial"/>
              </a:rPr>
              <a:t>Kaplan-Meier </a:t>
            </a:r>
            <a:r>
              <a:rPr lang="en-US" sz="2400" kern="0" dirty="0">
                <a:solidFill>
                  <a:srgbClr val="002060"/>
                </a:solidFill>
                <a:latin typeface="Arial"/>
              </a:rPr>
              <a:t>Survival within 12 Months by </a:t>
            </a:r>
            <a:r>
              <a:rPr lang="en-US" sz="2400" kern="0" dirty="0" smtClean="0">
                <a:solidFill>
                  <a:srgbClr val="002060"/>
                </a:solidFill>
                <a:latin typeface="Arial"/>
              </a:rPr>
              <a:t>Diagnosis</a:t>
            </a:r>
            <a:endParaRPr lang="en-US" sz="24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155" y="653891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16683"/>
              </p:ext>
            </p:extLst>
          </p:nvPr>
        </p:nvGraphicFramePr>
        <p:xfrm>
          <a:off x="457200" y="1139969"/>
          <a:ext cx="11704803" cy="537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2971800" y="907430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1992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7758" y="6818889"/>
            <a:ext cx="431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Note: Y-axis is truncated for clearer presentation</a:t>
            </a:r>
          </a:p>
        </p:txBody>
      </p:sp>
      <p:sp>
        <p:nvSpPr>
          <p:cNvPr id="19" name="logo_citation"/>
          <p:cNvSpPr txBox="1"/>
          <p:nvPr/>
        </p:nvSpPr>
        <p:spPr>
          <a:xfrm>
            <a:off x="2814888" y="697944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0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744563" y="-189359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kern="0" dirty="0">
                <a:solidFill>
                  <a:srgbClr val="002060"/>
                </a:solidFill>
              </a:rPr>
              <a:t>Adult Heart Transplants </a:t>
            </a:r>
            <a:r>
              <a:rPr lang="en-US" sz="2800" kern="0" dirty="0" smtClean="0">
                <a:solidFill>
                  <a:srgbClr val="002060"/>
                </a:solidFill>
              </a:rPr>
              <a:t>with RCM/HCM</a:t>
            </a:r>
            <a:r>
              <a:rPr lang="en-US" sz="3600" kern="0" dirty="0" smtClean="0">
                <a:solidFill>
                  <a:srgbClr val="002060"/>
                </a:solidFill>
              </a:rPr>
              <a:t/>
            </a:r>
            <a:br>
              <a:rPr lang="en-US" sz="3600" kern="0" dirty="0" smtClean="0">
                <a:solidFill>
                  <a:srgbClr val="002060"/>
                </a:solidFill>
              </a:rPr>
            </a:br>
            <a:r>
              <a:rPr lang="en-US" sz="2400" kern="0" dirty="0" smtClean="0">
                <a:solidFill>
                  <a:srgbClr val="002060"/>
                </a:solidFill>
                <a:latin typeface="Arial"/>
              </a:rPr>
              <a:t>Kaplan-Meier </a:t>
            </a:r>
            <a:r>
              <a:rPr lang="en-US" sz="2400" kern="0" dirty="0">
                <a:solidFill>
                  <a:srgbClr val="002060"/>
                </a:solidFill>
                <a:latin typeface="Arial"/>
              </a:rPr>
              <a:t>Survival within 12 Months by </a:t>
            </a:r>
            <a:r>
              <a:rPr lang="en-US" sz="2400" kern="0" dirty="0" smtClean="0">
                <a:solidFill>
                  <a:srgbClr val="002060"/>
                </a:solidFill>
                <a:latin typeface="Arial"/>
              </a:rPr>
              <a:t>Diagnosis</a:t>
            </a:r>
            <a:endParaRPr lang="en-US" sz="24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155" y="653891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2971800" y="907430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1992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950498"/>
              </p:ext>
            </p:extLst>
          </p:nvPr>
        </p:nvGraphicFramePr>
        <p:xfrm>
          <a:off x="838200" y="1241702"/>
          <a:ext cx="10972800" cy="541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logo_citation"/>
          <p:cNvSpPr txBox="1"/>
          <p:nvPr/>
        </p:nvSpPr>
        <p:spPr>
          <a:xfrm>
            <a:off x="2805363" y="6990159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9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600200" y="2438400"/>
            <a:ext cx="102108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Number of Deceased Donor Transplants and Characteristics of Transplant</a:t>
            </a:r>
            <a:endParaRPr lang="en-US" sz="40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6527799"/>
            <a:ext cx="4715932" cy="711201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logo_citation"/>
          <p:cNvSpPr txBox="1"/>
          <p:nvPr/>
        </p:nvSpPr>
        <p:spPr>
          <a:xfrm>
            <a:off x="2877184" y="698656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8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-180547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dirty="0">
                <a:solidFill>
                  <a:srgbClr val="002060"/>
                </a:solidFill>
              </a:rPr>
              <a:t>Adult Heart Transplants with </a:t>
            </a:r>
            <a:r>
              <a:rPr lang="en-US" sz="2800" dirty="0" smtClean="0">
                <a:solidFill>
                  <a:srgbClr val="002060"/>
                </a:solidFill>
              </a:rPr>
              <a:t>RCM/HCM</a:t>
            </a:r>
            <a:r>
              <a:rPr lang="en-US" sz="3600" kern="0" dirty="0" smtClean="0">
                <a:solidFill>
                  <a:srgbClr val="002060"/>
                </a:solidFill>
              </a:rPr>
              <a:t/>
            </a:r>
            <a:br>
              <a:rPr lang="en-US" sz="3600" kern="0" dirty="0" smtClean="0">
                <a:solidFill>
                  <a:srgbClr val="002060"/>
                </a:solidFill>
              </a:rPr>
            </a:br>
            <a:r>
              <a:rPr lang="en-US" sz="2400" kern="0" dirty="0" smtClean="0">
                <a:solidFill>
                  <a:srgbClr val="002060"/>
                </a:solidFill>
                <a:latin typeface="Arial"/>
              </a:rPr>
              <a:t>Kaplan-Meier </a:t>
            </a:r>
            <a:r>
              <a:rPr lang="en-US" sz="2400" kern="0" dirty="0">
                <a:solidFill>
                  <a:srgbClr val="002060"/>
                </a:solidFill>
                <a:latin typeface="Arial"/>
              </a:rPr>
              <a:t>Survival </a:t>
            </a:r>
            <a:r>
              <a:rPr lang="en-US" sz="2400" kern="0" dirty="0">
                <a:solidFill>
                  <a:srgbClr val="002060"/>
                </a:solidFill>
              </a:rPr>
              <a:t>within 12 Months</a:t>
            </a:r>
            <a:endParaRPr lang="en-US" sz="24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" y="653891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263226"/>
              </p:ext>
            </p:extLst>
          </p:nvPr>
        </p:nvGraphicFramePr>
        <p:xfrm>
          <a:off x="190024" y="1637181"/>
          <a:ext cx="6210776" cy="486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2861547" y="905812"/>
            <a:ext cx="7125891" cy="37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1992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74804"/>
              </p:ext>
            </p:extLst>
          </p:nvPr>
        </p:nvGraphicFramePr>
        <p:xfrm>
          <a:off x="6137341" y="1730916"/>
          <a:ext cx="6664259" cy="468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50361" y="1389550"/>
            <a:ext cx="295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By Era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15400" y="1389550"/>
            <a:ext cx="331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By Region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logo_citation"/>
          <p:cNvSpPr txBox="1"/>
          <p:nvPr/>
        </p:nvSpPr>
        <p:spPr>
          <a:xfrm>
            <a:off x="2799408" y="6990159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0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7" y="-150604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dirty="0">
                <a:solidFill>
                  <a:srgbClr val="002060"/>
                </a:solidFill>
              </a:rPr>
              <a:t>Adult Heart Transplants with </a:t>
            </a:r>
            <a:r>
              <a:rPr lang="en-US" sz="2800" dirty="0" smtClean="0">
                <a:solidFill>
                  <a:srgbClr val="002060"/>
                </a:solidFill>
              </a:rPr>
              <a:t>RCM/HCM</a:t>
            </a:r>
            <a:r>
              <a:rPr lang="en-US" sz="2800" kern="0" dirty="0" smtClean="0">
                <a:solidFill>
                  <a:srgbClr val="002060"/>
                </a:solidFill>
              </a:rPr>
              <a:t/>
            </a:r>
            <a:br>
              <a:rPr lang="en-US" sz="28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Survival </a:t>
            </a:r>
            <a:r>
              <a:rPr lang="en-US" sz="2800" kern="0" dirty="0">
                <a:solidFill>
                  <a:srgbClr val="002060"/>
                </a:solidFill>
              </a:rPr>
              <a:t>within 12 Months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155" y="653891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492906"/>
              </p:ext>
            </p:extLst>
          </p:nvPr>
        </p:nvGraphicFramePr>
        <p:xfrm>
          <a:off x="82155" y="1720116"/>
          <a:ext cx="6318645" cy="482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2870014" y="1003676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1992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54920"/>
              </p:ext>
            </p:extLst>
          </p:nvPr>
        </p:nvGraphicFramePr>
        <p:xfrm>
          <a:off x="6137341" y="1849896"/>
          <a:ext cx="666425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3600" y="1378763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By Recipient  Sex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17574" y="1393332"/>
            <a:ext cx="453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By Recipient Age (Years)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logo_citation"/>
          <p:cNvSpPr txBox="1"/>
          <p:nvPr/>
        </p:nvSpPr>
        <p:spPr>
          <a:xfrm>
            <a:off x="2805363" y="6990159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5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14520" y="-13739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dirty="0">
                <a:solidFill>
                  <a:srgbClr val="002060"/>
                </a:solidFill>
              </a:rPr>
              <a:t>Adult Heart Transplants with </a:t>
            </a:r>
            <a:r>
              <a:rPr lang="en-US" sz="2800" dirty="0" smtClean="0">
                <a:solidFill>
                  <a:srgbClr val="002060"/>
                </a:solidFill>
              </a:rPr>
              <a:t>RCM/HCM</a:t>
            </a:r>
            <a:r>
              <a:rPr lang="en-US" sz="2800" kern="0" dirty="0" smtClean="0">
                <a:solidFill>
                  <a:srgbClr val="002060"/>
                </a:solidFill>
              </a:rPr>
              <a:t/>
            </a:r>
            <a:br>
              <a:rPr lang="en-US" sz="28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Survival </a:t>
            </a:r>
            <a:r>
              <a:rPr lang="en-US" sz="2800" kern="0" dirty="0">
                <a:solidFill>
                  <a:srgbClr val="002060"/>
                </a:solidFill>
              </a:rPr>
              <a:t>within 12 Months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155" y="653891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4777"/>
              </p:ext>
            </p:extLst>
          </p:nvPr>
        </p:nvGraphicFramePr>
        <p:xfrm>
          <a:off x="82155" y="1735799"/>
          <a:ext cx="6318645" cy="480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063918" y="958137"/>
            <a:ext cx="7125891" cy="31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1994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754" y="1410316"/>
            <a:ext cx="334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By Recipient PVR 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146583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</a:t>
            </a:r>
            <a:r>
              <a:rPr lang="en-US" sz="2000" b="1" dirty="0" smtClean="0">
                <a:solidFill>
                  <a:srgbClr val="0070C0"/>
                </a:solidFill>
              </a:rPr>
              <a:t>y Recipient GFR (mL/min/1.73 m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</a:rPr>
              <a:t>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230322"/>
              </p:ext>
            </p:extLst>
          </p:nvPr>
        </p:nvGraphicFramePr>
        <p:xfrm>
          <a:off x="6300468" y="1658255"/>
          <a:ext cx="6318645" cy="4880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logo_citation"/>
          <p:cNvSpPr txBox="1"/>
          <p:nvPr/>
        </p:nvSpPr>
        <p:spPr>
          <a:xfrm>
            <a:off x="2823139" y="6990159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3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723900" y="-47838"/>
            <a:ext cx="11079281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002060"/>
                </a:solidFill>
              </a:rPr>
              <a:t>Adult Heart Transplants </a:t>
            </a:r>
            <a:r>
              <a:rPr lang="en-US" sz="2800" kern="0" dirty="0" smtClean="0">
                <a:solidFill>
                  <a:srgbClr val="002060"/>
                </a:solidFill>
              </a:rPr>
              <a:t/>
            </a:r>
            <a:br>
              <a:rPr lang="en-US" sz="2800" kern="0" dirty="0" smtClean="0">
                <a:solidFill>
                  <a:srgbClr val="002060"/>
                </a:solidFill>
              </a:rPr>
            </a:br>
            <a:r>
              <a:rPr lang="en-US" sz="2500" kern="0" dirty="0">
                <a:solidFill>
                  <a:srgbClr val="002060"/>
                </a:solidFill>
              </a:rPr>
              <a:t>Kaplan-Meier Survival within 5 Years Conditional on Survival to 1 </a:t>
            </a:r>
            <a:r>
              <a:rPr lang="en-US" sz="2500" kern="0" dirty="0" smtClean="0">
                <a:solidFill>
                  <a:srgbClr val="002060"/>
                </a:solidFill>
              </a:rPr>
              <a:t>Year by Diagnosis</a:t>
            </a:r>
            <a:endParaRPr lang="en-US" sz="25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" y="653891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225194"/>
              </p:ext>
            </p:extLst>
          </p:nvPr>
        </p:nvGraphicFramePr>
        <p:xfrm>
          <a:off x="609600" y="1524000"/>
          <a:ext cx="11734800" cy="516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2837854" y="1228887"/>
            <a:ext cx="7125891" cy="3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1992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2013)</a:t>
            </a:r>
            <a:endParaRPr lang="en-US" sz="2200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0774" y="3465176"/>
            <a:ext cx="4323620" cy="384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Radiation/chemo vs. Other </a:t>
            </a:r>
            <a:r>
              <a:rPr lang="en-US" dirty="0" smtClean="0"/>
              <a:t>RCM/HCM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86294" y="6769248"/>
            <a:ext cx="431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Note: Y-axis is truncated for clearer presentation</a:t>
            </a:r>
          </a:p>
        </p:txBody>
      </p:sp>
      <p:sp>
        <p:nvSpPr>
          <p:cNvPr id="19" name="logo_citation"/>
          <p:cNvSpPr txBox="1"/>
          <p:nvPr/>
        </p:nvSpPr>
        <p:spPr>
          <a:xfrm>
            <a:off x="2799408" y="697494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6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914400" y="46197"/>
            <a:ext cx="10972800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2060"/>
                </a:solidFill>
              </a:rPr>
              <a:t>Adult Heart </a:t>
            </a:r>
            <a:r>
              <a:rPr lang="en-US" sz="3200" kern="0" dirty="0" smtClean="0">
                <a:solidFill>
                  <a:srgbClr val="002060"/>
                </a:solidFill>
              </a:rPr>
              <a:t>Transplants with RCM/HCM</a:t>
            </a:r>
            <a:r>
              <a:rPr lang="en-US" sz="2800" kern="0" dirty="0" smtClean="0">
                <a:solidFill>
                  <a:srgbClr val="002060"/>
                </a:solidFill>
              </a:rPr>
              <a:t/>
            </a:r>
            <a:br>
              <a:rPr lang="en-US" sz="2800" kern="0" dirty="0" smtClean="0">
                <a:solidFill>
                  <a:srgbClr val="002060"/>
                </a:solidFill>
              </a:rPr>
            </a:br>
            <a:r>
              <a:rPr lang="en-US" sz="2500" kern="0" dirty="0">
                <a:solidFill>
                  <a:srgbClr val="002060"/>
                </a:solidFill>
              </a:rPr>
              <a:t>Kaplan-Meier Survival within 5 Years Conditional on Survival to 1 </a:t>
            </a:r>
            <a:r>
              <a:rPr lang="en-US" sz="2500" kern="0" dirty="0" smtClean="0">
                <a:solidFill>
                  <a:srgbClr val="002060"/>
                </a:solidFill>
              </a:rPr>
              <a:t>Year by Diagnosis</a:t>
            </a:r>
            <a:endParaRPr lang="en-US" sz="25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" y="653891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124200" y="1312739"/>
            <a:ext cx="7125891" cy="3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1992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2013)</a:t>
            </a:r>
            <a:endParaRPr lang="en-US" sz="2200" kern="0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9264"/>
              </p:ext>
            </p:extLst>
          </p:nvPr>
        </p:nvGraphicFramePr>
        <p:xfrm>
          <a:off x="304800" y="1492623"/>
          <a:ext cx="11506200" cy="541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logo_citation"/>
          <p:cNvSpPr txBox="1"/>
          <p:nvPr/>
        </p:nvSpPr>
        <p:spPr>
          <a:xfrm>
            <a:off x="2799408" y="698854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5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08648" y="-8431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002060"/>
                </a:solidFill>
              </a:rPr>
              <a:t>Adult Heart Transplants with </a:t>
            </a:r>
            <a:r>
              <a:rPr lang="en-US" sz="3200" dirty="0" smtClean="0">
                <a:solidFill>
                  <a:srgbClr val="002060"/>
                </a:solidFill>
              </a:rPr>
              <a:t>RCM/HCM</a:t>
            </a:r>
            <a:r>
              <a:rPr lang="en-US" sz="3600" kern="0" dirty="0" smtClean="0">
                <a:solidFill>
                  <a:srgbClr val="002060"/>
                </a:solidFill>
              </a:rPr>
              <a:t/>
            </a:r>
            <a:br>
              <a:rPr lang="en-US" sz="3600" kern="0" dirty="0" smtClean="0">
                <a:solidFill>
                  <a:srgbClr val="002060"/>
                </a:solidFill>
              </a:rPr>
            </a:br>
            <a:r>
              <a:rPr lang="en-US" sz="2600" kern="0" dirty="0">
                <a:solidFill>
                  <a:srgbClr val="002060"/>
                </a:solidFill>
              </a:rPr>
              <a:t>Kaplan-Meier Survival within 5 Years Conditional on Survival to 1 Year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200" y="653891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212332"/>
              </p:ext>
            </p:extLst>
          </p:nvPr>
        </p:nvGraphicFramePr>
        <p:xfrm>
          <a:off x="76200" y="1955577"/>
          <a:ext cx="6324600" cy="458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048000" y="1021711"/>
            <a:ext cx="7125891" cy="44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1992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2013)</a:t>
            </a:r>
            <a:endParaRPr lang="en-US" sz="2200" kern="0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945395"/>
              </p:ext>
            </p:extLst>
          </p:nvPr>
        </p:nvGraphicFramePr>
        <p:xfrm>
          <a:off x="6137341" y="1971520"/>
          <a:ext cx="6664259" cy="450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89883" y="1502684"/>
            <a:ext cx="109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By Era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0600" y="1505576"/>
            <a:ext cx="248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By Location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4800" y="6836270"/>
            <a:ext cx="431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Note: Y-axis is truncated for clearer presentation</a:t>
            </a:r>
          </a:p>
        </p:txBody>
      </p:sp>
      <p:sp>
        <p:nvSpPr>
          <p:cNvPr id="22" name="pvalues"/>
          <p:cNvSpPr txBox="1"/>
          <p:nvPr/>
        </p:nvSpPr>
        <p:spPr>
          <a:xfrm>
            <a:off x="1050596" y="4724400"/>
            <a:ext cx="4568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</a:rPr>
              <a:t>No pairwise comparison were significant at p &lt; 0.05</a:t>
            </a:r>
          </a:p>
        </p:txBody>
      </p:sp>
      <p:sp>
        <p:nvSpPr>
          <p:cNvPr id="23" name="logo_citation"/>
          <p:cNvSpPr txBox="1"/>
          <p:nvPr/>
        </p:nvSpPr>
        <p:spPr>
          <a:xfrm>
            <a:off x="2799408" y="699015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9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-130196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002060"/>
                </a:solidFill>
              </a:rPr>
              <a:t>Adult Heart Transplants with </a:t>
            </a:r>
            <a:r>
              <a:rPr lang="en-US" sz="3200" dirty="0" smtClean="0">
                <a:solidFill>
                  <a:srgbClr val="002060"/>
                </a:solidFill>
              </a:rPr>
              <a:t>RCM/HCM</a:t>
            </a:r>
            <a:r>
              <a:rPr lang="en-US" sz="3600" kern="0" dirty="0" smtClean="0">
                <a:solidFill>
                  <a:srgbClr val="002060"/>
                </a:solidFill>
              </a:rPr>
              <a:t/>
            </a:r>
            <a:br>
              <a:rPr lang="en-US" sz="3600" kern="0" dirty="0" smtClean="0">
                <a:solidFill>
                  <a:srgbClr val="002060"/>
                </a:solidFill>
              </a:rPr>
            </a:br>
            <a:r>
              <a:rPr lang="en-US" sz="2400" kern="0" dirty="0">
                <a:solidFill>
                  <a:srgbClr val="002060"/>
                </a:solidFill>
              </a:rPr>
              <a:t>Kaplan-Meier Survival within 5 Years Conditional on Survival to 1 Year 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" y="653891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056326"/>
              </p:ext>
            </p:extLst>
          </p:nvPr>
        </p:nvGraphicFramePr>
        <p:xfrm>
          <a:off x="190024" y="1840129"/>
          <a:ext cx="6210776" cy="471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00400" y="978561"/>
            <a:ext cx="7125891" cy="29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1992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2013)</a:t>
            </a:r>
            <a:endParaRPr lang="en-US" sz="2200" kern="0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178806"/>
              </p:ext>
            </p:extLst>
          </p:nvPr>
        </p:nvGraphicFramePr>
        <p:xfrm>
          <a:off x="6156391" y="1840129"/>
          <a:ext cx="6664259" cy="468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72935" y="1475852"/>
            <a:ext cx="243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By Recipient Sex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8315" y="1459327"/>
            <a:ext cx="3360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By Recipient Age (Years)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4800" y="6836270"/>
            <a:ext cx="431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Note: Y-axis is truncated for clearer presentation</a:t>
            </a:r>
          </a:p>
        </p:txBody>
      </p:sp>
      <p:sp>
        <p:nvSpPr>
          <p:cNvPr id="22" name="logo_citation"/>
          <p:cNvSpPr txBox="1"/>
          <p:nvPr/>
        </p:nvSpPr>
        <p:spPr>
          <a:xfrm>
            <a:off x="2799408" y="6979442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1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7" y="-5173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002060"/>
                </a:solidFill>
              </a:rPr>
              <a:t>Adult Heart Transplants with </a:t>
            </a:r>
            <a:r>
              <a:rPr lang="en-US" sz="3200" dirty="0" smtClean="0">
                <a:solidFill>
                  <a:srgbClr val="002060"/>
                </a:solidFill>
              </a:rPr>
              <a:t>RCM/HCM</a:t>
            </a:r>
            <a:r>
              <a:rPr lang="en-US" sz="3600" kern="0" dirty="0" smtClean="0">
                <a:solidFill>
                  <a:srgbClr val="002060"/>
                </a:solidFill>
              </a:rPr>
              <a:t/>
            </a:r>
            <a:br>
              <a:rPr lang="en-US" sz="3600" kern="0" dirty="0" smtClean="0">
                <a:solidFill>
                  <a:srgbClr val="002060"/>
                </a:solidFill>
              </a:rPr>
            </a:br>
            <a:r>
              <a:rPr lang="en-US" sz="2400" kern="0" dirty="0">
                <a:solidFill>
                  <a:srgbClr val="002060"/>
                </a:solidFill>
              </a:rPr>
              <a:t>Kaplan-Meier Survival within 5 Years Conditional on Survival to 1 Year 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" y="653891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309302"/>
              </p:ext>
            </p:extLst>
          </p:nvPr>
        </p:nvGraphicFramePr>
        <p:xfrm>
          <a:off x="76200" y="1898218"/>
          <a:ext cx="6324600" cy="47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2989419" y="1055730"/>
            <a:ext cx="7125891" cy="29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Jan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1992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- Jun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2013)</a:t>
            </a:r>
            <a:endParaRPr lang="en-US" sz="2200" kern="0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002432"/>
              </p:ext>
            </p:extLst>
          </p:nvPr>
        </p:nvGraphicFramePr>
        <p:xfrm>
          <a:off x="6137339" y="1898218"/>
          <a:ext cx="6664259" cy="471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1467051"/>
            <a:ext cx="1547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By PVR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0524" y="1498108"/>
            <a:ext cx="5507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By Severe Renal Dysfunction Within 1 Year*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765" y="6436350"/>
            <a:ext cx="4535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*Creatinine &gt;2.5 mg/dl, dialysis, or renal transplant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logo_citation"/>
          <p:cNvSpPr txBox="1"/>
          <p:nvPr/>
        </p:nvSpPr>
        <p:spPr>
          <a:xfrm>
            <a:off x="2799408" y="698710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1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3877" y="6523108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75285" y="1707358"/>
            <a:ext cx="8701088" cy="144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31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Analysis</a:t>
            </a:r>
          </a:p>
        </p:txBody>
      </p:sp>
      <p:sp>
        <p:nvSpPr>
          <p:cNvPr id="8" name="logo_citation"/>
          <p:cNvSpPr txBox="1"/>
          <p:nvPr/>
        </p:nvSpPr>
        <p:spPr>
          <a:xfrm>
            <a:off x="2828852" y="6974357"/>
            <a:ext cx="1908239" cy="2279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004" tIns="45006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0088" y="3076813"/>
            <a:ext cx="11551444" cy="144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591"/>
              </a:spcBef>
              <a:buClr>
                <a:srgbClr val="0070C0"/>
              </a:buClr>
            </a:pPr>
            <a:r>
              <a:rPr lang="en-US" sz="3150" b="1" dirty="0">
                <a:solidFill>
                  <a:srgbClr val="0070C0"/>
                </a:solidFill>
              </a:rPr>
              <a:t>Mortality within 12 Months</a:t>
            </a:r>
          </a:p>
        </p:txBody>
      </p:sp>
    </p:spTree>
    <p:extLst>
      <p:ext uri="{BB962C8B-B14F-4D97-AF65-F5344CB8AC3E}">
        <p14:creationId xmlns:p14="http://schemas.microsoft.com/office/powerpoint/2010/main" val="36811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3649"/>
            <a:ext cx="8736278" cy="5638800"/>
          </a:xfrm>
        </p:spPr>
      </p:pic>
      <p:sp>
        <p:nvSpPr>
          <p:cNvPr id="4" name="nvalue"/>
          <p:cNvSpPr txBox="1"/>
          <p:nvPr/>
        </p:nvSpPr>
        <p:spPr>
          <a:xfrm>
            <a:off x="9104053" y="665155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4,292)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28600" y="396355"/>
            <a:ext cx="123444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</a:t>
            </a:r>
            <a:r>
              <a:rPr lang="en-US" sz="2300" kern="0" dirty="0" smtClean="0">
                <a:solidFill>
                  <a:srgbClr val="002060"/>
                </a:solidFill>
              </a:rPr>
              <a:t>Categorical Risk </a:t>
            </a:r>
            <a:r>
              <a:rPr lang="en-US" sz="2300" kern="0" dirty="0">
                <a:solidFill>
                  <a:srgbClr val="002060"/>
                </a:solidFill>
              </a:rPr>
              <a:t>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315533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</a:t>
            </a:r>
            <a:r>
              <a:rPr lang="en-US" sz="2560" dirty="0" smtClean="0">
                <a:solidFill>
                  <a:srgbClr val="002060"/>
                </a:solidFill>
              </a:rPr>
              <a:t>Transplants with RCM/HCM </a:t>
            </a:r>
            <a:r>
              <a:rPr lang="en-US" sz="2560" dirty="0">
                <a:solidFill>
                  <a:srgbClr val="002060"/>
                </a:solidFill>
              </a:rPr>
              <a:t>(1992-6/2017)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78765" y="6483928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96961" y="697482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0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90344"/>
            <a:ext cx="10896600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002060"/>
                </a:solidFill>
              </a:rPr>
              <a:t>Adult Heart Transplants with RCM/HCM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6875100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</a:t>
            </a:r>
            <a:r>
              <a:rPr lang="en-US" sz="1200" b="1" dirty="0" smtClean="0">
                <a:solidFill>
                  <a:srgbClr val="002060"/>
                </a:solidFill>
              </a:rPr>
              <a:t>) 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652779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09979" y="6597048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25872" y="579780"/>
            <a:ext cx="10985128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Diagnosis Categories (Transplants: </a:t>
            </a:r>
            <a:r>
              <a:rPr lang="en-US" sz="2600" kern="0" dirty="0" smtClean="0">
                <a:solidFill>
                  <a:srgbClr val="002060"/>
                </a:solidFill>
              </a:rPr>
              <a:t>January </a:t>
            </a:r>
            <a:r>
              <a:rPr lang="en-US" sz="2600" kern="0" dirty="0" smtClean="0">
                <a:solidFill>
                  <a:srgbClr val="002060"/>
                </a:solidFill>
              </a:rPr>
              <a:t>1992 – </a:t>
            </a:r>
            <a:r>
              <a:rPr lang="en-US" sz="2600" kern="0" dirty="0" smtClean="0">
                <a:solidFill>
                  <a:srgbClr val="002060"/>
                </a:solidFill>
              </a:rPr>
              <a:t>June </a:t>
            </a:r>
            <a:r>
              <a:rPr lang="en-US" sz="2600" kern="0" dirty="0" smtClean="0">
                <a:solidFill>
                  <a:srgbClr val="002060"/>
                </a:solidFill>
              </a:rPr>
              <a:t>2018) 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24097"/>
              </p:ext>
            </p:extLst>
          </p:nvPr>
        </p:nvGraphicFramePr>
        <p:xfrm>
          <a:off x="806822" y="1306253"/>
          <a:ext cx="11404179" cy="3440901"/>
        </p:xfrm>
        <a:graphic>
          <a:graphicData uri="http://schemas.openxmlformats.org/drawingml/2006/table">
            <a:tbl>
              <a:tblPr firstRow="1" bandRow="1"/>
              <a:tblGrid>
                <a:gridCol w="4527178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1009601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658513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</a:t>
                      </a:r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1992-Dec 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 </a:t>
                      </a:r>
                      <a:endParaRPr lang="nl-N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</a:t>
                      </a:r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</a:t>
                      </a:r>
                      <a:r>
                        <a:rPr lang="nl-NL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760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2001-Dec 2009 </a:t>
                      </a:r>
                      <a:endParaRPr lang="nl-N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</a:t>
                      </a:r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1,417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2010-Jun 2018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=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2,129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P-value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038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Hypertrophic cardiomyopathy (HCM)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 (46.3%)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752 (53.1%)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1065 (50.0%)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730147"/>
                  </a:ext>
                </a:extLst>
              </a:tr>
              <a:tr h="364889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Restrictive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cardiomyopathy: Amyloid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(7.0%)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 (8.0%)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 (14.0%)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45163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Restrictive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cardiomyopathy: Sarcoid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(3.3%)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(3.5%)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 (6.2%)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43374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Restrictive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cardiomyopathy: Radiation/chemo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(1.2%)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(1.8%)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(2.5%)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009679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restrictive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cardiomyopathy 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RCM)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 (42.2%)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475 (33.5%)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579 (27.2%)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04081"/>
                  </a:ext>
                </a:extLst>
              </a:tr>
              <a:tr h="307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- Idiopathic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 (26.7%)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 (16.9%)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 (12.5%)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96891"/>
                  </a:ext>
                </a:extLst>
              </a:tr>
              <a:tr h="288254">
                <a:tc>
                  <a:txBody>
                    <a:bodyPr/>
                    <a:lstStyle/>
                    <a:p>
                      <a:pPr marL="346075" indent="-346075"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Endocardial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Fibrosis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(1.2%)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(0.8%)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(0.8%)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682939"/>
                  </a:ext>
                </a:extLst>
              </a:tr>
              <a:tr h="403207">
                <a:tc>
                  <a:txBody>
                    <a:bodyPr/>
                    <a:lstStyle/>
                    <a:p>
                      <a:pPr marL="346075" indent="-112713"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Other RCM/HCM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 (14.3%)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 (15.7%)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297 (14.0%)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911639"/>
                  </a:ext>
                </a:extLst>
              </a:tr>
            </a:tbl>
          </a:graphicData>
        </a:graphic>
      </p:graphicFrame>
      <p:sp>
        <p:nvSpPr>
          <p:cNvPr id="15" name="logo_citation"/>
          <p:cNvSpPr txBox="1"/>
          <p:nvPr/>
        </p:nvSpPr>
        <p:spPr>
          <a:xfrm>
            <a:off x="2877184" y="698656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809368"/>
              </p:ext>
            </p:extLst>
          </p:nvPr>
        </p:nvGraphicFramePr>
        <p:xfrm>
          <a:off x="1971040" y="1788160"/>
          <a:ext cx="8859520" cy="2981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760">
                  <a:extLst>
                    <a:ext uri="{9D8B030D-6E8A-4147-A177-3AD203B41FA5}">
                      <a16:colId xmlns:a16="http://schemas.microsoft.com/office/drawing/2014/main" val="2893475495"/>
                    </a:ext>
                  </a:extLst>
                </a:gridCol>
                <a:gridCol w="4429760">
                  <a:extLst>
                    <a:ext uri="{9D8B030D-6E8A-4147-A177-3AD203B41FA5}">
                      <a16:colId xmlns:a16="http://schemas.microsoft.com/office/drawing/2014/main" val="2762549548"/>
                    </a:ext>
                  </a:extLst>
                </a:gridCol>
              </a:tblGrid>
              <a:tr h="67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252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Recipient bilirubin (mg/dl)</a:t>
                      </a:r>
                    </a:p>
                    <a:p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Recipient eGFR (mL/min/1.73 m²)</a:t>
                      </a: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66870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PVR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(Woods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unit)</a:t>
                      </a:r>
                    </a:p>
                    <a:p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Donor age (years) </a:t>
                      </a: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70233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Center volume in previous 3 yrs</a:t>
                      </a:r>
                    </a:p>
                    <a:p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33760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181100" y="536196"/>
            <a:ext cx="104394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Statistically Significant </a:t>
            </a:r>
            <a:r>
              <a:rPr lang="en-US" sz="2400" kern="0" dirty="0" smtClean="0">
                <a:solidFill>
                  <a:srgbClr val="002060"/>
                </a:solidFill>
              </a:rPr>
              <a:t>Continuous Risk </a:t>
            </a:r>
            <a:r>
              <a:rPr lang="en-US" sz="2400" kern="0" dirty="0">
                <a:solidFill>
                  <a:srgbClr val="002060"/>
                </a:solidFill>
              </a:rPr>
              <a:t>Factors For </a:t>
            </a:r>
            <a:r>
              <a:rPr lang="en-US" sz="2400" kern="0" dirty="0" smtClean="0">
                <a:solidFill>
                  <a:srgbClr val="002060"/>
                </a:solidFill>
              </a:rPr>
              <a:t>1-Year </a:t>
            </a:r>
            <a:r>
              <a:rPr lang="en-US" sz="2400" kern="0" dirty="0">
                <a:solidFill>
                  <a:srgbClr val="002060"/>
                </a:solidFill>
              </a:rPr>
              <a:t>Mortality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7536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Heart </a:t>
            </a:r>
            <a:r>
              <a:rPr lang="en-US" sz="2800" dirty="0" smtClean="0">
                <a:solidFill>
                  <a:srgbClr val="002060"/>
                </a:solidFill>
              </a:rPr>
              <a:t>Transplants with RCM/HCM </a:t>
            </a:r>
            <a:r>
              <a:rPr lang="en-US" sz="2800" dirty="0">
                <a:solidFill>
                  <a:srgbClr val="002060"/>
                </a:solidFill>
              </a:rPr>
              <a:t>(1992-6/2017)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78512" y="6475080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096708" y="696597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6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812987"/>
              </p:ext>
            </p:extLst>
          </p:nvPr>
        </p:nvGraphicFramePr>
        <p:xfrm>
          <a:off x="1676400" y="1484628"/>
          <a:ext cx="9525000" cy="529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96560" y="1871497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0.0059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164320" y="663027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4,292)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6034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Recipient </a:t>
            </a:r>
            <a:r>
              <a:rPr lang="en-US" sz="2133" kern="0" dirty="0">
                <a:solidFill>
                  <a:srgbClr val="0070C0"/>
                </a:solidFill>
              </a:rPr>
              <a:t>bilirubin (mg/dl)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756920" y="395848"/>
            <a:ext cx="114300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1-Year </a:t>
            </a:r>
            <a:r>
              <a:rPr lang="en-US" sz="2133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</a:t>
            </a:r>
            <a:r>
              <a:rPr lang="en-US" sz="2560" dirty="0" smtClean="0">
                <a:solidFill>
                  <a:srgbClr val="002060"/>
                </a:solidFill>
              </a:rPr>
              <a:t>RCM/HCM </a:t>
            </a:r>
            <a:r>
              <a:rPr lang="en-US" sz="2560" dirty="0">
                <a:solidFill>
                  <a:srgbClr val="002060"/>
                </a:solidFill>
              </a:rPr>
              <a:t>Transplants (1992-6/2017)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81077" y="6484461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99273" y="698205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2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472904"/>
              </p:ext>
            </p:extLst>
          </p:nvPr>
        </p:nvGraphicFramePr>
        <p:xfrm>
          <a:off x="1524000" y="1489762"/>
          <a:ext cx="9753600" cy="528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63540" y="1860973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0.0002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170723" y="6596518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4,292)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 smtClean="0">
                <a:solidFill>
                  <a:srgbClr val="0070C0"/>
                </a:solidFill>
              </a:rPr>
              <a:t>Recipient </a:t>
            </a:r>
            <a:r>
              <a:rPr lang="en-US" sz="2200" kern="0" dirty="0">
                <a:solidFill>
                  <a:srgbClr val="0070C0"/>
                </a:solidFill>
              </a:rPr>
              <a:t>eGFR (mL/min/1.73 </a:t>
            </a:r>
            <a:r>
              <a:rPr lang="en-US" sz="2200" kern="0" dirty="0" smtClean="0">
                <a:solidFill>
                  <a:srgbClr val="0070C0"/>
                </a:solidFill>
              </a:rPr>
              <a:t>m²)</a:t>
            </a:r>
            <a:r>
              <a:rPr lang="en-US" sz="2200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381000" y="433122"/>
            <a:ext cx="121158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5961"/>
            <a:ext cx="97536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Heart </a:t>
            </a:r>
            <a:r>
              <a:rPr lang="en-US" sz="2800" dirty="0" smtClean="0">
                <a:solidFill>
                  <a:srgbClr val="002060"/>
                </a:solidFill>
              </a:rPr>
              <a:t>Transplants with RCM/HCM (1992-6/2017</a:t>
            </a:r>
            <a:r>
              <a:rPr lang="en-US" sz="280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81077" y="6484379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99273" y="6982931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1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107126"/>
              </p:ext>
            </p:extLst>
          </p:nvPr>
        </p:nvGraphicFramePr>
        <p:xfrm>
          <a:off x="1371600" y="1447800"/>
          <a:ext cx="9961880" cy="541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1934114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0.0002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220200" y="659790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4,292)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5062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PVR </a:t>
            </a:r>
            <a:r>
              <a:rPr lang="en-US" sz="2133" kern="0" dirty="0" smtClean="0">
                <a:solidFill>
                  <a:srgbClr val="0070C0"/>
                </a:solidFill>
              </a:rPr>
              <a:t>(Wood </a:t>
            </a:r>
            <a:r>
              <a:rPr lang="en-US" sz="2133" kern="0" dirty="0" smtClean="0">
                <a:solidFill>
                  <a:srgbClr val="0070C0"/>
                </a:solidFill>
              </a:rPr>
              <a:t>units)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266700" y="463955"/>
            <a:ext cx="12268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880" y="234867"/>
            <a:ext cx="97536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Heart </a:t>
            </a:r>
            <a:r>
              <a:rPr lang="en-US" sz="2800" dirty="0" smtClean="0">
                <a:solidFill>
                  <a:srgbClr val="002060"/>
                </a:solidFill>
              </a:rPr>
              <a:t>Transplants with RCM/HCM </a:t>
            </a:r>
            <a:r>
              <a:rPr lang="en-US" sz="2800" dirty="0">
                <a:solidFill>
                  <a:srgbClr val="002060"/>
                </a:solidFill>
              </a:rPr>
              <a:t>(1992-6/2017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en-US" sz="2800" dirty="0">
                <a:solidFill>
                  <a:srgbClr val="002060"/>
                </a:solidFill>
              </a:rPr>
              <a:t>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1602" y="6466873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89566" y="695523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9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71048"/>
              </p:ext>
            </p:extLst>
          </p:nvPr>
        </p:nvGraphicFramePr>
        <p:xfrm>
          <a:off x="1524000" y="1467500"/>
          <a:ext cx="9753600" cy="531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250177" y="666399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4,292)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0590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Donor </a:t>
            </a:r>
            <a:r>
              <a:rPr lang="en-US" sz="2133" kern="0" dirty="0">
                <a:solidFill>
                  <a:srgbClr val="0070C0"/>
                </a:solidFill>
              </a:rPr>
              <a:t>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457200" y="435733"/>
            <a:ext cx="12039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0264"/>
            <a:ext cx="97536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Heart </a:t>
            </a:r>
            <a:r>
              <a:rPr lang="en-US" sz="2800" dirty="0" smtClean="0">
                <a:solidFill>
                  <a:srgbClr val="002060"/>
                </a:solidFill>
              </a:rPr>
              <a:t>Transplants with RCM/HCM </a:t>
            </a:r>
            <a:r>
              <a:rPr lang="en-US" sz="2800" dirty="0">
                <a:solidFill>
                  <a:srgbClr val="002060"/>
                </a:solidFill>
              </a:rPr>
              <a:t>(1992-6/2017)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2107" y="6470095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18770" y="695429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6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933585"/>
              </p:ext>
            </p:extLst>
          </p:nvPr>
        </p:nvGraphicFramePr>
        <p:xfrm>
          <a:off x="1676400" y="1447800"/>
          <a:ext cx="9525000" cy="533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63540" y="1956402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</a:t>
            </a:r>
            <a:r>
              <a:rPr lang="en-US" sz="1600" b="1" dirty="0" smtClean="0">
                <a:solidFill>
                  <a:schemeClr val="bg2"/>
                </a:solidFill>
              </a:rPr>
              <a:t>0.002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4" name="nvalue"/>
          <p:cNvSpPr txBox="1"/>
          <p:nvPr/>
        </p:nvSpPr>
        <p:spPr>
          <a:xfrm>
            <a:off x="9337362" y="662338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4,292)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Center </a:t>
            </a:r>
            <a:r>
              <a:rPr lang="en-US" sz="2133" kern="0" dirty="0">
                <a:solidFill>
                  <a:srgbClr val="0070C0"/>
                </a:solidFill>
              </a:rPr>
              <a:t>volume in previous 3 yrs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" y="391160"/>
            <a:ext cx="122301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</a:t>
            </a:r>
            <a:r>
              <a:rPr lang="en-US" sz="2560" dirty="0" smtClean="0">
                <a:solidFill>
                  <a:srgbClr val="002060"/>
                </a:solidFill>
              </a:rPr>
              <a:t>Transplants with RCM/HCM (1992-6/2017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5955" y="6455442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87094" y="693963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7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8222" y="6477000"/>
            <a:ext cx="4864778" cy="763387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75285" y="1707358"/>
            <a:ext cx="8701088" cy="144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31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Analysis</a:t>
            </a:r>
          </a:p>
        </p:txBody>
      </p:sp>
      <p:sp>
        <p:nvSpPr>
          <p:cNvPr id="8" name="logo_citation"/>
          <p:cNvSpPr txBox="1"/>
          <p:nvPr/>
        </p:nvSpPr>
        <p:spPr>
          <a:xfrm>
            <a:off x="2987707" y="6989656"/>
            <a:ext cx="1908239" cy="2279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004" tIns="45006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6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886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0088" y="3076813"/>
            <a:ext cx="11551444" cy="144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591"/>
              </a:spcBef>
              <a:buClr>
                <a:srgbClr val="0070C0"/>
              </a:buClr>
            </a:pPr>
            <a:r>
              <a:rPr lang="en-US" sz="3150" b="1" dirty="0">
                <a:solidFill>
                  <a:srgbClr val="0070C0"/>
                </a:solidFill>
              </a:rPr>
              <a:t>Mortality within 5 Years Conditional on Survival to 1 Year</a:t>
            </a:r>
          </a:p>
        </p:txBody>
      </p:sp>
    </p:spTree>
    <p:extLst>
      <p:ext uri="{BB962C8B-B14F-4D97-AF65-F5344CB8AC3E}">
        <p14:creationId xmlns:p14="http://schemas.microsoft.com/office/powerpoint/2010/main" val="3203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51" y="1222076"/>
            <a:ext cx="8382000" cy="5588000"/>
          </a:xfrm>
        </p:spPr>
      </p:pic>
      <p:sp>
        <p:nvSpPr>
          <p:cNvPr id="4" name="nvalue"/>
          <p:cNvSpPr txBox="1"/>
          <p:nvPr/>
        </p:nvSpPr>
        <p:spPr>
          <a:xfrm>
            <a:off x="9127631" y="6594536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2,490)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676400" y="47821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</a:t>
            </a:r>
            <a:r>
              <a:rPr lang="en-US" sz="2300" kern="0" dirty="0" smtClean="0">
                <a:solidFill>
                  <a:srgbClr val="002060"/>
                </a:solidFill>
              </a:rPr>
              <a:t>Statistically Significant Categorical Risk </a:t>
            </a:r>
            <a:r>
              <a:rPr lang="en-US" sz="2300" kern="0" dirty="0">
                <a:solidFill>
                  <a:srgbClr val="002060"/>
                </a:solidFill>
              </a:rPr>
              <a:t>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5-Year </a:t>
            </a:r>
            <a:r>
              <a:rPr lang="en-US" sz="2300" kern="0" dirty="0">
                <a:solidFill>
                  <a:srgbClr val="002060"/>
                </a:solidFill>
              </a:rPr>
              <a:t>Mortality Conditional on Survival to 1 Year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14223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</a:t>
            </a:r>
            <a:r>
              <a:rPr lang="en-US" sz="2560" dirty="0" smtClean="0">
                <a:solidFill>
                  <a:srgbClr val="002060"/>
                </a:solidFill>
              </a:rPr>
              <a:t>Transplants with RCM/HCM </a:t>
            </a:r>
            <a:r>
              <a:rPr lang="en-US" sz="2560" dirty="0">
                <a:solidFill>
                  <a:srgbClr val="002060"/>
                </a:solidFill>
              </a:rPr>
              <a:t>(1992-6/2013</a:t>
            </a:r>
            <a:r>
              <a:rPr lang="en-US" sz="2560" dirty="0" smtClean="0">
                <a:solidFill>
                  <a:srgbClr val="002060"/>
                </a:solidFill>
              </a:rPr>
              <a:t>)</a:t>
            </a:r>
            <a:r>
              <a:rPr lang="en-US" sz="2560" dirty="0">
                <a:solidFill>
                  <a:srgbClr val="002060"/>
                </a:solidFill>
              </a:rPr>
              <a:t>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104421" y="6466873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73387" y="696447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2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109643"/>
              </p:ext>
            </p:extLst>
          </p:nvPr>
        </p:nvGraphicFramePr>
        <p:xfrm>
          <a:off x="1971040" y="1788160"/>
          <a:ext cx="8859520" cy="1354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760">
                  <a:extLst>
                    <a:ext uri="{9D8B030D-6E8A-4147-A177-3AD203B41FA5}">
                      <a16:colId xmlns:a16="http://schemas.microsoft.com/office/drawing/2014/main" val="315540792"/>
                    </a:ext>
                  </a:extLst>
                </a:gridCol>
                <a:gridCol w="4429760">
                  <a:extLst>
                    <a:ext uri="{9D8B030D-6E8A-4147-A177-3AD203B41FA5}">
                      <a16:colId xmlns:a16="http://schemas.microsoft.com/office/drawing/2014/main" val="1752035214"/>
                    </a:ext>
                  </a:extLst>
                </a:gridCol>
              </a:tblGrid>
              <a:tr h="67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89316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PA mean (mm/Hg)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07133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524000" y="68139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</a:t>
            </a:r>
            <a:r>
              <a:rPr lang="en-US" sz="2400" kern="0" dirty="0" smtClean="0">
                <a:solidFill>
                  <a:srgbClr val="002060"/>
                </a:solidFill>
              </a:rPr>
              <a:t>Statistically Significant Continuous Risk </a:t>
            </a:r>
            <a:r>
              <a:rPr lang="en-US" sz="2400" kern="0" dirty="0">
                <a:solidFill>
                  <a:srgbClr val="002060"/>
                </a:solidFill>
              </a:rPr>
              <a:t>Factors For </a:t>
            </a:r>
            <a:r>
              <a:rPr lang="en-US" sz="2400" kern="0" dirty="0" smtClean="0">
                <a:solidFill>
                  <a:srgbClr val="002060"/>
                </a:solidFill>
              </a:rPr>
              <a:t>5-Year </a:t>
            </a:r>
            <a:r>
              <a:rPr lang="en-US" sz="2400" kern="0" dirty="0">
                <a:solidFill>
                  <a:srgbClr val="002060"/>
                </a:solidFill>
              </a:rPr>
              <a:t>Mortality Conditional on Survival to 1 Year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</a:t>
            </a:r>
            <a:r>
              <a:rPr lang="en-US" sz="2560" dirty="0" smtClean="0">
                <a:solidFill>
                  <a:srgbClr val="002060"/>
                </a:solidFill>
              </a:rPr>
              <a:t>RCM/HCM </a:t>
            </a:r>
            <a:r>
              <a:rPr lang="en-US" sz="2560" dirty="0">
                <a:solidFill>
                  <a:srgbClr val="002060"/>
                </a:solidFill>
              </a:rPr>
              <a:t>Transplants (1992-6/2013)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98778" y="6464051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116974" y="6954946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34603"/>
              </p:ext>
            </p:extLst>
          </p:nvPr>
        </p:nvGraphicFramePr>
        <p:xfrm>
          <a:off x="1219200" y="1578187"/>
          <a:ext cx="10287000" cy="519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539740" y="1972052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0.0180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370886" y="660681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2,490)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61169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70C0"/>
                </a:solidFill>
              </a:rPr>
              <a:t>
</a:t>
            </a:r>
            <a:r>
              <a:rPr lang="en-US" sz="2200" kern="0" dirty="0" smtClean="0">
                <a:solidFill>
                  <a:srgbClr val="0070C0"/>
                </a:solidFill>
              </a:rPr>
              <a:t>PA </a:t>
            </a:r>
            <a:r>
              <a:rPr lang="en-US" sz="2200" kern="0" dirty="0">
                <a:solidFill>
                  <a:srgbClr val="0070C0"/>
                </a:solidFill>
              </a:rPr>
              <a:t>mean (mm/Hg)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485900" y="48601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5-Year </a:t>
            </a:r>
            <a:r>
              <a:rPr lang="en-US" sz="2300" kern="0" dirty="0">
                <a:solidFill>
                  <a:srgbClr val="002060"/>
                </a:solidFill>
              </a:rPr>
              <a:t>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9291"/>
            <a:ext cx="97536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Heart </a:t>
            </a:r>
            <a:r>
              <a:rPr lang="en-US" sz="2800" dirty="0" smtClean="0">
                <a:solidFill>
                  <a:srgbClr val="002060"/>
                </a:solidFill>
              </a:rPr>
              <a:t>Transplants with RCM/HCM (1992-6/2013)</a:t>
            </a:r>
            <a:r>
              <a:rPr lang="en-US" sz="2800" dirty="0">
                <a:solidFill>
                  <a:srgbClr val="002060"/>
                </a:solidFill>
              </a:rPr>
              <a:t>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5955" y="6466604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14151" y="6964201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078" y="-179939"/>
            <a:ext cx="9144000" cy="9906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Adult Heart Transplants </a:t>
            </a:r>
            <a:r>
              <a:rPr lang="en-US" sz="2800" dirty="0">
                <a:solidFill>
                  <a:srgbClr val="002060"/>
                </a:solidFill>
              </a:rPr>
              <a:t>with </a:t>
            </a:r>
            <a:r>
              <a:rPr lang="en-US" sz="2800" dirty="0" smtClean="0">
                <a:solidFill>
                  <a:srgbClr val="002060"/>
                </a:solidFill>
              </a:rPr>
              <a:t>RCM/HCM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6963485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</a:t>
            </a:r>
            <a:r>
              <a:rPr lang="en-US" sz="1200" b="1" dirty="0" smtClean="0">
                <a:solidFill>
                  <a:srgbClr val="002060"/>
                </a:solidFill>
              </a:rPr>
              <a:t>) 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652779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35451" y="6709570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001451" y="438639"/>
            <a:ext cx="1066799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Recipient Characteristics (Transplants: </a:t>
            </a:r>
            <a:r>
              <a:rPr lang="en-US" sz="2600" kern="0" dirty="0" smtClean="0">
                <a:solidFill>
                  <a:srgbClr val="002060"/>
                </a:solidFill>
              </a:rPr>
              <a:t>January </a:t>
            </a:r>
            <a:r>
              <a:rPr lang="en-US" sz="2600" kern="0" dirty="0" smtClean="0">
                <a:solidFill>
                  <a:srgbClr val="002060"/>
                </a:solidFill>
              </a:rPr>
              <a:t>1992 – </a:t>
            </a:r>
            <a:r>
              <a:rPr lang="en-US" sz="2600" kern="0" dirty="0" smtClean="0">
                <a:solidFill>
                  <a:srgbClr val="002060"/>
                </a:solidFill>
              </a:rPr>
              <a:t>June </a:t>
            </a:r>
            <a:r>
              <a:rPr lang="en-US" sz="2600" kern="0" dirty="0" smtClean="0">
                <a:solidFill>
                  <a:srgbClr val="002060"/>
                </a:solidFill>
              </a:rPr>
              <a:t>2018) 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58862"/>
              </p:ext>
            </p:extLst>
          </p:nvPr>
        </p:nvGraphicFramePr>
        <p:xfrm>
          <a:off x="1109021" y="1011313"/>
          <a:ext cx="10452861" cy="5363479"/>
        </p:xfrm>
        <a:graphic>
          <a:graphicData uri="http://schemas.openxmlformats.org/drawingml/2006/table">
            <a:tbl>
              <a:tblPr firstRow="1" bandRow="1"/>
              <a:tblGrid>
                <a:gridCol w="2735006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1957334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2371979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2304208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1084334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440959">
                <a:tc>
                  <a:txBody>
                    <a:bodyPr/>
                    <a:lstStyle/>
                    <a:p>
                      <a:pPr algn="l" rtl="0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NL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Jan 1992-Dec 2000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nl-NL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(N</a:t>
                      </a:r>
                      <a:r>
                        <a:rPr lang="nl-NL" sz="13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=  760)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NL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Jan 2001-Dec 2009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nl-NL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(N</a:t>
                      </a:r>
                      <a:r>
                        <a:rPr lang="nl-NL" sz="13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=</a:t>
                      </a:r>
                      <a:r>
                        <a:rPr lang="nl-NL" sz="13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1,417)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Jan 2010-Jun 2018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(N =  2,129)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P-value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0387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Geographi</a:t>
                      </a:r>
                      <a:r>
                        <a:rPr lang="en-US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 Location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45163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47.8%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49.5%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41.4%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43374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America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46.7%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46.1%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52.0%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04081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96891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 (years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(continuous)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47.0 (22.0 - 63.0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49.0 (22.0 - 65.0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52.0 (23.0 - 68.0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189184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Female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38.7%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44.7%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42.2%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635960"/>
                  </a:ext>
                </a:extLst>
              </a:tr>
              <a:tr h="28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Weight (kg)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69.1 (48.4 - 96.0) 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72.0 (49.9 - 100.0) 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75.0 (51.3 - 105.9) 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786992"/>
                  </a:ext>
                </a:extLst>
              </a:tr>
              <a:tr h="28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Height (cm)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170.0 (152.4 - 185.0) 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170.2 (154.0 - 186.0) 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170.2 (154.0 - 188.0) 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634895"/>
                  </a:ext>
                </a:extLst>
              </a:tr>
              <a:tr h="28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BMI (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kg/m²)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23.7 (17.9 - 31.8) 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24.7 (18.7 - 32.8) 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25.5 (19.1 - 34.2) 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558803"/>
                  </a:ext>
                </a:extLst>
              </a:tr>
              <a:tr h="280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ABO blood type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903226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46.8%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42.6%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41.0%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1415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AB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932961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B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230331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O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38.2%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38.5%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40.6%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360616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 20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19.1%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778184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</a:t>
                      </a:r>
                      <a:r>
                        <a:rPr lang="en-US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 80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570596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CMV antibody </a:t>
                      </a:r>
                      <a:r>
                        <a:rPr lang="en-US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positive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57.5%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53.9%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54.4%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0.5138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908883"/>
                  </a:ext>
                </a:extLst>
              </a:tr>
            </a:tbl>
          </a:graphicData>
        </a:graphic>
      </p:graphicFrame>
      <p:sp>
        <p:nvSpPr>
          <p:cNvPr id="12" name="logo_citation"/>
          <p:cNvSpPr txBox="1"/>
          <p:nvPr/>
        </p:nvSpPr>
        <p:spPr>
          <a:xfrm>
            <a:off x="2869764" y="698656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2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212209"/>
            <a:ext cx="9144000" cy="9906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Adult Heart Transplants </a:t>
            </a:r>
            <a:r>
              <a:rPr lang="en-US" sz="2800" dirty="0">
                <a:solidFill>
                  <a:srgbClr val="002060"/>
                </a:solidFill>
              </a:rPr>
              <a:t>with </a:t>
            </a:r>
            <a:r>
              <a:rPr lang="en-US" sz="2800" dirty="0" smtClean="0">
                <a:solidFill>
                  <a:srgbClr val="002060"/>
                </a:solidFill>
              </a:rPr>
              <a:t>RCM/HCM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498580"/>
              </p:ext>
            </p:extLst>
          </p:nvPr>
        </p:nvGraphicFramePr>
        <p:xfrm>
          <a:off x="1007191" y="1025523"/>
          <a:ext cx="10768793" cy="51243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26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3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212">
                  <a:extLst>
                    <a:ext uri="{9D8B030D-6E8A-4147-A177-3AD203B41FA5}">
                      <a16:colId xmlns:a16="http://schemas.microsoft.com/office/drawing/2014/main" val="3345357125"/>
                    </a:ext>
                  </a:extLst>
                </a:gridCol>
              </a:tblGrid>
              <a:tr h="548131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1992-Dec 2000 </a:t>
                      </a:r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(N 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</a:t>
                      </a:r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760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2001-Dec 2009 </a:t>
                      </a:r>
                      <a:endParaRPr lang="nl-N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=  1,417)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2010-Jun 2018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=  2,129)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P-value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History of malignancy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5.0%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History of smoking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31.2%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0.4412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Pre-transplant dialysis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0.8%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  <a:tr h="344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Prior cardiac surgery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22.0%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Hospitalized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312983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Inotrope use</a:t>
                      </a:r>
                      <a:endParaRPr lang="en-US" sz="1400" b="1" dirty="0"/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0.9403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876041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ECMO use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88136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IABP use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51604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Ventilator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576151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MCS use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&lt;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696724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BIVAD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950499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TAH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14868"/>
                  </a:ext>
                </a:extLst>
              </a:tr>
              <a:tr h="275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VAD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98466"/>
                  </a:ext>
                </a:extLst>
              </a:tr>
              <a:tr h="275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None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675713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6200" y="652779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91588" y="6498084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105400" y="370359"/>
            <a:ext cx="6781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92888" y="617436"/>
            <a:ext cx="11615758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Recipient </a:t>
            </a:r>
            <a:r>
              <a:rPr lang="en-US" sz="2600" kern="0" dirty="0">
                <a:solidFill>
                  <a:srgbClr val="002060"/>
                </a:solidFill>
              </a:rPr>
              <a:t>Characteristics (Transplants: January 1992 – June 2018)</a:t>
            </a:r>
          </a:p>
          <a:p>
            <a:pPr defTabSz="914400"/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767" y="674442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6990756"/>
            <a:ext cx="376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 Based on Jul 2004– Dec 2009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5" name="logo_citation"/>
          <p:cNvSpPr txBox="1"/>
          <p:nvPr/>
        </p:nvSpPr>
        <p:spPr>
          <a:xfrm>
            <a:off x="2860239" y="698656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75979" y="480201"/>
            <a:ext cx="1066799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Recipient Characteristics (Transplants: </a:t>
            </a:r>
            <a:r>
              <a:rPr lang="en-US" sz="2600" kern="0" dirty="0" smtClean="0">
                <a:solidFill>
                  <a:srgbClr val="002060"/>
                </a:solidFill>
              </a:rPr>
              <a:t>January </a:t>
            </a:r>
            <a:r>
              <a:rPr lang="en-US" sz="2600" kern="0" dirty="0" smtClean="0">
                <a:solidFill>
                  <a:srgbClr val="002060"/>
                </a:solidFill>
              </a:rPr>
              <a:t>1992 – </a:t>
            </a:r>
            <a:r>
              <a:rPr lang="en-US" sz="2600" kern="0" dirty="0" smtClean="0">
                <a:solidFill>
                  <a:srgbClr val="002060"/>
                </a:solidFill>
              </a:rPr>
              <a:t>June </a:t>
            </a:r>
            <a:r>
              <a:rPr lang="en-US" sz="2600" kern="0" dirty="0" smtClean="0">
                <a:solidFill>
                  <a:srgbClr val="002060"/>
                </a:solidFill>
              </a:rPr>
              <a:t>2018) 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887037"/>
              </p:ext>
            </p:extLst>
          </p:nvPr>
        </p:nvGraphicFramePr>
        <p:xfrm>
          <a:off x="772357" y="1071271"/>
          <a:ext cx="11201400" cy="2822448"/>
        </p:xfrm>
        <a:graphic>
          <a:graphicData uri="http://schemas.openxmlformats.org/drawingml/2006/table">
            <a:tbl>
              <a:tblPr firstRow="1" bandRow="1"/>
              <a:tblGrid>
                <a:gridCol w="2199443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2524957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1992-Dec 2000 </a:t>
                      </a:r>
                      <a:endParaRPr lang="nl-N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(N=760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2001-Dec 2009 </a:t>
                      </a:r>
                      <a:endParaRPr lang="nl-N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(N=1,417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2010-Jun 2018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(N=2,129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P-value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038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Bilirubin (mg/dl)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 (0.3 - 2.7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 (0.3 - 2.9)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 (0.3 - 2.4)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70767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Creatinine (mg/dl)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 (0.7 - 2.2) 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 (0.7 - 2.2)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 (0.7 - 2.0)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64035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GFR (mL/min/1.73m²)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69.3 (34.6 - 142.8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71.7 (37.4 - 139.4)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74.7 (39.5 - 142.6)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92325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PCW mean (mmHg)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 (8.0 - 32.0) 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 (8.0 - 30.0)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 (7.0 - 30.0)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27141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 mean (mmHg)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 (16.0 - 50.0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28.0 (15.0 - 45.0)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27.0 (14.0 - 43.0)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23457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PVR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(Wood units)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 (0.7 - 6.5) 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 (0.8 - 5.8)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 (0.6 - 5.1)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854202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4488" y="6518655"/>
            <a:ext cx="4715932" cy="711201"/>
            <a:chOff x="2" y="6146792"/>
            <a:chExt cx="4715932" cy="711201"/>
          </a:xfrm>
        </p:grpSpPr>
        <p:grpSp>
          <p:nvGrpSpPr>
            <p:cNvPr id="8" name="Group 7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1396" y="-150502"/>
            <a:ext cx="10503322" cy="99060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</a:t>
            </a:r>
            <a:r>
              <a:rPr lang="en-US" sz="2800" dirty="0" smtClean="0">
                <a:solidFill>
                  <a:srgbClr val="002060"/>
                </a:solidFill>
              </a:rPr>
              <a:t>Heart Transplants </a:t>
            </a:r>
            <a:r>
              <a:rPr lang="en-US" sz="2800" dirty="0">
                <a:solidFill>
                  <a:srgbClr val="002060"/>
                </a:solidFill>
              </a:rPr>
              <a:t>with </a:t>
            </a:r>
            <a:r>
              <a:rPr lang="en-US" sz="2800" dirty="0" smtClean="0">
                <a:solidFill>
                  <a:srgbClr val="002060"/>
                </a:solidFill>
              </a:rPr>
              <a:t>RCM/HCM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9979" y="6388850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3" name="logo_citation"/>
          <p:cNvSpPr txBox="1"/>
          <p:nvPr/>
        </p:nvSpPr>
        <p:spPr>
          <a:xfrm>
            <a:off x="2860922" y="6971308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6608065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</a:t>
            </a:r>
            <a:r>
              <a:rPr lang="en-US" sz="1200" b="1" dirty="0" smtClean="0">
                <a:solidFill>
                  <a:srgbClr val="002060"/>
                </a:solidFill>
              </a:rPr>
              <a:t>)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6451" y="6816395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* GFR was estimated using the Cockcroft-Gault formula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197" y="7046759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051458"/>
              </p:ext>
            </p:extLst>
          </p:nvPr>
        </p:nvGraphicFramePr>
        <p:xfrm>
          <a:off x="1143000" y="1359890"/>
          <a:ext cx="3646256" cy="300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98077"/>
              </p:ext>
            </p:extLst>
          </p:nvPr>
        </p:nvGraphicFramePr>
        <p:xfrm>
          <a:off x="4937760" y="1463040"/>
          <a:ext cx="6664960" cy="349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099589"/>
              </p:ext>
            </p:extLst>
          </p:nvPr>
        </p:nvGraphicFramePr>
        <p:xfrm>
          <a:off x="2756006" y="3787145"/>
          <a:ext cx="3798324" cy="309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82531"/>
              </p:ext>
            </p:extLst>
          </p:nvPr>
        </p:nvGraphicFramePr>
        <p:xfrm>
          <a:off x="5792189" y="3682545"/>
          <a:ext cx="4064000" cy="308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 bwMode="auto">
          <a:xfrm>
            <a:off x="1304376" y="160526"/>
            <a:ext cx="106680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kern="0" dirty="0">
                <a:solidFill>
                  <a:srgbClr val="002060"/>
                </a:solidFill>
              </a:rPr>
              <a:t>Adult Heart </a:t>
            </a:r>
            <a:r>
              <a:rPr lang="en-US" sz="2600" kern="0" dirty="0" smtClean="0">
                <a:solidFill>
                  <a:srgbClr val="002060"/>
                </a:solidFill>
              </a:rPr>
              <a:t>Transplants with RCM/HCM</a:t>
            </a:r>
            <a:r>
              <a:rPr lang="en-US" sz="2600" kern="0" dirty="0">
                <a:solidFill>
                  <a:srgbClr val="002060"/>
                </a:solidFill>
              </a:rPr>
              <a:t/>
            </a:r>
            <a:br>
              <a:rPr lang="en-US" sz="2600" kern="0" dirty="0">
                <a:solidFill>
                  <a:srgbClr val="002060"/>
                </a:solidFill>
              </a:rPr>
            </a:br>
            <a:r>
              <a:rPr lang="en-US" sz="2400" kern="0" dirty="0">
                <a:solidFill>
                  <a:srgbClr val="002060"/>
                </a:solidFill>
              </a:rPr>
              <a:t>Diagnosis by Age Group</a:t>
            </a:r>
            <a:br>
              <a:rPr lang="en-US" sz="2400" kern="0" dirty="0">
                <a:solidFill>
                  <a:srgbClr val="002060"/>
                </a:solidFill>
              </a:rPr>
            </a:b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434080" y="959780"/>
            <a:ext cx="593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>
                <a:solidFill>
                  <a:srgbClr val="002060"/>
                </a:solidFill>
              </a:rPr>
              <a:t>(Transplants: January </a:t>
            </a:r>
            <a:r>
              <a:rPr lang="en-US" sz="2000" b="1" kern="0" dirty="0" smtClean="0">
                <a:solidFill>
                  <a:srgbClr val="002060"/>
                </a:solidFill>
              </a:rPr>
              <a:t>1992 </a:t>
            </a:r>
            <a:r>
              <a:rPr lang="en-US" sz="2000" b="1" kern="0" dirty="0">
                <a:solidFill>
                  <a:srgbClr val="002060"/>
                </a:solidFill>
              </a:rPr>
              <a:t>– June 2018)</a:t>
            </a:r>
          </a:p>
        </p:txBody>
      </p:sp>
      <p:grpSp>
        <p:nvGrpSpPr>
          <p:cNvPr id="13" name="Group 12" hidden="1"/>
          <p:cNvGrpSpPr/>
          <p:nvPr/>
        </p:nvGrpSpPr>
        <p:grpSpPr>
          <a:xfrm>
            <a:off x="1524002" y="6556582"/>
            <a:ext cx="5030327" cy="758615"/>
            <a:chOff x="2" y="6146792"/>
            <a:chExt cx="4715932" cy="711201"/>
          </a:xfrm>
        </p:grpSpPr>
        <p:grpSp>
          <p:nvGrpSpPr>
            <p:cNvPr id="16" name="Group 15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7" name="logo_year"/>
              <p:cNvSpPr txBox="1"/>
              <p:nvPr/>
            </p:nvSpPr>
            <p:spPr>
              <a:xfrm>
                <a:off x="2971800" y="6067776"/>
                <a:ext cx="1885813" cy="455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4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24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" name="logo_citation"/>
            <p:cNvSpPr txBox="1"/>
            <p:nvPr/>
          </p:nvSpPr>
          <p:spPr>
            <a:xfrm>
              <a:off x="2766436" y="6607005"/>
              <a:ext cx="1938528" cy="227946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9261" tIns="48768" rIns="0" rtlCol="0" anchor="ctr" anchorCtr="0">
              <a:spAutoFit/>
            </a:bodyPr>
            <a:lstStyle/>
            <a:p>
              <a:r>
                <a:rPr lang="en-US" sz="96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6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" y="6527799"/>
            <a:ext cx="4715932" cy="711201"/>
            <a:chOff x="2" y="6146792"/>
            <a:chExt cx="4715932" cy="711201"/>
          </a:xfrm>
        </p:grpSpPr>
        <p:grpSp>
          <p:nvGrpSpPr>
            <p:cNvPr id="29" name="Group 28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32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0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logo_citation"/>
          <p:cNvSpPr txBox="1"/>
          <p:nvPr/>
        </p:nvSpPr>
        <p:spPr>
          <a:xfrm>
            <a:off x="2842633" y="699475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9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352245"/>
              </p:ext>
            </p:extLst>
          </p:nvPr>
        </p:nvGraphicFramePr>
        <p:xfrm>
          <a:off x="114300" y="1349699"/>
          <a:ext cx="12573000" cy="513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 bwMode="auto">
          <a:xfrm>
            <a:off x="1638300" y="160928"/>
            <a:ext cx="975360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kern="0" dirty="0">
                <a:solidFill>
                  <a:srgbClr val="002060"/>
                </a:solidFill>
              </a:rPr>
              <a:t>Adult Heart Transplants </a:t>
            </a:r>
            <a:r>
              <a:rPr lang="en-US" sz="2600" kern="0" dirty="0" smtClean="0">
                <a:solidFill>
                  <a:srgbClr val="002060"/>
                </a:solidFill>
              </a:rPr>
              <a:t>with RCM/HCM</a:t>
            </a:r>
            <a:br>
              <a:rPr lang="en-US" sz="2600" kern="0" dirty="0" smtClean="0">
                <a:solidFill>
                  <a:srgbClr val="002060"/>
                </a:solidFill>
              </a:rPr>
            </a:br>
            <a:r>
              <a:rPr lang="en-US" sz="2600" kern="0" dirty="0" smtClean="0">
                <a:solidFill>
                  <a:srgbClr val="002060"/>
                </a:solidFill>
              </a:rPr>
              <a:t>Distribution of </a:t>
            </a:r>
            <a:r>
              <a:rPr lang="en-US" sz="2400" kern="0" dirty="0" smtClean="0">
                <a:solidFill>
                  <a:srgbClr val="002060"/>
                </a:solidFill>
              </a:rPr>
              <a:t>Donor and Recipient Age</a:t>
            </a:r>
            <a:br>
              <a:rPr lang="en-US" sz="2400" kern="0" dirty="0" smtClean="0">
                <a:solidFill>
                  <a:srgbClr val="002060"/>
                </a:solidFill>
              </a:rPr>
            </a:br>
            <a:r>
              <a:rPr lang="en-US" sz="2133" kern="0" dirty="0" smtClean="0">
                <a:solidFill>
                  <a:srgbClr val="002060"/>
                </a:solidFill>
              </a:rPr>
              <a:t> </a:t>
            </a:r>
            <a:endParaRPr lang="en-US" sz="2133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385820" y="936233"/>
            <a:ext cx="625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>
                <a:solidFill>
                  <a:srgbClr val="002060"/>
                </a:solidFill>
              </a:rPr>
              <a:t>(Transplants: January </a:t>
            </a:r>
            <a:r>
              <a:rPr lang="en-US" sz="2000" b="1" kern="0" dirty="0" smtClean="0">
                <a:solidFill>
                  <a:srgbClr val="002060"/>
                </a:solidFill>
              </a:rPr>
              <a:t>1992 </a:t>
            </a:r>
            <a:r>
              <a:rPr lang="en-US" sz="2000" b="1" kern="0" dirty="0">
                <a:solidFill>
                  <a:srgbClr val="002060"/>
                </a:solidFill>
              </a:rPr>
              <a:t>– June 2018)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200" y="6480385"/>
            <a:ext cx="5076434" cy="758615"/>
            <a:chOff x="2" y="6146792"/>
            <a:chExt cx="4759157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7" name="logo_year"/>
              <p:cNvSpPr txBox="1"/>
              <p:nvPr/>
            </p:nvSpPr>
            <p:spPr>
              <a:xfrm>
                <a:off x="2971800" y="6067776"/>
                <a:ext cx="1885813" cy="455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4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24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820631" y="6609033"/>
              <a:ext cx="1938528" cy="227946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9261" tIns="48768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1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customXsn xmlns="http://schemas.microsoft.com/office/2006/metadata/customXsn">
  <xsnLocation>http://departments/research/PMO/Private/Document Management and Control/Templates/Document Request and Tracking Form.doc</xsnLocation>
  <cached>True</cached>
  <openByDefault>False</openByDefault>
  <xsnScope>http://departments/research/Staff/ISHLT</xsnScope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A9236091AB348876378E1F235635F" ma:contentTypeVersion="0" ma:contentTypeDescription="Create a new document." ma:contentTypeScope="" ma:versionID="b8d2993a86a15f6ae2380fc1e2ee2d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1805D6-AC72-435D-A51A-1C2C01D7BD28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1df23a4e-d417-4e0a-a778-b7db59ac479a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F47D93-CF7B-48CB-914C-4409E5554C1C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0E85E040-0E68-4269-98B2-6096DB9AE492}"/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61414</TotalTime>
  <Words>4228</Words>
  <Application>Microsoft Office PowerPoint</Application>
  <PresentationFormat>Custom</PresentationFormat>
  <Paragraphs>948</Paragraphs>
  <Slides>49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Times</vt:lpstr>
      <vt:lpstr>Webdings</vt:lpstr>
      <vt:lpstr>UNOSTemplate</vt:lpstr>
      <vt:lpstr>FOCUS THEME:   RESTRICTIVE/HYPERTROPHIC  CARDIOMYOPATHIES (RCM/HCM)</vt:lpstr>
      <vt:lpstr>Table of Contents</vt:lpstr>
      <vt:lpstr>PowerPoint Presentation</vt:lpstr>
      <vt:lpstr>Adult Heart Transplants with RCM/HCM</vt:lpstr>
      <vt:lpstr>Adult Heart Transplants with RCM/HCM</vt:lpstr>
      <vt:lpstr>Adult Heart Transplants with RCM/HCM</vt:lpstr>
      <vt:lpstr>Adult Heart Transplants with RCM/HCM</vt:lpstr>
      <vt:lpstr>PowerPoint Presentation</vt:lpstr>
      <vt:lpstr>PowerPoint Presentation</vt:lpstr>
      <vt:lpstr>Adult Heart Transplants with RCM/HCM Donor-Recipient Sex Distribution by Location and Era</vt:lpstr>
      <vt:lpstr>Adult Heart Transplants Diagnosis by 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Heart Transplants with RCM/HCM % of Recipients Experiencing Treated Rejection Between Discharge and 1-Year Follow-Up by Transplant 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Heart Transplants with RCM/HCM (1992-6/2017)
</vt:lpstr>
      <vt:lpstr>Adult Heart Transplants with RCM/HCM (1992-6/2017)
</vt:lpstr>
      <vt:lpstr>Adult Heart RCM/HCM Transplants (1992-6/2017)
</vt:lpstr>
      <vt:lpstr>Adult Heart Transplants with RCM/HCM (1992-6/2017)
</vt:lpstr>
      <vt:lpstr>Adult Heart Transplants with RCM/HCM (1992-6/2017)
</vt:lpstr>
      <vt:lpstr>Adult Heart Transplants with RCM/HCM (1992-6/2017)
</vt:lpstr>
      <vt:lpstr>Adult Heart Transplants with RCM/HCM (1992-6/2017)
</vt:lpstr>
      <vt:lpstr>PowerPoint Presentation</vt:lpstr>
      <vt:lpstr>Adult Heart Transplants with RCM/HCM (1992-6/2013)
</vt:lpstr>
      <vt:lpstr>Adult Heart RCM/HCM Transplants (1992-6/2013)
</vt:lpstr>
      <vt:lpstr>Adult Heart Transplants with RCM/HCM (1992-6/2013)
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lastModifiedBy>Wida Cherikh</cp:lastModifiedBy>
  <cp:revision>4404</cp:revision>
  <dcterms:created xsi:type="dcterms:W3CDTF">2009-06-30T12:53:17Z</dcterms:created>
  <dcterms:modified xsi:type="dcterms:W3CDTF">2022-10-07T01:12:36Z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0x0101003C4A9236091AB348876378E1F235635F</vt:lpwstr>
  </property>
</Properties>
</file>