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3.xml" ContentType="application/vnd.openxmlformats-officedocument.drawingml.chart+xml"/>
  <Override PartName="/ppt/notesSlides/notesSlide15.xml" ContentType="application/vnd.openxmlformats-officedocument.presentationml.notesSlide+xml"/>
  <Override PartName="/ppt/charts/chart14.xml" ContentType="application/vnd.openxmlformats-officedocument.drawingml.chart+xml"/>
  <Override PartName="/ppt/drawings/drawing1.xml" ContentType="application/vnd.openxmlformats-officedocument.drawingml.chartshapes+xml"/>
  <Override PartName="/ppt/charts/chart15.xml" ContentType="application/vnd.openxmlformats-officedocument.drawingml.chart+xml"/>
  <Override PartName="/ppt/drawings/drawing2.xml" ContentType="application/vnd.openxmlformats-officedocument.drawingml.chartshapes+xml"/>
  <Override PartName="/ppt/charts/chart16.xml" ContentType="application/vnd.openxmlformats-officedocument.drawingml.chart+xml"/>
  <Override PartName="/ppt/drawings/drawing3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7.xml" ContentType="application/vnd.openxmlformats-officedocument.drawingml.chart+xml"/>
  <Override PartName="/ppt/drawings/drawing4.xml" ContentType="application/vnd.openxmlformats-officedocument.drawingml.chartshapes+xml"/>
  <Override PartName="/ppt/charts/chart18.xml" ContentType="application/vnd.openxmlformats-officedocument.drawingml.chart+xml"/>
  <Override PartName="/ppt/drawings/drawing5.xml" ContentType="application/vnd.openxmlformats-officedocument.drawingml.chartshapes+xml"/>
  <Override PartName="/ppt/charts/chart19.xml" ContentType="application/vnd.openxmlformats-officedocument.drawingml.chart+xml"/>
  <Override PartName="/ppt/drawings/drawing6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drawings/drawing7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notesSlides/notesSlide19.xml" ContentType="application/vnd.openxmlformats-officedocument.presentationml.notesSlid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notesSlides/notesSlide20.xml" ContentType="application/vnd.openxmlformats-officedocument.presentationml.notesSlid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notesSlides/notesSlide21.xml" ContentType="application/vnd.openxmlformats-officedocument.presentationml.notesSlide+xml"/>
  <Override PartName="/ppt/charts/chart28.xml" ContentType="application/vnd.openxmlformats-officedocument.drawingml.chart+xml"/>
  <Override PartName="/ppt/drawings/drawing8.xml" ContentType="application/vnd.openxmlformats-officedocument.drawingml.chartshapes+xml"/>
  <Override PartName="/ppt/charts/chart29.xml" ContentType="application/vnd.openxmlformats-officedocument.drawingml.chart+xml"/>
  <Override PartName="/ppt/notesSlides/notesSlide22.xml" ContentType="application/vnd.openxmlformats-officedocument.presentationml.notesSlide+xml"/>
  <Override PartName="/ppt/charts/chart30.xml" ContentType="application/vnd.openxmlformats-officedocument.drawingml.chart+xml"/>
  <Override PartName="/ppt/drawings/drawing9.xml" ContentType="application/vnd.openxmlformats-officedocument.drawingml.chartshapes+xml"/>
  <Override PartName="/ppt/notesSlides/notesSlide23.xml" ContentType="application/vnd.openxmlformats-officedocument.presentationml.notesSlide+xml"/>
  <Override PartName="/ppt/charts/chart31.xml" ContentType="application/vnd.openxmlformats-officedocument.drawingml.chart+xml"/>
  <Override PartName="/ppt/notesSlides/notesSlide24.xml" ContentType="application/vnd.openxmlformats-officedocument.presentationml.notesSlide+xml"/>
  <Override PartName="/ppt/charts/chart32.xml" ContentType="application/vnd.openxmlformats-officedocument.drawingml.chart+xml"/>
  <Override PartName="/ppt/drawings/drawing10.xml" ContentType="application/vnd.openxmlformats-officedocument.drawingml.chartshapes+xml"/>
  <Override PartName="/ppt/charts/chart33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34.xml" ContentType="application/vnd.openxmlformats-officedocument.drawingml.chart+xml"/>
  <Override PartName="/ppt/notesSlides/notesSlide27.xml" ContentType="application/vnd.openxmlformats-officedocument.presentationml.notesSlide+xml"/>
  <Override PartName="/ppt/charts/chart35.xml" ContentType="application/vnd.openxmlformats-officedocument.drawingml.chart+xml"/>
  <Override PartName="/ppt/drawings/drawing11.xml" ContentType="application/vnd.openxmlformats-officedocument.drawingml.chartshapes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notesSlides/notesSlide28.xml" ContentType="application/vnd.openxmlformats-officedocument.presentationml.notesSlide+xml"/>
  <Override PartName="/ppt/charts/chart38.xml" ContentType="application/vnd.openxmlformats-officedocument.drawingml.chart+xml"/>
  <Override PartName="/ppt/drawings/drawing12.xml" ContentType="application/vnd.openxmlformats-officedocument.drawingml.chartshapes+xml"/>
  <Override PartName="/ppt/charts/chart39.xml" ContentType="application/vnd.openxmlformats-officedocument.drawingml.chart+xml"/>
  <Override PartName="/ppt/drawings/drawing13.xml" ContentType="application/vnd.openxmlformats-officedocument.drawingml.chartshapes+xml"/>
  <Override PartName="/ppt/charts/chart40.xml" ContentType="application/vnd.openxmlformats-officedocument.drawingml.chart+xml"/>
  <Override PartName="/ppt/drawings/drawing14.xml" ContentType="application/vnd.openxmlformats-officedocument.drawingml.chartshapes+xml"/>
  <Override PartName="/ppt/notesSlides/notesSlide29.xml" ContentType="application/vnd.openxmlformats-officedocument.presentationml.notesSlide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notesSlides/notesSlide30.xml" ContentType="application/vnd.openxmlformats-officedocument.presentationml.notesSlide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notesSlides/notesSlide31.xml" ContentType="application/vnd.openxmlformats-officedocument.presentationml.notesSlide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notesSlides/notesSlide32.xml" ContentType="application/vnd.openxmlformats-officedocument.presentationml.notesSlide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notesSlides/notesSlide33.xml" ContentType="application/vnd.openxmlformats-officedocument.presentationml.notesSlide+xml"/>
  <Override PartName="/ppt/charts/chart49.xml" ContentType="application/vnd.openxmlformats-officedocument.drawingml.chart+xml"/>
  <Override PartName="/ppt/drawings/drawing15.xml" ContentType="application/vnd.openxmlformats-officedocument.drawingml.chartshapes+xml"/>
  <Override PartName="/ppt/charts/chart50.xml" ContentType="application/vnd.openxmlformats-officedocument.drawingml.chart+xml"/>
  <Override PartName="/ppt/notesSlides/notesSlide34.xml" ContentType="application/vnd.openxmlformats-officedocument.presentationml.notesSlide+xml"/>
  <Override PartName="/ppt/charts/chart51.xml" ContentType="application/vnd.openxmlformats-officedocument.drawingml.chart+xml"/>
  <Override PartName="/ppt/notesSlides/notesSlide35.xml" ContentType="application/vnd.openxmlformats-officedocument.presentationml.notesSlide+xml"/>
  <Override PartName="/ppt/charts/chart52.xml" ContentType="application/vnd.openxmlformats-officedocument.drawingml.chart+xml"/>
  <Override PartName="/ppt/notesSlides/notesSlide36.xml" ContentType="application/vnd.openxmlformats-officedocument.presentationml.notesSlide+xml"/>
  <Override PartName="/ppt/charts/chart53.xml" ContentType="application/vnd.openxmlformats-officedocument.drawingml.chart+xml"/>
  <Override PartName="/ppt/drawings/drawing16.xml" ContentType="application/vnd.openxmlformats-officedocument.drawingml.chartshapes+xml"/>
  <Override PartName="/ppt/charts/chart54.xml" ContentType="application/vnd.openxmlformats-officedocument.drawingml.chart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rts/chart55.xml" ContentType="application/vnd.openxmlformats-officedocument.drawingml.chart+xml"/>
  <Override PartName="/ppt/notesSlides/notesSlide39.xml" ContentType="application/vnd.openxmlformats-officedocument.presentationml.notesSlide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drawings/drawing17.xml" ContentType="application/vnd.openxmlformats-officedocument.drawingml.chartshapes+xml"/>
  <Override PartName="/ppt/notesSlides/notesSlide40.xml" ContentType="application/vnd.openxmlformats-officedocument.presentationml.notesSlide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drawings/drawing18.xml" ContentType="application/vnd.openxmlformats-officedocument.drawingml.chartshapes+xml"/>
  <Override PartName="/ppt/notesSlides/notesSlide41.xml" ContentType="application/vnd.openxmlformats-officedocument.presentationml.notesSlide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drawings/drawing19.xml" ContentType="application/vnd.openxmlformats-officedocument.drawingml.chartshapes+xml"/>
  <Override PartName="/ppt/notesSlides/notesSlide42.xml" ContentType="application/vnd.openxmlformats-officedocument.presentationml.notesSlide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drawings/drawing20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48"/>
  </p:notesMasterIdLst>
  <p:sldIdLst>
    <p:sldId id="1268" r:id="rId6"/>
    <p:sldId id="1269" r:id="rId7"/>
    <p:sldId id="1270" r:id="rId8"/>
    <p:sldId id="1736" r:id="rId9"/>
    <p:sldId id="1692" r:id="rId10"/>
    <p:sldId id="1721" r:id="rId11"/>
    <p:sldId id="1715" r:id="rId12"/>
    <p:sldId id="1713" r:id="rId13"/>
    <p:sldId id="1722" r:id="rId14"/>
    <p:sldId id="1694" r:id="rId15"/>
    <p:sldId id="1738" r:id="rId16"/>
    <p:sldId id="1737" r:id="rId17"/>
    <p:sldId id="1294" r:id="rId18"/>
    <p:sldId id="1693" r:id="rId19"/>
    <p:sldId id="1725" r:id="rId20"/>
    <p:sldId id="1724" r:id="rId21"/>
    <p:sldId id="1723" r:id="rId22"/>
    <p:sldId id="1688" r:id="rId23"/>
    <p:sldId id="1686" r:id="rId24"/>
    <p:sldId id="1687" r:id="rId25"/>
    <p:sldId id="1726" r:id="rId26"/>
    <p:sldId id="1698" r:id="rId27"/>
    <p:sldId id="1690" r:id="rId28"/>
    <p:sldId id="1727" r:id="rId29"/>
    <p:sldId id="1718" r:id="rId30"/>
    <p:sldId id="1670" r:id="rId31"/>
    <p:sldId id="1730" r:id="rId32"/>
    <p:sldId id="1728" r:id="rId33"/>
    <p:sldId id="1729" r:id="rId34"/>
    <p:sldId id="1700" r:id="rId35"/>
    <p:sldId id="1701" r:id="rId36"/>
    <p:sldId id="1702" r:id="rId37"/>
    <p:sldId id="1731" r:id="rId38"/>
    <p:sldId id="1705" r:id="rId39"/>
    <p:sldId id="1706" r:id="rId40"/>
    <p:sldId id="1732" r:id="rId41"/>
    <p:sldId id="1719" r:id="rId42"/>
    <p:sldId id="1707" r:id="rId43"/>
    <p:sldId id="1733" r:id="rId44"/>
    <p:sldId id="1709" r:id="rId45"/>
    <p:sldId id="1710" r:id="rId46"/>
    <p:sldId id="1711" r:id="rId47"/>
  </p:sldIdLst>
  <p:sldSz cx="12801600" cy="7315200"/>
  <p:notesSz cx="6858000" cy="9144000"/>
  <p:defaultTextStyle>
    <a:defPPr>
      <a:defRPr lang="en-US"/>
    </a:defPPr>
    <a:lvl1pPr marL="0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1pPr>
    <a:lvl2pPr marL="482803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2pPr>
    <a:lvl3pPr marL="965606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3pPr>
    <a:lvl4pPr marL="1448410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4pPr>
    <a:lvl5pPr marL="1931213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5pPr>
    <a:lvl6pPr marL="2414016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6pPr>
    <a:lvl7pPr marL="2896819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7pPr>
    <a:lvl8pPr marL="3379622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8pPr>
    <a:lvl9pPr marL="3862426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ah Edwards" initials="LBE" lastIdx="5" clrIdx="0"/>
  <p:cmAuthor id="1" name="Christine M. Flavin" initials="CMF" lastIdx="30" clrIdx="1">
    <p:extLst>
      <p:ext uri="{19B8F6BF-5375-455C-9EA6-DF929625EA0E}">
        <p15:presenceInfo xmlns:p15="http://schemas.microsoft.com/office/powerpoint/2012/main" userId="S-1-5-21-3838001524-2532167733-2738084025-9616" providerId="AD"/>
      </p:ext>
    </p:extLst>
  </p:cmAuthor>
  <p:cmAuthor id="2" name="Wida Cherikh" initials="WC" lastIdx="119" clrIdx="2">
    <p:extLst>
      <p:ext uri="{19B8F6BF-5375-455C-9EA6-DF929625EA0E}">
        <p15:presenceInfo xmlns:p15="http://schemas.microsoft.com/office/powerpoint/2012/main" userId="S-1-5-21-3838001524-2532167733-2738084025-2225" providerId="AD"/>
      </p:ext>
    </p:extLst>
  </p:cmAuthor>
  <p:cmAuthor id="3" name="Aparna Sadavarte" initials="AS" lastIdx="48" clrIdx="3">
    <p:extLst>
      <p:ext uri="{19B8F6BF-5375-455C-9EA6-DF929625EA0E}">
        <p15:presenceInfo xmlns:p15="http://schemas.microsoft.com/office/powerpoint/2012/main" userId="S-1-5-21-3838001524-2532167733-2738084025-157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A8"/>
    <a:srgbClr val="006600"/>
    <a:srgbClr val="FF99FF"/>
    <a:srgbClr val="00FF00"/>
    <a:srgbClr val="009900"/>
    <a:srgbClr val="B3D98C"/>
    <a:srgbClr val="33CC33"/>
    <a:srgbClr val="99CC66"/>
    <a:srgbClr val="9933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08" autoAdjust="0"/>
    <p:restoredTop sz="91977" autoAdjust="0"/>
  </p:normalViewPr>
  <p:slideViewPr>
    <p:cSldViewPr>
      <p:cViewPr varScale="1">
        <p:scale>
          <a:sx n="96" d="100"/>
          <a:sy n="96" d="100"/>
        </p:scale>
        <p:origin x="990" y="96"/>
      </p:cViewPr>
      <p:guideLst>
        <p:guide orient="horz" pos="2304"/>
        <p:guide pos="403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2261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6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Microsoft_Excel_Worksheet48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package" Target="../embeddings/Microsoft_Excel_Worksheet52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5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package" Target="../embeddings/Microsoft_Excel_Worksheet56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7.xlsx"/></Relationships>
</file>

<file path=ppt/charts/_rels/chart5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package" Target="../embeddings/Microsoft_Excel_Worksheet58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9.xlsx"/></Relationships>
</file>

<file path=ppt/charts/_rels/chart6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package" Target="../embeddings/Microsoft_Excel_Worksheet60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1.xlsx"/></Relationships>
</file>

<file path=ppt/charts/_rels/chart6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0.xml"/><Relationship Id="rId1" Type="http://schemas.openxmlformats.org/officeDocument/2006/relationships/package" Target="../embeddings/Microsoft_Excel_Worksheet62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49921676453762"/>
          <c:y val="0.1316111070878376"/>
          <c:w val="0.8533829984613992"/>
          <c:h val="0.7487316777710478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Europe </c:v>
                </c:pt>
              </c:strCache>
            </c:strRef>
          </c:tx>
          <c:spPr>
            <a:ln w="3175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Sheet1!$A$2:$A$28</c:f>
              <c:numCache>
                <c:formatCode>General</c:formatCode>
                <c:ptCount val="27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</c:numCache>
            </c:num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31</c:v>
                </c:pt>
                <c:pt idx="1">
                  <c:v>32</c:v>
                </c:pt>
                <c:pt idx="2">
                  <c:v>34</c:v>
                </c:pt>
                <c:pt idx="3">
                  <c:v>34</c:v>
                </c:pt>
                <c:pt idx="4">
                  <c:v>34</c:v>
                </c:pt>
                <c:pt idx="5">
                  <c:v>35</c:v>
                </c:pt>
                <c:pt idx="6">
                  <c:v>36</c:v>
                </c:pt>
                <c:pt idx="7">
                  <c:v>36</c:v>
                </c:pt>
                <c:pt idx="8">
                  <c:v>36</c:v>
                </c:pt>
                <c:pt idx="9">
                  <c:v>36</c:v>
                </c:pt>
                <c:pt idx="10">
                  <c:v>36</c:v>
                </c:pt>
                <c:pt idx="11">
                  <c:v>38</c:v>
                </c:pt>
                <c:pt idx="12">
                  <c:v>38.5</c:v>
                </c:pt>
                <c:pt idx="13">
                  <c:v>40</c:v>
                </c:pt>
                <c:pt idx="14">
                  <c:v>41</c:v>
                </c:pt>
                <c:pt idx="15">
                  <c:v>41</c:v>
                </c:pt>
                <c:pt idx="16">
                  <c:v>42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45</c:v>
                </c:pt>
                <c:pt idx="22">
                  <c:v>45</c:v>
                </c:pt>
                <c:pt idx="23">
                  <c:v>47</c:v>
                </c:pt>
                <c:pt idx="24">
                  <c:v>46</c:v>
                </c:pt>
                <c:pt idx="25">
                  <c:v>46</c:v>
                </c:pt>
                <c:pt idx="26">
                  <c:v>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55-4C18-9C91-93F016F5F0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North America </c:v>
                </c:pt>
              </c:strCache>
            </c:strRef>
          </c:tx>
          <c:spPr>
            <a:ln w="31750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Sheet1!$A$2:$A$28</c:f>
              <c:numCache>
                <c:formatCode>General</c:formatCode>
                <c:ptCount val="27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</c:numCache>
            </c:numRef>
          </c:cat>
          <c:val>
            <c:numRef>
              <c:f>Sheet1!$C$2:$C$28</c:f>
              <c:numCache>
                <c:formatCode>General</c:formatCode>
                <c:ptCount val="27"/>
                <c:pt idx="0">
                  <c:v>28</c:v>
                </c:pt>
                <c:pt idx="1">
                  <c:v>26</c:v>
                </c:pt>
                <c:pt idx="2">
                  <c:v>28</c:v>
                </c:pt>
                <c:pt idx="3">
                  <c:v>28</c:v>
                </c:pt>
                <c:pt idx="4">
                  <c:v>29</c:v>
                </c:pt>
                <c:pt idx="5">
                  <c:v>29</c:v>
                </c:pt>
                <c:pt idx="6">
                  <c:v>30</c:v>
                </c:pt>
                <c:pt idx="7">
                  <c:v>30</c:v>
                </c:pt>
                <c:pt idx="8">
                  <c:v>31</c:v>
                </c:pt>
                <c:pt idx="9">
                  <c:v>31</c:v>
                </c:pt>
                <c:pt idx="10">
                  <c:v>30</c:v>
                </c:pt>
                <c:pt idx="11">
                  <c:v>29</c:v>
                </c:pt>
                <c:pt idx="12">
                  <c:v>29</c:v>
                </c:pt>
                <c:pt idx="13">
                  <c:v>28</c:v>
                </c:pt>
                <c:pt idx="14">
                  <c:v>28</c:v>
                </c:pt>
                <c:pt idx="15">
                  <c:v>28</c:v>
                </c:pt>
                <c:pt idx="16">
                  <c:v>29</c:v>
                </c:pt>
                <c:pt idx="17">
                  <c:v>30</c:v>
                </c:pt>
                <c:pt idx="18">
                  <c:v>30</c:v>
                </c:pt>
                <c:pt idx="19">
                  <c:v>30</c:v>
                </c:pt>
                <c:pt idx="20">
                  <c:v>30</c:v>
                </c:pt>
                <c:pt idx="21">
                  <c:v>30</c:v>
                </c:pt>
                <c:pt idx="22">
                  <c:v>31</c:v>
                </c:pt>
                <c:pt idx="23">
                  <c:v>30</c:v>
                </c:pt>
                <c:pt idx="24">
                  <c:v>30</c:v>
                </c:pt>
                <c:pt idx="25">
                  <c:v>30</c:v>
                </c:pt>
                <c:pt idx="26">
                  <c:v>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A55-4C18-9C91-93F016F5F0A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Other </c:v>
                </c:pt>
              </c:strCache>
            </c:strRef>
          </c:tx>
          <c:spPr>
            <a:ln w="31750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Sheet1!$A$2:$A$28</c:f>
              <c:numCache>
                <c:formatCode>General</c:formatCode>
                <c:ptCount val="27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</c:numCache>
            </c:numRef>
          </c:cat>
          <c:val>
            <c:numRef>
              <c:f>Sheet1!$D$2:$D$28</c:f>
              <c:numCache>
                <c:formatCode>General</c:formatCode>
                <c:ptCount val="27"/>
                <c:pt idx="0">
                  <c:v>26</c:v>
                </c:pt>
                <c:pt idx="1">
                  <c:v>28</c:v>
                </c:pt>
                <c:pt idx="2">
                  <c:v>29</c:v>
                </c:pt>
                <c:pt idx="3">
                  <c:v>28.5</c:v>
                </c:pt>
                <c:pt idx="4">
                  <c:v>32</c:v>
                </c:pt>
                <c:pt idx="5">
                  <c:v>32</c:v>
                </c:pt>
                <c:pt idx="6">
                  <c:v>26</c:v>
                </c:pt>
                <c:pt idx="7">
                  <c:v>32</c:v>
                </c:pt>
                <c:pt idx="8">
                  <c:v>30</c:v>
                </c:pt>
                <c:pt idx="9">
                  <c:v>29</c:v>
                </c:pt>
                <c:pt idx="10">
                  <c:v>25.5</c:v>
                </c:pt>
                <c:pt idx="11">
                  <c:v>31</c:v>
                </c:pt>
                <c:pt idx="12">
                  <c:v>30</c:v>
                </c:pt>
                <c:pt idx="13">
                  <c:v>30</c:v>
                </c:pt>
                <c:pt idx="14">
                  <c:v>28.5</c:v>
                </c:pt>
                <c:pt idx="15">
                  <c:v>28</c:v>
                </c:pt>
                <c:pt idx="16">
                  <c:v>31</c:v>
                </c:pt>
                <c:pt idx="17">
                  <c:v>27</c:v>
                </c:pt>
                <c:pt idx="18">
                  <c:v>30</c:v>
                </c:pt>
                <c:pt idx="19">
                  <c:v>30</c:v>
                </c:pt>
                <c:pt idx="20">
                  <c:v>28</c:v>
                </c:pt>
                <c:pt idx="21">
                  <c:v>34</c:v>
                </c:pt>
                <c:pt idx="22">
                  <c:v>33</c:v>
                </c:pt>
                <c:pt idx="23">
                  <c:v>30</c:v>
                </c:pt>
                <c:pt idx="24">
                  <c:v>36.5</c:v>
                </c:pt>
                <c:pt idx="25">
                  <c:v>33</c:v>
                </c:pt>
                <c:pt idx="26">
                  <c:v>34.5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A55-4C18-9C91-93F016F5F0A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Overall 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val>
            <c:numRef>
              <c:f>Sheet1!$E$2:$E$28</c:f>
            </c:numRef>
          </c:val>
          <c:smooth val="0"/>
          <c:extLst>
            <c:ext xmlns:c16="http://schemas.microsoft.com/office/drawing/2014/chart" uri="{C3380CC4-5D6E-409C-BE32-E72D297353CC}">
              <c16:uniqueId val="{00000000-B332-4A27-9033-A8AF361E51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7784312"/>
        <c:axId val="557784704"/>
      </c:lineChart>
      <c:catAx>
        <c:axId val="557784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-270000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557784704"/>
        <c:crosses val="autoZero"/>
        <c:auto val="1"/>
        <c:lblAlgn val="ctr"/>
        <c:lblOffset val="100"/>
        <c:tickLblSkip val="1"/>
        <c:noMultiLvlLbl val="0"/>
      </c:catAx>
      <c:valAx>
        <c:axId val="557784704"/>
        <c:scaling>
          <c:orientation val="minMax"/>
          <c:max val="60"/>
          <c:min val="1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Median donor age (years)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1222529287365971E-2"/>
              <c:y val="0.2448292476990533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  <a:prstDash val="solid"/>
          </a:ln>
        </c:spPr>
        <c:txPr>
          <a:bodyPr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557784312"/>
        <c:crosses val="autoZero"/>
        <c:crossBetween val="midCat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11146970314055571"/>
          <c:y val="1.5384678477690289E-2"/>
          <c:w val="0.84750467729995294"/>
          <c:h val="0.10100670533398293"/>
        </c:manualLayout>
      </c:layout>
      <c:overlay val="0"/>
      <c:spPr>
        <a:noFill/>
        <a:ln>
          <a:solidFill>
            <a:schemeClr val="bg2"/>
          </a:solidFill>
        </a:ln>
      </c:spPr>
      <c:txPr>
        <a:bodyPr/>
        <a:lstStyle/>
        <a:p>
          <a:pPr>
            <a:defRPr sz="14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12622135663893078"/>
          <c:y val="0.10809549767817485"/>
          <c:w val="0.83269740883453414"/>
          <c:h val="0.7487316777710478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ln w="38100">
              <a:solidFill>
                <a:srgbClr val="006600"/>
              </a:solidFill>
            </a:ln>
          </c:spPr>
          <c:marker>
            <c:symbol val="none"/>
          </c:marker>
          <c:cat>
            <c:numRef>
              <c:f>Sheet1!$A$2:$A$25</c:f>
              <c:numCache>
                <c:formatCode>General</c:formatCode>
                <c:ptCount val="24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1.1415525114</c:v>
                </c:pt>
                <c:pt idx="1">
                  <c:v>1.8509949098</c:v>
                </c:pt>
                <c:pt idx="2">
                  <c:v>1.6</c:v>
                </c:pt>
                <c:pt idx="3">
                  <c:v>1.9102621057</c:v>
                </c:pt>
                <c:pt idx="4">
                  <c:v>1.3992537313</c:v>
                </c:pt>
                <c:pt idx="5">
                  <c:v>1.6783216782999999</c:v>
                </c:pt>
                <c:pt idx="6">
                  <c:v>1.6203703704000001</c:v>
                </c:pt>
                <c:pt idx="7">
                  <c:v>1.7436380773</c:v>
                </c:pt>
                <c:pt idx="8">
                  <c:v>1.7137563686999999</c:v>
                </c:pt>
                <c:pt idx="9">
                  <c:v>2.1296734500999999</c:v>
                </c:pt>
                <c:pt idx="10">
                  <c:v>2.7384324835</c:v>
                </c:pt>
                <c:pt idx="11">
                  <c:v>2.5081281932000001</c:v>
                </c:pt>
                <c:pt idx="12">
                  <c:v>2.2294472828999998</c:v>
                </c:pt>
                <c:pt idx="13">
                  <c:v>2.83203125</c:v>
                </c:pt>
                <c:pt idx="14">
                  <c:v>3.3143939393999999</c:v>
                </c:pt>
                <c:pt idx="15">
                  <c:v>3.5633739286999999</c:v>
                </c:pt>
                <c:pt idx="16">
                  <c:v>2.8003613369</c:v>
                </c:pt>
                <c:pt idx="17">
                  <c:v>3.6956521739000001</c:v>
                </c:pt>
                <c:pt idx="18">
                  <c:v>3.4525277435000001</c:v>
                </c:pt>
                <c:pt idx="19">
                  <c:v>3.6464526357999998</c:v>
                </c:pt>
                <c:pt idx="20">
                  <c:v>3.4243939977000002</c:v>
                </c:pt>
                <c:pt idx="21">
                  <c:v>3.2955715756999999</c:v>
                </c:pt>
                <c:pt idx="22">
                  <c:v>3.2053316406999999</c:v>
                </c:pt>
                <c:pt idx="23">
                  <c:v>4.4887780549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55-4C18-9C91-93F016F5F0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7784312"/>
        <c:axId val="557784704"/>
      </c:lineChart>
      <c:catAx>
        <c:axId val="557784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-2700000"/>
          <a:lstStyle/>
          <a:p>
            <a:pPr>
              <a:defRPr sz="900" b="1">
                <a:solidFill>
                  <a:schemeClr val="bg2"/>
                </a:solidFill>
              </a:defRPr>
            </a:pPr>
            <a:endParaRPr lang="en-US"/>
          </a:p>
        </c:txPr>
        <c:crossAx val="557784704"/>
        <c:crosses val="autoZero"/>
        <c:auto val="1"/>
        <c:lblAlgn val="ctr"/>
        <c:lblOffset val="100"/>
        <c:tickLblSkip val="1"/>
        <c:noMultiLvlLbl val="0"/>
      </c:catAx>
      <c:valAx>
        <c:axId val="557784704"/>
        <c:scaling>
          <c:orientation val="minMax"/>
          <c:max val="2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300">
                    <a:solidFill>
                      <a:schemeClr val="bg2"/>
                    </a:solidFill>
                  </a:defRPr>
                </a:pPr>
                <a:r>
                  <a:rPr lang="en-US" sz="1300" dirty="0" smtClean="0">
                    <a:solidFill>
                      <a:schemeClr val="bg2"/>
                    </a:solidFill>
                  </a:rPr>
                  <a:t>%</a:t>
                </a:r>
                <a:r>
                  <a:rPr lang="en-US" sz="1300" baseline="0" dirty="0" smtClean="0">
                    <a:solidFill>
                      <a:schemeClr val="bg2"/>
                    </a:solidFill>
                  </a:rPr>
                  <a:t> </a:t>
                </a:r>
                <a:r>
                  <a:rPr lang="en-US" sz="1300" dirty="0" smtClean="0">
                    <a:solidFill>
                      <a:schemeClr val="bg2"/>
                    </a:solidFill>
                  </a:rPr>
                  <a:t> of transplants</a:t>
                </a:r>
                <a:endParaRPr lang="en-US" sz="13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7.2758424136376903E-3"/>
              <c:y val="0.36171314523184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  <a:prstDash val="solid"/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557784312"/>
        <c:crosses val="autoZero"/>
        <c:crossBetween val="between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17643938124757"/>
          <c:y val="0.10570093070262766"/>
          <c:w val="0.80905674689599982"/>
          <c:h val="0.7487316777710478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Sheet1!$A$2:$A$25</c:f>
              <c:numCache>
                <c:formatCode>General</c:formatCode>
                <c:ptCount val="24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9.3419236079000001</c:v>
                </c:pt>
                <c:pt idx="1">
                  <c:v>10.936051900000001</c:v>
                </c:pt>
                <c:pt idx="2">
                  <c:v>11.625708885</c:v>
                </c:pt>
                <c:pt idx="3">
                  <c:v>11.492204900000001</c:v>
                </c:pt>
                <c:pt idx="4">
                  <c:v>11.001872659</c:v>
                </c:pt>
                <c:pt idx="5">
                  <c:v>11.745437529</c:v>
                </c:pt>
                <c:pt idx="6">
                  <c:v>11.451089476</c:v>
                </c:pt>
                <c:pt idx="7">
                  <c:v>11.027332704999999</c:v>
                </c:pt>
                <c:pt idx="8">
                  <c:v>12.140871176999999</c:v>
                </c:pt>
                <c:pt idx="9">
                  <c:v>11.480075900999999</c:v>
                </c:pt>
                <c:pt idx="10">
                  <c:v>11.669829222000001</c:v>
                </c:pt>
                <c:pt idx="11">
                  <c:v>12.097150864</c:v>
                </c:pt>
                <c:pt idx="12">
                  <c:v>12.616822429999999</c:v>
                </c:pt>
                <c:pt idx="13">
                  <c:v>13.838630806999999</c:v>
                </c:pt>
                <c:pt idx="14">
                  <c:v>14.841156946</c:v>
                </c:pt>
                <c:pt idx="15">
                  <c:v>15.482118606</c:v>
                </c:pt>
                <c:pt idx="16">
                  <c:v>15.126811593999999</c:v>
                </c:pt>
                <c:pt idx="17">
                  <c:v>15.729847495</c:v>
                </c:pt>
                <c:pt idx="18">
                  <c:v>14.638157895000001</c:v>
                </c:pt>
                <c:pt idx="19">
                  <c:v>15.634920635</c:v>
                </c:pt>
                <c:pt idx="20">
                  <c:v>15.915221580000001</c:v>
                </c:pt>
                <c:pt idx="21">
                  <c:v>15.593331153999999</c:v>
                </c:pt>
                <c:pt idx="22">
                  <c:v>14.462681945</c:v>
                </c:pt>
                <c:pt idx="23">
                  <c:v>17.385866166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65E-4888-BB6F-8335621CB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7784312"/>
        <c:axId val="557784704"/>
      </c:lineChart>
      <c:catAx>
        <c:axId val="557784312"/>
        <c:scaling>
          <c:orientation val="minMax"/>
        </c:scaling>
        <c:delete val="0"/>
        <c:axPos val="b"/>
        <c:title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-2700000"/>
          <a:lstStyle/>
          <a:p>
            <a:pPr>
              <a:defRPr sz="900" b="1">
                <a:solidFill>
                  <a:schemeClr val="bg2"/>
                </a:solidFill>
              </a:defRPr>
            </a:pPr>
            <a:endParaRPr lang="en-US"/>
          </a:p>
        </c:txPr>
        <c:crossAx val="557784704"/>
        <c:crosses val="autoZero"/>
        <c:auto val="1"/>
        <c:lblAlgn val="ctr"/>
        <c:lblOffset val="100"/>
        <c:tickLblSkip val="1"/>
        <c:noMultiLvlLbl val="0"/>
      </c:catAx>
      <c:valAx>
        <c:axId val="557784704"/>
        <c:scaling>
          <c:orientation val="minMax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300"/>
                </a:pPr>
                <a:r>
                  <a:rPr lang="en-US" sz="1300" dirty="0" smtClean="0">
                    <a:solidFill>
                      <a:schemeClr val="bg2"/>
                    </a:solidFill>
                  </a:rPr>
                  <a:t>% of transplants</a:t>
                </a:r>
                <a:r>
                  <a:rPr lang="en-US" sz="1300" dirty="0" smtClean="0"/>
                  <a:t> </a:t>
                </a:r>
                <a:r>
                  <a:rPr lang="en-US" sz="1300" dirty="0"/>
                  <a:t>Title</a:t>
                </a:r>
              </a:p>
            </c:rich>
          </c:tx>
          <c:layout>
            <c:manualLayout>
              <c:xMode val="edge"/>
              <c:yMode val="edge"/>
              <c:x val="1.3408629772342286E-2"/>
              <c:y val="0.2958995617317342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  <a:prstDash val="solid"/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557784312"/>
        <c:crosses val="autoZero"/>
        <c:crossBetween val="between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12957107090337111"/>
          <c:y val="9.851702265665066E-2"/>
          <c:w val="0.83565249157685084"/>
          <c:h val="0.7467361111111111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ln w="38100">
              <a:solidFill>
                <a:srgbClr val="FF99FF"/>
              </a:solidFill>
            </a:ln>
          </c:spPr>
          <c:marker>
            <c:symbol val="none"/>
          </c:marker>
          <c:cat>
            <c:numRef>
              <c:f>Sheet1!$A$2:$A$26</c:f>
              <c:numCache>
                <c:formatCode>General</c:formatCode>
                <c:ptCount val="2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Sheet1!$B$2:$B$19</c:f>
              <c:numCache>
                <c:formatCode>General</c:formatCode>
                <c:ptCount val="14"/>
                <c:pt idx="0">
                  <c:v>2.3630504833999999</c:v>
                </c:pt>
                <c:pt idx="1">
                  <c:v>2.5681341719000002</c:v>
                </c:pt>
                <c:pt idx="2">
                  <c:v>2.7632950991</c:v>
                </c:pt>
                <c:pt idx="3">
                  <c:v>2.0430107526999999</c:v>
                </c:pt>
                <c:pt idx="4">
                  <c:v>1.6145833332999999</c:v>
                </c:pt>
                <c:pt idx="5">
                  <c:v>1.8913676043000001</c:v>
                </c:pt>
                <c:pt idx="6">
                  <c:v>1.6740521909999999</c:v>
                </c:pt>
                <c:pt idx="7">
                  <c:v>1.8147086914999999</c:v>
                </c:pt>
                <c:pt idx="8">
                  <c:v>1.4090909090999999</c:v>
                </c:pt>
                <c:pt idx="9">
                  <c:v>1.5866209261999999</c:v>
                </c:pt>
                <c:pt idx="10">
                  <c:v>1.8196522442</c:v>
                </c:pt>
                <c:pt idx="11">
                  <c:v>1.6902380131000001</c:v>
                </c:pt>
                <c:pt idx="12">
                  <c:v>1.0444743935</c:v>
                </c:pt>
                <c:pt idx="13">
                  <c:v>1.3218770654000001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995-47FB-8BCB-F8DBA5C316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7784312"/>
        <c:axId val="557784704"/>
      </c:lineChart>
      <c:catAx>
        <c:axId val="557784312"/>
        <c:scaling>
          <c:orientation val="minMax"/>
        </c:scaling>
        <c:delete val="0"/>
        <c:axPos val="b"/>
        <c:title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-2700000" vert="horz" anchor="ctr" anchorCtr="1"/>
          <a:lstStyle/>
          <a:p>
            <a:pPr>
              <a:defRPr sz="900" b="1">
                <a:solidFill>
                  <a:schemeClr val="bg2"/>
                </a:solidFill>
              </a:defRPr>
            </a:pPr>
            <a:endParaRPr lang="en-US"/>
          </a:p>
        </c:txPr>
        <c:crossAx val="557784704"/>
        <c:crosses val="autoZero"/>
        <c:auto val="1"/>
        <c:lblAlgn val="ctr"/>
        <c:lblOffset val="100"/>
        <c:tickLblSkip val="1"/>
        <c:noMultiLvlLbl val="0"/>
      </c:catAx>
      <c:valAx>
        <c:axId val="557784704"/>
        <c:scaling>
          <c:orientation val="minMax"/>
          <c:max val="1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sz="1300" dirty="0" smtClean="0">
                    <a:solidFill>
                      <a:schemeClr val="bg2"/>
                    </a:solidFill>
                  </a:rPr>
                  <a:t>% of </a:t>
                </a:r>
                <a:r>
                  <a:rPr lang="en-US" sz="1300" b="1" i="0" u="none" strike="noStrike" baseline="0" dirty="0" smtClean="0">
                    <a:solidFill>
                      <a:schemeClr val="bg2"/>
                    </a:solidFill>
                    <a:effectLst/>
                  </a:rPr>
                  <a:t>transplants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3.2505910165484632E-2"/>
              <c:y val="0.3733437415150692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  <a:prstDash val="solid"/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557784312"/>
        <c:crosses val="autoZero"/>
        <c:crossBetween val="between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75838420642359"/>
          <c:y val="0.15843158977021787"/>
          <c:w val="0.84611274119099966"/>
          <c:h val="0.7043624110781597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&lt;35 years (N=34,678)</c:v>
                </c:pt>
              </c:strCache>
            </c:strRef>
          </c:tx>
          <c:spPr>
            <a:ln w="3175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93.805000000000007</c:v>
                </c:pt>
                <c:pt idx="2">
                  <c:v>92.251000000000005</c:v>
                </c:pt>
                <c:pt idx="3">
                  <c:v>91.307000000000002</c:v>
                </c:pt>
                <c:pt idx="4">
                  <c:v>90.66</c:v>
                </c:pt>
                <c:pt idx="5">
                  <c:v>90.155000000000001</c:v>
                </c:pt>
                <c:pt idx="6">
                  <c:v>89.713999999999999</c:v>
                </c:pt>
                <c:pt idx="7">
                  <c:v>89.278000000000006</c:v>
                </c:pt>
                <c:pt idx="8">
                  <c:v>88.885999999999996</c:v>
                </c:pt>
                <c:pt idx="9">
                  <c:v>88.557000000000002</c:v>
                </c:pt>
                <c:pt idx="10">
                  <c:v>88.239000000000004</c:v>
                </c:pt>
                <c:pt idx="11">
                  <c:v>87.968000000000004</c:v>
                </c:pt>
                <c:pt idx="12">
                  <c:v>87.623999999999995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A91-4199-8B35-98E639D66B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35-49 years (N=22,904)</c:v>
                </c:pt>
              </c:strCache>
            </c:strRef>
          </c:tx>
          <c:spPr>
            <a:ln w="31750">
              <a:solidFill>
                <a:schemeClr val="accent6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91.786000000000001</c:v>
                </c:pt>
                <c:pt idx="2">
                  <c:v>89.731999999999999</c:v>
                </c:pt>
                <c:pt idx="3">
                  <c:v>88.474999999999994</c:v>
                </c:pt>
                <c:pt idx="4">
                  <c:v>87.61</c:v>
                </c:pt>
                <c:pt idx="5">
                  <c:v>86.995999999999995</c:v>
                </c:pt>
                <c:pt idx="6">
                  <c:v>86.421999999999997</c:v>
                </c:pt>
                <c:pt idx="7">
                  <c:v>86</c:v>
                </c:pt>
                <c:pt idx="8">
                  <c:v>85.430999999999997</c:v>
                </c:pt>
                <c:pt idx="9">
                  <c:v>84.947999999999993</c:v>
                </c:pt>
                <c:pt idx="10">
                  <c:v>84.486000000000004</c:v>
                </c:pt>
                <c:pt idx="11">
                  <c:v>84.1</c:v>
                </c:pt>
                <c:pt idx="12">
                  <c:v>83.706000000000003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A91-4199-8B35-98E639D66B3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Donor ≥50 years (N=11,517)</c:v>
                </c:pt>
              </c:strCache>
            </c:strRef>
          </c:tx>
          <c:spPr>
            <a:ln w="3175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87.7</c:v>
                </c:pt>
                <c:pt idx="2">
                  <c:v>84.757000000000005</c:v>
                </c:pt>
                <c:pt idx="3">
                  <c:v>83.314999999999998</c:v>
                </c:pt>
                <c:pt idx="4">
                  <c:v>82.129000000000005</c:v>
                </c:pt>
                <c:pt idx="5">
                  <c:v>81.239000000000004</c:v>
                </c:pt>
                <c:pt idx="6">
                  <c:v>80.528999999999996</c:v>
                </c:pt>
                <c:pt idx="7">
                  <c:v>79.888999999999996</c:v>
                </c:pt>
                <c:pt idx="8">
                  <c:v>79.319999999999993</c:v>
                </c:pt>
                <c:pt idx="9">
                  <c:v>78.897000000000006</c:v>
                </c:pt>
                <c:pt idx="10">
                  <c:v>78.460999999999999</c:v>
                </c:pt>
                <c:pt idx="11">
                  <c:v>78.061000000000007</c:v>
                </c:pt>
                <c:pt idx="12">
                  <c:v>77.741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A91-4199-8B35-98E639D66B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Months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7997191987031035"/>
              <c:y val="0.92962983215061101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 b="1" i="0" baseline="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800" b="1" i="0" baseline="0" dirty="0">
                  <a:solidFill>
                    <a:schemeClr val="bg2"/>
                  </a:solidFill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egendEntry>
        <c:idx val="0"/>
        <c:txPr>
          <a:bodyPr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11102528618850341"/>
          <c:y val="5.411799328222474E-2"/>
          <c:w val="0.84611738326924935"/>
          <c:h val="8.7308967379729721E-2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159577664313881E-2"/>
          <c:y val="0.12387079563706677"/>
          <c:w val="0.29509234410844026"/>
          <c:h val="0.6090299309073781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&lt;35 Years 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94.37</c:v>
                </c:pt>
                <c:pt idx="2">
                  <c:v>93.408000000000001</c:v>
                </c:pt>
                <c:pt idx="3">
                  <c:v>92.721999999999994</c:v>
                </c:pt>
                <c:pt idx="4">
                  <c:v>92.22</c:v>
                </c:pt>
                <c:pt idx="5">
                  <c:v>91.774000000000001</c:v>
                </c:pt>
                <c:pt idx="6">
                  <c:v>91.37</c:v>
                </c:pt>
                <c:pt idx="7">
                  <c:v>91.022999999999996</c:v>
                </c:pt>
                <c:pt idx="8">
                  <c:v>90.587000000000003</c:v>
                </c:pt>
                <c:pt idx="9">
                  <c:v>90.165000000000006</c:v>
                </c:pt>
                <c:pt idx="10">
                  <c:v>89.786000000000001</c:v>
                </c:pt>
                <c:pt idx="11">
                  <c:v>89.435000000000002</c:v>
                </c:pt>
                <c:pt idx="12">
                  <c:v>88.977000000000004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35-49 Years</c:v>
                </c:pt>
              </c:strCache>
            </c:strRef>
          </c:tx>
          <c:spPr>
            <a:ln w="28575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92.376999999999995</c:v>
                </c:pt>
                <c:pt idx="2">
                  <c:v>90.492999999999995</c:v>
                </c:pt>
                <c:pt idx="3">
                  <c:v>89.971000000000004</c:v>
                </c:pt>
                <c:pt idx="4">
                  <c:v>89.363</c:v>
                </c:pt>
                <c:pt idx="5">
                  <c:v>88.974999999999994</c:v>
                </c:pt>
                <c:pt idx="6">
                  <c:v>88.501999999999995</c:v>
                </c:pt>
                <c:pt idx="7">
                  <c:v>88.278000000000006</c:v>
                </c:pt>
                <c:pt idx="8">
                  <c:v>87.69</c:v>
                </c:pt>
                <c:pt idx="9">
                  <c:v>87.183999999999997</c:v>
                </c:pt>
                <c:pt idx="10">
                  <c:v>86.760999999999996</c:v>
                </c:pt>
                <c:pt idx="11">
                  <c:v>86.393000000000001</c:v>
                </c:pt>
                <c:pt idx="12">
                  <c:v>85.963999999999999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Donor ≥50 Years 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89.039000000000001</c:v>
                </c:pt>
                <c:pt idx="2">
                  <c:v>86.441999999999993</c:v>
                </c:pt>
                <c:pt idx="3">
                  <c:v>85.602000000000004</c:v>
                </c:pt>
                <c:pt idx="4">
                  <c:v>84.754999999999995</c:v>
                </c:pt>
                <c:pt idx="5">
                  <c:v>84.66</c:v>
                </c:pt>
                <c:pt idx="6">
                  <c:v>84.090999999999994</c:v>
                </c:pt>
                <c:pt idx="7">
                  <c:v>83.616</c:v>
                </c:pt>
                <c:pt idx="8">
                  <c:v>82.852000000000004</c:v>
                </c:pt>
                <c:pt idx="9">
                  <c:v>82.66</c:v>
                </c:pt>
                <c:pt idx="10">
                  <c:v>82.272999999999996</c:v>
                </c:pt>
                <c:pt idx="11">
                  <c:v>81.980999999999995</c:v>
                </c:pt>
                <c:pt idx="12">
                  <c:v>81.388999999999996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44-4034-AE84-719A39282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17360595578440818"/>
              <c:y val="0.8024632696408133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4.9981122375411507E-3"/>
              <c:y val="0.3515346703387360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14708849543350966"/>
          <c:y val="4.0388522999757932E-2"/>
          <c:w val="0.76999787620147064"/>
          <c:h val="6.9553563711912916E-2"/>
        </c:manualLayout>
      </c:layout>
      <c:overlay val="1"/>
      <c:spPr>
        <a:solidFill>
          <a:schemeClr val="tx1"/>
        </a:solidFill>
        <a:ln w="12700">
          <a:solidFill>
            <a:schemeClr val="bg2">
              <a:lumMod val="65000"/>
              <a:lumOff val="35000"/>
            </a:schemeClr>
          </a:solidFill>
        </a:ln>
      </c:spPr>
      <c:txPr>
        <a:bodyPr/>
        <a:lstStyle/>
        <a:p>
          <a:pPr>
            <a:defRPr sz="18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407700226200646E-2"/>
          <c:y val="3.6650700778632216E-2"/>
          <c:w val="0.75304245754329646"/>
          <c:h val="0.7926114033933656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&lt;35 Years 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93.882999999999996</c:v>
                </c:pt>
                <c:pt idx="2">
                  <c:v>92.393000000000001</c:v>
                </c:pt>
                <c:pt idx="3">
                  <c:v>91.49</c:v>
                </c:pt>
                <c:pt idx="4">
                  <c:v>90.900999999999996</c:v>
                </c:pt>
                <c:pt idx="5">
                  <c:v>90.472999999999999</c:v>
                </c:pt>
                <c:pt idx="6">
                  <c:v>90.08</c:v>
                </c:pt>
                <c:pt idx="7">
                  <c:v>89.662000000000006</c:v>
                </c:pt>
                <c:pt idx="8">
                  <c:v>89.284999999999997</c:v>
                </c:pt>
                <c:pt idx="9">
                  <c:v>88.97</c:v>
                </c:pt>
                <c:pt idx="10">
                  <c:v>88.69</c:v>
                </c:pt>
                <c:pt idx="11">
                  <c:v>88.421000000000006</c:v>
                </c:pt>
                <c:pt idx="12">
                  <c:v>88.090999999999994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2F2-4767-9715-3A4A2C2BFB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35-49 Years</c:v>
                </c:pt>
              </c:strCache>
            </c:strRef>
          </c:tx>
          <c:spPr>
            <a:ln w="28575"/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91.754999999999995</c:v>
                </c:pt>
                <c:pt idx="2">
                  <c:v>89.963999999999999</c:v>
                </c:pt>
                <c:pt idx="3">
                  <c:v>88.721999999999994</c:v>
                </c:pt>
                <c:pt idx="4">
                  <c:v>87.899000000000001</c:v>
                </c:pt>
                <c:pt idx="5">
                  <c:v>87.332999999999998</c:v>
                </c:pt>
                <c:pt idx="6">
                  <c:v>86.856999999999999</c:v>
                </c:pt>
                <c:pt idx="7">
                  <c:v>86.397000000000006</c:v>
                </c:pt>
                <c:pt idx="8">
                  <c:v>85.843000000000004</c:v>
                </c:pt>
                <c:pt idx="9">
                  <c:v>85.370999999999995</c:v>
                </c:pt>
                <c:pt idx="10">
                  <c:v>84.915000000000006</c:v>
                </c:pt>
                <c:pt idx="11">
                  <c:v>84.558999999999997</c:v>
                </c:pt>
                <c:pt idx="12">
                  <c:v>84.165999999999997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2F2-4767-9715-3A4A2C2BFB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Donor 50+ Years 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87.491</c:v>
                </c:pt>
                <c:pt idx="2">
                  <c:v>84.902000000000001</c:v>
                </c:pt>
                <c:pt idx="3">
                  <c:v>83.567999999999998</c:v>
                </c:pt>
                <c:pt idx="4">
                  <c:v>82.438000000000002</c:v>
                </c:pt>
                <c:pt idx="5">
                  <c:v>81.581999999999994</c:v>
                </c:pt>
                <c:pt idx="6">
                  <c:v>81.022999999999996</c:v>
                </c:pt>
                <c:pt idx="7">
                  <c:v>80.388999999999996</c:v>
                </c:pt>
                <c:pt idx="8">
                  <c:v>79.787999999999997</c:v>
                </c:pt>
                <c:pt idx="9">
                  <c:v>79.397999999999996</c:v>
                </c:pt>
                <c:pt idx="10">
                  <c:v>78.988</c:v>
                </c:pt>
                <c:pt idx="11">
                  <c:v>78.647000000000006</c:v>
                </c:pt>
                <c:pt idx="12">
                  <c:v>78.376000000000005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2F2-4767-9715-3A4A2C2BFB6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 at risk (&lt;35 yrs)</c:v>
                </c:pt>
              </c:strCache>
            </c:strRef>
          </c:tx>
          <c:spPr>
            <a:ln w="44450">
              <a:solidFill>
                <a:srgbClr val="CC66FF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Sheet1!$E$2:$E$14</c:f>
              <c:numCache>
                <c:formatCode>General</c:formatCode>
                <c:ptCount val="13"/>
                <c:pt idx="0">
                  <c:v>17825</c:v>
                </c:pt>
                <c:pt idx="1">
                  <c:v>16523</c:v>
                </c:pt>
                <c:pt idx="2">
                  <c:v>16092</c:v>
                </c:pt>
                <c:pt idx="3">
                  <c:v>15871</c:v>
                </c:pt>
                <c:pt idx="4">
                  <c:v>15737</c:v>
                </c:pt>
                <c:pt idx="5">
                  <c:v>15637</c:v>
                </c:pt>
                <c:pt idx="6">
                  <c:v>15549</c:v>
                </c:pt>
                <c:pt idx="7">
                  <c:v>15446</c:v>
                </c:pt>
                <c:pt idx="8">
                  <c:v>15362</c:v>
                </c:pt>
                <c:pt idx="9">
                  <c:v>15281</c:v>
                </c:pt>
                <c:pt idx="10">
                  <c:v>15178</c:v>
                </c:pt>
                <c:pt idx="11">
                  <c:v>15067</c:v>
                </c:pt>
                <c:pt idx="12">
                  <c:v>14709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2F2-4767-9715-3A4A2C2BFB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2704850595598626"/>
              <c:y val="0.90699830759652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287882478431787E-2"/>
          <c:y val="5.90527729988558E-2"/>
          <c:w val="0.73511385514634997"/>
          <c:h val="0.6785682708406721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&lt;35 Years 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93.236999999999995</c:v>
                </c:pt>
                <c:pt idx="2">
                  <c:v>91.123000000000005</c:v>
                </c:pt>
                <c:pt idx="3">
                  <c:v>89.912000000000006</c:v>
                </c:pt>
                <c:pt idx="4">
                  <c:v>89.05</c:v>
                </c:pt>
                <c:pt idx="5">
                  <c:v>88.358000000000004</c:v>
                </c:pt>
                <c:pt idx="6">
                  <c:v>87.802999999999997</c:v>
                </c:pt>
                <c:pt idx="7">
                  <c:v>87.268000000000001</c:v>
                </c:pt>
                <c:pt idx="8">
                  <c:v>86.882999999999996</c:v>
                </c:pt>
                <c:pt idx="9">
                  <c:v>86.593000000000004</c:v>
                </c:pt>
                <c:pt idx="10">
                  <c:v>86.248999999999995</c:v>
                </c:pt>
                <c:pt idx="11">
                  <c:v>86.034000000000006</c:v>
                </c:pt>
                <c:pt idx="12">
                  <c:v>85.751000000000005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C83-4EF5-8809-F15058A463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35-49 Years</c:v>
                </c:pt>
              </c:strCache>
            </c:strRef>
          </c:tx>
          <c:spPr>
            <a:ln w="28575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91.515000000000001</c:v>
                </c:pt>
                <c:pt idx="2">
                  <c:v>88.881</c:v>
                </c:pt>
                <c:pt idx="3">
                  <c:v>87.19</c:v>
                </c:pt>
                <c:pt idx="4">
                  <c:v>86.105000000000004</c:v>
                </c:pt>
                <c:pt idx="5">
                  <c:v>85.278999999999996</c:v>
                </c:pt>
                <c:pt idx="6">
                  <c:v>84.468000000000004</c:v>
                </c:pt>
                <c:pt idx="7">
                  <c:v>84.007999999999996</c:v>
                </c:pt>
                <c:pt idx="8">
                  <c:v>83.424000000000007</c:v>
                </c:pt>
                <c:pt idx="9">
                  <c:v>82.930999999999997</c:v>
                </c:pt>
                <c:pt idx="10">
                  <c:v>82.436999999999998</c:v>
                </c:pt>
                <c:pt idx="11">
                  <c:v>81.986999999999995</c:v>
                </c:pt>
                <c:pt idx="12">
                  <c:v>81.611999999999995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C83-4EF5-8809-F15058A463B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Donor 50+ Years 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87.652000000000001</c:v>
                </c:pt>
                <c:pt idx="2">
                  <c:v>84.14</c:v>
                </c:pt>
                <c:pt idx="3">
                  <c:v>82.399000000000001</c:v>
                </c:pt>
                <c:pt idx="4">
                  <c:v>81.052000000000007</c:v>
                </c:pt>
                <c:pt idx="5">
                  <c:v>79.917000000000002</c:v>
                </c:pt>
                <c:pt idx="6">
                  <c:v>78.968999999999994</c:v>
                </c:pt>
                <c:pt idx="7">
                  <c:v>78.278999999999996</c:v>
                </c:pt>
                <c:pt idx="8">
                  <c:v>77.802000000000007</c:v>
                </c:pt>
                <c:pt idx="9">
                  <c:v>77.275000000000006</c:v>
                </c:pt>
                <c:pt idx="10">
                  <c:v>76.793999999999997</c:v>
                </c:pt>
                <c:pt idx="11">
                  <c:v>76.287000000000006</c:v>
                </c:pt>
                <c:pt idx="12">
                  <c:v>75.968000000000004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C83-4EF5-8809-F15058A463B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 at risk (&lt;35 yrs)</c:v>
                </c:pt>
              </c:strCache>
            </c:strRef>
          </c:tx>
          <c:spPr>
            <a:ln w="44450">
              <a:solidFill>
                <a:srgbClr val="CC66FF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Sheet1!$E$2:$E$14</c:f>
              <c:numCache>
                <c:formatCode>General</c:formatCode>
                <c:ptCount val="13"/>
                <c:pt idx="0">
                  <c:v>9593</c:v>
                </c:pt>
                <c:pt idx="1">
                  <c:v>8863</c:v>
                </c:pt>
                <c:pt idx="2">
                  <c:v>8589</c:v>
                </c:pt>
                <c:pt idx="3">
                  <c:v>8456</c:v>
                </c:pt>
                <c:pt idx="4">
                  <c:v>8362</c:v>
                </c:pt>
                <c:pt idx="5">
                  <c:v>8287</c:v>
                </c:pt>
                <c:pt idx="6">
                  <c:v>8217</c:v>
                </c:pt>
                <c:pt idx="7">
                  <c:v>8157</c:v>
                </c:pt>
                <c:pt idx="8">
                  <c:v>8110</c:v>
                </c:pt>
                <c:pt idx="9">
                  <c:v>8068</c:v>
                </c:pt>
                <c:pt idx="10">
                  <c:v>8018</c:v>
                </c:pt>
                <c:pt idx="11">
                  <c:v>7966</c:v>
                </c:pt>
                <c:pt idx="12">
                  <c:v>7769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C83-4EF5-8809-F15058A463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35528106974121265"/>
              <c:y val="0.7924177972512305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002620108992605E-2"/>
          <c:y val="0.12624659110764075"/>
          <c:w val="0.29832778044142222"/>
          <c:h val="0.6090299309073781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&lt;35 Years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90.054000000000002</c:v>
                </c:pt>
                <c:pt idx="2">
                  <c:v>88.031000000000006</c:v>
                </c:pt>
                <c:pt idx="3">
                  <c:v>86.917000000000002</c:v>
                </c:pt>
                <c:pt idx="4">
                  <c:v>86.13</c:v>
                </c:pt>
                <c:pt idx="5">
                  <c:v>85.509</c:v>
                </c:pt>
                <c:pt idx="6">
                  <c:v>84.942999999999998</c:v>
                </c:pt>
                <c:pt idx="7">
                  <c:v>84.653000000000006</c:v>
                </c:pt>
                <c:pt idx="8">
                  <c:v>84.228999999999999</c:v>
                </c:pt>
                <c:pt idx="9">
                  <c:v>83.95</c:v>
                </c:pt>
                <c:pt idx="10">
                  <c:v>83.691999999999993</c:v>
                </c:pt>
                <c:pt idx="11">
                  <c:v>83.432000000000002</c:v>
                </c:pt>
                <c:pt idx="12">
                  <c:v>83.147999999999996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35-49 Years  </c:v>
                </c:pt>
              </c:strCache>
            </c:strRef>
          </c:tx>
          <c:spPr>
            <a:ln w="28575"/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88.905000000000001</c:v>
                </c:pt>
                <c:pt idx="2">
                  <c:v>86.456000000000003</c:v>
                </c:pt>
                <c:pt idx="3">
                  <c:v>84.921999999999997</c:v>
                </c:pt>
                <c:pt idx="4">
                  <c:v>83.938999999999993</c:v>
                </c:pt>
                <c:pt idx="5">
                  <c:v>83.218000000000004</c:v>
                </c:pt>
                <c:pt idx="6">
                  <c:v>82.659000000000006</c:v>
                </c:pt>
                <c:pt idx="7">
                  <c:v>82.128</c:v>
                </c:pt>
                <c:pt idx="8">
                  <c:v>81.545000000000002</c:v>
                </c:pt>
                <c:pt idx="9">
                  <c:v>81.093999999999994</c:v>
                </c:pt>
                <c:pt idx="10">
                  <c:v>80.631</c:v>
                </c:pt>
                <c:pt idx="11">
                  <c:v>80.299000000000007</c:v>
                </c:pt>
                <c:pt idx="12">
                  <c:v>79.956000000000003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Donor ≥50 Years  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85.519000000000005</c:v>
                </c:pt>
                <c:pt idx="2">
                  <c:v>82.102000000000004</c:v>
                </c:pt>
                <c:pt idx="3">
                  <c:v>80.442999999999998</c:v>
                </c:pt>
                <c:pt idx="4">
                  <c:v>79.176000000000002</c:v>
                </c:pt>
                <c:pt idx="5">
                  <c:v>78.234999999999999</c:v>
                </c:pt>
                <c:pt idx="6">
                  <c:v>77.549000000000007</c:v>
                </c:pt>
                <c:pt idx="7">
                  <c:v>76.918000000000006</c:v>
                </c:pt>
                <c:pt idx="8">
                  <c:v>76.341999999999999</c:v>
                </c:pt>
                <c:pt idx="9">
                  <c:v>75.894000000000005</c:v>
                </c:pt>
                <c:pt idx="10">
                  <c:v>75.486000000000004</c:v>
                </c:pt>
                <c:pt idx="11">
                  <c:v>75.105000000000004</c:v>
                </c:pt>
                <c:pt idx="12">
                  <c:v>74.897000000000006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44-4034-AE84-719A3928281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 at risk(&lt;35 yrs)</c:v>
                </c:pt>
              </c:strCache>
            </c:strRef>
          </c:tx>
          <c:spPr>
            <a:ln w="31750"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Sheet1!$E$2:$E$14</c:f>
              <c:numCache>
                <c:formatCode>General</c:formatCode>
                <c:ptCount val="13"/>
                <c:pt idx="0">
                  <c:v>9400</c:v>
                </c:pt>
                <c:pt idx="1">
                  <c:v>8299</c:v>
                </c:pt>
                <c:pt idx="2">
                  <c:v>7989</c:v>
                </c:pt>
                <c:pt idx="3">
                  <c:v>7857</c:v>
                </c:pt>
                <c:pt idx="4">
                  <c:v>7768</c:v>
                </c:pt>
                <c:pt idx="5">
                  <c:v>7706</c:v>
                </c:pt>
                <c:pt idx="6">
                  <c:v>7640</c:v>
                </c:pt>
                <c:pt idx="7">
                  <c:v>7598</c:v>
                </c:pt>
                <c:pt idx="8">
                  <c:v>7542</c:v>
                </c:pt>
                <c:pt idx="9">
                  <c:v>7496</c:v>
                </c:pt>
                <c:pt idx="10">
                  <c:v>7439</c:v>
                </c:pt>
                <c:pt idx="11">
                  <c:v>7374</c:v>
                </c:pt>
                <c:pt idx="12">
                  <c:v>7229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744-4034-AE84-719A3928281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 at risk(35-49 yrs)</c:v>
                </c:pt>
              </c:strCache>
            </c:strRef>
          </c:tx>
          <c:spPr>
            <a:ln w="4445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Sheet1!$F$2:$F$14</c:f>
              <c:numCache>
                <c:formatCode>General</c:formatCode>
                <c:ptCount val="13"/>
                <c:pt idx="0">
                  <c:v>10279</c:v>
                </c:pt>
                <c:pt idx="1">
                  <c:v>8976</c:v>
                </c:pt>
                <c:pt idx="2">
                  <c:v>8575</c:v>
                </c:pt>
                <c:pt idx="3">
                  <c:v>8392</c:v>
                </c:pt>
                <c:pt idx="4">
                  <c:v>8277</c:v>
                </c:pt>
                <c:pt idx="5">
                  <c:v>8189</c:v>
                </c:pt>
                <c:pt idx="6">
                  <c:v>8115</c:v>
                </c:pt>
                <c:pt idx="7">
                  <c:v>8037</c:v>
                </c:pt>
                <c:pt idx="8">
                  <c:v>7963</c:v>
                </c:pt>
                <c:pt idx="9">
                  <c:v>7888</c:v>
                </c:pt>
                <c:pt idx="10">
                  <c:v>7816</c:v>
                </c:pt>
                <c:pt idx="11">
                  <c:v>7741</c:v>
                </c:pt>
                <c:pt idx="12">
                  <c:v>7582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744-4034-AE84-719A39282819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 at risk(50+ yrs)</c:v>
                </c:pt>
              </c:strCache>
            </c:strRef>
          </c:tx>
          <c:spPr>
            <a:ln w="44450">
              <a:solidFill>
                <a:srgbClr val="FFC00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Sheet1!$G$2:$G$14</c:f>
              <c:numCache>
                <c:formatCode>General</c:formatCode>
                <c:ptCount val="13"/>
                <c:pt idx="0">
                  <c:v>7373</c:v>
                </c:pt>
                <c:pt idx="1">
                  <c:v>6163</c:v>
                </c:pt>
                <c:pt idx="2">
                  <c:v>5804</c:v>
                </c:pt>
                <c:pt idx="3">
                  <c:v>5662</c:v>
                </c:pt>
                <c:pt idx="4">
                  <c:v>5556</c:v>
                </c:pt>
                <c:pt idx="5">
                  <c:v>5482</c:v>
                </c:pt>
                <c:pt idx="6">
                  <c:v>5413</c:v>
                </c:pt>
                <c:pt idx="7">
                  <c:v>5355</c:v>
                </c:pt>
                <c:pt idx="8">
                  <c:v>5291</c:v>
                </c:pt>
                <c:pt idx="9">
                  <c:v>5223</c:v>
                </c:pt>
                <c:pt idx="10">
                  <c:v>5165</c:v>
                </c:pt>
                <c:pt idx="11">
                  <c:v>5095</c:v>
                </c:pt>
                <c:pt idx="12">
                  <c:v>4959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744-4034-AE84-719A39282819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.</c:v>
                </c:pt>
              </c:strCache>
            </c:strRef>
          </c:tx>
          <c:spPr>
            <a:ln w="3175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Sheet1!$H$2:$H$14</c:f>
              <c:numCache>
                <c:formatCode>General</c:formatCode>
                <c:ptCount val="13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7744-4034-AE84-719A39282819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.</c:v>
                </c:pt>
              </c:strCache>
            </c:strRef>
          </c:tx>
          <c:spPr>
            <a:ln w="44450">
              <a:solidFill>
                <a:schemeClr val="accent5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Sheet1!$I$2:$I$14</c:f>
              <c:numCache>
                <c:formatCode>General</c:formatCode>
                <c:ptCount val="13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7744-4034-AE84-719A39282819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.</c:v>
                </c:pt>
              </c:strCache>
            </c:strRef>
          </c:tx>
          <c:spPr>
            <a:ln w="44450">
              <a:solidFill>
                <a:schemeClr val="accent5">
                  <a:lumMod val="25000"/>
                </a:schemeClr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Sheet1!$J$2:$J$14</c:f>
              <c:numCache>
                <c:formatCode>General</c:formatCode>
                <c:ptCount val="13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7744-4034-AE84-719A39282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17360595578440818"/>
              <c:y val="0.8024632696408133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7.1550697928624415E-3"/>
              <c:y val="0.3515346703387360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19423343341956067"/>
          <c:y val="3.5636932058609939E-2"/>
          <c:w val="0.68731452500312917"/>
          <c:h val="6.9553563711912916E-2"/>
        </c:manualLayout>
      </c:layout>
      <c:overlay val="1"/>
      <c:spPr>
        <a:solidFill>
          <a:schemeClr val="tx1"/>
        </a:solidFill>
        <a:ln w="12700">
          <a:solidFill>
            <a:schemeClr val="bg2">
              <a:lumMod val="65000"/>
              <a:lumOff val="35000"/>
            </a:schemeClr>
          </a:solidFill>
        </a:ln>
      </c:spPr>
      <c:txPr>
        <a:bodyPr/>
        <a:lstStyle/>
        <a:p>
          <a:pPr>
            <a:defRPr sz="18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913000678913775E-2"/>
          <c:y val="3.0821761413327466E-2"/>
          <c:w val="0.75304245754329646"/>
          <c:h val="0.7867825499477579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&lt;35 yrs  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95.936999999999998</c:v>
                </c:pt>
                <c:pt idx="2">
                  <c:v>94.709000000000003</c:v>
                </c:pt>
                <c:pt idx="3">
                  <c:v>93.847999999999999</c:v>
                </c:pt>
                <c:pt idx="4">
                  <c:v>93.272999999999996</c:v>
                </c:pt>
                <c:pt idx="5">
                  <c:v>92.808000000000007</c:v>
                </c:pt>
                <c:pt idx="6">
                  <c:v>92.424999999999997</c:v>
                </c:pt>
                <c:pt idx="7">
                  <c:v>91.971999999999994</c:v>
                </c:pt>
                <c:pt idx="8">
                  <c:v>91.611000000000004</c:v>
                </c:pt>
                <c:pt idx="9">
                  <c:v>91.272999999999996</c:v>
                </c:pt>
                <c:pt idx="10">
                  <c:v>90.933999999999997</c:v>
                </c:pt>
                <c:pt idx="11">
                  <c:v>90.653999999999996</c:v>
                </c:pt>
                <c:pt idx="12">
                  <c:v>90.316000000000003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2F2-4767-9715-3A4A2C2BFB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35-49 yrs  </c:v>
                </c:pt>
              </c:strCache>
            </c:strRef>
          </c:tx>
          <c:spPr>
            <a:ln w="28575"/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94.66</c:v>
                </c:pt>
                <c:pt idx="2">
                  <c:v>93.057000000000002</c:v>
                </c:pt>
                <c:pt idx="3">
                  <c:v>92.096999999999994</c:v>
                </c:pt>
                <c:pt idx="4">
                  <c:v>91.385999999999996</c:v>
                </c:pt>
                <c:pt idx="5">
                  <c:v>90.858999999999995</c:v>
                </c:pt>
                <c:pt idx="6">
                  <c:v>90.313000000000002</c:v>
                </c:pt>
                <c:pt idx="7">
                  <c:v>89.962000000000003</c:v>
                </c:pt>
                <c:pt idx="8">
                  <c:v>89.415000000000006</c:v>
                </c:pt>
                <c:pt idx="9">
                  <c:v>88.942999999999998</c:v>
                </c:pt>
                <c:pt idx="10">
                  <c:v>88.477999999999994</c:v>
                </c:pt>
                <c:pt idx="11">
                  <c:v>88.078000000000003</c:v>
                </c:pt>
                <c:pt idx="12">
                  <c:v>87.674999999999997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2F2-4767-9715-3A4A2C2BFB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50+  yrs  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92.24</c:v>
                </c:pt>
                <c:pt idx="2">
                  <c:v>90.341999999999999</c:v>
                </c:pt>
                <c:pt idx="3">
                  <c:v>89.302000000000007</c:v>
                </c:pt>
                <c:pt idx="4">
                  <c:v>88.289000000000001</c:v>
                </c:pt>
                <c:pt idx="5">
                  <c:v>87.564999999999998</c:v>
                </c:pt>
                <c:pt idx="6">
                  <c:v>86.753</c:v>
                </c:pt>
                <c:pt idx="7">
                  <c:v>86.027000000000001</c:v>
                </c:pt>
                <c:pt idx="8">
                  <c:v>85.474999999999994</c:v>
                </c:pt>
                <c:pt idx="9">
                  <c:v>85.039000000000001</c:v>
                </c:pt>
                <c:pt idx="10">
                  <c:v>84.602999999999994</c:v>
                </c:pt>
                <c:pt idx="11">
                  <c:v>84.194999999999993</c:v>
                </c:pt>
                <c:pt idx="12">
                  <c:v>83.664000000000001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2F2-4767-9715-3A4A2C2BFB6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 at risk(&lt;35 yrs)</c:v>
                </c:pt>
              </c:strCache>
            </c:strRef>
          </c:tx>
          <c:spPr>
            <a:ln w="44450">
              <a:solidFill>
                <a:srgbClr val="CC66FF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Sheet1!$E$2:$E$14</c:f>
              <c:numCache>
                <c:formatCode>General</c:formatCode>
                <c:ptCount val="13"/>
                <c:pt idx="0">
                  <c:v>22120</c:v>
                </c:pt>
                <c:pt idx="1">
                  <c:v>21102</c:v>
                </c:pt>
                <c:pt idx="2">
                  <c:v>20803</c:v>
                </c:pt>
                <c:pt idx="3">
                  <c:v>20592</c:v>
                </c:pt>
                <c:pt idx="4">
                  <c:v>20453</c:v>
                </c:pt>
                <c:pt idx="5">
                  <c:v>20333</c:v>
                </c:pt>
                <c:pt idx="6">
                  <c:v>20234</c:v>
                </c:pt>
                <c:pt idx="7">
                  <c:v>20125</c:v>
                </c:pt>
                <c:pt idx="8">
                  <c:v>20039</c:v>
                </c:pt>
                <c:pt idx="9">
                  <c:v>19951</c:v>
                </c:pt>
                <c:pt idx="10">
                  <c:v>19837</c:v>
                </c:pt>
                <c:pt idx="11">
                  <c:v>19708</c:v>
                </c:pt>
                <c:pt idx="12">
                  <c:v>19164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2F2-4767-9715-3A4A2C2BFB6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 at risk(35-49 yrs)</c:v>
                </c:pt>
              </c:strCache>
            </c:strRef>
          </c:tx>
          <c:spPr>
            <a:ln w="31750"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Sheet1!$F$2:$F$14</c:f>
              <c:numCache>
                <c:formatCode>General</c:formatCode>
                <c:ptCount val="13"/>
                <c:pt idx="0">
                  <c:v>10917</c:v>
                </c:pt>
                <c:pt idx="1">
                  <c:v>10284</c:v>
                </c:pt>
                <c:pt idx="2">
                  <c:v>10088</c:v>
                </c:pt>
                <c:pt idx="3">
                  <c:v>9975</c:v>
                </c:pt>
                <c:pt idx="4">
                  <c:v>9888</c:v>
                </c:pt>
                <c:pt idx="5">
                  <c:v>9826</c:v>
                </c:pt>
                <c:pt idx="6">
                  <c:v>9761</c:v>
                </c:pt>
                <c:pt idx="7">
                  <c:v>9717</c:v>
                </c:pt>
                <c:pt idx="8">
                  <c:v>9653</c:v>
                </c:pt>
                <c:pt idx="9">
                  <c:v>9593</c:v>
                </c:pt>
                <c:pt idx="10">
                  <c:v>9521</c:v>
                </c:pt>
                <c:pt idx="11">
                  <c:v>9450</c:v>
                </c:pt>
                <c:pt idx="12">
                  <c:v>9189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02F2-4767-9715-3A4A2C2BFB6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 at risk(50+ yrs)</c:v>
                </c:pt>
              </c:strCache>
            </c:strRef>
          </c:tx>
          <c:spPr>
            <a:ln w="44450">
              <a:solidFill>
                <a:srgbClr val="FFC00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Sheet1!$G$2:$G$14</c:f>
              <c:numCache>
                <c:formatCode>General</c:formatCode>
                <c:ptCount val="13"/>
                <c:pt idx="0">
                  <c:v>3517</c:v>
                </c:pt>
                <c:pt idx="1">
                  <c:v>3215</c:v>
                </c:pt>
                <c:pt idx="2">
                  <c:v>3134</c:v>
                </c:pt>
                <c:pt idx="3">
                  <c:v>3088</c:v>
                </c:pt>
                <c:pt idx="4">
                  <c:v>3048</c:v>
                </c:pt>
                <c:pt idx="5">
                  <c:v>3021</c:v>
                </c:pt>
                <c:pt idx="6">
                  <c:v>2990</c:v>
                </c:pt>
                <c:pt idx="7">
                  <c:v>2962</c:v>
                </c:pt>
                <c:pt idx="8">
                  <c:v>2941</c:v>
                </c:pt>
                <c:pt idx="9">
                  <c:v>2924</c:v>
                </c:pt>
                <c:pt idx="10">
                  <c:v>2907</c:v>
                </c:pt>
                <c:pt idx="11">
                  <c:v>2883</c:v>
                </c:pt>
                <c:pt idx="12">
                  <c:v>2794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02F2-4767-9715-3A4A2C2BFB63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.</c:v>
                </c:pt>
              </c:strCache>
            </c:strRef>
          </c:tx>
          <c:spPr>
            <a:ln w="44450">
              <a:solidFill>
                <a:schemeClr val="accent6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Sheet1!$H$2:$H$14</c:f>
              <c:numCache>
                <c:formatCode>General</c:formatCode>
                <c:ptCount val="13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02F2-4767-9715-3A4A2C2BFB63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.</c:v>
                </c:pt>
              </c:strCache>
            </c:strRef>
          </c:tx>
          <c:spPr>
            <a:ln w="3175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Sheet1!$I$2:$I$14</c:f>
              <c:numCache>
                <c:formatCode>General</c:formatCode>
                <c:ptCount val="13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02F2-4767-9715-3A4A2C2BFB63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.</c:v>
                </c:pt>
              </c:strCache>
            </c:strRef>
          </c:tx>
          <c:spPr>
            <a:ln w="44450">
              <a:solidFill>
                <a:schemeClr val="accent5">
                  <a:lumMod val="25000"/>
                </a:schemeClr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Sheet1!$J$2:$J$14</c:f>
              <c:numCache>
                <c:formatCode>General</c:formatCode>
                <c:ptCount val="13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02F2-4767-9715-3A4A2C2BFB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2704850595598626"/>
              <c:y val="0.90699830759652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129344677514566E-2"/>
          <c:y val="5.9423884701344305E-2"/>
          <c:w val="0.70249414244601527"/>
          <c:h val="0.6711450782057805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&lt;35 Years 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89.956000000000003</c:v>
                </c:pt>
                <c:pt idx="2">
                  <c:v>87.406000000000006</c:v>
                </c:pt>
                <c:pt idx="3">
                  <c:v>86.355000000000004</c:v>
                </c:pt>
                <c:pt idx="4">
                  <c:v>85.578000000000003</c:v>
                </c:pt>
                <c:pt idx="5">
                  <c:v>85.128</c:v>
                </c:pt>
                <c:pt idx="6">
                  <c:v>84.634</c:v>
                </c:pt>
                <c:pt idx="7">
                  <c:v>83.823999999999998</c:v>
                </c:pt>
                <c:pt idx="8">
                  <c:v>83.277000000000001</c:v>
                </c:pt>
                <c:pt idx="9">
                  <c:v>82.843999999999994</c:v>
                </c:pt>
                <c:pt idx="10">
                  <c:v>82.486000000000004</c:v>
                </c:pt>
                <c:pt idx="11">
                  <c:v>82.245000000000005</c:v>
                </c:pt>
                <c:pt idx="12">
                  <c:v>81.635000000000005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C83-4EF5-8809-F15058A463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35-49 Years</c:v>
                </c:pt>
              </c:strCache>
            </c:strRef>
          </c:tx>
          <c:spPr>
            <a:ln w="28575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90.677999999999997</c:v>
                </c:pt>
                <c:pt idx="2">
                  <c:v>88.016000000000005</c:v>
                </c:pt>
                <c:pt idx="3">
                  <c:v>86.442999999999998</c:v>
                </c:pt>
                <c:pt idx="4">
                  <c:v>85.238</c:v>
                </c:pt>
                <c:pt idx="5">
                  <c:v>84.691999999999993</c:v>
                </c:pt>
                <c:pt idx="6">
                  <c:v>83.796000000000006</c:v>
                </c:pt>
                <c:pt idx="7">
                  <c:v>83.584999999999994</c:v>
                </c:pt>
                <c:pt idx="8">
                  <c:v>82.938999999999993</c:v>
                </c:pt>
                <c:pt idx="9">
                  <c:v>82.138000000000005</c:v>
                </c:pt>
                <c:pt idx="10">
                  <c:v>81.694000000000003</c:v>
                </c:pt>
                <c:pt idx="11">
                  <c:v>81.016999999999996</c:v>
                </c:pt>
                <c:pt idx="12">
                  <c:v>80.331999999999994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C83-4EF5-8809-F15058A463B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Donor 50+ Years 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87.787999999999997</c:v>
                </c:pt>
                <c:pt idx="2">
                  <c:v>84.42</c:v>
                </c:pt>
                <c:pt idx="3">
                  <c:v>83.203999999999994</c:v>
                </c:pt>
                <c:pt idx="4">
                  <c:v>81.941999999999993</c:v>
                </c:pt>
                <c:pt idx="5">
                  <c:v>80.66</c:v>
                </c:pt>
                <c:pt idx="6">
                  <c:v>80.284999999999997</c:v>
                </c:pt>
                <c:pt idx="7">
                  <c:v>80.093999999999994</c:v>
                </c:pt>
                <c:pt idx="8">
                  <c:v>79.506</c:v>
                </c:pt>
                <c:pt idx="9">
                  <c:v>79.506</c:v>
                </c:pt>
                <c:pt idx="10">
                  <c:v>78.676000000000002</c:v>
                </c:pt>
                <c:pt idx="11">
                  <c:v>78.043000000000006</c:v>
                </c:pt>
                <c:pt idx="12">
                  <c:v>77.614999999999995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C83-4EF5-8809-F15058A463B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 at risk (&lt;35 yrs)</c:v>
                </c:pt>
              </c:strCache>
            </c:strRef>
          </c:tx>
          <c:spPr>
            <a:ln w="44450">
              <a:solidFill>
                <a:srgbClr val="CC66FF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Sheet1!$E$2:$E$14</c:f>
              <c:numCache>
                <c:formatCode>General</c:formatCode>
                <c:ptCount val="13"/>
                <c:pt idx="0">
                  <c:v>3158</c:v>
                </c:pt>
                <c:pt idx="1">
                  <c:v>2685</c:v>
                </c:pt>
                <c:pt idx="2">
                  <c:v>2447</c:v>
                </c:pt>
                <c:pt idx="3">
                  <c:v>2353</c:v>
                </c:pt>
                <c:pt idx="4">
                  <c:v>2296</c:v>
                </c:pt>
                <c:pt idx="5">
                  <c:v>2256</c:v>
                </c:pt>
                <c:pt idx="6">
                  <c:v>2213</c:v>
                </c:pt>
                <c:pt idx="7">
                  <c:v>2157</c:v>
                </c:pt>
                <c:pt idx="8">
                  <c:v>2125</c:v>
                </c:pt>
                <c:pt idx="9">
                  <c:v>2093</c:v>
                </c:pt>
                <c:pt idx="10">
                  <c:v>2067</c:v>
                </c:pt>
                <c:pt idx="11">
                  <c:v>2037</c:v>
                </c:pt>
                <c:pt idx="12">
                  <c:v>1995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C83-4EF5-8809-F15058A463B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 at risk (35-49 yrs)</c:v>
                </c:pt>
              </c:strCache>
            </c:strRef>
          </c:tx>
          <c:spPr>
            <a:ln w="4445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Sheet1!$F$2:$F$14</c:f>
              <c:numCache>
                <c:formatCode>General</c:formatCode>
                <c:ptCount val="13"/>
                <c:pt idx="0">
                  <c:v>1708</c:v>
                </c:pt>
                <c:pt idx="1">
                  <c:v>1471</c:v>
                </c:pt>
                <c:pt idx="2">
                  <c:v>1355</c:v>
                </c:pt>
                <c:pt idx="3">
                  <c:v>1307</c:v>
                </c:pt>
                <c:pt idx="4">
                  <c:v>1259</c:v>
                </c:pt>
                <c:pt idx="5">
                  <c:v>1236</c:v>
                </c:pt>
                <c:pt idx="6">
                  <c:v>1202</c:v>
                </c:pt>
                <c:pt idx="7">
                  <c:v>1174</c:v>
                </c:pt>
                <c:pt idx="8">
                  <c:v>1149</c:v>
                </c:pt>
                <c:pt idx="9">
                  <c:v>1117</c:v>
                </c:pt>
                <c:pt idx="10">
                  <c:v>1095</c:v>
                </c:pt>
                <c:pt idx="11">
                  <c:v>1073</c:v>
                </c:pt>
                <c:pt idx="12">
                  <c:v>1050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BC83-4EF5-8809-F15058A463BC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 at risk (50+ yrs)</c:v>
                </c:pt>
              </c:strCache>
            </c:strRef>
          </c:tx>
          <c:spPr>
            <a:ln w="31750"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Sheet1!$G$2:$G$14</c:f>
              <c:numCache>
                <c:formatCode>General</c:formatCode>
                <c:ptCount val="13"/>
                <c:pt idx="0">
                  <c:v>627</c:v>
                </c:pt>
                <c:pt idx="1">
                  <c:v>535</c:v>
                </c:pt>
                <c:pt idx="2">
                  <c:v>488</c:v>
                </c:pt>
                <c:pt idx="3">
                  <c:v>472</c:v>
                </c:pt>
                <c:pt idx="4">
                  <c:v>450</c:v>
                </c:pt>
                <c:pt idx="5">
                  <c:v>434</c:v>
                </c:pt>
                <c:pt idx="6">
                  <c:v>422</c:v>
                </c:pt>
                <c:pt idx="7">
                  <c:v>411</c:v>
                </c:pt>
                <c:pt idx="8">
                  <c:v>398</c:v>
                </c:pt>
                <c:pt idx="9">
                  <c:v>388</c:v>
                </c:pt>
                <c:pt idx="10">
                  <c:v>377</c:v>
                </c:pt>
                <c:pt idx="11">
                  <c:v>366</c:v>
                </c:pt>
                <c:pt idx="12">
                  <c:v>356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BC83-4EF5-8809-F15058A463BC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. </c:v>
                </c:pt>
              </c:strCache>
            </c:strRef>
          </c:tx>
          <c:spPr>
            <a:ln w="44450">
              <a:solidFill>
                <a:schemeClr val="accent6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Sheet1!$H$2:$H$14</c:f>
              <c:numCache>
                <c:formatCode>General</c:formatCode>
                <c:ptCount val="13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BC83-4EF5-8809-F15058A463BC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. </c:v>
                </c:pt>
              </c:strCache>
            </c:strRef>
          </c:tx>
          <c:spPr>
            <a:ln w="44450">
              <a:solidFill>
                <a:schemeClr val="accent5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Sheet1!$I$2:$I$14</c:f>
              <c:numCache>
                <c:formatCode>General</c:formatCode>
                <c:ptCount val="13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BC83-4EF5-8809-F15058A463BC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. </c:v>
                </c:pt>
              </c:strCache>
            </c:strRef>
          </c:tx>
          <c:spPr>
            <a:ln w="3175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Sheet1!$J$2:$J$14</c:f>
              <c:numCache>
                <c:formatCode>General</c:formatCode>
                <c:ptCount val="13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BC83-4EF5-8809-F15058A463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37198883573796721"/>
              <c:y val="0.80726418783337495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01015206475909"/>
          <c:y val="0.12377258153712457"/>
          <c:w val="0.8533829984613992"/>
          <c:h val="0.7487316777710478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Europe </c:v>
                </c:pt>
              </c:strCache>
            </c:strRef>
          </c:tx>
          <c:spPr>
            <a:ln w="3175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Sheet1!$A$2:$A$25</c:f>
              <c:numCache>
                <c:formatCode>General</c:formatCode>
                <c:ptCount val="24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23.888400000000001</c:v>
                </c:pt>
                <c:pt idx="1">
                  <c:v>23.8751</c:v>
                </c:pt>
                <c:pt idx="2">
                  <c:v>23.8751</c:v>
                </c:pt>
                <c:pt idx="3">
                  <c:v>24.151700000000002</c:v>
                </c:pt>
                <c:pt idx="4">
                  <c:v>24.061699999999998</c:v>
                </c:pt>
                <c:pt idx="5">
                  <c:v>24.221499999999999</c:v>
                </c:pt>
                <c:pt idx="6">
                  <c:v>24.221499999999999</c:v>
                </c:pt>
                <c:pt idx="7">
                  <c:v>24.307200000000002</c:v>
                </c:pt>
                <c:pt idx="8">
                  <c:v>24.489799999999999</c:v>
                </c:pt>
                <c:pt idx="9">
                  <c:v>24.3767</c:v>
                </c:pt>
                <c:pt idx="10">
                  <c:v>24.489799999999999</c:v>
                </c:pt>
                <c:pt idx="11">
                  <c:v>24.489799999999999</c:v>
                </c:pt>
                <c:pt idx="12">
                  <c:v>24.654699999999998</c:v>
                </c:pt>
                <c:pt idx="13">
                  <c:v>24.605699999999999</c:v>
                </c:pt>
                <c:pt idx="14">
                  <c:v>24.654800000000002</c:v>
                </c:pt>
                <c:pt idx="15">
                  <c:v>24.801600000000001</c:v>
                </c:pt>
                <c:pt idx="16">
                  <c:v>24.691400000000002</c:v>
                </c:pt>
                <c:pt idx="17">
                  <c:v>25.180800000000001</c:v>
                </c:pt>
                <c:pt idx="18">
                  <c:v>25.463999999999999</c:v>
                </c:pt>
                <c:pt idx="19">
                  <c:v>24.988499999999998</c:v>
                </c:pt>
                <c:pt idx="20">
                  <c:v>25.7117</c:v>
                </c:pt>
                <c:pt idx="21">
                  <c:v>25.181100000000001</c:v>
                </c:pt>
                <c:pt idx="22">
                  <c:v>25.241800000000001</c:v>
                </c:pt>
                <c:pt idx="23">
                  <c:v>25.7117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65E-4888-BB6F-8335621CBA4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North America </c:v>
                </c:pt>
              </c:strCache>
            </c:strRef>
          </c:tx>
          <c:spPr>
            <a:ln w="31750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Sheet1!$A$2:$A$25</c:f>
              <c:numCache>
                <c:formatCode>General</c:formatCode>
                <c:ptCount val="24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</c:numCache>
            </c:numRef>
          </c:cat>
          <c:val>
            <c:numRef>
              <c:f>Sheet1!$C$2:$C$25</c:f>
              <c:numCache>
                <c:formatCode>General</c:formatCode>
                <c:ptCount val="24"/>
                <c:pt idx="0">
                  <c:v>23.992699999999999</c:v>
                </c:pt>
                <c:pt idx="1">
                  <c:v>23.9604</c:v>
                </c:pt>
                <c:pt idx="2">
                  <c:v>24.221499999999999</c:v>
                </c:pt>
                <c:pt idx="3">
                  <c:v>24.517199999999999</c:v>
                </c:pt>
                <c:pt idx="4">
                  <c:v>24.5976</c:v>
                </c:pt>
                <c:pt idx="5">
                  <c:v>24.8889</c:v>
                </c:pt>
                <c:pt idx="6">
                  <c:v>24.9358</c:v>
                </c:pt>
                <c:pt idx="7">
                  <c:v>25.1158</c:v>
                </c:pt>
                <c:pt idx="8">
                  <c:v>25.399699999999999</c:v>
                </c:pt>
                <c:pt idx="9">
                  <c:v>25.3</c:v>
                </c:pt>
                <c:pt idx="10">
                  <c:v>25.663</c:v>
                </c:pt>
                <c:pt idx="11">
                  <c:v>25.752400000000002</c:v>
                </c:pt>
                <c:pt idx="12">
                  <c:v>26.0809</c:v>
                </c:pt>
                <c:pt idx="13">
                  <c:v>25.842400000000001</c:v>
                </c:pt>
                <c:pt idx="14">
                  <c:v>25.925899999999999</c:v>
                </c:pt>
                <c:pt idx="15">
                  <c:v>26.177800000000001</c:v>
                </c:pt>
                <c:pt idx="16">
                  <c:v>26.093800000000002</c:v>
                </c:pt>
                <c:pt idx="17">
                  <c:v>26.055399999999999</c:v>
                </c:pt>
                <c:pt idx="18">
                  <c:v>26.290299999999998</c:v>
                </c:pt>
                <c:pt idx="19">
                  <c:v>26.511800000000001</c:v>
                </c:pt>
                <c:pt idx="20">
                  <c:v>26.098099999999999</c:v>
                </c:pt>
                <c:pt idx="21">
                  <c:v>26.562899999999999</c:v>
                </c:pt>
                <c:pt idx="22">
                  <c:v>26.5123</c:v>
                </c:pt>
                <c:pt idx="23">
                  <c:v>26.594999999999999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5E-4888-BB6F-8335621CBA4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Other </c:v>
                </c:pt>
              </c:strCache>
            </c:strRef>
          </c:tx>
          <c:spPr>
            <a:ln w="31750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Sheet1!$A$2:$A$25</c:f>
              <c:numCache>
                <c:formatCode>General</c:formatCode>
                <c:ptCount val="24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</c:numCache>
            </c:numRef>
          </c:cat>
          <c:val>
            <c:numRef>
              <c:f>Sheet1!$D$2:$D$25</c:f>
              <c:numCache>
                <c:formatCode>General</c:formatCode>
                <c:ptCount val="24"/>
                <c:pt idx="0">
                  <c:v>24.691400000000002</c:v>
                </c:pt>
                <c:pt idx="1">
                  <c:v>24.202000000000002</c:v>
                </c:pt>
                <c:pt idx="2">
                  <c:v>24.618099999999998</c:v>
                </c:pt>
                <c:pt idx="3">
                  <c:v>24.508900000000001</c:v>
                </c:pt>
                <c:pt idx="4">
                  <c:v>24.221499999999999</c:v>
                </c:pt>
                <c:pt idx="5">
                  <c:v>23.888400000000001</c:v>
                </c:pt>
                <c:pt idx="6">
                  <c:v>24.467099999999999</c:v>
                </c:pt>
                <c:pt idx="7">
                  <c:v>24.786799999999999</c:v>
                </c:pt>
                <c:pt idx="8">
                  <c:v>24.835599999999999</c:v>
                </c:pt>
                <c:pt idx="9">
                  <c:v>24.724499999999999</c:v>
                </c:pt>
                <c:pt idx="10">
                  <c:v>25.42</c:v>
                </c:pt>
                <c:pt idx="11">
                  <c:v>25.592199999999998</c:v>
                </c:pt>
                <c:pt idx="12">
                  <c:v>24.772099999999998</c:v>
                </c:pt>
                <c:pt idx="13">
                  <c:v>26.583200000000001</c:v>
                </c:pt>
                <c:pt idx="14">
                  <c:v>24.553899999999999</c:v>
                </c:pt>
                <c:pt idx="15">
                  <c:v>26.122399999999999</c:v>
                </c:pt>
                <c:pt idx="16">
                  <c:v>25.142900000000001</c:v>
                </c:pt>
                <c:pt idx="17">
                  <c:v>24.974</c:v>
                </c:pt>
                <c:pt idx="18">
                  <c:v>25.137599999999999</c:v>
                </c:pt>
                <c:pt idx="19">
                  <c:v>25.951599999999999</c:v>
                </c:pt>
                <c:pt idx="20">
                  <c:v>26.122399999999999</c:v>
                </c:pt>
                <c:pt idx="21">
                  <c:v>24.897099999999998</c:v>
                </c:pt>
                <c:pt idx="22">
                  <c:v>25.099499999999999</c:v>
                </c:pt>
                <c:pt idx="23">
                  <c:v>24.691400000000002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65E-4888-BB6F-8335621CBA4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Overall 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val>
            <c:numRef>
              <c:f>Sheet1!$E$2:$E$25</c:f>
            </c:numRef>
          </c:val>
          <c:smooth val="0"/>
          <c:extLst>
            <c:ext xmlns:c16="http://schemas.microsoft.com/office/drawing/2014/chart" uri="{C3380CC4-5D6E-409C-BE32-E72D297353CC}">
              <c16:uniqueId val="{00000000-6EDB-4E55-BE04-E838BACAA1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7784312"/>
        <c:axId val="557784704"/>
      </c:lineChart>
      <c:catAx>
        <c:axId val="557784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-270000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557784704"/>
        <c:crosses val="autoZero"/>
        <c:auto val="1"/>
        <c:lblAlgn val="ctr"/>
        <c:lblOffset val="100"/>
        <c:tickLblSkip val="1"/>
        <c:noMultiLvlLbl val="0"/>
      </c:catAx>
      <c:valAx>
        <c:axId val="557784704"/>
        <c:scaling>
          <c:orientation val="minMax"/>
          <c:max val="30"/>
          <c:min val="2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Median donor BMI (kg/m</a:t>
                </a:r>
                <a:r>
                  <a:rPr lang="en-US" sz="1400" baseline="30000" dirty="0" smtClean="0">
                    <a:solidFill>
                      <a:schemeClr val="bg2"/>
                    </a:solidFill>
                  </a:rPr>
                  <a:t>2</a:t>
                </a:r>
                <a:r>
                  <a:rPr lang="en-US" sz="1400" dirty="0" smtClean="0">
                    <a:solidFill>
                      <a:schemeClr val="bg2"/>
                    </a:solidFill>
                  </a:rPr>
                  <a:t>)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3.6918463692827444E-4"/>
              <c:y val="0.2030237780952506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  <a:prstDash val="solid"/>
          </a:ln>
        </c:spPr>
        <c:txPr>
          <a:bodyPr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557784312"/>
        <c:crosses val="autoZero"/>
        <c:crossBetween val="midCat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11537686487380808"/>
          <c:y val="7.5461752932966426E-3"/>
          <c:w val="0.84783029676120814"/>
          <c:h val="0.10388083136924434"/>
        </c:manualLayout>
      </c:layout>
      <c:overlay val="0"/>
      <c:spPr>
        <a:noFill/>
        <a:ln>
          <a:solidFill>
            <a:schemeClr val="bg2"/>
          </a:solidFill>
        </a:ln>
      </c:spPr>
      <c:txPr>
        <a:bodyPr/>
        <a:lstStyle/>
        <a:p>
          <a:pPr>
            <a:defRPr sz="14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67107971797643"/>
          <c:y val="3.3590508847684365E-2"/>
          <c:w val="0.86103970459574908"/>
          <c:h val="0.8109724861978460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Anoxia (N=7,326) 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95.978999999999999</c:v>
                </c:pt>
                <c:pt idx="2">
                  <c:v>94.634</c:v>
                </c:pt>
                <c:pt idx="3">
                  <c:v>93.686000000000007</c:v>
                </c:pt>
                <c:pt idx="4">
                  <c:v>93.162999999999997</c:v>
                </c:pt>
                <c:pt idx="5">
                  <c:v>92.64</c:v>
                </c:pt>
                <c:pt idx="6">
                  <c:v>92.254000000000005</c:v>
                </c:pt>
                <c:pt idx="7">
                  <c:v>91.757000000000005</c:v>
                </c:pt>
                <c:pt idx="8">
                  <c:v>91.343000000000004</c:v>
                </c:pt>
                <c:pt idx="9">
                  <c:v>91.081000000000003</c:v>
                </c:pt>
                <c:pt idx="10">
                  <c:v>90.608999999999995</c:v>
                </c:pt>
                <c:pt idx="11">
                  <c:v>90.247</c:v>
                </c:pt>
                <c:pt idx="12">
                  <c:v>89.864000000000004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A91-4199-8B35-98E639D66B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CVA/Stroke (N=13,986) </c:v>
                </c:pt>
              </c:strCache>
            </c:strRef>
          </c:tx>
          <c:spPr>
            <a:ln w="28575">
              <a:solidFill>
                <a:srgbClr val="0060A8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91.867000000000004</c:v>
                </c:pt>
                <c:pt idx="2">
                  <c:v>89.915000000000006</c:v>
                </c:pt>
                <c:pt idx="3">
                  <c:v>88.751999999999995</c:v>
                </c:pt>
                <c:pt idx="4">
                  <c:v>87.975999999999999</c:v>
                </c:pt>
                <c:pt idx="5">
                  <c:v>87.251999999999995</c:v>
                </c:pt>
                <c:pt idx="6">
                  <c:v>86.644999999999996</c:v>
                </c:pt>
                <c:pt idx="7">
                  <c:v>86.155000000000001</c:v>
                </c:pt>
                <c:pt idx="8">
                  <c:v>85.703000000000003</c:v>
                </c:pt>
                <c:pt idx="9">
                  <c:v>85.242000000000004</c:v>
                </c:pt>
                <c:pt idx="10">
                  <c:v>84.855000000000004</c:v>
                </c:pt>
                <c:pt idx="11">
                  <c:v>84.474000000000004</c:v>
                </c:pt>
                <c:pt idx="12">
                  <c:v>84.158000000000001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A91-4199-8B35-98E639D66B3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Head Trauma (N=23,873)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94.93</c:v>
                </c:pt>
                <c:pt idx="2">
                  <c:v>93.513000000000005</c:v>
                </c:pt>
                <c:pt idx="3">
                  <c:v>92.600999999999999</c:v>
                </c:pt>
                <c:pt idx="4">
                  <c:v>91.902000000000001</c:v>
                </c:pt>
                <c:pt idx="5">
                  <c:v>91.406999999999996</c:v>
                </c:pt>
                <c:pt idx="6">
                  <c:v>90.953999999999994</c:v>
                </c:pt>
                <c:pt idx="7">
                  <c:v>90.522000000000006</c:v>
                </c:pt>
                <c:pt idx="8">
                  <c:v>90.106999999999999</c:v>
                </c:pt>
                <c:pt idx="9">
                  <c:v>89.716999999999999</c:v>
                </c:pt>
                <c:pt idx="10">
                  <c:v>89.356999999999999</c:v>
                </c:pt>
                <c:pt idx="11">
                  <c:v>89.085999999999999</c:v>
                </c:pt>
                <c:pt idx="12">
                  <c:v>88.700999999999993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A91-4199-8B35-98E639D66B3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Other (N=1,155) </c:v>
                </c:pt>
              </c:strCache>
            </c:strRef>
          </c:tx>
          <c:spPr>
            <a:ln w="28575">
              <a:solidFill>
                <a:schemeClr val="accent6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Sheet1!$E$2:$E$14</c:f>
              <c:numCache>
                <c:formatCode>General</c:formatCode>
                <c:ptCount val="13"/>
                <c:pt idx="0">
                  <c:v>100</c:v>
                </c:pt>
                <c:pt idx="1">
                  <c:v>94.268000000000001</c:v>
                </c:pt>
                <c:pt idx="2">
                  <c:v>92.512</c:v>
                </c:pt>
                <c:pt idx="3">
                  <c:v>90.924000000000007</c:v>
                </c:pt>
                <c:pt idx="4">
                  <c:v>90.037999999999997</c:v>
                </c:pt>
                <c:pt idx="5">
                  <c:v>89.683000000000007</c:v>
                </c:pt>
                <c:pt idx="6">
                  <c:v>89.417000000000002</c:v>
                </c:pt>
                <c:pt idx="7">
                  <c:v>88.884</c:v>
                </c:pt>
                <c:pt idx="8">
                  <c:v>88.35</c:v>
                </c:pt>
                <c:pt idx="9">
                  <c:v>87.906000000000006</c:v>
                </c:pt>
                <c:pt idx="10">
                  <c:v>87.55</c:v>
                </c:pt>
                <c:pt idx="11">
                  <c:v>87.015000000000001</c:v>
                </c:pt>
                <c:pt idx="12">
                  <c:v>86.745999999999995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8F6-45F9-84D4-F043185B3D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Months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7997191987031035"/>
              <c:y val="0.92962983215061101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b="1" i="0" baseline="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400" b="1" i="0" baseline="0" dirty="0">
                  <a:solidFill>
                    <a:schemeClr val="bg2"/>
                  </a:solidFill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13129084967320262"/>
          <c:y val="0.55396900618904121"/>
          <c:w val="0.42347810843497502"/>
          <c:h val="0.24357441430932245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2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67107971797643"/>
          <c:y val="3.3590508847684365E-2"/>
          <c:w val="0.86103970459574908"/>
          <c:h val="0.8109724861978460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LVEF &lt;50% (N=507)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94.843000000000004</c:v>
                </c:pt>
                <c:pt idx="2">
                  <c:v>92.85</c:v>
                </c:pt>
                <c:pt idx="3">
                  <c:v>92.251999999999995</c:v>
                </c:pt>
                <c:pt idx="4">
                  <c:v>91.852000000000004</c:v>
                </c:pt>
                <c:pt idx="5">
                  <c:v>91.451999999999998</c:v>
                </c:pt>
                <c:pt idx="6">
                  <c:v>91.451999999999998</c:v>
                </c:pt>
                <c:pt idx="7">
                  <c:v>91.251999999999995</c:v>
                </c:pt>
                <c:pt idx="8">
                  <c:v>91.051000000000002</c:v>
                </c:pt>
                <c:pt idx="9">
                  <c:v>90.447999999999993</c:v>
                </c:pt>
                <c:pt idx="10">
                  <c:v>90.245999999999995</c:v>
                </c:pt>
                <c:pt idx="11">
                  <c:v>89.64</c:v>
                </c:pt>
                <c:pt idx="12">
                  <c:v>89.231999999999999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0FB-403E-A2BB-69DCE042FB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LVEF ≥50% (N=26,511)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95.632999999999996</c:v>
                </c:pt>
                <c:pt idx="2">
                  <c:v>94.34</c:v>
                </c:pt>
                <c:pt idx="3">
                  <c:v>93.418000000000006</c:v>
                </c:pt>
                <c:pt idx="4">
                  <c:v>92.781000000000006</c:v>
                </c:pt>
                <c:pt idx="5">
                  <c:v>92.311000000000007</c:v>
                </c:pt>
                <c:pt idx="6">
                  <c:v>91.844999999999999</c:v>
                </c:pt>
                <c:pt idx="7">
                  <c:v>91.436000000000007</c:v>
                </c:pt>
                <c:pt idx="8">
                  <c:v>91.034000000000006</c:v>
                </c:pt>
                <c:pt idx="9">
                  <c:v>90.685000000000002</c:v>
                </c:pt>
                <c:pt idx="10">
                  <c:v>90.308999999999997</c:v>
                </c:pt>
                <c:pt idx="11">
                  <c:v>89.997</c:v>
                </c:pt>
                <c:pt idx="12">
                  <c:v>89.590999999999994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0FB-403E-A2BB-69DCE042FB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Months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7997191987031035"/>
              <c:y val="0.92962983215061101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b="1" i="0" baseline="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4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3265480367888132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13333333333333336"/>
          <c:y val="0.62598546709439096"/>
          <c:w val="0.73597810843497502"/>
          <c:h val="0.1072575418813389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2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67107971797643"/>
          <c:y val="3.3590508847684365E-2"/>
          <c:w val="0.86103970459574908"/>
          <c:h val="0.818688636142704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with History of Alcohol Use (N=4,486)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95.032592773000005</c:v>
                </c:pt>
                <c:pt idx="2">
                  <c:v>93.56640625</c:v>
                </c:pt>
                <c:pt idx="3">
                  <c:v>92.864746093999997</c:v>
                </c:pt>
                <c:pt idx="4">
                  <c:v>92.252624511999997</c:v>
                </c:pt>
                <c:pt idx="5">
                  <c:v>91.934875488000003</c:v>
                </c:pt>
                <c:pt idx="6">
                  <c:v>91.594299316000004</c:v>
                </c:pt>
                <c:pt idx="7">
                  <c:v>91.230529785000002</c:v>
                </c:pt>
                <c:pt idx="8">
                  <c:v>90.980285644999995</c:v>
                </c:pt>
                <c:pt idx="9">
                  <c:v>90.661376953000001</c:v>
                </c:pt>
                <c:pt idx="10">
                  <c:v>90.364257812999995</c:v>
                </c:pt>
                <c:pt idx="11">
                  <c:v>89.906005859000004</c:v>
                </c:pt>
                <c:pt idx="12">
                  <c:v>89.373535156000003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A91-4199-8B35-98E639D66B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with No History of Alcohol Use (N=23,880)</c:v>
                </c:pt>
              </c:strCache>
            </c:strRef>
          </c:tx>
          <c:spPr>
            <a:ln w="25400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95.292724609000004</c:v>
                </c:pt>
                <c:pt idx="2">
                  <c:v>93.977416992000002</c:v>
                </c:pt>
                <c:pt idx="3">
                  <c:v>93.010925293</c:v>
                </c:pt>
                <c:pt idx="4">
                  <c:v>92.352783203000001</c:v>
                </c:pt>
                <c:pt idx="5">
                  <c:v>91.859863281000003</c:v>
                </c:pt>
                <c:pt idx="6">
                  <c:v>91.391967773000005</c:v>
                </c:pt>
                <c:pt idx="7">
                  <c:v>90.991638183999996</c:v>
                </c:pt>
                <c:pt idx="8">
                  <c:v>90.569702148000005</c:v>
                </c:pt>
                <c:pt idx="9">
                  <c:v>90.219909668</c:v>
                </c:pt>
                <c:pt idx="10">
                  <c:v>89.831054687999995</c:v>
                </c:pt>
                <c:pt idx="11">
                  <c:v>89.556396484000004</c:v>
                </c:pt>
                <c:pt idx="12">
                  <c:v>89.191345214999998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A91-4199-8B35-98E639D66B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Months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7997191987031035"/>
              <c:y val="0.92962983215061101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b="1" i="0" baseline="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400" b="1" i="0" baseline="0" dirty="0">
                  <a:solidFill>
                    <a:schemeClr val="bg2"/>
                  </a:solidFill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13946078431372549"/>
          <c:y val="0.62046818800427728"/>
          <c:w val="0.6501937947094848"/>
          <c:h val="0.1052309144227342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2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67107971797643"/>
          <c:y val="3.3590508847684365E-2"/>
          <c:w val="0.86103970459574908"/>
          <c:h val="0.8109724861978460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with History of Smoking (N=8,103)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93.556762695000003</c:v>
                </c:pt>
                <c:pt idx="2">
                  <c:v>91.704833984000004</c:v>
                </c:pt>
                <c:pt idx="3">
                  <c:v>90.913513183999996</c:v>
                </c:pt>
                <c:pt idx="4">
                  <c:v>90.183654785000002</c:v>
                </c:pt>
                <c:pt idx="5">
                  <c:v>89.566467285000002</c:v>
                </c:pt>
                <c:pt idx="6">
                  <c:v>88.961364746000001</c:v>
                </c:pt>
                <c:pt idx="7">
                  <c:v>88.481933593999997</c:v>
                </c:pt>
                <c:pt idx="8">
                  <c:v>88.002014160000002</c:v>
                </c:pt>
                <c:pt idx="9">
                  <c:v>87.509094238000003</c:v>
                </c:pt>
                <c:pt idx="10">
                  <c:v>87.041015625</c:v>
                </c:pt>
                <c:pt idx="11">
                  <c:v>86.609863281000003</c:v>
                </c:pt>
                <c:pt idx="12">
                  <c:v>86.149230957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with No Smoking History (N=30,236)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95.171386718999997</c:v>
                </c:pt>
                <c:pt idx="2">
                  <c:v>93.829406738000003</c:v>
                </c:pt>
                <c:pt idx="3">
                  <c:v>92.876464843999997</c:v>
                </c:pt>
                <c:pt idx="4">
                  <c:v>92.223693847999996</c:v>
                </c:pt>
                <c:pt idx="5">
                  <c:v>91.747924804999997</c:v>
                </c:pt>
                <c:pt idx="6">
                  <c:v>91.325500488000003</c:v>
                </c:pt>
                <c:pt idx="7">
                  <c:v>90.899353027000004</c:v>
                </c:pt>
                <c:pt idx="8">
                  <c:v>90.469604492000002</c:v>
                </c:pt>
                <c:pt idx="9">
                  <c:v>90.116821289000001</c:v>
                </c:pt>
                <c:pt idx="10">
                  <c:v>89.750122070000003</c:v>
                </c:pt>
                <c:pt idx="11">
                  <c:v>89.453125</c:v>
                </c:pt>
                <c:pt idx="12">
                  <c:v>89.105895996000001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Months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13129084967320262"/>
          <c:y val="0.61891457188986776"/>
          <c:w val="0.64425491452892625"/>
          <c:h val="0.10273084478165699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2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67107971797643"/>
          <c:y val="3.8734567901234571E-2"/>
          <c:w val="0.86103970459574908"/>
          <c:h val="0.7981125044554616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with History of Other Drug Use (N=14,368)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95.858886718999997</c:v>
                </c:pt>
                <c:pt idx="2">
                  <c:v>94.565063476999995</c:v>
                </c:pt>
                <c:pt idx="3">
                  <c:v>93.725158691000004</c:v>
                </c:pt>
                <c:pt idx="4">
                  <c:v>93.087707519999995</c:v>
                </c:pt>
                <c:pt idx="5">
                  <c:v>92.667297363000003</c:v>
                </c:pt>
                <c:pt idx="6">
                  <c:v>92.204589843999997</c:v>
                </c:pt>
                <c:pt idx="7">
                  <c:v>91.832763671999999</c:v>
                </c:pt>
                <c:pt idx="8">
                  <c:v>91.432617187999995</c:v>
                </c:pt>
                <c:pt idx="9">
                  <c:v>91.151550293</c:v>
                </c:pt>
                <c:pt idx="10">
                  <c:v>90.799377441000004</c:v>
                </c:pt>
                <c:pt idx="11">
                  <c:v>90.502502441000004</c:v>
                </c:pt>
                <c:pt idx="12">
                  <c:v>90.153503418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A91-4199-8B35-98E639D66B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with No History of Other Drug Use (N=22,018)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94.565490722999996</c:v>
                </c:pt>
                <c:pt idx="2">
                  <c:v>93.041076660000002</c:v>
                </c:pt>
                <c:pt idx="3">
                  <c:v>92.066711425999998</c:v>
                </c:pt>
                <c:pt idx="4">
                  <c:v>91.391540527000004</c:v>
                </c:pt>
                <c:pt idx="5">
                  <c:v>90.812866210999999</c:v>
                </c:pt>
                <c:pt idx="6">
                  <c:v>90.340270996000001</c:v>
                </c:pt>
                <c:pt idx="7">
                  <c:v>89.834777832</c:v>
                </c:pt>
                <c:pt idx="8">
                  <c:v>89.361328125</c:v>
                </c:pt>
                <c:pt idx="9">
                  <c:v>88.906188964999998</c:v>
                </c:pt>
                <c:pt idx="10">
                  <c:v>88.497131347999996</c:v>
                </c:pt>
                <c:pt idx="11">
                  <c:v>88.143188476999995</c:v>
                </c:pt>
                <c:pt idx="12">
                  <c:v>87.758361816000004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A91-4199-8B35-98E639D66B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dirty="0" smtClean="0">
                    <a:solidFill>
                      <a:schemeClr val="bg2"/>
                    </a:solidFill>
                  </a:rPr>
                  <a:t>Months</a:t>
                </a:r>
                <a:endParaRPr lang="en-US" sz="16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7792943621017964"/>
              <c:y val="0.8987656346197465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b="1" i="0" baseline="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400" b="1" i="0" baseline="0" dirty="0">
                  <a:solidFill>
                    <a:schemeClr val="bg2"/>
                  </a:solidFill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13741830065359478"/>
          <c:y val="0.6030096643012216"/>
          <c:w val="0.7482330103957594"/>
          <c:h val="0.13794959657820549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2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67107971797643"/>
          <c:y val="2.844650205761317E-2"/>
          <c:w val="0.86103970459574908"/>
          <c:h val="0.8006845209163669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with History of Cocaine Use (N=5,452)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95.955322265999996</c:v>
                </c:pt>
                <c:pt idx="2">
                  <c:v>94.681701660000002</c:v>
                </c:pt>
                <c:pt idx="3">
                  <c:v>94.016479492000002</c:v>
                </c:pt>
                <c:pt idx="4">
                  <c:v>93.443298339999998</c:v>
                </c:pt>
                <c:pt idx="5">
                  <c:v>92.999389648000005</c:v>
                </c:pt>
                <c:pt idx="6">
                  <c:v>92.592285156000003</c:v>
                </c:pt>
                <c:pt idx="7">
                  <c:v>92.221923828000001</c:v>
                </c:pt>
                <c:pt idx="8">
                  <c:v>91.851318359000004</c:v>
                </c:pt>
                <c:pt idx="9">
                  <c:v>91.517395019999995</c:v>
                </c:pt>
                <c:pt idx="10">
                  <c:v>91.182556152000004</c:v>
                </c:pt>
                <c:pt idx="11">
                  <c:v>90.771850585999999</c:v>
                </c:pt>
                <c:pt idx="12">
                  <c:v>90.299926757999998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with No History of Cocaine Use (N=30,704)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94.949157714999998</c:v>
                </c:pt>
                <c:pt idx="2">
                  <c:v>93.490417480000005</c:v>
                </c:pt>
                <c:pt idx="3">
                  <c:v>92.516967773000005</c:v>
                </c:pt>
                <c:pt idx="4">
                  <c:v>91.846313476999995</c:v>
                </c:pt>
                <c:pt idx="5">
                  <c:v>91.320556640999996</c:v>
                </c:pt>
                <c:pt idx="6">
                  <c:v>90.834167480000005</c:v>
                </c:pt>
                <c:pt idx="7">
                  <c:v>90.3671875</c:v>
                </c:pt>
                <c:pt idx="8">
                  <c:v>89.909851074000002</c:v>
                </c:pt>
                <c:pt idx="9">
                  <c:v>89.511901855000005</c:v>
                </c:pt>
                <c:pt idx="10">
                  <c:v>89.116760253999999</c:v>
                </c:pt>
                <c:pt idx="11">
                  <c:v>88.803833007999998</c:v>
                </c:pt>
                <c:pt idx="12">
                  <c:v>88.444946289000001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dirty="0" smtClean="0">
                    <a:solidFill>
                      <a:schemeClr val="bg2"/>
                    </a:solidFill>
                  </a:rPr>
                  <a:t>Months</a:t>
                </a:r>
                <a:endParaRPr lang="en-US" sz="16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7597009932581957"/>
              <c:y val="0.88909303003791196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13946078431372549"/>
          <c:y val="0.61569740125076955"/>
          <c:w val="0.64425491452892625"/>
          <c:h val="0.12652417290431289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2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67107971797643"/>
          <c:y val="3.3590508847684365E-2"/>
          <c:w val="0.86103970459574908"/>
          <c:h val="0.818688636142704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with History of Hypertension (N=5,533)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94.128784179999997</c:v>
                </c:pt>
                <c:pt idx="2">
                  <c:v>92.614196777000004</c:v>
                </c:pt>
                <c:pt idx="3">
                  <c:v>91.717468261999997</c:v>
                </c:pt>
                <c:pt idx="4">
                  <c:v>90.893371582</c:v>
                </c:pt>
                <c:pt idx="5">
                  <c:v>90.251464843999997</c:v>
                </c:pt>
                <c:pt idx="6">
                  <c:v>89.572448730000005</c:v>
                </c:pt>
                <c:pt idx="7">
                  <c:v>89.076477050999998</c:v>
                </c:pt>
                <c:pt idx="8">
                  <c:v>88.653198242000002</c:v>
                </c:pt>
                <c:pt idx="9">
                  <c:v>88.210876464999998</c:v>
                </c:pt>
                <c:pt idx="10">
                  <c:v>87.675354003999999</c:v>
                </c:pt>
                <c:pt idx="11">
                  <c:v>87.3046875</c:v>
                </c:pt>
                <c:pt idx="12">
                  <c:v>87.024414062999995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A91-4199-8B35-98E639D66B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with No History of Hypertension (N=34,564)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94.842102050999998</c:v>
                </c:pt>
                <c:pt idx="2">
                  <c:v>93.411071777000004</c:v>
                </c:pt>
                <c:pt idx="3">
                  <c:v>92.496032714999998</c:v>
                </c:pt>
                <c:pt idx="4">
                  <c:v>91.867370605000005</c:v>
                </c:pt>
                <c:pt idx="5">
                  <c:v>91.382202148000005</c:v>
                </c:pt>
                <c:pt idx="6">
                  <c:v>90.952575683999996</c:v>
                </c:pt>
                <c:pt idx="7">
                  <c:v>90.534301757999998</c:v>
                </c:pt>
                <c:pt idx="8">
                  <c:v>90.098022460999999</c:v>
                </c:pt>
                <c:pt idx="9">
                  <c:v>89.723266601999995</c:v>
                </c:pt>
                <c:pt idx="10">
                  <c:v>89.353759765999996</c:v>
                </c:pt>
                <c:pt idx="11">
                  <c:v>89.045410156000003</c:v>
                </c:pt>
                <c:pt idx="12">
                  <c:v>88.674560546999999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A91-4199-8B35-98E639D66B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Months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7997191987031035"/>
              <c:y val="0.92962983215061101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b="1" i="0" baseline="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400" b="1" i="0" baseline="0" dirty="0">
                  <a:solidFill>
                    <a:schemeClr val="bg2"/>
                  </a:solidFill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13129084967320262"/>
          <c:y val="0.61782160042494683"/>
          <c:w val="0.76457287967680509"/>
          <c:h val="0.13068132108486438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2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67107971797643"/>
          <c:y val="3.3590508847684365E-2"/>
          <c:w val="0.86103970459574908"/>
          <c:h val="0.8109724861978460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with History of Diabetes (N=1,116)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95.061999999999998</c:v>
                </c:pt>
                <c:pt idx="2">
                  <c:v>93.617000000000004</c:v>
                </c:pt>
                <c:pt idx="3">
                  <c:v>92.441000000000003</c:v>
                </c:pt>
                <c:pt idx="4">
                  <c:v>91.989000000000004</c:v>
                </c:pt>
                <c:pt idx="5">
                  <c:v>91.536000000000001</c:v>
                </c:pt>
                <c:pt idx="6">
                  <c:v>90.629000000000005</c:v>
                </c:pt>
                <c:pt idx="7">
                  <c:v>90.356999999999999</c:v>
                </c:pt>
                <c:pt idx="8">
                  <c:v>89.539000000000001</c:v>
                </c:pt>
                <c:pt idx="9">
                  <c:v>88.902000000000001</c:v>
                </c:pt>
                <c:pt idx="10">
                  <c:v>88.447000000000003</c:v>
                </c:pt>
                <c:pt idx="11">
                  <c:v>87.991</c:v>
                </c:pt>
                <c:pt idx="12">
                  <c:v>87.713999999999999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with No History of Diabetes (N=38,854)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94.734999999999999</c:v>
                </c:pt>
                <c:pt idx="2">
                  <c:v>93.298000000000002</c:v>
                </c:pt>
                <c:pt idx="3">
                  <c:v>92.403000000000006</c:v>
                </c:pt>
                <c:pt idx="4">
                  <c:v>91.742000000000004</c:v>
                </c:pt>
                <c:pt idx="5">
                  <c:v>91.231999999999999</c:v>
                </c:pt>
                <c:pt idx="6">
                  <c:v>90.774000000000001</c:v>
                </c:pt>
                <c:pt idx="7">
                  <c:v>90.338999999999999</c:v>
                </c:pt>
                <c:pt idx="8">
                  <c:v>89.917000000000002</c:v>
                </c:pt>
                <c:pt idx="9">
                  <c:v>89.531000000000006</c:v>
                </c:pt>
                <c:pt idx="10">
                  <c:v>89.144999999999996</c:v>
                </c:pt>
                <c:pt idx="11">
                  <c:v>88.828000000000003</c:v>
                </c:pt>
                <c:pt idx="12">
                  <c:v>88.471999999999994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Months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14141821234095037"/>
          <c:y val="0.61631674796628233"/>
          <c:w val="0.64425491452892625"/>
          <c:h val="0.13390473186468327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2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002620108992605E-2"/>
          <c:y val="0.13812556846051072"/>
          <c:w val="0.38999847654257708"/>
          <c:h val="0.6494184539071359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&lt;35 Years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95.629000000000005</c:v>
                </c:pt>
                <c:pt idx="2">
                  <c:v>94.366</c:v>
                </c:pt>
                <c:pt idx="3">
                  <c:v>93.637</c:v>
                </c:pt>
                <c:pt idx="4">
                  <c:v>93.137</c:v>
                </c:pt>
                <c:pt idx="5">
                  <c:v>92.632000000000005</c:v>
                </c:pt>
                <c:pt idx="6">
                  <c:v>92.263000000000005</c:v>
                </c:pt>
                <c:pt idx="7">
                  <c:v>91.853999999999999</c:v>
                </c:pt>
                <c:pt idx="8">
                  <c:v>91.474999999999994</c:v>
                </c:pt>
                <c:pt idx="9">
                  <c:v>91.183999999999997</c:v>
                </c:pt>
                <c:pt idx="10">
                  <c:v>90.847999999999999</c:v>
                </c:pt>
                <c:pt idx="11">
                  <c:v>90.584999999999994</c:v>
                </c:pt>
                <c:pt idx="12">
                  <c:v>90.245000000000005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Donor 35-49 Years</c:v>
                </c:pt>
              </c:strCache>
            </c:strRef>
          </c:tx>
          <c:spPr>
            <a:ln w="28575">
              <a:solidFill>
                <a:srgbClr val="B97E33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94.444999999999993</c:v>
                </c:pt>
                <c:pt idx="2">
                  <c:v>92.697999999999993</c:v>
                </c:pt>
                <c:pt idx="3">
                  <c:v>91.649000000000001</c:v>
                </c:pt>
                <c:pt idx="4">
                  <c:v>90.917000000000002</c:v>
                </c:pt>
                <c:pt idx="5">
                  <c:v>90.344999999999999</c:v>
                </c:pt>
                <c:pt idx="6">
                  <c:v>89.771000000000001</c:v>
                </c:pt>
                <c:pt idx="7">
                  <c:v>89.356999999999999</c:v>
                </c:pt>
                <c:pt idx="8">
                  <c:v>88.84</c:v>
                </c:pt>
                <c:pt idx="9">
                  <c:v>88.372</c:v>
                </c:pt>
                <c:pt idx="10">
                  <c:v>87.945999999999998</c:v>
                </c:pt>
                <c:pt idx="11">
                  <c:v>87.620999999999995</c:v>
                </c:pt>
                <c:pt idx="12">
                  <c:v>87.293999999999997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44-4034-AE84-719A39282819}"/>
            </c:ext>
          </c:extLst>
        </c:ser>
        <c:ser>
          <c:idx val="4"/>
          <c:order val="2"/>
          <c:tx>
            <c:strRef>
              <c:f>Sheet1!$D$1</c:f>
              <c:strCache>
                <c:ptCount val="1"/>
                <c:pt idx="0">
                  <c:v>Donor ≥50 Years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91.611000000000004</c:v>
                </c:pt>
                <c:pt idx="2">
                  <c:v>89.617999999999995</c:v>
                </c:pt>
                <c:pt idx="3">
                  <c:v>88.522999999999996</c:v>
                </c:pt>
                <c:pt idx="4">
                  <c:v>87.588999999999999</c:v>
                </c:pt>
                <c:pt idx="5">
                  <c:v>86.778000000000006</c:v>
                </c:pt>
                <c:pt idx="6">
                  <c:v>86.048000000000002</c:v>
                </c:pt>
                <c:pt idx="7">
                  <c:v>85.545000000000002</c:v>
                </c:pt>
                <c:pt idx="8">
                  <c:v>85.082999999999998</c:v>
                </c:pt>
                <c:pt idx="9">
                  <c:v>84.661000000000001</c:v>
                </c:pt>
                <c:pt idx="10">
                  <c:v>84.3</c:v>
                </c:pt>
                <c:pt idx="11">
                  <c:v>83.938999999999993</c:v>
                </c:pt>
                <c:pt idx="12">
                  <c:v>83.486999999999995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744-4034-AE84-719A39282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21027423422487013"/>
              <c:y val="0.84522758811114529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4.9981122375411507E-3"/>
              <c:y val="0.3515346703387360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14678036720249227"/>
          <c:y val="3.7673327505047781E-2"/>
          <c:w val="0.68300060989248668"/>
          <c:h val="7.7020312471883748E-2"/>
        </c:manualLayout>
      </c:layout>
      <c:overlay val="1"/>
      <c:spPr>
        <a:solidFill>
          <a:schemeClr val="tx1"/>
        </a:solidFill>
        <a:ln w="12700">
          <a:solidFill>
            <a:schemeClr val="bg2">
              <a:lumMod val="65000"/>
              <a:lumOff val="35000"/>
            </a:schemeClr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23762655565427"/>
          <c:y val="3.6650700778632216E-2"/>
          <c:w val="0.83424409448818893"/>
          <c:h val="0.82863389734759263"/>
        </c:manualLayout>
      </c:layout>
      <c:scatterChart>
        <c:scatterStyle val="lineMarker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Donor &lt;35 Years</c:v>
                </c:pt>
              </c:strCache>
            </c:strRef>
          </c:tx>
          <c:spPr>
            <a:ln w="28575">
              <a:solidFill>
                <a:srgbClr val="00B0F0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93.174000000000007</c:v>
                </c:pt>
                <c:pt idx="2">
                  <c:v>91.507000000000005</c:v>
                </c:pt>
                <c:pt idx="3">
                  <c:v>90.24</c:v>
                </c:pt>
                <c:pt idx="4">
                  <c:v>89.24</c:v>
                </c:pt>
                <c:pt idx="5">
                  <c:v>88.730999999999995</c:v>
                </c:pt>
                <c:pt idx="6">
                  <c:v>88.238</c:v>
                </c:pt>
                <c:pt idx="7">
                  <c:v>87.617000000000004</c:v>
                </c:pt>
                <c:pt idx="8">
                  <c:v>87.25</c:v>
                </c:pt>
                <c:pt idx="9">
                  <c:v>86.819000000000003</c:v>
                </c:pt>
                <c:pt idx="10">
                  <c:v>86.513999999999996</c:v>
                </c:pt>
                <c:pt idx="11">
                  <c:v>86.224000000000004</c:v>
                </c:pt>
                <c:pt idx="12">
                  <c:v>85.9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2F2-4767-9715-3A4A2C2BFB63}"/>
            </c:ext>
          </c:extLst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Donor 35-49 Years</c:v>
                </c:pt>
              </c:strCache>
            </c:strRef>
          </c:tx>
          <c:spPr>
            <a:ln w="28575">
              <a:solidFill>
                <a:srgbClr val="B97E33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91.322000000000003</c:v>
                </c:pt>
                <c:pt idx="2">
                  <c:v>89.293999999999997</c:v>
                </c:pt>
                <c:pt idx="3">
                  <c:v>87.977999999999994</c:v>
                </c:pt>
                <c:pt idx="4">
                  <c:v>87.072999999999993</c:v>
                </c:pt>
                <c:pt idx="5">
                  <c:v>86.435000000000002</c:v>
                </c:pt>
                <c:pt idx="6">
                  <c:v>85.87</c:v>
                </c:pt>
                <c:pt idx="7">
                  <c:v>85.525000000000006</c:v>
                </c:pt>
                <c:pt idx="8">
                  <c:v>84.957999999999998</c:v>
                </c:pt>
                <c:pt idx="9">
                  <c:v>84.364999999999995</c:v>
                </c:pt>
                <c:pt idx="10">
                  <c:v>83.87</c:v>
                </c:pt>
                <c:pt idx="11">
                  <c:v>83.397000000000006</c:v>
                </c:pt>
                <c:pt idx="12">
                  <c:v>82.721000000000004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2F2-4767-9715-3A4A2C2BFB63}"/>
            </c:ext>
          </c:extLst>
        </c:ser>
        <c:ser>
          <c:idx val="5"/>
          <c:order val="2"/>
          <c:tx>
            <c:strRef>
              <c:f>Sheet1!$D$1</c:f>
              <c:strCache>
                <c:ptCount val="1"/>
                <c:pt idx="0">
                  <c:v>Donor 50+ Years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86.989000000000004</c:v>
                </c:pt>
                <c:pt idx="2">
                  <c:v>83.638000000000005</c:v>
                </c:pt>
                <c:pt idx="3">
                  <c:v>81.647999999999996</c:v>
                </c:pt>
                <c:pt idx="4">
                  <c:v>80.108999999999995</c:v>
                </c:pt>
                <c:pt idx="5">
                  <c:v>79.287000000000006</c:v>
                </c:pt>
                <c:pt idx="6">
                  <c:v>78.566999999999993</c:v>
                </c:pt>
                <c:pt idx="7">
                  <c:v>77.795000000000002</c:v>
                </c:pt>
                <c:pt idx="8">
                  <c:v>76.813999999999993</c:v>
                </c:pt>
                <c:pt idx="9">
                  <c:v>76.242999999999995</c:v>
                </c:pt>
                <c:pt idx="10">
                  <c:v>75.564999999999998</c:v>
                </c:pt>
                <c:pt idx="11">
                  <c:v>75.144999999999996</c:v>
                </c:pt>
                <c:pt idx="12">
                  <c:v>74.88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02F2-4767-9715-3A4A2C2BFB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Survival</a:t>
                </a:r>
                <a:r>
                  <a:rPr lang="en-US" sz="1400" baseline="0" dirty="0" smtClean="0">
                    <a:solidFill>
                      <a:schemeClr val="bg2"/>
                    </a:solidFill>
                  </a:rPr>
                  <a:t> (%)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5837722271471E-2"/>
          <c:y val="0.1410092774132202"/>
          <c:w val="0.90941623834808805"/>
          <c:h val="0.7068814222693433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009900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5103</c:v>
                </c:pt>
                <c:pt idx="1">
                  <c:v>4832</c:v>
                </c:pt>
                <c:pt idx="2">
                  <c:v>4923</c:v>
                </c:pt>
                <c:pt idx="4">
                  <c:v>5925</c:v>
                </c:pt>
                <c:pt idx="5">
                  <c:v>4849</c:v>
                </c:pt>
                <c:pt idx="6">
                  <c:v>6131</c:v>
                </c:pt>
                <c:pt idx="8">
                  <c:v>451</c:v>
                </c:pt>
                <c:pt idx="9">
                  <c:v>562</c:v>
                </c:pt>
                <c:pt idx="10">
                  <c:v>759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6B-46EF-B6DC-DFE739E03F3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10658</c:v>
                </c:pt>
                <c:pt idx="1">
                  <c:v>9271</c:v>
                </c:pt>
                <c:pt idx="2">
                  <c:v>8178</c:v>
                </c:pt>
                <c:pt idx="4">
                  <c:v>13016</c:v>
                </c:pt>
                <c:pt idx="5">
                  <c:v>12334</c:v>
                </c:pt>
                <c:pt idx="6">
                  <c:v>14134</c:v>
                </c:pt>
                <c:pt idx="8">
                  <c:v>1352</c:v>
                </c:pt>
                <c:pt idx="9">
                  <c:v>1678</c:v>
                </c:pt>
                <c:pt idx="10">
                  <c:v>2703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6B-46EF-B6DC-DFE739E03F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876286671"/>
        <c:axId val="876288335"/>
      </c:barChart>
      <c:catAx>
        <c:axId val="876286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288335"/>
        <c:crosses val="autoZero"/>
        <c:auto val="1"/>
        <c:lblAlgn val="ctr"/>
        <c:lblOffset val="100"/>
        <c:noMultiLvlLbl val="0"/>
      </c:catAx>
      <c:valAx>
        <c:axId val="876288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00000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% of transplants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286671"/>
        <c:crosses val="autoZero"/>
        <c:crossBetween val="between"/>
      </c:valAx>
      <c:spPr>
        <a:noFill/>
        <a:ln>
          <a:solidFill>
            <a:srgbClr val="000000"/>
          </a:solidFill>
        </a:ln>
        <a:effectLst/>
      </c:spPr>
    </c:plotArea>
    <c:legend>
      <c:legendPos val="t"/>
      <c:layout>
        <c:manualLayout>
          <c:xMode val="edge"/>
          <c:yMode val="edge"/>
          <c:x val="0.37140446020406387"/>
          <c:y val="3.3933798571903179E-2"/>
          <c:w val="0.37276909397121977"/>
          <c:h val="8.1407134480315446E-2"/>
        </c:manualLayout>
      </c:layout>
      <c:overlay val="0"/>
      <c:spPr>
        <a:noFill/>
        <a:ln>
          <a:solidFill>
            <a:srgbClr val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bg2"/>
          </a:solidFill>
        </a:defRPr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302628036880003E-2"/>
          <c:y val="6.5803300120516939E-2"/>
          <c:w val="0.6794157581263881"/>
          <c:h val="0.8109724861978460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LVEF &lt;50%, Ischemic Time &lt;4 hours (N=404)</c:v>
                </c:pt>
              </c:strCache>
            </c:strRef>
          </c:tx>
          <c:spPr>
            <a:ln w="3175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96.766000000000005</c:v>
                </c:pt>
                <c:pt idx="2">
                  <c:v>95.016000000000005</c:v>
                </c:pt>
                <c:pt idx="3">
                  <c:v>94.266000000000005</c:v>
                </c:pt>
                <c:pt idx="4">
                  <c:v>94.016000000000005</c:v>
                </c:pt>
                <c:pt idx="5">
                  <c:v>93.516000000000005</c:v>
                </c:pt>
                <c:pt idx="6">
                  <c:v>93.516000000000005</c:v>
                </c:pt>
                <c:pt idx="7">
                  <c:v>93.265000000000001</c:v>
                </c:pt>
                <c:pt idx="8">
                  <c:v>93.013999999999996</c:v>
                </c:pt>
                <c:pt idx="9">
                  <c:v>92.512</c:v>
                </c:pt>
                <c:pt idx="10">
                  <c:v>92.26</c:v>
                </c:pt>
                <c:pt idx="11">
                  <c:v>91.504999999999995</c:v>
                </c:pt>
                <c:pt idx="12">
                  <c:v>91.251999999999995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LVEF &lt;50%, Ischemic Time ≥4 hours (N=91)</c:v>
                </c:pt>
              </c:strCache>
            </c:strRef>
          </c:tx>
          <c:spPr>
            <a:ln w="31750">
              <a:solidFill>
                <a:schemeClr val="accent2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86.698999999999998</c:v>
                </c:pt>
                <c:pt idx="2">
                  <c:v>85.587999999999994</c:v>
                </c:pt>
                <c:pt idx="3">
                  <c:v>85.587999999999994</c:v>
                </c:pt>
                <c:pt idx="4">
                  <c:v>84.475999999999999</c:v>
                </c:pt>
                <c:pt idx="5">
                  <c:v>84.475999999999999</c:v>
                </c:pt>
                <c:pt idx="6">
                  <c:v>84.475999999999999</c:v>
                </c:pt>
                <c:pt idx="7">
                  <c:v>84.475999999999999</c:v>
                </c:pt>
                <c:pt idx="8">
                  <c:v>84.475999999999999</c:v>
                </c:pt>
                <c:pt idx="9">
                  <c:v>83.334999999999994</c:v>
                </c:pt>
                <c:pt idx="10">
                  <c:v>83.334999999999994</c:v>
                </c:pt>
                <c:pt idx="11">
                  <c:v>83.334999999999994</c:v>
                </c:pt>
                <c:pt idx="12">
                  <c:v>82.177000000000007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Donor LVEF ≥50%, Ischemic Time &lt;4 hours (N=20,568)</c:v>
                </c:pt>
              </c:strCache>
            </c:strRef>
          </c:tx>
          <c:spPr>
            <a:ln w="31750">
              <a:solidFill>
                <a:schemeClr val="bg1">
                  <a:lumMod val="75000"/>
                  <a:lumOff val="25000"/>
                </a:schemeClr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96.224999999999994</c:v>
                </c:pt>
                <c:pt idx="2">
                  <c:v>94.972999999999999</c:v>
                </c:pt>
                <c:pt idx="3">
                  <c:v>94.213999999999999</c:v>
                </c:pt>
                <c:pt idx="4">
                  <c:v>93.641000000000005</c:v>
                </c:pt>
                <c:pt idx="5">
                  <c:v>93.155000000000001</c:v>
                </c:pt>
                <c:pt idx="6">
                  <c:v>92.709000000000003</c:v>
                </c:pt>
                <c:pt idx="7">
                  <c:v>92.325000000000003</c:v>
                </c:pt>
                <c:pt idx="8">
                  <c:v>91.927000000000007</c:v>
                </c:pt>
                <c:pt idx="9">
                  <c:v>91.626999999999995</c:v>
                </c:pt>
                <c:pt idx="10">
                  <c:v>91.247</c:v>
                </c:pt>
                <c:pt idx="11">
                  <c:v>90.965000000000003</c:v>
                </c:pt>
                <c:pt idx="12">
                  <c:v>90.569000000000003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44-4034-AE84-719A3928281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Donor LVEF ≥50%, Ischemic Time ≥4 hours (N=5,532)</c:v>
                </c:pt>
              </c:strCache>
            </c:strRef>
          </c:tx>
          <c:spPr>
            <a:ln w="31750">
              <a:solidFill>
                <a:srgbClr val="FF99FF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Sheet1!$E$2:$E$14</c:f>
              <c:numCache>
                <c:formatCode>General</c:formatCode>
                <c:ptCount val="13"/>
                <c:pt idx="0">
                  <c:v>100</c:v>
                </c:pt>
                <c:pt idx="1">
                  <c:v>93.977999999999994</c:v>
                </c:pt>
                <c:pt idx="2">
                  <c:v>92.491</c:v>
                </c:pt>
                <c:pt idx="3">
                  <c:v>91.034999999999997</c:v>
                </c:pt>
                <c:pt idx="4">
                  <c:v>90.149000000000001</c:v>
                </c:pt>
                <c:pt idx="5">
                  <c:v>89.742999999999995</c:v>
                </c:pt>
                <c:pt idx="6">
                  <c:v>89.224999999999994</c:v>
                </c:pt>
                <c:pt idx="7">
                  <c:v>88.744</c:v>
                </c:pt>
                <c:pt idx="8">
                  <c:v>88.335999999999999</c:v>
                </c:pt>
                <c:pt idx="9">
                  <c:v>87.799000000000007</c:v>
                </c:pt>
                <c:pt idx="10">
                  <c:v>87.445999999999998</c:v>
                </c:pt>
                <c:pt idx="11">
                  <c:v>87.054000000000002</c:v>
                </c:pt>
                <c:pt idx="12">
                  <c:v>86.620999999999995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744-4034-AE84-719A39282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 dirty="0" smtClean="0">
                    <a:solidFill>
                      <a:schemeClr val="bg2"/>
                    </a:solidFill>
                  </a:rPr>
                  <a:t>Months</a:t>
                </a:r>
                <a:endParaRPr lang="en-US" sz="18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1340315633622721"/>
              <c:y val="0.937330666327999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800" dirty="0">
                  <a:solidFill>
                    <a:schemeClr val="bg2"/>
                  </a:solidFill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76893162393162406"/>
          <c:y val="6.4249428498856995E-2"/>
          <c:w val="0.22465811965811963"/>
          <c:h val="0.81325741540371965"/>
        </c:manualLayout>
      </c:layout>
      <c:overlay val="1"/>
      <c:spPr>
        <a:solidFill>
          <a:schemeClr val="tx1"/>
        </a:solidFill>
        <a:ln w="15875">
          <a:solidFill>
            <a:schemeClr val="bg2">
              <a:lumMod val="50000"/>
              <a:lumOff val="50000"/>
            </a:schemeClr>
          </a:solidFill>
        </a:ln>
      </c:spPr>
      <c:txPr>
        <a:bodyPr/>
        <a:lstStyle/>
        <a:p>
          <a:pPr>
            <a:defRPr sz="15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277708846554784E-2"/>
          <c:y val="3.3590508847684365E-2"/>
          <c:w val="0.67967801795476201"/>
          <c:h val="0.8109724861978460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with History of Hypertension, Ischemic Time &lt;4 hours (N=4,013)</c:v>
                </c:pt>
              </c:strCache>
            </c:strRef>
          </c:tx>
          <c:spPr>
            <a:ln w="3175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95.528259277000004</c:v>
                </c:pt>
                <c:pt idx="2">
                  <c:v>94.171752929999997</c:v>
                </c:pt>
                <c:pt idx="3">
                  <c:v>93.190490722999996</c:v>
                </c:pt>
                <c:pt idx="4">
                  <c:v>92.485595703000001</c:v>
                </c:pt>
                <c:pt idx="5">
                  <c:v>91.830505371000001</c:v>
                </c:pt>
                <c:pt idx="6">
                  <c:v>91.149719238000003</c:v>
                </c:pt>
                <c:pt idx="7">
                  <c:v>90.644897460999999</c:v>
                </c:pt>
                <c:pt idx="8">
                  <c:v>90.189636230000005</c:v>
                </c:pt>
                <c:pt idx="9">
                  <c:v>89.835083007999998</c:v>
                </c:pt>
                <c:pt idx="10">
                  <c:v>89.302246093999997</c:v>
                </c:pt>
                <c:pt idx="11">
                  <c:v>88.945861816000004</c:v>
                </c:pt>
                <c:pt idx="12">
                  <c:v>88.612182617000002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with History of Hypertension, Ischemic Time ≥4 hours (N=1,048)</c:v>
                </c:pt>
              </c:strCache>
            </c:strRef>
          </c:tx>
          <c:spPr>
            <a:ln w="31750">
              <a:solidFill>
                <a:schemeClr val="accent2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92.048583984000004</c:v>
                </c:pt>
                <c:pt idx="2">
                  <c:v>90.011840820000003</c:v>
                </c:pt>
                <c:pt idx="3">
                  <c:v>89.131469726999995</c:v>
                </c:pt>
                <c:pt idx="4">
                  <c:v>88.249755859000004</c:v>
                </c:pt>
                <c:pt idx="5">
                  <c:v>87.758911132999998</c:v>
                </c:pt>
                <c:pt idx="6">
                  <c:v>87.071533203000001</c:v>
                </c:pt>
                <c:pt idx="7">
                  <c:v>86.776733398000005</c:v>
                </c:pt>
                <c:pt idx="8">
                  <c:v>86.579956054999997</c:v>
                </c:pt>
                <c:pt idx="9">
                  <c:v>85.791992187999995</c:v>
                </c:pt>
                <c:pt idx="10">
                  <c:v>85.397766113000003</c:v>
                </c:pt>
                <c:pt idx="11">
                  <c:v>84.902954101999995</c:v>
                </c:pt>
                <c:pt idx="12">
                  <c:v>84.704284668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Donor with No History of Hypertension, Ischemic Time &lt;4 hours (N=25,109)</c:v>
                </c:pt>
              </c:strCache>
            </c:strRef>
          </c:tx>
          <c:spPr>
            <a:ln w="31750">
              <a:solidFill>
                <a:schemeClr val="bg1">
                  <a:lumMod val="75000"/>
                  <a:lumOff val="25000"/>
                </a:schemeClr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95.798583984000004</c:v>
                </c:pt>
                <c:pt idx="2">
                  <c:v>94.456237793</c:v>
                </c:pt>
                <c:pt idx="3">
                  <c:v>93.699401855000005</c:v>
                </c:pt>
                <c:pt idx="4">
                  <c:v>93.151123046999999</c:v>
                </c:pt>
                <c:pt idx="5">
                  <c:v>92.650878906000003</c:v>
                </c:pt>
                <c:pt idx="6">
                  <c:v>92.222900390999996</c:v>
                </c:pt>
                <c:pt idx="7">
                  <c:v>91.855102539000001</c:v>
                </c:pt>
                <c:pt idx="8">
                  <c:v>91.434509277000004</c:v>
                </c:pt>
                <c:pt idx="9">
                  <c:v>91.098571777000004</c:v>
                </c:pt>
                <c:pt idx="10">
                  <c:v>90.733642578000001</c:v>
                </c:pt>
                <c:pt idx="11">
                  <c:v>90.444946289000001</c:v>
                </c:pt>
                <c:pt idx="12">
                  <c:v>90.080200195000003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44-4034-AE84-719A3928281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Donor with No History of Hypertension, Ischemic Time ≥4 hours (N=6,609)</c:v>
                </c:pt>
              </c:strCache>
            </c:strRef>
          </c:tx>
          <c:spPr>
            <a:ln w="31750">
              <a:solidFill>
                <a:srgbClr val="FF99FF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Sheet1!$E$2:$E$14</c:f>
              <c:numCache>
                <c:formatCode>General</c:formatCode>
                <c:ptCount val="13"/>
                <c:pt idx="0">
                  <c:v>100</c:v>
                </c:pt>
                <c:pt idx="1">
                  <c:v>93.071350097999996</c:v>
                </c:pt>
                <c:pt idx="2">
                  <c:v>91.546081543</c:v>
                </c:pt>
                <c:pt idx="3">
                  <c:v>90.078491210999999</c:v>
                </c:pt>
                <c:pt idx="4">
                  <c:v>89.134521484000004</c:v>
                </c:pt>
                <c:pt idx="5">
                  <c:v>88.669982910000002</c:v>
                </c:pt>
                <c:pt idx="6">
                  <c:v>88.235961914000001</c:v>
                </c:pt>
                <c:pt idx="7">
                  <c:v>87.662048339999998</c:v>
                </c:pt>
                <c:pt idx="8">
                  <c:v>87.211791992000002</c:v>
                </c:pt>
                <c:pt idx="9">
                  <c:v>86.65234375</c:v>
                </c:pt>
                <c:pt idx="10">
                  <c:v>86.309814453000001</c:v>
                </c:pt>
                <c:pt idx="11">
                  <c:v>85.966430664000001</c:v>
                </c:pt>
                <c:pt idx="12">
                  <c:v>85.526245117000002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744-4034-AE84-719A39282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 dirty="0" smtClean="0">
                    <a:solidFill>
                      <a:schemeClr val="bg2"/>
                    </a:solidFill>
                  </a:rPr>
                  <a:t>Months</a:t>
                </a:r>
                <a:endParaRPr lang="en-US" sz="18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2767509278453097"/>
              <c:y val="0.9073580772161545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800" dirty="0">
                  <a:solidFill>
                    <a:schemeClr val="bg2"/>
                  </a:solidFill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78272196867111354"/>
          <c:y val="3.0647277961222588E-2"/>
          <c:w val="0.2107863149271946"/>
          <c:h val="0.81549755877289531"/>
        </c:manualLayout>
      </c:layout>
      <c:overlay val="1"/>
      <c:spPr>
        <a:solidFill>
          <a:schemeClr val="tx1"/>
        </a:solidFill>
        <a:ln w="15875">
          <a:solidFill>
            <a:schemeClr val="bg2">
              <a:lumMod val="50000"/>
              <a:lumOff val="50000"/>
            </a:schemeClr>
          </a:solidFill>
        </a:ln>
      </c:spPr>
      <c:txPr>
        <a:bodyPr/>
        <a:lstStyle/>
        <a:p>
          <a:pPr>
            <a:defRPr sz="14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473492774956468E-2"/>
          <c:y val="0.13812556846051072"/>
          <c:w val="0.38676304020959512"/>
          <c:h val="0.6517942493777100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&lt;35 Years 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96.400999999999996</c:v>
                </c:pt>
                <c:pt idx="2">
                  <c:v>94.587999999999994</c:v>
                </c:pt>
                <c:pt idx="3">
                  <c:v>93.679000000000002</c:v>
                </c:pt>
                <c:pt idx="4">
                  <c:v>93.376000000000005</c:v>
                </c:pt>
                <c:pt idx="5">
                  <c:v>93.376000000000005</c:v>
                </c:pt>
                <c:pt idx="6">
                  <c:v>93.376000000000005</c:v>
                </c:pt>
                <c:pt idx="7">
                  <c:v>93.072999999999993</c:v>
                </c:pt>
                <c:pt idx="8">
                  <c:v>92.77</c:v>
                </c:pt>
                <c:pt idx="9">
                  <c:v>92.465999999999994</c:v>
                </c:pt>
                <c:pt idx="10">
                  <c:v>92.162999999999997</c:v>
                </c:pt>
                <c:pt idx="11">
                  <c:v>91.552000000000007</c:v>
                </c:pt>
                <c:pt idx="12">
                  <c:v>91.245999999999995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Donor 35-49 Years</c:v>
                </c:pt>
              </c:strCache>
            </c:strRef>
          </c:tx>
          <c:spPr>
            <a:ln w="28575">
              <a:solidFill>
                <a:srgbClr val="B97E33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94.340999999999994</c:v>
                </c:pt>
                <c:pt idx="2">
                  <c:v>93.204999999999998</c:v>
                </c:pt>
                <c:pt idx="3">
                  <c:v>91.686000000000007</c:v>
                </c:pt>
                <c:pt idx="4">
                  <c:v>90.927000000000007</c:v>
                </c:pt>
                <c:pt idx="5">
                  <c:v>90.356999999999999</c:v>
                </c:pt>
                <c:pt idx="6">
                  <c:v>89.408000000000001</c:v>
                </c:pt>
                <c:pt idx="7">
                  <c:v>89.027000000000001</c:v>
                </c:pt>
                <c:pt idx="8">
                  <c:v>87.882999999999996</c:v>
                </c:pt>
                <c:pt idx="9">
                  <c:v>87.120999999999995</c:v>
                </c:pt>
                <c:pt idx="10">
                  <c:v>86.549000000000007</c:v>
                </c:pt>
                <c:pt idx="11">
                  <c:v>86.549000000000007</c:v>
                </c:pt>
                <c:pt idx="12">
                  <c:v>86.162999999999997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44-4034-AE84-719A39282819}"/>
            </c:ext>
          </c:extLst>
        </c:ser>
        <c:ser>
          <c:idx val="4"/>
          <c:order val="2"/>
          <c:tx>
            <c:strRef>
              <c:f>Sheet1!$D$1</c:f>
              <c:strCache>
                <c:ptCount val="1"/>
                <c:pt idx="0">
                  <c:v>Donor ≥50 Years 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94.787999999999997</c:v>
                </c:pt>
                <c:pt idx="2">
                  <c:v>93.174999999999997</c:v>
                </c:pt>
                <c:pt idx="3">
                  <c:v>92.366</c:v>
                </c:pt>
                <c:pt idx="4">
                  <c:v>92.366</c:v>
                </c:pt>
                <c:pt idx="5">
                  <c:v>91.552999999999997</c:v>
                </c:pt>
                <c:pt idx="6">
                  <c:v>89.518000000000001</c:v>
                </c:pt>
                <c:pt idx="7">
                  <c:v>89.518000000000001</c:v>
                </c:pt>
                <c:pt idx="8">
                  <c:v>88.700999999999993</c:v>
                </c:pt>
                <c:pt idx="9">
                  <c:v>87.882999999999996</c:v>
                </c:pt>
                <c:pt idx="10">
                  <c:v>87.471999999999994</c:v>
                </c:pt>
                <c:pt idx="11">
                  <c:v>86.238</c:v>
                </c:pt>
                <c:pt idx="12">
                  <c:v>86.238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744-4034-AE84-719A39282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21243119178019143"/>
              <c:y val="0.83572440622884936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4.9981122375411507E-3"/>
              <c:y val="0.3515346703387360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14678036720249227"/>
          <c:y val="3.0885341117461947E-2"/>
          <c:w val="0.68300060989248668"/>
          <c:h val="8.3808336535356881E-2"/>
        </c:manualLayout>
      </c:layout>
      <c:overlay val="1"/>
      <c:spPr>
        <a:solidFill>
          <a:schemeClr val="tx1"/>
        </a:solidFill>
        <a:ln w="12700">
          <a:solidFill>
            <a:schemeClr val="bg2">
              <a:lumMod val="65000"/>
              <a:lumOff val="35000"/>
            </a:schemeClr>
          </a:solidFill>
        </a:ln>
      </c:spPr>
      <c:txPr>
        <a:bodyPr/>
        <a:lstStyle/>
        <a:p>
          <a:pPr>
            <a:defRPr sz="18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23762655565427"/>
          <c:y val="3.6650700778632216E-2"/>
          <c:w val="0.83424409448818893"/>
          <c:h val="0.82863389734759263"/>
        </c:manualLayout>
      </c:layout>
      <c:scatterChart>
        <c:scatterStyle val="lineMarker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Donor &lt;35 Years </c:v>
                </c:pt>
              </c:strCache>
            </c:strRef>
          </c:tx>
          <c:spPr>
            <a:ln w="28575">
              <a:solidFill>
                <a:srgbClr val="00B0F0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95.638000000000005</c:v>
                </c:pt>
                <c:pt idx="2">
                  <c:v>94.405000000000001</c:v>
                </c:pt>
                <c:pt idx="3">
                  <c:v>93.542000000000002</c:v>
                </c:pt>
                <c:pt idx="4">
                  <c:v>92.959000000000003</c:v>
                </c:pt>
                <c:pt idx="5">
                  <c:v>92.489000000000004</c:v>
                </c:pt>
                <c:pt idx="6">
                  <c:v>92.111000000000004</c:v>
                </c:pt>
                <c:pt idx="7">
                  <c:v>91.671000000000006</c:v>
                </c:pt>
                <c:pt idx="8">
                  <c:v>91.311000000000007</c:v>
                </c:pt>
                <c:pt idx="9">
                  <c:v>90.966999999999999</c:v>
                </c:pt>
                <c:pt idx="10">
                  <c:v>90.632000000000005</c:v>
                </c:pt>
                <c:pt idx="11">
                  <c:v>90.367000000000004</c:v>
                </c:pt>
                <c:pt idx="12">
                  <c:v>90.046000000000006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2F2-4767-9715-3A4A2C2BFB63}"/>
            </c:ext>
          </c:extLst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Donor 35-49 Years</c:v>
                </c:pt>
              </c:strCache>
            </c:strRef>
          </c:tx>
          <c:spPr>
            <a:ln w="28575">
              <a:solidFill>
                <a:srgbClr val="B97E33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94.222999999999999</c:v>
                </c:pt>
                <c:pt idx="2">
                  <c:v>92.576999999999998</c:v>
                </c:pt>
                <c:pt idx="3">
                  <c:v>91.647999999999996</c:v>
                </c:pt>
                <c:pt idx="4">
                  <c:v>90.944000000000003</c:v>
                </c:pt>
                <c:pt idx="5">
                  <c:v>90.430999999999997</c:v>
                </c:pt>
                <c:pt idx="6">
                  <c:v>89.926000000000002</c:v>
                </c:pt>
                <c:pt idx="7">
                  <c:v>89.551000000000002</c:v>
                </c:pt>
                <c:pt idx="8">
                  <c:v>89.054000000000002</c:v>
                </c:pt>
                <c:pt idx="9">
                  <c:v>88.617000000000004</c:v>
                </c:pt>
                <c:pt idx="10">
                  <c:v>88.153999999999996</c:v>
                </c:pt>
                <c:pt idx="11">
                  <c:v>87.731999999999999</c:v>
                </c:pt>
                <c:pt idx="12">
                  <c:v>87.343999999999994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2F2-4767-9715-3A4A2C2BFB63}"/>
            </c:ext>
          </c:extLst>
        </c:ser>
        <c:ser>
          <c:idx val="5"/>
          <c:order val="2"/>
          <c:tx>
            <c:strRef>
              <c:f>Sheet1!$D$1</c:f>
              <c:strCache>
                <c:ptCount val="1"/>
                <c:pt idx="0">
                  <c:v>Donor 50+ Years 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91.100999999999999</c:v>
                </c:pt>
                <c:pt idx="2">
                  <c:v>89.1</c:v>
                </c:pt>
                <c:pt idx="3">
                  <c:v>88.117999999999995</c:v>
                </c:pt>
                <c:pt idx="4">
                  <c:v>87.135000000000005</c:v>
                </c:pt>
                <c:pt idx="5">
                  <c:v>86.402000000000001</c:v>
                </c:pt>
                <c:pt idx="6">
                  <c:v>85.617000000000004</c:v>
                </c:pt>
                <c:pt idx="7">
                  <c:v>85.034999999999997</c:v>
                </c:pt>
                <c:pt idx="8">
                  <c:v>84.475999999999999</c:v>
                </c:pt>
                <c:pt idx="9">
                  <c:v>83.992000000000004</c:v>
                </c:pt>
                <c:pt idx="10">
                  <c:v>83.534000000000006</c:v>
                </c:pt>
                <c:pt idx="11">
                  <c:v>83.227000000000004</c:v>
                </c:pt>
                <c:pt idx="12">
                  <c:v>82.763000000000005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02F2-4767-9715-3A4A2C2BFB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6160624632573"/>
              <c:y val="0.9257827042192931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Survival</a:t>
                </a:r>
                <a:r>
                  <a:rPr lang="en-US" sz="1400" baseline="0" dirty="0" smtClean="0">
                    <a:solidFill>
                      <a:schemeClr val="bg2"/>
                    </a:solidFill>
                  </a:rPr>
                  <a:t> (%)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67107971797643"/>
          <c:y val="0.13122587008330977"/>
          <c:w val="0.86103970459574908"/>
          <c:h val="0.7538200037126554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&lt;35 years (N=21,816)</c:v>
                </c:pt>
              </c:strCache>
            </c:strRef>
          </c:tx>
          <c:spPr>
            <a:ln w="3175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98.937744140999996</c:v>
                </c:pt>
                <c:pt idx="6">
                  <c:v>98.047607421999999</c:v>
                </c:pt>
                <c:pt idx="7">
                  <c:v>97.215332031000003</c:v>
                </c:pt>
                <c:pt idx="8">
                  <c:v>96.496704101999995</c:v>
                </c:pt>
                <c:pt idx="9">
                  <c:v>95.792480468999997</c:v>
                </c:pt>
                <c:pt idx="10">
                  <c:v>94.946228027000004</c:v>
                </c:pt>
                <c:pt idx="11">
                  <c:v>94.266845703000001</c:v>
                </c:pt>
                <c:pt idx="12">
                  <c:v>93.496582031000003</c:v>
                </c:pt>
                <c:pt idx="13">
                  <c:v>92.805236816000004</c:v>
                </c:pt>
                <c:pt idx="14">
                  <c:v>92.101440429999997</c:v>
                </c:pt>
                <c:pt idx="15">
                  <c:v>91.386230468999997</c:v>
                </c:pt>
                <c:pt idx="16">
                  <c:v>90.606323242000002</c:v>
                </c:pt>
                <c:pt idx="17">
                  <c:v>89.799743652000004</c:v>
                </c:pt>
                <c:pt idx="18">
                  <c:v>89.065856933999996</c:v>
                </c:pt>
                <c:pt idx="19">
                  <c:v>88.419250488000003</c:v>
                </c:pt>
                <c:pt idx="20">
                  <c:v>87.620849609000004</c:v>
                </c:pt>
                <c:pt idx="21">
                  <c:v>86.758178710999999</c:v>
                </c:pt>
                <c:pt idx="22">
                  <c:v>86.015319824000002</c:v>
                </c:pt>
                <c:pt idx="23">
                  <c:v>85.232543945000003</c:v>
                </c:pt>
                <c:pt idx="24">
                  <c:v>84.450439453000001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2E8-47C4-9AF0-2C028704D9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Donor 35-49 years (N=13,755)</c:v>
                </c:pt>
              </c:strCache>
            </c:strRef>
          </c:tx>
          <c:spPr>
            <a:ln w="31750">
              <a:solidFill>
                <a:schemeClr val="accent2">
                  <a:lumMod val="75000"/>
                </a:schemeClr>
              </a:solidFill>
              <a:prstDash val="solid"/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98.913574218999997</c:v>
                </c:pt>
                <c:pt idx="6">
                  <c:v>97.780334472999996</c:v>
                </c:pt>
                <c:pt idx="7">
                  <c:v>96.835998535000002</c:v>
                </c:pt>
                <c:pt idx="8">
                  <c:v>96.028808593999997</c:v>
                </c:pt>
                <c:pt idx="9">
                  <c:v>95.059875488000003</c:v>
                </c:pt>
                <c:pt idx="10">
                  <c:v>94.176757812999995</c:v>
                </c:pt>
                <c:pt idx="11">
                  <c:v>93.328613281000003</c:v>
                </c:pt>
                <c:pt idx="12">
                  <c:v>92.642211914000001</c:v>
                </c:pt>
                <c:pt idx="13">
                  <c:v>91.889160156000003</c:v>
                </c:pt>
                <c:pt idx="14">
                  <c:v>90.891357421999999</c:v>
                </c:pt>
                <c:pt idx="15">
                  <c:v>90.140930175999998</c:v>
                </c:pt>
                <c:pt idx="16">
                  <c:v>89.386413574000002</c:v>
                </c:pt>
                <c:pt idx="17">
                  <c:v>88.654113769999995</c:v>
                </c:pt>
                <c:pt idx="18">
                  <c:v>87.900939941000004</c:v>
                </c:pt>
                <c:pt idx="19">
                  <c:v>87.039794921999999</c:v>
                </c:pt>
                <c:pt idx="20">
                  <c:v>86.214050293</c:v>
                </c:pt>
                <c:pt idx="21">
                  <c:v>85.210205078000001</c:v>
                </c:pt>
                <c:pt idx="22">
                  <c:v>84.384826660000002</c:v>
                </c:pt>
                <c:pt idx="23">
                  <c:v>83.505615234000004</c:v>
                </c:pt>
                <c:pt idx="24">
                  <c:v>82.526367187999995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2E8-47C4-9AF0-2C028704D90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Donor ≥50 years (N=5,940)</c:v>
                </c:pt>
              </c:strCache>
            </c:strRef>
          </c:tx>
          <c:spPr>
            <a:ln w="3175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98.430236816000004</c:v>
                </c:pt>
                <c:pt idx="6">
                  <c:v>97.246887207</c:v>
                </c:pt>
                <c:pt idx="7">
                  <c:v>96.130249023000005</c:v>
                </c:pt>
                <c:pt idx="8">
                  <c:v>95.078491210999999</c:v>
                </c:pt>
                <c:pt idx="9">
                  <c:v>94.155334472999996</c:v>
                </c:pt>
                <c:pt idx="10">
                  <c:v>93.211486816000004</c:v>
                </c:pt>
                <c:pt idx="11">
                  <c:v>92.540954589999998</c:v>
                </c:pt>
                <c:pt idx="12">
                  <c:v>91.799499511999997</c:v>
                </c:pt>
                <c:pt idx="13">
                  <c:v>90.928100585999999</c:v>
                </c:pt>
                <c:pt idx="14">
                  <c:v>90.017211914000001</c:v>
                </c:pt>
                <c:pt idx="15">
                  <c:v>89.085510253999999</c:v>
                </c:pt>
                <c:pt idx="16">
                  <c:v>88.218994140999996</c:v>
                </c:pt>
                <c:pt idx="17">
                  <c:v>87.358764648000005</c:v>
                </c:pt>
                <c:pt idx="18">
                  <c:v>86.378601074000002</c:v>
                </c:pt>
                <c:pt idx="19">
                  <c:v>85.680786132999998</c:v>
                </c:pt>
                <c:pt idx="20">
                  <c:v>84.800659179999997</c:v>
                </c:pt>
                <c:pt idx="21">
                  <c:v>83.978149414000001</c:v>
                </c:pt>
                <c:pt idx="22">
                  <c:v>83.234863281000003</c:v>
                </c:pt>
                <c:pt idx="23">
                  <c:v>82.395996093999997</c:v>
                </c:pt>
                <c:pt idx="24">
                  <c:v>81.412414550999998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2E8-47C4-9AF0-2C028704D9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 dirty="0" smtClean="0">
                    <a:solidFill>
                      <a:schemeClr val="bg2"/>
                    </a:solidFill>
                  </a:rPr>
                  <a:t>Years</a:t>
                </a:r>
                <a:endParaRPr lang="en-US" sz="18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50094323060610801"/>
              <c:y val="0.9405485729714929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 b="1" i="0" baseline="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800" b="1" i="0" baseline="0" dirty="0">
                  <a:solidFill>
                    <a:schemeClr val="bg2"/>
                  </a:solidFill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 w="9525"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10858502372633884"/>
          <c:y val="1.2876914220782996E-2"/>
          <c:w val="0.85788514018529138"/>
          <c:h val="0.11044643744456799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838789418157683E-2"/>
          <c:y val="0.11415756136593945"/>
          <c:w val="0.29279504622168445"/>
          <c:h val="0.6808721324872146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&lt;35 Years 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98.753</c:v>
                </c:pt>
                <c:pt idx="6">
                  <c:v>97.611999999999995</c:v>
                </c:pt>
                <c:pt idx="7">
                  <c:v>96.576999999999998</c:v>
                </c:pt>
                <c:pt idx="8">
                  <c:v>95.76</c:v>
                </c:pt>
                <c:pt idx="9">
                  <c:v>94.828000000000003</c:v>
                </c:pt>
                <c:pt idx="10">
                  <c:v>93.715000000000003</c:v>
                </c:pt>
                <c:pt idx="11">
                  <c:v>92.822000000000003</c:v>
                </c:pt>
                <c:pt idx="12">
                  <c:v>91.926000000000002</c:v>
                </c:pt>
                <c:pt idx="13">
                  <c:v>91.111999999999995</c:v>
                </c:pt>
                <c:pt idx="14">
                  <c:v>90.453000000000003</c:v>
                </c:pt>
                <c:pt idx="15">
                  <c:v>89.540999999999997</c:v>
                </c:pt>
                <c:pt idx="16">
                  <c:v>88.602000000000004</c:v>
                </c:pt>
                <c:pt idx="17">
                  <c:v>87.677000000000007</c:v>
                </c:pt>
                <c:pt idx="18">
                  <c:v>86.954999999999998</c:v>
                </c:pt>
                <c:pt idx="19">
                  <c:v>86.272999999999996</c:v>
                </c:pt>
                <c:pt idx="20">
                  <c:v>85.415000000000006</c:v>
                </c:pt>
                <c:pt idx="21">
                  <c:v>84.816000000000003</c:v>
                </c:pt>
                <c:pt idx="22">
                  <c:v>84.055999999999997</c:v>
                </c:pt>
                <c:pt idx="23">
                  <c:v>83.233999999999995</c:v>
                </c:pt>
                <c:pt idx="24">
                  <c:v>82.472999999999999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35-49 Years</c:v>
                </c:pt>
              </c:strCache>
            </c:strRef>
          </c:tx>
          <c:spPr>
            <a:ln w="28575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99.174999999999997</c:v>
                </c:pt>
                <c:pt idx="6">
                  <c:v>97.956000000000003</c:v>
                </c:pt>
                <c:pt idx="7">
                  <c:v>96.691000000000003</c:v>
                </c:pt>
                <c:pt idx="8">
                  <c:v>95.554000000000002</c:v>
                </c:pt>
                <c:pt idx="9">
                  <c:v>94.224000000000004</c:v>
                </c:pt>
                <c:pt idx="10">
                  <c:v>93.599000000000004</c:v>
                </c:pt>
                <c:pt idx="11">
                  <c:v>92.435000000000002</c:v>
                </c:pt>
                <c:pt idx="12">
                  <c:v>91.760999999999996</c:v>
                </c:pt>
                <c:pt idx="13">
                  <c:v>91.171000000000006</c:v>
                </c:pt>
                <c:pt idx="14">
                  <c:v>90.533000000000001</c:v>
                </c:pt>
                <c:pt idx="15">
                  <c:v>89.617000000000004</c:v>
                </c:pt>
                <c:pt idx="16">
                  <c:v>88.972999999999999</c:v>
                </c:pt>
                <c:pt idx="17">
                  <c:v>88.177999999999997</c:v>
                </c:pt>
                <c:pt idx="18">
                  <c:v>87.33</c:v>
                </c:pt>
                <c:pt idx="19">
                  <c:v>86.378</c:v>
                </c:pt>
                <c:pt idx="20">
                  <c:v>85.558999999999997</c:v>
                </c:pt>
                <c:pt idx="21">
                  <c:v>84.849000000000004</c:v>
                </c:pt>
                <c:pt idx="22">
                  <c:v>84.122</c:v>
                </c:pt>
                <c:pt idx="23">
                  <c:v>83.385000000000005</c:v>
                </c:pt>
                <c:pt idx="24">
                  <c:v>82.47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Donor ≥50 Years 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97.733000000000004</c:v>
                </c:pt>
                <c:pt idx="6">
                  <c:v>97.206000000000003</c:v>
                </c:pt>
                <c:pt idx="7">
                  <c:v>95.8</c:v>
                </c:pt>
                <c:pt idx="8">
                  <c:v>94.387</c:v>
                </c:pt>
                <c:pt idx="9">
                  <c:v>93.852000000000004</c:v>
                </c:pt>
                <c:pt idx="10">
                  <c:v>92.959000000000003</c:v>
                </c:pt>
                <c:pt idx="11">
                  <c:v>92.064999999999998</c:v>
                </c:pt>
                <c:pt idx="12">
                  <c:v>91.347999999999999</c:v>
                </c:pt>
                <c:pt idx="13">
                  <c:v>90.625</c:v>
                </c:pt>
                <c:pt idx="14">
                  <c:v>89.715999999999994</c:v>
                </c:pt>
                <c:pt idx="15">
                  <c:v>88.804000000000002</c:v>
                </c:pt>
                <c:pt idx="16">
                  <c:v>88.436000000000007</c:v>
                </c:pt>
                <c:pt idx="17">
                  <c:v>87.141999999999996</c:v>
                </c:pt>
                <c:pt idx="18">
                  <c:v>86.013000000000005</c:v>
                </c:pt>
                <c:pt idx="19">
                  <c:v>85.631</c:v>
                </c:pt>
                <c:pt idx="20">
                  <c:v>85.631</c:v>
                </c:pt>
                <c:pt idx="21">
                  <c:v>84.805999999999997</c:v>
                </c:pt>
                <c:pt idx="22">
                  <c:v>84.596999999999994</c:v>
                </c:pt>
                <c:pt idx="23">
                  <c:v>83.95</c:v>
                </c:pt>
                <c:pt idx="24">
                  <c:v>83.061999999999998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44-4034-AE84-719A39282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Years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17989974288353652"/>
              <c:y val="0.82799290574875639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6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6.1134791020801419E-3"/>
              <c:y val="0.3738703344972031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14497527078175784"/>
          <c:y val="7.2041736463074584E-3"/>
          <c:w val="0.7298249940146524"/>
          <c:h val="8.058249266964207E-2"/>
        </c:manualLayout>
      </c:layout>
      <c:overlay val="1"/>
      <c:spPr>
        <a:solidFill>
          <a:schemeClr val="tx1"/>
        </a:solidFill>
        <a:ln w="22225">
          <a:solidFill>
            <a:schemeClr val="bg2">
              <a:lumMod val="50000"/>
              <a:lumOff val="50000"/>
            </a:schemeClr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266729156298082E-2"/>
          <c:y val="3.1363130157226915E-2"/>
          <c:w val="0.8739726332173019"/>
          <c:h val="0.8299609898160049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&lt;35 Years 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98.986999999999995</c:v>
                </c:pt>
                <c:pt idx="6">
                  <c:v>98.293000000000006</c:v>
                </c:pt>
                <c:pt idx="7">
                  <c:v>97.518000000000001</c:v>
                </c:pt>
                <c:pt idx="8">
                  <c:v>96.863</c:v>
                </c:pt>
                <c:pt idx="9">
                  <c:v>96.221000000000004</c:v>
                </c:pt>
                <c:pt idx="10">
                  <c:v>95.453999999999994</c:v>
                </c:pt>
                <c:pt idx="11">
                  <c:v>94.844999999999999</c:v>
                </c:pt>
                <c:pt idx="12">
                  <c:v>94.215000000000003</c:v>
                </c:pt>
                <c:pt idx="13">
                  <c:v>93.518000000000001</c:v>
                </c:pt>
                <c:pt idx="14">
                  <c:v>92.855000000000004</c:v>
                </c:pt>
                <c:pt idx="15">
                  <c:v>92.206999999999994</c:v>
                </c:pt>
                <c:pt idx="16">
                  <c:v>91.521000000000001</c:v>
                </c:pt>
                <c:pt idx="17">
                  <c:v>90.864999999999995</c:v>
                </c:pt>
                <c:pt idx="18">
                  <c:v>90.14</c:v>
                </c:pt>
                <c:pt idx="19">
                  <c:v>89.575999999999993</c:v>
                </c:pt>
                <c:pt idx="20">
                  <c:v>88.873999999999995</c:v>
                </c:pt>
                <c:pt idx="21">
                  <c:v>88.07</c:v>
                </c:pt>
                <c:pt idx="22">
                  <c:v>87.373999999999995</c:v>
                </c:pt>
                <c:pt idx="23">
                  <c:v>86.71</c:v>
                </c:pt>
                <c:pt idx="24">
                  <c:v>86.043000000000006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023-4E8D-946F-16629C4F81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35-49 Years</c:v>
                </c:pt>
              </c:strCache>
            </c:strRef>
          </c:tx>
          <c:spPr>
            <a:ln w="28575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99.051000000000002</c:v>
                </c:pt>
                <c:pt idx="6">
                  <c:v>97.861000000000004</c:v>
                </c:pt>
                <c:pt idx="7">
                  <c:v>97.013999999999996</c:v>
                </c:pt>
                <c:pt idx="8">
                  <c:v>96.284000000000006</c:v>
                </c:pt>
                <c:pt idx="9">
                  <c:v>95.403000000000006</c:v>
                </c:pt>
                <c:pt idx="10">
                  <c:v>94.372</c:v>
                </c:pt>
                <c:pt idx="11">
                  <c:v>93.566000000000003</c:v>
                </c:pt>
                <c:pt idx="12">
                  <c:v>92.879000000000005</c:v>
                </c:pt>
                <c:pt idx="13">
                  <c:v>92.061999999999998</c:v>
                </c:pt>
                <c:pt idx="14">
                  <c:v>91.201999999999998</c:v>
                </c:pt>
                <c:pt idx="15">
                  <c:v>90.475999999999999</c:v>
                </c:pt>
                <c:pt idx="16">
                  <c:v>89.759</c:v>
                </c:pt>
                <c:pt idx="17">
                  <c:v>89.034999999999997</c:v>
                </c:pt>
                <c:pt idx="18">
                  <c:v>88.305000000000007</c:v>
                </c:pt>
                <c:pt idx="19">
                  <c:v>87.555999999999997</c:v>
                </c:pt>
                <c:pt idx="20">
                  <c:v>86.811000000000007</c:v>
                </c:pt>
                <c:pt idx="21">
                  <c:v>85.962000000000003</c:v>
                </c:pt>
                <c:pt idx="22">
                  <c:v>85.191999999999993</c:v>
                </c:pt>
                <c:pt idx="23">
                  <c:v>84.334999999999994</c:v>
                </c:pt>
                <c:pt idx="24">
                  <c:v>83.506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023-4E8D-946F-16629C4F81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Donor 50+ Years 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98.424000000000007</c:v>
                </c:pt>
                <c:pt idx="6">
                  <c:v>97.415000000000006</c:v>
                </c:pt>
                <c:pt idx="7">
                  <c:v>96.31</c:v>
                </c:pt>
                <c:pt idx="8">
                  <c:v>95.518000000000001</c:v>
                </c:pt>
                <c:pt idx="9">
                  <c:v>94.558999999999997</c:v>
                </c:pt>
                <c:pt idx="10">
                  <c:v>93.628</c:v>
                </c:pt>
                <c:pt idx="11">
                  <c:v>92.953000000000003</c:v>
                </c:pt>
                <c:pt idx="12">
                  <c:v>92.275000000000006</c:v>
                </c:pt>
                <c:pt idx="13">
                  <c:v>91.361000000000004</c:v>
                </c:pt>
                <c:pt idx="14">
                  <c:v>90.507999999999996</c:v>
                </c:pt>
                <c:pt idx="15">
                  <c:v>89.585999999999999</c:v>
                </c:pt>
                <c:pt idx="16">
                  <c:v>88.856999999999999</c:v>
                </c:pt>
                <c:pt idx="17">
                  <c:v>88.284000000000006</c:v>
                </c:pt>
                <c:pt idx="18">
                  <c:v>87.296000000000006</c:v>
                </c:pt>
                <c:pt idx="19">
                  <c:v>86.503</c:v>
                </c:pt>
                <c:pt idx="20">
                  <c:v>85.518000000000001</c:v>
                </c:pt>
                <c:pt idx="21">
                  <c:v>84.858999999999995</c:v>
                </c:pt>
                <c:pt idx="22">
                  <c:v>83.992999999999995</c:v>
                </c:pt>
                <c:pt idx="23">
                  <c:v>83.227000000000004</c:v>
                </c:pt>
                <c:pt idx="24">
                  <c:v>82.483000000000004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023-4E8D-946F-16629C4F81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Years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5618223296863508"/>
              <c:y val="0.9003817874574169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6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608130280988348E-2"/>
          <c:y val="2.8435185294051878E-2"/>
          <c:w val="0.88633078389647102"/>
          <c:h val="0.8629736728836719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&lt;35 Years 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98.986000000000004</c:v>
                </c:pt>
                <c:pt idx="6">
                  <c:v>97.897999999999996</c:v>
                </c:pt>
                <c:pt idx="7">
                  <c:v>97.111999999999995</c:v>
                </c:pt>
                <c:pt idx="8">
                  <c:v>96.341999999999999</c:v>
                </c:pt>
                <c:pt idx="9">
                  <c:v>95.694999999999993</c:v>
                </c:pt>
                <c:pt idx="10">
                  <c:v>94.903000000000006</c:v>
                </c:pt>
                <c:pt idx="11">
                  <c:v>94.254000000000005</c:v>
                </c:pt>
                <c:pt idx="12">
                  <c:v>93.298000000000002</c:v>
                </c:pt>
                <c:pt idx="13">
                  <c:v>92.715999999999994</c:v>
                </c:pt>
                <c:pt idx="14">
                  <c:v>91.894999999999996</c:v>
                </c:pt>
                <c:pt idx="15">
                  <c:v>91.2</c:v>
                </c:pt>
                <c:pt idx="16">
                  <c:v>90.355999999999995</c:v>
                </c:pt>
                <c:pt idx="17">
                  <c:v>89.338999999999999</c:v>
                </c:pt>
                <c:pt idx="18">
                  <c:v>88.578000000000003</c:v>
                </c:pt>
                <c:pt idx="19">
                  <c:v>87.792000000000002</c:v>
                </c:pt>
                <c:pt idx="20">
                  <c:v>86.846000000000004</c:v>
                </c:pt>
                <c:pt idx="21">
                  <c:v>85.653000000000006</c:v>
                </c:pt>
                <c:pt idx="22">
                  <c:v>84.828000000000003</c:v>
                </c:pt>
                <c:pt idx="23">
                  <c:v>83.832999999999998</c:v>
                </c:pt>
                <c:pt idx="24">
                  <c:v>82.798000000000002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89C-4CEB-B6D4-2BC1D608692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35-49 Years</c:v>
                </c:pt>
              </c:strCache>
            </c:strRef>
          </c:tx>
          <c:spPr>
            <a:ln w="28575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98.484999999999999</c:v>
                </c:pt>
                <c:pt idx="6">
                  <c:v>97.516000000000005</c:v>
                </c:pt>
                <c:pt idx="7">
                  <c:v>96.570999999999998</c:v>
                </c:pt>
                <c:pt idx="8">
                  <c:v>95.808000000000007</c:v>
                </c:pt>
                <c:pt idx="9">
                  <c:v>94.88</c:v>
                </c:pt>
                <c:pt idx="10">
                  <c:v>94.137</c:v>
                </c:pt>
                <c:pt idx="11">
                  <c:v>93.393000000000001</c:v>
                </c:pt>
                <c:pt idx="12">
                  <c:v>92.700999999999993</c:v>
                </c:pt>
                <c:pt idx="13">
                  <c:v>91.975999999999999</c:v>
                </c:pt>
                <c:pt idx="14">
                  <c:v>90.494</c:v>
                </c:pt>
                <c:pt idx="15">
                  <c:v>89.792000000000002</c:v>
                </c:pt>
                <c:pt idx="16">
                  <c:v>88.899000000000001</c:v>
                </c:pt>
                <c:pt idx="17">
                  <c:v>88.188000000000002</c:v>
                </c:pt>
                <c:pt idx="18">
                  <c:v>87.444999999999993</c:v>
                </c:pt>
                <c:pt idx="19">
                  <c:v>86.415999999999997</c:v>
                </c:pt>
                <c:pt idx="20">
                  <c:v>85.427000000000007</c:v>
                </c:pt>
                <c:pt idx="21">
                  <c:v>83.942999999999998</c:v>
                </c:pt>
                <c:pt idx="22">
                  <c:v>82.948999999999998</c:v>
                </c:pt>
                <c:pt idx="23">
                  <c:v>81.942999999999998</c:v>
                </c:pt>
                <c:pt idx="24">
                  <c:v>80.623999999999995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89C-4CEB-B6D4-2BC1D608692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Donor 50+ Years 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98.623000000000005</c:v>
                </c:pt>
                <c:pt idx="6">
                  <c:v>97.013999999999996</c:v>
                </c:pt>
                <c:pt idx="7">
                  <c:v>95.956000000000003</c:v>
                </c:pt>
                <c:pt idx="8">
                  <c:v>94.62</c:v>
                </c:pt>
                <c:pt idx="9">
                  <c:v>93.647999999999996</c:v>
                </c:pt>
                <c:pt idx="10">
                  <c:v>92.671999999999997</c:v>
                </c:pt>
                <c:pt idx="11">
                  <c:v>92.067999999999998</c:v>
                </c:pt>
                <c:pt idx="12">
                  <c:v>91.225999999999999</c:v>
                </c:pt>
                <c:pt idx="13">
                  <c:v>90.378</c:v>
                </c:pt>
                <c:pt idx="14">
                  <c:v>89.382999999999996</c:v>
                </c:pt>
                <c:pt idx="15">
                  <c:v>88.432000000000002</c:v>
                </c:pt>
                <c:pt idx="16">
                  <c:v>87.238</c:v>
                </c:pt>
                <c:pt idx="17">
                  <c:v>86.078000000000003</c:v>
                </c:pt>
                <c:pt idx="18">
                  <c:v>85.147999999999996</c:v>
                </c:pt>
                <c:pt idx="19">
                  <c:v>84.504000000000005</c:v>
                </c:pt>
                <c:pt idx="20">
                  <c:v>83.548000000000002</c:v>
                </c:pt>
                <c:pt idx="21">
                  <c:v>82.491</c:v>
                </c:pt>
                <c:pt idx="22">
                  <c:v>81.787999999999997</c:v>
                </c:pt>
                <c:pt idx="23">
                  <c:v>80.795000000000002</c:v>
                </c:pt>
                <c:pt idx="24">
                  <c:v>79.444999999999993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89C-4CEB-B6D4-2BC1D60869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Years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7890999589734867"/>
              <c:y val="0.9308705997460818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6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838789418157683E-2"/>
          <c:y val="0.11415756136593945"/>
          <c:w val="0.29279504622168445"/>
          <c:h val="0.6644207829584004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&lt;35 Years 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99.186999999999998</c:v>
                </c:pt>
                <c:pt idx="6">
                  <c:v>98.584000000000003</c:v>
                </c:pt>
                <c:pt idx="7">
                  <c:v>98.028999999999996</c:v>
                </c:pt>
                <c:pt idx="8">
                  <c:v>97.537999999999997</c:v>
                </c:pt>
                <c:pt idx="9">
                  <c:v>97.090999999999994</c:v>
                </c:pt>
                <c:pt idx="10">
                  <c:v>96.46</c:v>
                </c:pt>
                <c:pt idx="11">
                  <c:v>95.760999999999996</c:v>
                </c:pt>
                <c:pt idx="12">
                  <c:v>95.043000000000006</c:v>
                </c:pt>
                <c:pt idx="13">
                  <c:v>94.552000000000007</c:v>
                </c:pt>
                <c:pt idx="14">
                  <c:v>93.938999999999993</c:v>
                </c:pt>
                <c:pt idx="15">
                  <c:v>93.340999999999994</c:v>
                </c:pt>
                <c:pt idx="16">
                  <c:v>92.74</c:v>
                </c:pt>
                <c:pt idx="17">
                  <c:v>92.162000000000006</c:v>
                </c:pt>
                <c:pt idx="18">
                  <c:v>91.701999999999998</c:v>
                </c:pt>
                <c:pt idx="19">
                  <c:v>91.131</c:v>
                </c:pt>
                <c:pt idx="20">
                  <c:v>90.314999999999998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35-49 Years</c:v>
                </c:pt>
              </c:strCache>
            </c:strRef>
          </c:tx>
          <c:spPr>
            <a:ln w="28575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98.983999999999995</c:v>
                </c:pt>
                <c:pt idx="6">
                  <c:v>97.933999999999997</c:v>
                </c:pt>
                <c:pt idx="7">
                  <c:v>97.238</c:v>
                </c:pt>
                <c:pt idx="8">
                  <c:v>96.474999999999994</c:v>
                </c:pt>
                <c:pt idx="9">
                  <c:v>95.57</c:v>
                </c:pt>
                <c:pt idx="10">
                  <c:v>94.744</c:v>
                </c:pt>
                <c:pt idx="11">
                  <c:v>93.948999999999998</c:v>
                </c:pt>
                <c:pt idx="12">
                  <c:v>93.200999999999993</c:v>
                </c:pt>
                <c:pt idx="13">
                  <c:v>92.441000000000003</c:v>
                </c:pt>
                <c:pt idx="14">
                  <c:v>91.438999999999993</c:v>
                </c:pt>
                <c:pt idx="15">
                  <c:v>90.741</c:v>
                </c:pt>
                <c:pt idx="16">
                  <c:v>90.054000000000002</c:v>
                </c:pt>
                <c:pt idx="17">
                  <c:v>89.195999999999998</c:v>
                </c:pt>
                <c:pt idx="18">
                  <c:v>88.433000000000007</c:v>
                </c:pt>
                <c:pt idx="19">
                  <c:v>87.52</c:v>
                </c:pt>
                <c:pt idx="20">
                  <c:v>86.936000000000007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Donor ≥50 Years 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98.438000000000002</c:v>
                </c:pt>
                <c:pt idx="6">
                  <c:v>97.572000000000003</c:v>
                </c:pt>
                <c:pt idx="7">
                  <c:v>96.563999999999993</c:v>
                </c:pt>
                <c:pt idx="8">
                  <c:v>95.638000000000005</c:v>
                </c:pt>
                <c:pt idx="9">
                  <c:v>94.757999999999996</c:v>
                </c:pt>
                <c:pt idx="10">
                  <c:v>93.930999999999997</c:v>
                </c:pt>
                <c:pt idx="11">
                  <c:v>93.186999999999998</c:v>
                </c:pt>
                <c:pt idx="12">
                  <c:v>92.47</c:v>
                </c:pt>
                <c:pt idx="13">
                  <c:v>91.626000000000005</c:v>
                </c:pt>
                <c:pt idx="14">
                  <c:v>90.775000000000006</c:v>
                </c:pt>
                <c:pt idx="15">
                  <c:v>89.978999999999999</c:v>
                </c:pt>
                <c:pt idx="16">
                  <c:v>88.938000000000002</c:v>
                </c:pt>
                <c:pt idx="17">
                  <c:v>88.241</c:v>
                </c:pt>
                <c:pt idx="18">
                  <c:v>87.408000000000001</c:v>
                </c:pt>
                <c:pt idx="19">
                  <c:v>86.78</c:v>
                </c:pt>
                <c:pt idx="20">
                  <c:v>86.006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44-4034-AE84-719A39282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Years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17350163873751467"/>
              <c:y val="0.8209423273792648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4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6.1134791020801419E-3"/>
              <c:y val="0.3738703344972031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14497527078175784"/>
          <c:y val="7.2041736463074584E-3"/>
          <c:w val="0.7298249940146524"/>
          <c:h val="8.058249266964207E-2"/>
        </c:manualLayout>
      </c:layout>
      <c:overlay val="1"/>
      <c:spPr>
        <a:solidFill>
          <a:schemeClr val="tx1"/>
        </a:solidFill>
        <a:ln w="22225">
          <a:solidFill>
            <a:schemeClr val="bg2">
              <a:lumMod val="50000"/>
              <a:lumOff val="50000"/>
            </a:schemeClr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266729156298082E-2"/>
          <c:y val="3.1363130157226915E-2"/>
          <c:w val="0.8739726332173019"/>
          <c:h val="0.8042762891787187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&lt;35 Years 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98.85</c:v>
                </c:pt>
                <c:pt idx="6">
                  <c:v>97.861999999999995</c:v>
                </c:pt>
                <c:pt idx="7">
                  <c:v>96.956999999999994</c:v>
                </c:pt>
                <c:pt idx="8">
                  <c:v>96.165000000000006</c:v>
                </c:pt>
                <c:pt idx="9">
                  <c:v>95.391999999999996</c:v>
                </c:pt>
                <c:pt idx="10">
                  <c:v>94.474000000000004</c:v>
                </c:pt>
                <c:pt idx="11">
                  <c:v>93.792000000000002</c:v>
                </c:pt>
                <c:pt idx="12">
                  <c:v>93.043999999999997</c:v>
                </c:pt>
                <c:pt idx="13">
                  <c:v>92.292000000000002</c:v>
                </c:pt>
                <c:pt idx="14">
                  <c:v>91.561000000000007</c:v>
                </c:pt>
                <c:pt idx="15">
                  <c:v>90.820999999999998</c:v>
                </c:pt>
                <c:pt idx="16">
                  <c:v>89.933999999999997</c:v>
                </c:pt>
                <c:pt idx="17">
                  <c:v>89.034000000000006</c:v>
                </c:pt>
                <c:pt idx="18">
                  <c:v>88.212000000000003</c:v>
                </c:pt>
                <c:pt idx="19">
                  <c:v>87.539000000000001</c:v>
                </c:pt>
                <c:pt idx="20">
                  <c:v>86.775000000000006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023-4E8D-946F-16629C4F81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35-49 Years</c:v>
                </c:pt>
              </c:strCache>
            </c:strRef>
          </c:tx>
          <c:spPr>
            <a:ln w="28575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98.825999999999993</c:v>
                </c:pt>
                <c:pt idx="6">
                  <c:v>97.603999999999999</c:v>
                </c:pt>
                <c:pt idx="7">
                  <c:v>96.531999999999996</c:v>
                </c:pt>
                <c:pt idx="8">
                  <c:v>95.680999999999997</c:v>
                </c:pt>
                <c:pt idx="9">
                  <c:v>94.62</c:v>
                </c:pt>
                <c:pt idx="10">
                  <c:v>93.646000000000001</c:v>
                </c:pt>
                <c:pt idx="11">
                  <c:v>92.745999999999995</c:v>
                </c:pt>
                <c:pt idx="12">
                  <c:v>92.116</c:v>
                </c:pt>
                <c:pt idx="13">
                  <c:v>91.391999999999996</c:v>
                </c:pt>
                <c:pt idx="14">
                  <c:v>90.381</c:v>
                </c:pt>
                <c:pt idx="15">
                  <c:v>89.55</c:v>
                </c:pt>
                <c:pt idx="16">
                  <c:v>88.777000000000001</c:v>
                </c:pt>
                <c:pt idx="17">
                  <c:v>88.122</c:v>
                </c:pt>
                <c:pt idx="18">
                  <c:v>87.373999999999995</c:v>
                </c:pt>
                <c:pt idx="19">
                  <c:v>86.53</c:v>
                </c:pt>
                <c:pt idx="20">
                  <c:v>85.504000000000005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023-4E8D-946F-16629C4F81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Donor 50+ Years 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98.284999999999997</c:v>
                </c:pt>
                <c:pt idx="6">
                  <c:v>96.712999999999994</c:v>
                </c:pt>
                <c:pt idx="7">
                  <c:v>95.522000000000006</c:v>
                </c:pt>
                <c:pt idx="8">
                  <c:v>94.281999999999996</c:v>
                </c:pt>
                <c:pt idx="9">
                  <c:v>93.278000000000006</c:v>
                </c:pt>
                <c:pt idx="10">
                  <c:v>92.078999999999994</c:v>
                </c:pt>
                <c:pt idx="11">
                  <c:v>91.454999999999998</c:v>
                </c:pt>
                <c:pt idx="12">
                  <c:v>90.635999999999996</c:v>
                </c:pt>
                <c:pt idx="13">
                  <c:v>89.72</c:v>
                </c:pt>
                <c:pt idx="14">
                  <c:v>88.704999999999998</c:v>
                </c:pt>
                <c:pt idx="15">
                  <c:v>87.591999999999999</c:v>
                </c:pt>
                <c:pt idx="16">
                  <c:v>87.01</c:v>
                </c:pt>
                <c:pt idx="17">
                  <c:v>85.888999999999996</c:v>
                </c:pt>
                <c:pt idx="18">
                  <c:v>84.619</c:v>
                </c:pt>
                <c:pt idx="19">
                  <c:v>83.784000000000006</c:v>
                </c:pt>
                <c:pt idx="20">
                  <c:v>82.692999999999998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023-4E8D-946F-16629C4F81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Years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5618228980001874"/>
              <c:y val="0.8861125093255912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4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5837722271471E-2"/>
          <c:y val="0.1410092774132202"/>
          <c:w val="0.90941623834808805"/>
          <c:h val="0.7068814222693433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rgbClr val="009900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6726</c:v>
                </c:pt>
                <c:pt idx="1">
                  <c:v>5989</c:v>
                </c:pt>
                <c:pt idx="2">
                  <c:v>5629</c:v>
                </c:pt>
                <c:pt idx="4">
                  <c:v>7041</c:v>
                </c:pt>
                <c:pt idx="5">
                  <c:v>6313</c:v>
                </c:pt>
                <c:pt idx="6">
                  <c:v>7363</c:v>
                </c:pt>
                <c:pt idx="8">
                  <c:v>583</c:v>
                </c:pt>
                <c:pt idx="9">
                  <c:v>707</c:v>
                </c:pt>
                <c:pt idx="10">
                  <c:v>1030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6B-46EF-B6DC-DFE739E03F3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1536</c:v>
                </c:pt>
                <c:pt idx="1">
                  <c:v>1389</c:v>
                </c:pt>
                <c:pt idx="2">
                  <c:v>1304</c:v>
                </c:pt>
                <c:pt idx="4">
                  <c:v>1864</c:v>
                </c:pt>
                <c:pt idx="5">
                  <c:v>1817</c:v>
                </c:pt>
                <c:pt idx="6">
                  <c:v>2219</c:v>
                </c:pt>
                <c:pt idx="8">
                  <c:v>193</c:v>
                </c:pt>
                <c:pt idx="9">
                  <c:v>199</c:v>
                </c:pt>
                <c:pt idx="10">
                  <c:v>396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6B-46EF-B6DC-DFE739E03F3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AB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val>
            <c:numRef>
              <c:f>Sheet1!$D$2:$D$12</c:f>
              <c:numCache>
                <c:formatCode>General</c:formatCode>
                <c:ptCount val="11"/>
                <c:pt idx="0">
                  <c:v>512</c:v>
                </c:pt>
                <c:pt idx="1">
                  <c:v>423</c:v>
                </c:pt>
                <c:pt idx="2">
                  <c:v>380</c:v>
                </c:pt>
                <c:pt idx="4">
                  <c:v>499</c:v>
                </c:pt>
                <c:pt idx="5">
                  <c:v>326</c:v>
                </c:pt>
                <c:pt idx="6">
                  <c:v>476</c:v>
                </c:pt>
                <c:pt idx="8">
                  <c:v>35</c:v>
                </c:pt>
                <c:pt idx="9">
                  <c:v>48</c:v>
                </c:pt>
                <c:pt idx="10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E-493F-A185-E5880042D09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val>
            <c:numRef>
              <c:f>Sheet1!$E$2:$E$12</c:f>
              <c:numCache>
                <c:formatCode>General</c:formatCode>
                <c:ptCount val="11"/>
                <c:pt idx="0">
                  <c:v>6750</c:v>
                </c:pt>
                <c:pt idx="1">
                  <c:v>6317</c:v>
                </c:pt>
                <c:pt idx="2">
                  <c:v>5788</c:v>
                </c:pt>
                <c:pt idx="4">
                  <c:v>9311</c:v>
                </c:pt>
                <c:pt idx="5">
                  <c:v>8725</c:v>
                </c:pt>
                <c:pt idx="6">
                  <c:v>10207</c:v>
                </c:pt>
                <c:pt idx="8">
                  <c:v>860</c:v>
                </c:pt>
                <c:pt idx="9">
                  <c:v>1286</c:v>
                </c:pt>
                <c:pt idx="10">
                  <c:v>1958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6E-493F-A185-E5880042D0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876286671"/>
        <c:axId val="876288335"/>
      </c:barChart>
      <c:catAx>
        <c:axId val="876286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288335"/>
        <c:crosses val="autoZero"/>
        <c:auto val="1"/>
        <c:lblAlgn val="ctr"/>
        <c:lblOffset val="100"/>
        <c:noMultiLvlLbl val="0"/>
      </c:catAx>
      <c:valAx>
        <c:axId val="876288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00000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% of transplants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286671"/>
        <c:crosses val="autoZero"/>
        <c:crossBetween val="between"/>
      </c:valAx>
      <c:spPr>
        <a:noFill/>
        <a:ln>
          <a:solidFill>
            <a:srgbClr val="000000"/>
          </a:solidFill>
        </a:ln>
        <a:effectLst/>
      </c:spPr>
    </c:plotArea>
    <c:legend>
      <c:legendPos val="t"/>
      <c:layout>
        <c:manualLayout>
          <c:xMode val="edge"/>
          <c:yMode val="edge"/>
          <c:x val="0.39568702091046565"/>
          <c:y val="3.6308164247026008E-2"/>
          <c:w val="0.43114581703777088"/>
          <c:h val="6.5760955220398154E-2"/>
        </c:manualLayout>
      </c:layout>
      <c:overlay val="0"/>
      <c:spPr>
        <a:noFill/>
        <a:ln>
          <a:solidFill>
            <a:srgbClr val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bg2"/>
          </a:solidFill>
        </a:defRPr>
      </a:pPr>
      <a:endParaRPr lang="en-U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608130280988348E-2"/>
          <c:y val="2.8435185294051878E-2"/>
          <c:w val="0.88633078389647102"/>
          <c:h val="0.8423683832357535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&lt;35 Years 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98.74</c:v>
                </c:pt>
                <c:pt idx="6">
                  <c:v>97.593999999999994</c:v>
                </c:pt>
                <c:pt idx="7">
                  <c:v>96.296999999999997</c:v>
                </c:pt>
                <c:pt idx="8">
                  <c:v>95.331000000000003</c:v>
                </c:pt>
                <c:pt idx="9">
                  <c:v>94.212999999999994</c:v>
                </c:pt>
                <c:pt idx="10">
                  <c:v>93.153000000000006</c:v>
                </c:pt>
                <c:pt idx="11">
                  <c:v>92.582999999999998</c:v>
                </c:pt>
                <c:pt idx="12">
                  <c:v>91.367999999999995</c:v>
                </c:pt>
                <c:pt idx="13">
                  <c:v>90.424000000000007</c:v>
                </c:pt>
                <c:pt idx="14">
                  <c:v>89.611999999999995</c:v>
                </c:pt>
                <c:pt idx="15">
                  <c:v>88.638999999999996</c:v>
                </c:pt>
                <c:pt idx="16">
                  <c:v>88.186999999999998</c:v>
                </c:pt>
                <c:pt idx="17">
                  <c:v>87.353999999999999</c:v>
                </c:pt>
                <c:pt idx="18">
                  <c:v>86.363</c:v>
                </c:pt>
                <c:pt idx="19">
                  <c:v>85.668999999999997</c:v>
                </c:pt>
                <c:pt idx="20">
                  <c:v>84.58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89C-4CEB-B6D4-2BC1D608692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35-49 Years</c:v>
                </c:pt>
              </c:strCache>
            </c:strRef>
          </c:tx>
          <c:spPr>
            <a:ln w="28575">
              <a:solidFill>
                <a:srgbClr val="00B0F0"/>
              </a:solidFill>
              <a:prstDash val="solid"/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99.106999999999999</c:v>
                </c:pt>
                <c:pt idx="6">
                  <c:v>98.075999999999993</c:v>
                </c:pt>
                <c:pt idx="7">
                  <c:v>96.256</c:v>
                </c:pt>
                <c:pt idx="8">
                  <c:v>95.474000000000004</c:v>
                </c:pt>
                <c:pt idx="9">
                  <c:v>94.813000000000002</c:v>
                </c:pt>
                <c:pt idx="10">
                  <c:v>94.277000000000001</c:v>
                </c:pt>
                <c:pt idx="11">
                  <c:v>93.460999999999999</c:v>
                </c:pt>
                <c:pt idx="12">
                  <c:v>92.777000000000001</c:v>
                </c:pt>
                <c:pt idx="13">
                  <c:v>91.808999999999997</c:v>
                </c:pt>
                <c:pt idx="14">
                  <c:v>90.968000000000004</c:v>
                </c:pt>
                <c:pt idx="15">
                  <c:v>90.545000000000002</c:v>
                </c:pt>
                <c:pt idx="16">
                  <c:v>89.406999999999996</c:v>
                </c:pt>
                <c:pt idx="17">
                  <c:v>88.975999999999999</c:v>
                </c:pt>
                <c:pt idx="18">
                  <c:v>88.25</c:v>
                </c:pt>
                <c:pt idx="19">
                  <c:v>87.664000000000001</c:v>
                </c:pt>
                <c:pt idx="20">
                  <c:v>86.778000000000006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89C-4CEB-B6D4-2BC1D608692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Donor 50+ Years </c:v>
                </c:pt>
              </c:strCache>
            </c:strRef>
          </c:tx>
          <c:spPr>
            <a:ln w="28575">
              <a:solidFill>
                <a:srgbClr val="B97E33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99.584999999999994</c:v>
                </c:pt>
                <c:pt idx="6">
                  <c:v>97.073999999999998</c:v>
                </c:pt>
                <c:pt idx="7">
                  <c:v>94.968000000000004</c:v>
                </c:pt>
                <c:pt idx="8">
                  <c:v>93.701999999999998</c:v>
                </c:pt>
                <c:pt idx="9">
                  <c:v>92.853999999999999</c:v>
                </c:pt>
                <c:pt idx="10">
                  <c:v>92.43</c:v>
                </c:pt>
                <c:pt idx="11">
                  <c:v>92.43</c:v>
                </c:pt>
                <c:pt idx="12">
                  <c:v>92.004000000000005</c:v>
                </c:pt>
                <c:pt idx="13">
                  <c:v>91.144000000000005</c:v>
                </c:pt>
                <c:pt idx="14">
                  <c:v>90.284000000000006</c:v>
                </c:pt>
                <c:pt idx="15">
                  <c:v>88.994</c:v>
                </c:pt>
                <c:pt idx="16">
                  <c:v>88.134</c:v>
                </c:pt>
                <c:pt idx="17">
                  <c:v>87.262</c:v>
                </c:pt>
                <c:pt idx="18">
                  <c:v>86.816000000000003</c:v>
                </c:pt>
                <c:pt idx="19">
                  <c:v>86.370999999999995</c:v>
                </c:pt>
                <c:pt idx="20">
                  <c:v>85.921000000000006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89C-4CEB-B6D4-2BC1D608692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 at risk (&lt;35 yrs)</c:v>
                </c:pt>
              </c:strCache>
            </c:strRef>
          </c:tx>
          <c:spPr>
            <a:ln w="31750">
              <a:solidFill>
                <a:srgbClr val="CC66FF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Sheet1!$E$2:$E$26</c:f>
              <c:numCache>
                <c:formatCode>General</c:formatCode>
                <c:ptCount val="25"/>
                <c:pt idx="0">
                  <c:v>1521</c:v>
                </c:pt>
                <c:pt idx="1">
                  <c:v>1521</c:v>
                </c:pt>
                <c:pt idx="2">
                  <c:v>1521</c:v>
                </c:pt>
                <c:pt idx="3">
                  <c:v>1521</c:v>
                </c:pt>
                <c:pt idx="4">
                  <c:v>1521</c:v>
                </c:pt>
                <c:pt idx="5">
                  <c:v>1478</c:v>
                </c:pt>
                <c:pt idx="6">
                  <c:v>1438</c:v>
                </c:pt>
                <c:pt idx="7">
                  <c:v>1404</c:v>
                </c:pt>
                <c:pt idx="8">
                  <c:v>1374</c:v>
                </c:pt>
                <c:pt idx="9">
                  <c:v>1341</c:v>
                </c:pt>
                <c:pt idx="10">
                  <c:v>1310</c:v>
                </c:pt>
                <c:pt idx="11">
                  <c:v>1297</c:v>
                </c:pt>
                <c:pt idx="12">
                  <c:v>1271</c:v>
                </c:pt>
                <c:pt idx="13">
                  <c:v>1238</c:v>
                </c:pt>
                <c:pt idx="14">
                  <c:v>1205</c:v>
                </c:pt>
                <c:pt idx="15">
                  <c:v>1179</c:v>
                </c:pt>
                <c:pt idx="16">
                  <c:v>1170</c:v>
                </c:pt>
                <c:pt idx="17">
                  <c:v>1150</c:v>
                </c:pt>
                <c:pt idx="18">
                  <c:v>1126</c:v>
                </c:pt>
                <c:pt idx="19">
                  <c:v>1106</c:v>
                </c:pt>
                <c:pt idx="20">
                  <c:v>1075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89C-4CEB-B6D4-2BC1D608692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 at risk (35-49 yrs)</c:v>
                </c:pt>
              </c:strCache>
            </c:strRef>
          </c:tx>
          <c:spPr>
            <a:ln w="31750"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Sheet1!$F$2:$F$26</c:f>
              <c:numCache>
                <c:formatCode>General</c:formatCode>
                <c:ptCount val="25"/>
                <c:pt idx="0">
                  <c:v>789</c:v>
                </c:pt>
                <c:pt idx="1">
                  <c:v>789</c:v>
                </c:pt>
                <c:pt idx="2">
                  <c:v>789</c:v>
                </c:pt>
                <c:pt idx="3">
                  <c:v>789</c:v>
                </c:pt>
                <c:pt idx="4">
                  <c:v>789</c:v>
                </c:pt>
                <c:pt idx="5">
                  <c:v>772</c:v>
                </c:pt>
                <c:pt idx="6">
                  <c:v>755</c:v>
                </c:pt>
                <c:pt idx="7">
                  <c:v>740</c:v>
                </c:pt>
                <c:pt idx="8">
                  <c:v>727</c:v>
                </c:pt>
                <c:pt idx="9">
                  <c:v>712</c:v>
                </c:pt>
                <c:pt idx="10">
                  <c:v>695</c:v>
                </c:pt>
                <c:pt idx="11">
                  <c:v>686</c:v>
                </c:pt>
                <c:pt idx="12">
                  <c:v>677</c:v>
                </c:pt>
                <c:pt idx="13">
                  <c:v>659</c:v>
                </c:pt>
                <c:pt idx="14">
                  <c:v>647</c:v>
                </c:pt>
                <c:pt idx="15">
                  <c:v>639</c:v>
                </c:pt>
                <c:pt idx="16">
                  <c:v>628</c:v>
                </c:pt>
                <c:pt idx="17">
                  <c:v>616</c:v>
                </c:pt>
                <c:pt idx="18">
                  <c:v>604</c:v>
                </c:pt>
                <c:pt idx="19">
                  <c:v>597</c:v>
                </c:pt>
                <c:pt idx="20">
                  <c:v>577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789C-4CEB-B6D4-2BC1D6086922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 at risk (50+ yrs)</c:v>
                </c:pt>
              </c:strCache>
            </c:strRef>
          </c:tx>
          <c:spPr>
            <a:ln w="3810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Sheet1!$G$2:$G$26</c:f>
              <c:numCache>
                <c:formatCode>General</c:formatCode>
                <c:ptCount val="25"/>
                <c:pt idx="0">
                  <c:v>242</c:v>
                </c:pt>
                <c:pt idx="1">
                  <c:v>242</c:v>
                </c:pt>
                <c:pt idx="2">
                  <c:v>242</c:v>
                </c:pt>
                <c:pt idx="3">
                  <c:v>242</c:v>
                </c:pt>
                <c:pt idx="4">
                  <c:v>242</c:v>
                </c:pt>
                <c:pt idx="5">
                  <c:v>238</c:v>
                </c:pt>
                <c:pt idx="6">
                  <c:v>231</c:v>
                </c:pt>
                <c:pt idx="7">
                  <c:v>225</c:v>
                </c:pt>
                <c:pt idx="8">
                  <c:v>222</c:v>
                </c:pt>
                <c:pt idx="9">
                  <c:v>219</c:v>
                </c:pt>
                <c:pt idx="10">
                  <c:v>218</c:v>
                </c:pt>
                <c:pt idx="11">
                  <c:v>218</c:v>
                </c:pt>
                <c:pt idx="12">
                  <c:v>215</c:v>
                </c:pt>
                <c:pt idx="13">
                  <c:v>212</c:v>
                </c:pt>
                <c:pt idx="14">
                  <c:v>210</c:v>
                </c:pt>
                <c:pt idx="15">
                  <c:v>207</c:v>
                </c:pt>
                <c:pt idx="16">
                  <c:v>204</c:v>
                </c:pt>
                <c:pt idx="17">
                  <c:v>196</c:v>
                </c:pt>
                <c:pt idx="18">
                  <c:v>195</c:v>
                </c:pt>
                <c:pt idx="19">
                  <c:v>193</c:v>
                </c:pt>
                <c:pt idx="20">
                  <c:v>187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789C-4CEB-B6D4-2BC1D6086922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. </c:v>
                </c:pt>
              </c:strCache>
            </c:strRef>
          </c:tx>
          <c:spPr>
            <a:ln w="31750">
              <a:solidFill>
                <a:srgbClr val="00FF0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Sheet1!$H$2:$H$26</c:f>
              <c:numCache>
                <c:formatCode>General</c:formatCode>
                <c:ptCount val="25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789C-4CEB-B6D4-2BC1D6086922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. </c:v>
                </c:pt>
              </c:strCache>
            </c:strRef>
          </c:tx>
          <c:spPr>
            <a:ln w="3175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Sheet1!$I$2:$I$26</c:f>
              <c:numCache>
                <c:formatCode>General</c:formatCode>
                <c:ptCount val="25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789C-4CEB-B6D4-2BC1D6086922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. </c:v>
                </c:pt>
              </c:strCache>
            </c:strRef>
          </c:tx>
          <c:spPr>
            <a:ln w="3175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Sheet1!$J$2:$J$26</c:f>
              <c:numCache>
                <c:formatCode>General</c:formatCode>
                <c:ptCount val="25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789C-4CEB-B6D4-2BC1D60869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Years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4901134663818604"/>
              <c:y val="0.9190804325958065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4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54362873758427"/>
          <c:y val="5.2160184522389248E-2"/>
          <c:w val="0.86103970459574908"/>
          <c:h val="0.8462420713035870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Anoxia (N=3,422) 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Sheet1!$A$2:$A$61</c:f>
              <c:numCache>
                <c:formatCode>General</c:formatCode>
                <c:ptCount val="60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Sheet1!$B$2:$B$61</c:f>
              <c:numCache>
                <c:formatCode>General</c:formatCode>
                <c:ptCount val="6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98.623000000000005</c:v>
                </c:pt>
                <c:pt idx="6">
                  <c:v>97.331000000000003</c:v>
                </c:pt>
                <c:pt idx="7">
                  <c:v>96.36</c:v>
                </c:pt>
                <c:pt idx="8">
                  <c:v>95.534999999999997</c:v>
                </c:pt>
                <c:pt idx="9">
                  <c:v>94.707999999999998</c:v>
                </c:pt>
                <c:pt idx="10">
                  <c:v>93.671000000000006</c:v>
                </c:pt>
                <c:pt idx="11">
                  <c:v>92.781000000000006</c:v>
                </c:pt>
                <c:pt idx="12">
                  <c:v>91.978999999999999</c:v>
                </c:pt>
                <c:pt idx="13">
                  <c:v>91.231999999999999</c:v>
                </c:pt>
                <c:pt idx="14">
                  <c:v>90.602000000000004</c:v>
                </c:pt>
                <c:pt idx="15">
                  <c:v>89.882000000000005</c:v>
                </c:pt>
                <c:pt idx="16">
                  <c:v>89.13</c:v>
                </c:pt>
                <c:pt idx="17">
                  <c:v>88.067999999999998</c:v>
                </c:pt>
                <c:pt idx="18">
                  <c:v>87.337999999999994</c:v>
                </c:pt>
                <c:pt idx="19">
                  <c:v>86.631</c:v>
                </c:pt>
                <c:pt idx="20">
                  <c:v>85.813000000000002</c:v>
                </c:pt>
                <c:pt idx="21">
                  <c:v>84.994</c:v>
                </c:pt>
                <c:pt idx="22">
                  <c:v>84.054000000000002</c:v>
                </c:pt>
                <c:pt idx="23">
                  <c:v>83.1</c:v>
                </c:pt>
                <c:pt idx="24">
                  <c:v>82.186999999999998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2E8-47C4-9AF0-2C028704D9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CVA/Stroke (N=8,877) </c:v>
                </c:pt>
              </c:strCache>
            </c:strRef>
          </c:tx>
          <c:spPr>
            <a:ln w="25400">
              <a:solidFill>
                <a:srgbClr val="0060A8"/>
              </a:solidFill>
              <a:prstDash val="solid"/>
            </a:ln>
          </c:spPr>
          <c:marker>
            <c:symbol val="none"/>
          </c:marker>
          <c:xVal>
            <c:numRef>
              <c:f>Sheet1!$A$2:$A$61</c:f>
              <c:numCache>
                <c:formatCode>General</c:formatCode>
                <c:ptCount val="60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Sheet1!$C$2:$C$61</c:f>
              <c:numCache>
                <c:formatCode>General</c:formatCode>
                <c:ptCount val="6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98.677000000000007</c:v>
                </c:pt>
                <c:pt idx="6">
                  <c:v>97.668000000000006</c:v>
                </c:pt>
                <c:pt idx="7">
                  <c:v>96.748000000000005</c:v>
                </c:pt>
                <c:pt idx="8">
                  <c:v>95.86</c:v>
                </c:pt>
                <c:pt idx="9">
                  <c:v>94.917000000000002</c:v>
                </c:pt>
                <c:pt idx="10">
                  <c:v>94.087000000000003</c:v>
                </c:pt>
                <c:pt idx="11">
                  <c:v>93.266000000000005</c:v>
                </c:pt>
                <c:pt idx="12">
                  <c:v>92.501000000000005</c:v>
                </c:pt>
                <c:pt idx="13">
                  <c:v>91.8</c:v>
                </c:pt>
                <c:pt idx="14">
                  <c:v>90.930999999999997</c:v>
                </c:pt>
                <c:pt idx="15">
                  <c:v>90.131</c:v>
                </c:pt>
                <c:pt idx="16">
                  <c:v>89.372</c:v>
                </c:pt>
                <c:pt idx="17">
                  <c:v>88.667000000000002</c:v>
                </c:pt>
                <c:pt idx="18">
                  <c:v>87.799000000000007</c:v>
                </c:pt>
                <c:pt idx="19">
                  <c:v>86.754999999999995</c:v>
                </c:pt>
                <c:pt idx="20">
                  <c:v>85.759</c:v>
                </c:pt>
                <c:pt idx="21">
                  <c:v>84.646000000000001</c:v>
                </c:pt>
                <c:pt idx="22">
                  <c:v>83.766000000000005</c:v>
                </c:pt>
                <c:pt idx="23">
                  <c:v>82.891000000000005</c:v>
                </c:pt>
                <c:pt idx="24">
                  <c:v>82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2E8-47C4-9AF0-2C028704D90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Head Trauma (N=15,808)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dPt>
            <c:idx val="20"/>
            <c:bubble3D val="0"/>
            <c:extLst>
              <c:ext xmlns:c16="http://schemas.microsoft.com/office/drawing/2014/chart" uri="{C3380CC4-5D6E-409C-BE32-E72D297353CC}">
                <c16:uniqueId val="{00000000-B92B-48EF-AD5B-816B544659FF}"/>
              </c:ext>
            </c:extLst>
          </c:dPt>
          <c:xVal>
            <c:numRef>
              <c:f>Sheet1!$A$2:$A$61</c:f>
              <c:numCache>
                <c:formatCode>General</c:formatCode>
                <c:ptCount val="60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Sheet1!$D$2:$D$61</c:f>
              <c:numCache>
                <c:formatCode>General</c:formatCode>
                <c:ptCount val="6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98.909000000000006</c:v>
                </c:pt>
                <c:pt idx="6">
                  <c:v>97.872</c:v>
                </c:pt>
                <c:pt idx="7">
                  <c:v>96.986999999999995</c:v>
                </c:pt>
                <c:pt idx="8">
                  <c:v>96.233000000000004</c:v>
                </c:pt>
                <c:pt idx="9">
                  <c:v>95.424000000000007</c:v>
                </c:pt>
                <c:pt idx="10">
                  <c:v>94.524000000000001</c:v>
                </c:pt>
                <c:pt idx="11">
                  <c:v>93.840999999999994</c:v>
                </c:pt>
                <c:pt idx="12">
                  <c:v>93.08</c:v>
                </c:pt>
                <c:pt idx="13">
                  <c:v>92.384</c:v>
                </c:pt>
                <c:pt idx="14">
                  <c:v>91.522999999999996</c:v>
                </c:pt>
                <c:pt idx="15">
                  <c:v>90.733000000000004</c:v>
                </c:pt>
                <c:pt idx="16">
                  <c:v>89.881</c:v>
                </c:pt>
                <c:pt idx="17">
                  <c:v>89.049000000000007</c:v>
                </c:pt>
                <c:pt idx="18">
                  <c:v>88.26</c:v>
                </c:pt>
                <c:pt idx="19">
                  <c:v>87.605999999999995</c:v>
                </c:pt>
                <c:pt idx="20">
                  <c:v>86.850999999999999</c:v>
                </c:pt>
                <c:pt idx="21">
                  <c:v>85.832999999999998</c:v>
                </c:pt>
                <c:pt idx="22">
                  <c:v>85.081999999999994</c:v>
                </c:pt>
                <c:pt idx="23">
                  <c:v>84.188000000000002</c:v>
                </c:pt>
                <c:pt idx="24">
                  <c:v>83.278000000000006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2E8-47C4-9AF0-2C028704D90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Other (N=755) </c:v>
                </c:pt>
              </c:strCache>
            </c:strRef>
          </c:tx>
          <c:spPr>
            <a:ln w="2540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Sheet1!$A$2:$A$61</c:f>
              <c:numCache>
                <c:formatCode>General</c:formatCode>
                <c:ptCount val="60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Sheet1!$E$2:$E$61</c:f>
              <c:numCache>
                <c:formatCode>General</c:formatCode>
                <c:ptCount val="6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99.468999999999994</c:v>
                </c:pt>
                <c:pt idx="6">
                  <c:v>98.275000000000006</c:v>
                </c:pt>
                <c:pt idx="7">
                  <c:v>97.344999999999999</c:v>
                </c:pt>
                <c:pt idx="8">
                  <c:v>96.944999999999993</c:v>
                </c:pt>
                <c:pt idx="9">
                  <c:v>96.010999999999996</c:v>
                </c:pt>
                <c:pt idx="10">
                  <c:v>94.807000000000002</c:v>
                </c:pt>
                <c:pt idx="11">
                  <c:v>94.135999999999996</c:v>
                </c:pt>
                <c:pt idx="12">
                  <c:v>93.325999999999993</c:v>
                </c:pt>
                <c:pt idx="13">
                  <c:v>91.694999999999993</c:v>
                </c:pt>
                <c:pt idx="14">
                  <c:v>90.605000000000004</c:v>
                </c:pt>
                <c:pt idx="15">
                  <c:v>90.33</c:v>
                </c:pt>
                <c:pt idx="16">
                  <c:v>89.367999999999995</c:v>
                </c:pt>
                <c:pt idx="17">
                  <c:v>88.402000000000001</c:v>
                </c:pt>
                <c:pt idx="18">
                  <c:v>87.986999999999995</c:v>
                </c:pt>
                <c:pt idx="19">
                  <c:v>87.013999999999996</c:v>
                </c:pt>
                <c:pt idx="20">
                  <c:v>86.171000000000006</c:v>
                </c:pt>
                <c:pt idx="21">
                  <c:v>85.141999999999996</c:v>
                </c:pt>
                <c:pt idx="22">
                  <c:v>83.947000000000003</c:v>
                </c:pt>
                <c:pt idx="23">
                  <c:v>83.341999999999999</c:v>
                </c:pt>
                <c:pt idx="24">
                  <c:v>82.72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C2E8-47C4-9AF0-2C028704D9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Years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9426930549122539"/>
              <c:y val="0.9320616172978375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6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b="1" i="0" baseline="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400" b="1" i="0" baseline="0" dirty="0">
                  <a:solidFill>
                    <a:schemeClr val="bg2"/>
                  </a:solidFill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13485716246253532"/>
          <c:y val="0.60349055097633875"/>
          <c:w val="0.51042949696647399"/>
          <c:h val="0.25892501514213861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3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17587231743091"/>
          <c:y val="2.5086340720861047E-2"/>
          <c:w val="0.86103970459574908"/>
          <c:h val="0.854488150059216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LVEF &lt;50% (N=298)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Sheet1!$A$2:$A$61</c:f>
              <c:numCache>
                <c:formatCode>General</c:formatCode>
                <c:ptCount val="29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Sheet1!$B$2:$B$61</c:f>
              <c:numCache>
                <c:formatCode>General</c:formatCode>
                <c:ptCount val="29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98.655395507999998</c:v>
                </c:pt>
                <c:pt idx="6">
                  <c:v>97.303955078000001</c:v>
                </c:pt>
                <c:pt idx="7">
                  <c:v>96.625915527000004</c:v>
                </c:pt>
                <c:pt idx="8">
                  <c:v>95.947814941000004</c:v>
                </c:pt>
                <c:pt idx="9">
                  <c:v>93.563659668</c:v>
                </c:pt>
                <c:pt idx="10">
                  <c:v>92.878234863000003</c:v>
                </c:pt>
                <c:pt idx="11">
                  <c:v>92.190246582</c:v>
                </c:pt>
                <c:pt idx="12">
                  <c:v>90.810363769999995</c:v>
                </c:pt>
                <c:pt idx="13">
                  <c:v>90.463745117000002</c:v>
                </c:pt>
                <c:pt idx="14">
                  <c:v>89.423950195000003</c:v>
                </c:pt>
                <c:pt idx="15">
                  <c:v>87.690917968999997</c:v>
                </c:pt>
                <c:pt idx="16">
                  <c:v>86.304504394999995</c:v>
                </c:pt>
                <c:pt idx="17">
                  <c:v>85.605651855000005</c:v>
                </c:pt>
                <c:pt idx="18">
                  <c:v>83.842712402000004</c:v>
                </c:pt>
                <c:pt idx="19">
                  <c:v>83.127624511999997</c:v>
                </c:pt>
                <c:pt idx="20">
                  <c:v>82.766174316000004</c:v>
                </c:pt>
                <c:pt idx="21">
                  <c:v>82.766174316000004</c:v>
                </c:pt>
                <c:pt idx="22">
                  <c:v>80.832397460999999</c:v>
                </c:pt>
                <c:pt idx="23">
                  <c:v>78.491027832</c:v>
                </c:pt>
                <c:pt idx="24">
                  <c:v>77.691955566000004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A91-4199-8B35-98E639D66B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LVEF ≥50% (N=14,346)</c:v>
                </c:pt>
              </c:strCache>
            </c:strRef>
          </c:tx>
          <c:spPr>
            <a:ln w="28575">
              <a:solidFill>
                <a:srgbClr val="009900"/>
              </a:solidFill>
              <a:prstDash val="solid"/>
            </a:ln>
          </c:spPr>
          <c:marker>
            <c:symbol val="none"/>
          </c:marker>
          <c:xVal>
            <c:numRef>
              <c:f>Sheet1!$A$2:$A$61</c:f>
              <c:numCache>
                <c:formatCode>General</c:formatCode>
                <c:ptCount val="29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Sheet1!$C$2:$C$61</c:f>
              <c:numCache>
                <c:formatCode>General</c:formatCode>
                <c:ptCount val="29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98.840698242000002</c:v>
                </c:pt>
                <c:pt idx="6">
                  <c:v>97.868164062999995</c:v>
                </c:pt>
                <c:pt idx="7">
                  <c:v>96.943115234000004</c:v>
                </c:pt>
                <c:pt idx="8">
                  <c:v>96.150268554999997</c:v>
                </c:pt>
                <c:pt idx="9">
                  <c:v>95.235412597999996</c:v>
                </c:pt>
                <c:pt idx="10">
                  <c:v>94.227111816000004</c:v>
                </c:pt>
                <c:pt idx="11">
                  <c:v>93.549194335999999</c:v>
                </c:pt>
                <c:pt idx="12">
                  <c:v>92.869873046999999</c:v>
                </c:pt>
                <c:pt idx="13">
                  <c:v>92.130859375</c:v>
                </c:pt>
                <c:pt idx="14">
                  <c:v>91.333312988000003</c:v>
                </c:pt>
                <c:pt idx="15">
                  <c:v>90.641662597999996</c:v>
                </c:pt>
                <c:pt idx="16">
                  <c:v>89.862548828000001</c:v>
                </c:pt>
                <c:pt idx="17">
                  <c:v>89.036010742000002</c:v>
                </c:pt>
                <c:pt idx="18">
                  <c:v>88.213134765999996</c:v>
                </c:pt>
                <c:pt idx="19">
                  <c:v>87.499206543</c:v>
                </c:pt>
                <c:pt idx="20">
                  <c:v>86.705383300999998</c:v>
                </c:pt>
                <c:pt idx="21">
                  <c:v>85.604248046999999</c:v>
                </c:pt>
                <c:pt idx="22">
                  <c:v>84.875061035000002</c:v>
                </c:pt>
                <c:pt idx="23">
                  <c:v>84.062683105000005</c:v>
                </c:pt>
                <c:pt idx="24">
                  <c:v>83.265075683999996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A91-4199-8B35-98E639D66B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Years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9835427281148681"/>
              <c:y val="0.9246695725534306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6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b="1" i="0" baseline="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400" b="1" i="0" baseline="0" dirty="0">
                  <a:solidFill>
                    <a:schemeClr val="bg2"/>
                  </a:solidFill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17208393661119817"/>
          <c:y val="0.64062998045210018"/>
          <c:w val="0.49088006921928878"/>
          <c:h val="0.14266238644841739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3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62859605784571"/>
          <c:y val="4.9635024616859889E-2"/>
          <c:w val="0.86103970459574908"/>
          <c:h val="0.8338412776527933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with Smoking History (N=5,541)   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Sheet1!$A$2:$A$61</c:f>
              <c:numCache>
                <c:formatCode>General</c:formatCode>
                <c:ptCount val="60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Sheet1!$B$2:$B$61</c:f>
              <c:numCache>
                <c:formatCode>General</c:formatCode>
                <c:ptCount val="6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98.626000000000005</c:v>
                </c:pt>
                <c:pt idx="6">
                  <c:v>97.105999999999995</c:v>
                </c:pt>
                <c:pt idx="7">
                  <c:v>95.962999999999994</c:v>
                </c:pt>
                <c:pt idx="8">
                  <c:v>95.001000000000005</c:v>
                </c:pt>
                <c:pt idx="9">
                  <c:v>93.888999999999996</c:v>
                </c:pt>
                <c:pt idx="10">
                  <c:v>92.994</c:v>
                </c:pt>
                <c:pt idx="11">
                  <c:v>92.007000000000005</c:v>
                </c:pt>
                <c:pt idx="12">
                  <c:v>91.366</c:v>
                </c:pt>
                <c:pt idx="13">
                  <c:v>90.447999999999993</c:v>
                </c:pt>
                <c:pt idx="14">
                  <c:v>89.271000000000001</c:v>
                </c:pt>
                <c:pt idx="15">
                  <c:v>88.221000000000004</c:v>
                </c:pt>
                <c:pt idx="16">
                  <c:v>87.408000000000001</c:v>
                </c:pt>
                <c:pt idx="17">
                  <c:v>86.387</c:v>
                </c:pt>
                <c:pt idx="18">
                  <c:v>85.436999999999998</c:v>
                </c:pt>
                <c:pt idx="19">
                  <c:v>84.67</c:v>
                </c:pt>
                <c:pt idx="20">
                  <c:v>83.652000000000001</c:v>
                </c:pt>
                <c:pt idx="21">
                  <c:v>82.444000000000003</c:v>
                </c:pt>
                <c:pt idx="22">
                  <c:v>81.599999999999994</c:v>
                </c:pt>
                <c:pt idx="23">
                  <c:v>80.356999999999999</c:v>
                </c:pt>
                <c:pt idx="24">
                  <c:v>79.274000000000001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2E8-47C4-9AF0-2C028704D9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with No Smoking History (N=18,222)  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Sheet1!$A$2:$A$61</c:f>
              <c:numCache>
                <c:formatCode>General</c:formatCode>
                <c:ptCount val="60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Sheet1!$C$2:$C$61</c:f>
              <c:numCache>
                <c:formatCode>General</c:formatCode>
                <c:ptCount val="6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98.844999999999999</c:v>
                </c:pt>
                <c:pt idx="6">
                  <c:v>97.853999999999999</c:v>
                </c:pt>
                <c:pt idx="7">
                  <c:v>96.927000000000007</c:v>
                </c:pt>
                <c:pt idx="8">
                  <c:v>96.131</c:v>
                </c:pt>
                <c:pt idx="9">
                  <c:v>95.316999999999993</c:v>
                </c:pt>
                <c:pt idx="10">
                  <c:v>94.328999999999994</c:v>
                </c:pt>
                <c:pt idx="11">
                  <c:v>93.623000000000005</c:v>
                </c:pt>
                <c:pt idx="12">
                  <c:v>92.899000000000001</c:v>
                </c:pt>
                <c:pt idx="13">
                  <c:v>92.194000000000003</c:v>
                </c:pt>
                <c:pt idx="14">
                  <c:v>91.453999999999994</c:v>
                </c:pt>
                <c:pt idx="15">
                  <c:v>90.718999999999994</c:v>
                </c:pt>
                <c:pt idx="16">
                  <c:v>89.897000000000006</c:v>
                </c:pt>
                <c:pt idx="17">
                  <c:v>89.103999999999999</c:v>
                </c:pt>
                <c:pt idx="18">
                  <c:v>88.308000000000007</c:v>
                </c:pt>
                <c:pt idx="19">
                  <c:v>87.563000000000002</c:v>
                </c:pt>
                <c:pt idx="20">
                  <c:v>86.768000000000001</c:v>
                </c:pt>
                <c:pt idx="21">
                  <c:v>85.759</c:v>
                </c:pt>
                <c:pt idx="22">
                  <c:v>84.915999999999997</c:v>
                </c:pt>
                <c:pt idx="23">
                  <c:v>84.141000000000005</c:v>
                </c:pt>
                <c:pt idx="24">
                  <c:v>83.308000000000007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2E8-47C4-9AF0-2C028704D9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Years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881418545108332"/>
              <c:y val="0.9184439835645544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b="1" i="0" baseline="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400" b="1" i="0" baseline="0" dirty="0">
                  <a:solidFill>
                    <a:schemeClr val="bg2"/>
                  </a:solidFill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15375816993464053"/>
          <c:y val="0.62433978160137393"/>
          <c:w val="0.69104346791209925"/>
          <c:h val="0.1792740027866887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3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005996416694761E-2"/>
          <c:y val="2.0546224918143438E-2"/>
          <c:w val="0.87737957387679477"/>
          <c:h val="0.8332159651918510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with History of Alcohol Use (N=2,340)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Sheet1!$A$2:$A$61</c:f>
              <c:numCache>
                <c:formatCode>General</c:formatCode>
                <c:ptCount val="29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Sheet1!$B$2:$B$61</c:f>
              <c:numCache>
                <c:formatCode>General</c:formatCode>
                <c:ptCount val="29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98.844999999999999</c:v>
                </c:pt>
                <c:pt idx="6">
                  <c:v>97.644000000000005</c:v>
                </c:pt>
                <c:pt idx="7">
                  <c:v>96.57</c:v>
                </c:pt>
                <c:pt idx="8">
                  <c:v>95.751999999999995</c:v>
                </c:pt>
                <c:pt idx="9">
                  <c:v>95.06</c:v>
                </c:pt>
                <c:pt idx="10">
                  <c:v>94.106999999999999</c:v>
                </c:pt>
                <c:pt idx="11">
                  <c:v>93.585999999999999</c:v>
                </c:pt>
                <c:pt idx="12">
                  <c:v>92.933000000000007</c:v>
                </c:pt>
                <c:pt idx="13">
                  <c:v>91.84</c:v>
                </c:pt>
                <c:pt idx="14">
                  <c:v>90.700999999999993</c:v>
                </c:pt>
                <c:pt idx="15">
                  <c:v>89.953999999999994</c:v>
                </c:pt>
                <c:pt idx="16">
                  <c:v>89.117000000000004</c:v>
                </c:pt>
                <c:pt idx="17">
                  <c:v>88.364000000000004</c:v>
                </c:pt>
                <c:pt idx="18">
                  <c:v>87.561999999999998</c:v>
                </c:pt>
                <c:pt idx="19">
                  <c:v>86.706999999999994</c:v>
                </c:pt>
                <c:pt idx="20">
                  <c:v>85.974000000000004</c:v>
                </c:pt>
                <c:pt idx="21">
                  <c:v>84.55</c:v>
                </c:pt>
                <c:pt idx="22">
                  <c:v>83.599000000000004</c:v>
                </c:pt>
                <c:pt idx="23">
                  <c:v>82.736000000000004</c:v>
                </c:pt>
                <c:pt idx="24">
                  <c:v>81.632000000000005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A91-4199-8B35-98E639D66B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with No History of Alcohol (N=13,063)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Sheet1!$A$2:$A$61</c:f>
              <c:numCache>
                <c:formatCode>General</c:formatCode>
                <c:ptCount val="29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Sheet1!$C$2:$C$61</c:f>
              <c:numCache>
                <c:formatCode>General</c:formatCode>
                <c:ptCount val="29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98.849000000000004</c:v>
                </c:pt>
                <c:pt idx="6">
                  <c:v>97.903999999999996</c:v>
                </c:pt>
                <c:pt idx="7">
                  <c:v>97.049000000000007</c:v>
                </c:pt>
                <c:pt idx="8">
                  <c:v>96.248000000000005</c:v>
                </c:pt>
                <c:pt idx="9">
                  <c:v>95.257999999999996</c:v>
                </c:pt>
                <c:pt idx="10">
                  <c:v>94.221000000000004</c:v>
                </c:pt>
                <c:pt idx="11">
                  <c:v>93.483999999999995</c:v>
                </c:pt>
                <c:pt idx="12">
                  <c:v>92.784999999999997</c:v>
                </c:pt>
                <c:pt idx="13">
                  <c:v>92.097999999999999</c:v>
                </c:pt>
                <c:pt idx="14">
                  <c:v>91.364000000000004</c:v>
                </c:pt>
                <c:pt idx="15">
                  <c:v>90.652000000000001</c:v>
                </c:pt>
                <c:pt idx="16">
                  <c:v>89.858999999999995</c:v>
                </c:pt>
                <c:pt idx="17">
                  <c:v>89.028999999999996</c:v>
                </c:pt>
                <c:pt idx="18">
                  <c:v>88.227999999999994</c:v>
                </c:pt>
                <c:pt idx="19">
                  <c:v>87.522999999999996</c:v>
                </c:pt>
                <c:pt idx="20">
                  <c:v>86.715999999999994</c:v>
                </c:pt>
                <c:pt idx="21">
                  <c:v>85.742000000000004</c:v>
                </c:pt>
                <c:pt idx="22">
                  <c:v>85.028999999999996</c:v>
                </c:pt>
                <c:pt idx="23">
                  <c:v>84.209000000000003</c:v>
                </c:pt>
                <c:pt idx="24">
                  <c:v>83.483000000000004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A91-4199-8B35-98E639D66B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Years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8201440353044106"/>
              <c:y val="0.9020725997213311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b="1" i="0" baseline="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400" b="1" i="0" baseline="0" dirty="0">
                  <a:solidFill>
                    <a:schemeClr val="bg2"/>
                  </a:solidFill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15551776156656891"/>
          <c:y val="0.6096726045818347"/>
          <c:w val="0.73857110745287824"/>
          <c:h val="0.15927570300273705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3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09591631928361"/>
          <c:y val="4.9635024616859889E-2"/>
          <c:w val="0.83857238433431114"/>
          <c:h val="0.8478184615428210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with History of Cocaine Use (N=3,065)  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Sheet1!$A$2:$A$61</c:f>
              <c:numCache>
                <c:formatCode>General</c:formatCode>
                <c:ptCount val="60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Sheet1!$B$2:$B$61</c:f>
              <c:numCache>
                <c:formatCode>General</c:formatCode>
                <c:ptCount val="6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98.856999999999999</c:v>
                </c:pt>
                <c:pt idx="6">
                  <c:v>97.712999999999994</c:v>
                </c:pt>
                <c:pt idx="7">
                  <c:v>96.5</c:v>
                </c:pt>
                <c:pt idx="8">
                  <c:v>95.68</c:v>
                </c:pt>
                <c:pt idx="9">
                  <c:v>94.921999999999997</c:v>
                </c:pt>
                <c:pt idx="10">
                  <c:v>93.965000000000003</c:v>
                </c:pt>
                <c:pt idx="11">
                  <c:v>93.337000000000003</c:v>
                </c:pt>
                <c:pt idx="12">
                  <c:v>92.543000000000006</c:v>
                </c:pt>
                <c:pt idx="13">
                  <c:v>91.646000000000001</c:v>
                </c:pt>
                <c:pt idx="14">
                  <c:v>90.682000000000002</c:v>
                </c:pt>
                <c:pt idx="15">
                  <c:v>89.849000000000004</c:v>
                </c:pt>
                <c:pt idx="16">
                  <c:v>88.947999999999993</c:v>
                </c:pt>
                <c:pt idx="17">
                  <c:v>87.706000000000003</c:v>
                </c:pt>
                <c:pt idx="18">
                  <c:v>86.963999999999999</c:v>
                </c:pt>
                <c:pt idx="19">
                  <c:v>86.248999999999995</c:v>
                </c:pt>
                <c:pt idx="20">
                  <c:v>85.144000000000005</c:v>
                </c:pt>
                <c:pt idx="21">
                  <c:v>83.662999999999997</c:v>
                </c:pt>
                <c:pt idx="22">
                  <c:v>82.715999999999994</c:v>
                </c:pt>
                <c:pt idx="23">
                  <c:v>81.908000000000001</c:v>
                </c:pt>
                <c:pt idx="24">
                  <c:v>81.266000000000005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2E8-47C4-9AF0-2C028704D9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with No History of Cocaine Use (N=19,427)  </c:v>
                </c:pt>
              </c:strCache>
            </c:strRef>
          </c:tx>
          <c:spPr>
            <a:ln w="25400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Sheet1!$A$2:$A$61</c:f>
              <c:numCache>
                <c:formatCode>General</c:formatCode>
                <c:ptCount val="60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Sheet1!$C$2:$C$61</c:f>
              <c:numCache>
                <c:formatCode>General</c:formatCode>
                <c:ptCount val="6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98.766999999999996</c:v>
                </c:pt>
                <c:pt idx="6">
                  <c:v>97.64</c:v>
                </c:pt>
                <c:pt idx="7">
                  <c:v>96.650999999999996</c:v>
                </c:pt>
                <c:pt idx="8">
                  <c:v>95.796000000000006</c:v>
                </c:pt>
                <c:pt idx="9">
                  <c:v>94.881</c:v>
                </c:pt>
                <c:pt idx="10">
                  <c:v>93.938000000000002</c:v>
                </c:pt>
                <c:pt idx="11">
                  <c:v>93.15</c:v>
                </c:pt>
                <c:pt idx="12">
                  <c:v>92.444999999999993</c:v>
                </c:pt>
                <c:pt idx="13">
                  <c:v>91.694000000000003</c:v>
                </c:pt>
                <c:pt idx="14">
                  <c:v>90.867999999999995</c:v>
                </c:pt>
                <c:pt idx="15">
                  <c:v>90.040999999999997</c:v>
                </c:pt>
                <c:pt idx="16">
                  <c:v>89.233000000000004</c:v>
                </c:pt>
                <c:pt idx="17">
                  <c:v>88.436000000000007</c:v>
                </c:pt>
                <c:pt idx="18">
                  <c:v>87.572999999999993</c:v>
                </c:pt>
                <c:pt idx="19">
                  <c:v>86.855000000000004</c:v>
                </c:pt>
                <c:pt idx="20">
                  <c:v>86.025000000000006</c:v>
                </c:pt>
                <c:pt idx="21">
                  <c:v>85.03</c:v>
                </c:pt>
                <c:pt idx="22">
                  <c:v>84.19</c:v>
                </c:pt>
                <c:pt idx="23">
                  <c:v>83.266999999999996</c:v>
                </c:pt>
                <c:pt idx="24">
                  <c:v>82.296000000000006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2E8-47C4-9AF0-2C028704D9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Years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963117891513561"/>
              <c:y val="0.9394634994766801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b="1" i="0" baseline="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400" b="1" i="0" baseline="0" dirty="0">
                  <a:solidFill>
                    <a:schemeClr val="bg2"/>
                  </a:solidFill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15171568627450982"/>
          <c:y val="0.68583434282253175"/>
          <c:w val="0.69308600847970925"/>
          <c:h val="0.15869794400699913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3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60045485498192"/>
          <c:y val="4.8822272234414918E-2"/>
          <c:w val="0.84844519592481671"/>
          <c:h val="0.8501414714447089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with History of Other Drug Use (N=8,043)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Sheet1!$A$2:$A$61</c:f>
              <c:numCache>
                <c:formatCode>General</c:formatCode>
                <c:ptCount val="29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Sheet1!$B$2:$B$61</c:f>
              <c:numCache>
                <c:formatCode>General</c:formatCode>
                <c:ptCount val="29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98.793000000000006</c:v>
                </c:pt>
                <c:pt idx="6">
                  <c:v>97.933000000000007</c:v>
                </c:pt>
                <c:pt idx="7">
                  <c:v>96.947999999999993</c:v>
                </c:pt>
                <c:pt idx="8">
                  <c:v>96.147999999999996</c:v>
                </c:pt>
                <c:pt idx="9">
                  <c:v>95.144999999999996</c:v>
                </c:pt>
                <c:pt idx="10">
                  <c:v>94.103999999999999</c:v>
                </c:pt>
                <c:pt idx="11">
                  <c:v>93.475999999999999</c:v>
                </c:pt>
                <c:pt idx="12">
                  <c:v>92.656999999999996</c:v>
                </c:pt>
                <c:pt idx="13">
                  <c:v>91.912000000000006</c:v>
                </c:pt>
                <c:pt idx="14">
                  <c:v>91.100999999999999</c:v>
                </c:pt>
                <c:pt idx="15">
                  <c:v>90.379000000000005</c:v>
                </c:pt>
                <c:pt idx="16">
                  <c:v>89.528000000000006</c:v>
                </c:pt>
                <c:pt idx="17">
                  <c:v>88.622</c:v>
                </c:pt>
                <c:pt idx="18">
                  <c:v>87.813999999999993</c:v>
                </c:pt>
                <c:pt idx="19">
                  <c:v>87.102999999999994</c:v>
                </c:pt>
                <c:pt idx="20">
                  <c:v>86.277000000000001</c:v>
                </c:pt>
                <c:pt idx="21">
                  <c:v>85.311999999999998</c:v>
                </c:pt>
                <c:pt idx="22">
                  <c:v>84.477000000000004</c:v>
                </c:pt>
                <c:pt idx="23">
                  <c:v>83.647000000000006</c:v>
                </c:pt>
                <c:pt idx="24">
                  <c:v>82.914000000000001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A91-4199-8B35-98E639D66B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with No History of Other Drug Use (N=14,578)</c:v>
                </c:pt>
              </c:strCache>
            </c:strRef>
          </c:tx>
          <c:spPr>
            <a:ln w="25400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Sheet1!$A$2:$A$61</c:f>
              <c:numCache>
                <c:formatCode>General</c:formatCode>
                <c:ptCount val="29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Sheet1!$C$2:$C$61</c:f>
              <c:numCache>
                <c:formatCode>General</c:formatCode>
                <c:ptCount val="29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98.775999999999996</c:v>
                </c:pt>
                <c:pt idx="6">
                  <c:v>97.507000000000005</c:v>
                </c:pt>
                <c:pt idx="7">
                  <c:v>96.471999999999994</c:v>
                </c:pt>
                <c:pt idx="8">
                  <c:v>95.620999999999995</c:v>
                </c:pt>
                <c:pt idx="9">
                  <c:v>94.781999999999996</c:v>
                </c:pt>
                <c:pt idx="10">
                  <c:v>93.872</c:v>
                </c:pt>
                <c:pt idx="11">
                  <c:v>93.036000000000001</c:v>
                </c:pt>
                <c:pt idx="12">
                  <c:v>92.381</c:v>
                </c:pt>
                <c:pt idx="13">
                  <c:v>91.596000000000004</c:v>
                </c:pt>
                <c:pt idx="14">
                  <c:v>90.718000000000004</c:v>
                </c:pt>
                <c:pt idx="15">
                  <c:v>89.852999999999994</c:v>
                </c:pt>
                <c:pt idx="16">
                  <c:v>89.042000000000002</c:v>
                </c:pt>
                <c:pt idx="17">
                  <c:v>88.233000000000004</c:v>
                </c:pt>
                <c:pt idx="18">
                  <c:v>87.358000000000004</c:v>
                </c:pt>
                <c:pt idx="19">
                  <c:v>86.629000000000005</c:v>
                </c:pt>
                <c:pt idx="20">
                  <c:v>85.754000000000005</c:v>
                </c:pt>
                <c:pt idx="21">
                  <c:v>84.611000000000004</c:v>
                </c:pt>
                <c:pt idx="22">
                  <c:v>83.745999999999995</c:v>
                </c:pt>
                <c:pt idx="23">
                  <c:v>82.811999999999998</c:v>
                </c:pt>
                <c:pt idx="24">
                  <c:v>81.781999999999996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A91-4199-8B35-98E639D66B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Years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8609937085070248"/>
              <c:y val="0.9420340515158869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b="1" i="0" baseline="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400" b="1" i="0" baseline="0" dirty="0">
                  <a:solidFill>
                    <a:schemeClr val="bg2"/>
                  </a:solidFill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15960272888683033"/>
          <c:y val="0.67247080893734434"/>
          <c:w val="0.72597664901459102"/>
          <c:h val="0.16816956251835566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3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09591631928361"/>
          <c:y val="4.9635024616859889E-2"/>
          <c:w val="0.83857238433431114"/>
          <c:h val="0.8478184615428210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with History of Diabetes (N=628)  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Sheet1!$A$2:$A$61</c:f>
              <c:numCache>
                <c:formatCode>General</c:formatCode>
                <c:ptCount val="60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Sheet1!$B$2:$B$61</c:f>
              <c:numCache>
                <c:formatCode>General</c:formatCode>
                <c:ptCount val="6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98.885000000000005</c:v>
                </c:pt>
                <c:pt idx="6">
                  <c:v>98.088999999999999</c:v>
                </c:pt>
                <c:pt idx="7">
                  <c:v>97.451999999999998</c:v>
                </c:pt>
                <c:pt idx="8">
                  <c:v>95.697000000000003</c:v>
                </c:pt>
                <c:pt idx="9">
                  <c:v>94.42</c:v>
                </c:pt>
                <c:pt idx="10">
                  <c:v>92.659000000000006</c:v>
                </c:pt>
                <c:pt idx="11">
                  <c:v>91.858000000000004</c:v>
                </c:pt>
                <c:pt idx="12">
                  <c:v>91.215999999999994</c:v>
                </c:pt>
                <c:pt idx="13">
                  <c:v>90.412000000000006</c:v>
                </c:pt>
                <c:pt idx="14">
                  <c:v>89.447000000000003</c:v>
                </c:pt>
                <c:pt idx="15">
                  <c:v>88.963999999999999</c:v>
                </c:pt>
                <c:pt idx="16">
                  <c:v>87.671999999999997</c:v>
                </c:pt>
                <c:pt idx="17">
                  <c:v>87.180999999999997</c:v>
                </c:pt>
                <c:pt idx="18">
                  <c:v>86.363</c:v>
                </c:pt>
                <c:pt idx="19">
                  <c:v>85.367000000000004</c:v>
                </c:pt>
                <c:pt idx="20">
                  <c:v>84.694999999999993</c:v>
                </c:pt>
                <c:pt idx="21">
                  <c:v>82.902000000000001</c:v>
                </c:pt>
                <c:pt idx="22">
                  <c:v>82.174999999999997</c:v>
                </c:pt>
                <c:pt idx="23">
                  <c:v>81.623000000000005</c:v>
                </c:pt>
                <c:pt idx="24">
                  <c:v>81.248999999999995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2E8-47C4-9AF0-2C028704D9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with No History of Diabetes (N=24,449)  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Sheet1!$A$2:$A$61</c:f>
              <c:numCache>
                <c:formatCode>General</c:formatCode>
                <c:ptCount val="60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Sheet1!$C$2:$C$61</c:f>
              <c:numCache>
                <c:formatCode>General</c:formatCode>
                <c:ptCount val="6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98.835999999999999</c:v>
                </c:pt>
                <c:pt idx="6">
                  <c:v>97.727000000000004</c:v>
                </c:pt>
                <c:pt idx="7">
                  <c:v>96.769000000000005</c:v>
                </c:pt>
                <c:pt idx="8">
                  <c:v>95.97</c:v>
                </c:pt>
                <c:pt idx="9">
                  <c:v>95.097999999999999</c:v>
                </c:pt>
                <c:pt idx="10">
                  <c:v>94.174999999999997</c:v>
                </c:pt>
                <c:pt idx="11">
                  <c:v>93.429000000000002</c:v>
                </c:pt>
                <c:pt idx="12">
                  <c:v>92.722999999999999</c:v>
                </c:pt>
                <c:pt idx="13">
                  <c:v>91.954999999999998</c:v>
                </c:pt>
                <c:pt idx="14">
                  <c:v>91.126000000000005</c:v>
                </c:pt>
                <c:pt idx="15">
                  <c:v>90.313000000000002</c:v>
                </c:pt>
                <c:pt idx="16">
                  <c:v>89.522000000000006</c:v>
                </c:pt>
                <c:pt idx="17">
                  <c:v>88.676000000000002</c:v>
                </c:pt>
                <c:pt idx="18">
                  <c:v>87.87</c:v>
                </c:pt>
                <c:pt idx="19">
                  <c:v>87.164000000000001</c:v>
                </c:pt>
                <c:pt idx="20">
                  <c:v>86.308000000000007</c:v>
                </c:pt>
                <c:pt idx="21">
                  <c:v>85.275000000000006</c:v>
                </c:pt>
                <c:pt idx="22">
                  <c:v>84.423000000000002</c:v>
                </c:pt>
                <c:pt idx="23">
                  <c:v>83.527000000000001</c:v>
                </c:pt>
                <c:pt idx="24">
                  <c:v>82.602000000000004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2E8-47C4-9AF0-2C028704D9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Years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9835427281148681"/>
              <c:y val="0.93269444657532641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b="1" i="0" baseline="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400" b="1" i="0" baseline="0" dirty="0">
                  <a:solidFill>
                    <a:schemeClr val="bg2"/>
                  </a:solidFill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16601307189542483"/>
          <c:y val="0.57973903027037543"/>
          <c:w val="0.69308600847970925"/>
          <c:h val="0.15869794400699913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3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60045485498192"/>
          <c:y val="4.8822272234414918E-2"/>
          <c:w val="0.84844519592481671"/>
          <c:h val="0.8501414714447089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with History of Hypertension(N=3,217) 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Sheet1!$A$2:$A$61</c:f>
              <c:numCache>
                <c:formatCode>General</c:formatCode>
                <c:ptCount val="29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Sheet1!$B$2:$B$61</c:f>
              <c:numCache>
                <c:formatCode>General</c:formatCode>
                <c:ptCount val="29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98.722999999999999</c:v>
                </c:pt>
                <c:pt idx="6">
                  <c:v>97.694999999999993</c:v>
                </c:pt>
                <c:pt idx="7">
                  <c:v>96.602000000000004</c:v>
                </c:pt>
                <c:pt idx="8">
                  <c:v>95.634</c:v>
                </c:pt>
                <c:pt idx="9">
                  <c:v>94.537999999999997</c:v>
                </c:pt>
                <c:pt idx="10">
                  <c:v>93.691000000000003</c:v>
                </c:pt>
                <c:pt idx="11">
                  <c:v>92.936999999999998</c:v>
                </c:pt>
                <c:pt idx="12">
                  <c:v>92.277000000000001</c:v>
                </c:pt>
                <c:pt idx="13">
                  <c:v>91.646000000000001</c:v>
                </c:pt>
                <c:pt idx="14">
                  <c:v>90.474000000000004</c:v>
                </c:pt>
                <c:pt idx="15">
                  <c:v>89.554000000000002</c:v>
                </c:pt>
                <c:pt idx="16">
                  <c:v>88.787999999999997</c:v>
                </c:pt>
                <c:pt idx="17">
                  <c:v>88.018000000000001</c:v>
                </c:pt>
                <c:pt idx="18">
                  <c:v>86.825999999999993</c:v>
                </c:pt>
                <c:pt idx="19">
                  <c:v>85.850999999999999</c:v>
                </c:pt>
                <c:pt idx="20">
                  <c:v>84.960999999999999</c:v>
                </c:pt>
                <c:pt idx="21">
                  <c:v>83.707999999999998</c:v>
                </c:pt>
                <c:pt idx="22">
                  <c:v>82.792000000000002</c:v>
                </c:pt>
                <c:pt idx="23">
                  <c:v>81.718999999999994</c:v>
                </c:pt>
                <c:pt idx="24">
                  <c:v>80.804000000000002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A91-4199-8B35-98E639D66B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with No History of Hypertension (N=21,803)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Sheet1!$A$2:$A$61</c:f>
              <c:numCache>
                <c:formatCode>General</c:formatCode>
                <c:ptCount val="29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Sheet1!$C$2:$C$61</c:f>
              <c:numCache>
                <c:formatCode>General</c:formatCode>
                <c:ptCount val="29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98.841999999999999</c:v>
                </c:pt>
                <c:pt idx="6">
                  <c:v>97.731999999999999</c:v>
                </c:pt>
                <c:pt idx="7">
                  <c:v>96.801000000000002</c:v>
                </c:pt>
                <c:pt idx="8">
                  <c:v>95.997</c:v>
                </c:pt>
                <c:pt idx="9">
                  <c:v>95.149000000000001</c:v>
                </c:pt>
                <c:pt idx="10">
                  <c:v>94.188000000000002</c:v>
                </c:pt>
                <c:pt idx="11">
                  <c:v>93.43</c:v>
                </c:pt>
                <c:pt idx="12">
                  <c:v>92.716999999999999</c:v>
                </c:pt>
                <c:pt idx="13">
                  <c:v>91.930999999999997</c:v>
                </c:pt>
                <c:pt idx="14">
                  <c:v>91.150999999999996</c:v>
                </c:pt>
                <c:pt idx="15">
                  <c:v>90.366</c:v>
                </c:pt>
                <c:pt idx="16">
                  <c:v>89.551000000000002</c:v>
                </c:pt>
                <c:pt idx="17">
                  <c:v>88.701999999999998</c:v>
                </c:pt>
                <c:pt idx="18">
                  <c:v>87.95</c:v>
                </c:pt>
                <c:pt idx="19">
                  <c:v>87.26</c:v>
                </c:pt>
                <c:pt idx="20">
                  <c:v>86.421999999999997</c:v>
                </c:pt>
                <c:pt idx="21">
                  <c:v>85.402000000000001</c:v>
                </c:pt>
                <c:pt idx="22">
                  <c:v>84.570999999999998</c:v>
                </c:pt>
                <c:pt idx="23">
                  <c:v>83.718000000000004</c:v>
                </c:pt>
                <c:pt idx="24">
                  <c:v>82.805000000000007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A91-4199-8B35-98E639D66B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Years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7997191987031035"/>
              <c:y val="0.92962983215061101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b="1" i="0" baseline="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400" b="1" i="0" baseline="0" dirty="0">
                  <a:solidFill>
                    <a:schemeClr val="bg2"/>
                  </a:solidFill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15948947817291101"/>
          <c:y val="0.57458902034237724"/>
          <c:w val="0.73857110745287824"/>
          <c:h val="0.16816956251835566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3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2564623370297E-2"/>
          <c:y val="0.11415756136593945"/>
          <c:w val="0.42243280371382713"/>
          <c:h val="0.6780743683075247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&lt;35 Years 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98.965000000000003</c:v>
                </c:pt>
                <c:pt idx="6">
                  <c:v>98.049000000000007</c:v>
                </c:pt>
                <c:pt idx="7">
                  <c:v>97.27</c:v>
                </c:pt>
                <c:pt idx="8">
                  <c:v>96.542000000000002</c:v>
                </c:pt>
                <c:pt idx="9">
                  <c:v>95.817999999999998</c:v>
                </c:pt>
                <c:pt idx="10">
                  <c:v>94.906000000000006</c:v>
                </c:pt>
                <c:pt idx="11">
                  <c:v>94.233999999999995</c:v>
                </c:pt>
                <c:pt idx="12">
                  <c:v>93.497</c:v>
                </c:pt>
                <c:pt idx="13">
                  <c:v>92.834000000000003</c:v>
                </c:pt>
                <c:pt idx="14">
                  <c:v>92.096999999999994</c:v>
                </c:pt>
                <c:pt idx="15">
                  <c:v>91.382000000000005</c:v>
                </c:pt>
                <c:pt idx="16">
                  <c:v>90.531000000000006</c:v>
                </c:pt>
                <c:pt idx="17">
                  <c:v>89.611000000000004</c:v>
                </c:pt>
                <c:pt idx="18">
                  <c:v>88.852999999999994</c:v>
                </c:pt>
                <c:pt idx="19">
                  <c:v>88.234999999999999</c:v>
                </c:pt>
                <c:pt idx="20">
                  <c:v>87.488</c:v>
                </c:pt>
                <c:pt idx="21">
                  <c:v>86.522000000000006</c:v>
                </c:pt>
                <c:pt idx="22">
                  <c:v>85.716999999999999</c:v>
                </c:pt>
                <c:pt idx="23">
                  <c:v>84.825000000000003</c:v>
                </c:pt>
                <c:pt idx="24">
                  <c:v>84.055999999999997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35-49 Years</c:v>
                </c:pt>
              </c:strCache>
            </c:strRef>
          </c:tx>
          <c:spPr>
            <a:ln w="28575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98.941000000000003</c:v>
                </c:pt>
                <c:pt idx="6">
                  <c:v>97.88</c:v>
                </c:pt>
                <c:pt idx="7">
                  <c:v>96.805000000000007</c:v>
                </c:pt>
                <c:pt idx="8">
                  <c:v>96.063999999999993</c:v>
                </c:pt>
                <c:pt idx="9">
                  <c:v>95.087999999999994</c:v>
                </c:pt>
                <c:pt idx="10">
                  <c:v>94.286000000000001</c:v>
                </c:pt>
                <c:pt idx="11">
                  <c:v>93.454999999999998</c:v>
                </c:pt>
                <c:pt idx="12">
                  <c:v>92.730999999999995</c:v>
                </c:pt>
                <c:pt idx="13">
                  <c:v>92.015000000000001</c:v>
                </c:pt>
                <c:pt idx="14">
                  <c:v>90.951999999999998</c:v>
                </c:pt>
                <c:pt idx="15">
                  <c:v>90.177000000000007</c:v>
                </c:pt>
                <c:pt idx="16">
                  <c:v>89.44</c:v>
                </c:pt>
                <c:pt idx="17">
                  <c:v>88.724999999999994</c:v>
                </c:pt>
                <c:pt idx="18">
                  <c:v>88.05</c:v>
                </c:pt>
                <c:pt idx="19">
                  <c:v>87.213999999999999</c:v>
                </c:pt>
                <c:pt idx="20">
                  <c:v>86.308999999999997</c:v>
                </c:pt>
                <c:pt idx="21">
                  <c:v>85.091999999999999</c:v>
                </c:pt>
                <c:pt idx="22">
                  <c:v>84.391000000000005</c:v>
                </c:pt>
                <c:pt idx="23">
                  <c:v>83.436000000000007</c:v>
                </c:pt>
                <c:pt idx="24">
                  <c:v>82.361999999999995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Donor ≥50 Years 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98.619</c:v>
                </c:pt>
                <c:pt idx="6">
                  <c:v>97.379000000000005</c:v>
                </c:pt>
                <c:pt idx="7">
                  <c:v>96.173000000000002</c:v>
                </c:pt>
                <c:pt idx="8">
                  <c:v>95.32</c:v>
                </c:pt>
                <c:pt idx="9">
                  <c:v>94.427000000000007</c:v>
                </c:pt>
                <c:pt idx="10">
                  <c:v>93.245000000000005</c:v>
                </c:pt>
                <c:pt idx="11">
                  <c:v>92.671000000000006</c:v>
                </c:pt>
                <c:pt idx="12">
                  <c:v>92.06</c:v>
                </c:pt>
                <c:pt idx="13">
                  <c:v>91.334000000000003</c:v>
                </c:pt>
                <c:pt idx="14">
                  <c:v>90.424999999999997</c:v>
                </c:pt>
                <c:pt idx="15">
                  <c:v>89.331000000000003</c:v>
                </c:pt>
                <c:pt idx="16">
                  <c:v>88.745000000000005</c:v>
                </c:pt>
                <c:pt idx="17">
                  <c:v>87.897000000000006</c:v>
                </c:pt>
                <c:pt idx="18">
                  <c:v>86.637</c:v>
                </c:pt>
                <c:pt idx="19">
                  <c:v>85.965000000000003</c:v>
                </c:pt>
                <c:pt idx="20">
                  <c:v>84.94</c:v>
                </c:pt>
                <c:pt idx="21">
                  <c:v>84.070999999999998</c:v>
                </c:pt>
                <c:pt idx="22">
                  <c:v>83.307000000000002</c:v>
                </c:pt>
                <c:pt idx="23">
                  <c:v>82.328000000000003</c:v>
                </c:pt>
                <c:pt idx="24">
                  <c:v>81.328000000000003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44-4034-AE84-719A39282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Years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24941562623173102"/>
              <c:y val="0.8141155371260818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6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6.1134791020801419E-3"/>
              <c:y val="0.3738703344972031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14497527078175784"/>
          <c:y val="7.2041736463074584E-3"/>
          <c:w val="0.7298249940146524"/>
          <c:h val="8.058249266964207E-2"/>
        </c:manualLayout>
      </c:layout>
      <c:overlay val="1"/>
      <c:spPr>
        <a:solidFill>
          <a:schemeClr val="tx1"/>
        </a:solidFill>
        <a:ln w="22225">
          <a:solidFill>
            <a:schemeClr val="bg2">
              <a:lumMod val="50000"/>
              <a:lumOff val="50000"/>
            </a:schemeClr>
          </a:solidFill>
        </a:ln>
      </c:spPr>
      <c:txPr>
        <a:bodyPr/>
        <a:lstStyle/>
        <a:p>
          <a:pPr>
            <a:defRPr sz="18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5837722271471E-2"/>
          <c:y val="0.1410092774132202"/>
          <c:w val="0.90941623834808805"/>
          <c:h val="0.7068814222693433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Anoxia</c:v>
                </c:pt>
              </c:strCache>
            </c:strRef>
          </c:tx>
          <c:spPr>
            <a:solidFill>
              <a:srgbClr val="009900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1992-2001</c:v>
                </c:pt>
                <c:pt idx="1">
                  <c:v>2002-2009</c:v>
                </c:pt>
                <c:pt idx="2">
                  <c:v>2010-2018</c:v>
                </c:pt>
                <c:pt idx="4">
                  <c:v>1992-2001</c:v>
                </c:pt>
                <c:pt idx="5">
                  <c:v>2002-2009</c:v>
                </c:pt>
                <c:pt idx="6">
                  <c:v>2010-2018</c:v>
                </c:pt>
                <c:pt idx="8">
                  <c:v>1992-2001</c:v>
                </c:pt>
                <c:pt idx="9">
                  <c:v>2002-2009</c:v>
                </c:pt>
                <c:pt idx="10">
                  <c:v>2010-2018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150</c:v>
                </c:pt>
                <c:pt idx="1">
                  <c:v>136</c:v>
                </c:pt>
                <c:pt idx="2">
                  <c:v>256</c:v>
                </c:pt>
                <c:pt idx="4">
                  <c:v>1085</c:v>
                </c:pt>
                <c:pt idx="5">
                  <c:v>1856</c:v>
                </c:pt>
                <c:pt idx="6">
                  <c:v>5812</c:v>
                </c:pt>
                <c:pt idx="8">
                  <c:v>14</c:v>
                </c:pt>
                <c:pt idx="9">
                  <c:v>76</c:v>
                </c:pt>
                <c:pt idx="10">
                  <c:v>205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6B-46EF-B6DC-DFE739E03F3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CVA/Stroke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1992-2001</c:v>
                </c:pt>
                <c:pt idx="1">
                  <c:v>2002-2009</c:v>
                </c:pt>
                <c:pt idx="2">
                  <c:v>2010-2018</c:v>
                </c:pt>
                <c:pt idx="4">
                  <c:v>1992-2001</c:v>
                </c:pt>
                <c:pt idx="5">
                  <c:v>2002-2009</c:v>
                </c:pt>
                <c:pt idx="6">
                  <c:v>2010-2018</c:v>
                </c:pt>
                <c:pt idx="8">
                  <c:v>1992-2001</c:v>
                </c:pt>
                <c:pt idx="9">
                  <c:v>2002-2009</c:v>
                </c:pt>
                <c:pt idx="10">
                  <c:v>2010-2018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4188</c:v>
                </c:pt>
                <c:pt idx="1">
                  <c:v>2714</c:v>
                </c:pt>
                <c:pt idx="2">
                  <c:v>1879</c:v>
                </c:pt>
                <c:pt idx="4">
                  <c:v>5473</c:v>
                </c:pt>
                <c:pt idx="5">
                  <c:v>4355</c:v>
                </c:pt>
                <c:pt idx="6">
                  <c:v>3869</c:v>
                </c:pt>
                <c:pt idx="8">
                  <c:v>213</c:v>
                </c:pt>
                <c:pt idx="9">
                  <c:v>285</c:v>
                </c:pt>
                <c:pt idx="10">
                  <c:v>496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6B-46EF-B6DC-DFE739E03F3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Head Trauma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1992-2001</c:v>
                </c:pt>
                <c:pt idx="1">
                  <c:v>2002-2009</c:v>
                </c:pt>
                <c:pt idx="2">
                  <c:v>2010-2018</c:v>
                </c:pt>
                <c:pt idx="4">
                  <c:v>1992-2001</c:v>
                </c:pt>
                <c:pt idx="5">
                  <c:v>2002-2009</c:v>
                </c:pt>
                <c:pt idx="6">
                  <c:v>2010-2018</c:v>
                </c:pt>
                <c:pt idx="8">
                  <c:v>1992-2001</c:v>
                </c:pt>
                <c:pt idx="9">
                  <c:v>2002-2009</c:v>
                </c:pt>
                <c:pt idx="10">
                  <c:v>2010-2018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4414</c:v>
                </c:pt>
                <c:pt idx="1">
                  <c:v>1737</c:v>
                </c:pt>
                <c:pt idx="2">
                  <c:v>618</c:v>
                </c:pt>
                <c:pt idx="4">
                  <c:v>9917</c:v>
                </c:pt>
                <c:pt idx="5">
                  <c:v>10502</c:v>
                </c:pt>
                <c:pt idx="6">
                  <c:v>10099</c:v>
                </c:pt>
                <c:pt idx="8">
                  <c:v>328</c:v>
                </c:pt>
                <c:pt idx="9">
                  <c:v>277</c:v>
                </c:pt>
                <c:pt idx="10">
                  <c:v>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E-493F-A185-E5880042D09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1992-2001</c:v>
                </c:pt>
                <c:pt idx="1">
                  <c:v>2002-2009</c:v>
                </c:pt>
                <c:pt idx="2">
                  <c:v>2010-2018</c:v>
                </c:pt>
                <c:pt idx="4">
                  <c:v>1992-2001</c:v>
                </c:pt>
                <c:pt idx="5">
                  <c:v>2002-2009</c:v>
                </c:pt>
                <c:pt idx="6">
                  <c:v>2010-2018</c:v>
                </c:pt>
                <c:pt idx="8">
                  <c:v>1992-2001</c:v>
                </c:pt>
                <c:pt idx="9">
                  <c:v>2002-2009</c:v>
                </c:pt>
                <c:pt idx="10">
                  <c:v>2010-2018</c:v>
                </c:pt>
              </c:strCache>
            </c:strRef>
          </c:cat>
          <c:val>
            <c:numRef>
              <c:f>Sheet1!$E$2:$E$12</c:f>
              <c:numCache>
                <c:formatCode>General</c:formatCode>
                <c:ptCount val="11"/>
                <c:pt idx="0">
                  <c:v>252</c:v>
                </c:pt>
                <c:pt idx="1">
                  <c:v>116</c:v>
                </c:pt>
                <c:pt idx="2">
                  <c:v>124</c:v>
                </c:pt>
                <c:pt idx="4">
                  <c:v>2123</c:v>
                </c:pt>
                <c:pt idx="5">
                  <c:v>421</c:v>
                </c:pt>
                <c:pt idx="6">
                  <c:v>390</c:v>
                </c:pt>
                <c:pt idx="8">
                  <c:v>18</c:v>
                </c:pt>
                <c:pt idx="9">
                  <c:v>39</c:v>
                </c:pt>
                <c:pt idx="10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6E-493F-A185-E5880042D0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876286671"/>
        <c:axId val="876288335"/>
      </c:barChart>
      <c:catAx>
        <c:axId val="876286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288335"/>
        <c:crosses val="autoZero"/>
        <c:auto val="1"/>
        <c:lblAlgn val="ctr"/>
        <c:lblOffset val="100"/>
        <c:noMultiLvlLbl val="0"/>
      </c:catAx>
      <c:valAx>
        <c:axId val="876288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00000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% of transplants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286671"/>
        <c:crosses val="autoZero"/>
        <c:crossBetween val="between"/>
      </c:valAx>
      <c:spPr>
        <a:noFill/>
        <a:ln>
          <a:solidFill>
            <a:srgbClr val="000000"/>
          </a:solidFill>
        </a:ln>
        <a:effectLst/>
      </c:spPr>
    </c:plotArea>
    <c:legend>
      <c:legendPos val="t"/>
      <c:layout>
        <c:manualLayout>
          <c:xMode val="edge"/>
          <c:yMode val="edge"/>
          <c:x val="0.37361196572282768"/>
          <c:y val="3.1559432896780343E-2"/>
          <c:w val="0.48745172347545773"/>
          <c:h val="8.610121282635376E-2"/>
        </c:manualLayout>
      </c:layout>
      <c:overlay val="0"/>
      <c:spPr>
        <a:noFill/>
        <a:ln>
          <a:solidFill>
            <a:srgbClr val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bg2"/>
          </a:solidFill>
        </a:defRPr>
      </a:pPr>
      <a:endParaRPr lang="en-US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934830615216"/>
          <c:y val="1.9947776689167931E-2"/>
          <c:w val="0.83330481208059604"/>
          <c:h val="0.7947471709643817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&lt;35 Years 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98.844999999999999</c:v>
                </c:pt>
                <c:pt idx="6">
                  <c:v>97.885000000000005</c:v>
                </c:pt>
                <c:pt idx="7">
                  <c:v>96.97</c:v>
                </c:pt>
                <c:pt idx="8">
                  <c:v>96.350999999999999</c:v>
                </c:pt>
                <c:pt idx="9">
                  <c:v>95.7</c:v>
                </c:pt>
                <c:pt idx="10">
                  <c:v>94.921999999999997</c:v>
                </c:pt>
                <c:pt idx="11">
                  <c:v>94.143000000000001</c:v>
                </c:pt>
                <c:pt idx="12">
                  <c:v>93.183000000000007</c:v>
                </c:pt>
                <c:pt idx="13">
                  <c:v>92.52</c:v>
                </c:pt>
                <c:pt idx="14">
                  <c:v>91.853999999999999</c:v>
                </c:pt>
                <c:pt idx="15">
                  <c:v>91.058000000000007</c:v>
                </c:pt>
                <c:pt idx="16">
                  <c:v>90.156000000000006</c:v>
                </c:pt>
                <c:pt idx="17">
                  <c:v>89.531000000000006</c:v>
                </c:pt>
                <c:pt idx="18">
                  <c:v>88.718000000000004</c:v>
                </c:pt>
                <c:pt idx="19">
                  <c:v>88.055999999999997</c:v>
                </c:pt>
                <c:pt idx="20">
                  <c:v>87.17</c:v>
                </c:pt>
                <c:pt idx="21">
                  <c:v>86.495999999999995</c:v>
                </c:pt>
                <c:pt idx="22">
                  <c:v>85.87</c:v>
                </c:pt>
                <c:pt idx="23">
                  <c:v>85.323999999999998</c:v>
                </c:pt>
                <c:pt idx="24">
                  <c:v>84.531000000000006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023-4E8D-946F-16629C4F81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35-49 Years</c:v>
                </c:pt>
              </c:strCache>
            </c:strRef>
          </c:tx>
          <c:spPr>
            <a:ln w="28575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99.019000000000005</c:v>
                </c:pt>
                <c:pt idx="6">
                  <c:v>97.956000000000003</c:v>
                </c:pt>
                <c:pt idx="7">
                  <c:v>97.010999999999996</c:v>
                </c:pt>
                <c:pt idx="8">
                  <c:v>96.378</c:v>
                </c:pt>
                <c:pt idx="9">
                  <c:v>95.576999999999998</c:v>
                </c:pt>
                <c:pt idx="10">
                  <c:v>94.652000000000001</c:v>
                </c:pt>
                <c:pt idx="11">
                  <c:v>93.765000000000001</c:v>
                </c:pt>
                <c:pt idx="12">
                  <c:v>93.037000000000006</c:v>
                </c:pt>
                <c:pt idx="13">
                  <c:v>92.338999999999999</c:v>
                </c:pt>
                <c:pt idx="14">
                  <c:v>91.554000000000002</c:v>
                </c:pt>
                <c:pt idx="15">
                  <c:v>90.686000000000007</c:v>
                </c:pt>
                <c:pt idx="16">
                  <c:v>89.813000000000002</c:v>
                </c:pt>
                <c:pt idx="17">
                  <c:v>89.137</c:v>
                </c:pt>
                <c:pt idx="18">
                  <c:v>88.370999999999995</c:v>
                </c:pt>
                <c:pt idx="19">
                  <c:v>87.385999999999996</c:v>
                </c:pt>
                <c:pt idx="20">
                  <c:v>86.561000000000007</c:v>
                </c:pt>
                <c:pt idx="21">
                  <c:v>85.509</c:v>
                </c:pt>
                <c:pt idx="22">
                  <c:v>84.302000000000007</c:v>
                </c:pt>
                <c:pt idx="23">
                  <c:v>83.453999999999994</c:v>
                </c:pt>
                <c:pt idx="24">
                  <c:v>82.388999999999996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023-4E8D-946F-16629C4F81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Donor 50+ Years 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98.088999999999999</c:v>
                </c:pt>
                <c:pt idx="6">
                  <c:v>97.036000000000001</c:v>
                </c:pt>
                <c:pt idx="7">
                  <c:v>95.887</c:v>
                </c:pt>
                <c:pt idx="8">
                  <c:v>94.733000000000004</c:v>
                </c:pt>
                <c:pt idx="9">
                  <c:v>93.552999999999997</c:v>
                </c:pt>
                <c:pt idx="10">
                  <c:v>93.057000000000002</c:v>
                </c:pt>
                <c:pt idx="11">
                  <c:v>92.459000000000003</c:v>
                </c:pt>
                <c:pt idx="12">
                  <c:v>91.16</c:v>
                </c:pt>
                <c:pt idx="13">
                  <c:v>90.346999999999994</c:v>
                </c:pt>
                <c:pt idx="14">
                  <c:v>89.525000000000006</c:v>
                </c:pt>
                <c:pt idx="15">
                  <c:v>88.492999999999995</c:v>
                </c:pt>
                <c:pt idx="16">
                  <c:v>87.456999999999994</c:v>
                </c:pt>
                <c:pt idx="17">
                  <c:v>86.722999999999999</c:v>
                </c:pt>
                <c:pt idx="18">
                  <c:v>86.188999999999993</c:v>
                </c:pt>
                <c:pt idx="19">
                  <c:v>85.221000000000004</c:v>
                </c:pt>
                <c:pt idx="20">
                  <c:v>84.563000000000002</c:v>
                </c:pt>
                <c:pt idx="21">
                  <c:v>83.400999999999996</c:v>
                </c:pt>
                <c:pt idx="22">
                  <c:v>82.923000000000002</c:v>
                </c:pt>
                <c:pt idx="23">
                  <c:v>82.32</c:v>
                </c:pt>
                <c:pt idx="24">
                  <c:v>81.218000000000004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023-4E8D-946F-16629C4F81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Years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7990916144004686"/>
              <c:y val="0.8616282851144557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6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Survival (%)</a:t>
                </a:r>
                <a:r>
                  <a:rPr lang="en-US" sz="1400" dirty="0" smtClean="0"/>
                  <a:t>Axis </a:t>
                </a:r>
                <a:r>
                  <a:rPr lang="en-US" sz="1400" dirty="0"/>
                  <a:t>Title</a:t>
                </a:r>
              </a:p>
            </c:rich>
          </c:tx>
          <c:layout>
            <c:manualLayout>
              <c:xMode val="edge"/>
              <c:yMode val="edge"/>
              <c:x val="3.3045541310308291E-2"/>
              <c:y val="0.1884799701745725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244925080567466E-2"/>
          <c:y val="3.3590508847684365E-2"/>
          <c:w val="0.68382454566596895"/>
          <c:h val="0.7909267882040352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LVEF &lt;50%, Ischemic Time &lt;4 hrs (N=240)  </c:v>
                </c:pt>
              </c:strCache>
            </c:strRef>
          </c:tx>
          <c:spPr>
            <a:ln w="3175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99.165000000000006</c:v>
                </c:pt>
                <c:pt idx="6">
                  <c:v>97.483999999999995</c:v>
                </c:pt>
                <c:pt idx="7">
                  <c:v>96.64</c:v>
                </c:pt>
                <c:pt idx="8">
                  <c:v>96.64</c:v>
                </c:pt>
                <c:pt idx="9">
                  <c:v>94.093000000000004</c:v>
                </c:pt>
                <c:pt idx="10">
                  <c:v>93.665000000000006</c:v>
                </c:pt>
                <c:pt idx="11">
                  <c:v>92.805999999999997</c:v>
                </c:pt>
                <c:pt idx="12">
                  <c:v>91.081000000000003</c:v>
                </c:pt>
                <c:pt idx="13">
                  <c:v>90.65</c:v>
                </c:pt>
                <c:pt idx="14">
                  <c:v>89.786000000000001</c:v>
                </c:pt>
                <c:pt idx="15">
                  <c:v>87.628</c:v>
                </c:pt>
                <c:pt idx="16">
                  <c:v>86.332999999999998</c:v>
                </c:pt>
                <c:pt idx="17">
                  <c:v>85.462999999999994</c:v>
                </c:pt>
                <c:pt idx="18">
                  <c:v>83.71</c:v>
                </c:pt>
                <c:pt idx="19">
                  <c:v>83.265000000000001</c:v>
                </c:pt>
                <c:pt idx="20">
                  <c:v>83.265000000000001</c:v>
                </c:pt>
                <c:pt idx="21">
                  <c:v>83.265000000000001</c:v>
                </c:pt>
                <c:pt idx="22">
                  <c:v>81.305999999999997</c:v>
                </c:pt>
                <c:pt idx="23">
                  <c:v>78.332999999999998</c:v>
                </c:pt>
                <c:pt idx="24">
                  <c:v>77.319000000000003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LVEF &lt;50%, Ischemic Time ≥4 hrs (N=51)  </c:v>
                </c:pt>
              </c:strCache>
            </c:strRef>
          </c:tx>
          <c:spPr>
            <a:ln w="31750">
              <a:solidFill>
                <a:schemeClr val="accent2"/>
              </a:solidFill>
              <a:prstDash val="solid"/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98.039000000000001</c:v>
                </c:pt>
                <c:pt idx="6">
                  <c:v>98.039000000000001</c:v>
                </c:pt>
                <c:pt idx="7">
                  <c:v>98.039000000000001</c:v>
                </c:pt>
                <c:pt idx="8">
                  <c:v>94.117999999999995</c:v>
                </c:pt>
                <c:pt idx="9">
                  <c:v>94.117999999999995</c:v>
                </c:pt>
                <c:pt idx="10">
                  <c:v>92.156999999999996</c:v>
                </c:pt>
                <c:pt idx="11">
                  <c:v>92.156999999999996</c:v>
                </c:pt>
                <c:pt idx="12">
                  <c:v>92.156999999999996</c:v>
                </c:pt>
                <c:pt idx="13">
                  <c:v>92.156999999999996</c:v>
                </c:pt>
                <c:pt idx="14">
                  <c:v>90.153000000000006</c:v>
                </c:pt>
                <c:pt idx="15">
                  <c:v>90.153000000000006</c:v>
                </c:pt>
                <c:pt idx="16">
                  <c:v>88.15</c:v>
                </c:pt>
                <c:pt idx="17">
                  <c:v>88.15</c:v>
                </c:pt>
                <c:pt idx="18">
                  <c:v>86.1</c:v>
                </c:pt>
                <c:pt idx="19">
                  <c:v>84.05</c:v>
                </c:pt>
                <c:pt idx="20">
                  <c:v>81.948999999999998</c:v>
                </c:pt>
                <c:pt idx="21">
                  <c:v>81.948999999999998</c:v>
                </c:pt>
                <c:pt idx="22">
                  <c:v>79.847999999999999</c:v>
                </c:pt>
                <c:pt idx="23">
                  <c:v>79.847999999999999</c:v>
                </c:pt>
                <c:pt idx="24">
                  <c:v>79.847999999999999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Donor LVEF ≥50%, Ischemic Time &lt;4 hrs (N=10,996)  </c:v>
                </c:pt>
              </c:strCache>
            </c:strRef>
          </c:tx>
          <c:spPr>
            <a:ln w="31750">
              <a:solidFill>
                <a:schemeClr val="bg1">
                  <a:lumMod val="75000"/>
                  <a:lumOff val="25000"/>
                </a:schemeClr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98.888000000000005</c:v>
                </c:pt>
                <c:pt idx="6">
                  <c:v>97.921000000000006</c:v>
                </c:pt>
                <c:pt idx="7">
                  <c:v>97.088999999999999</c:v>
                </c:pt>
                <c:pt idx="8">
                  <c:v>96.311000000000007</c:v>
                </c:pt>
                <c:pt idx="9">
                  <c:v>95.366</c:v>
                </c:pt>
                <c:pt idx="10">
                  <c:v>94.373000000000005</c:v>
                </c:pt>
                <c:pt idx="11">
                  <c:v>93.673000000000002</c:v>
                </c:pt>
                <c:pt idx="12">
                  <c:v>93.009</c:v>
                </c:pt>
                <c:pt idx="13">
                  <c:v>92.268000000000001</c:v>
                </c:pt>
                <c:pt idx="14">
                  <c:v>91.478999999999999</c:v>
                </c:pt>
                <c:pt idx="15">
                  <c:v>90.81</c:v>
                </c:pt>
                <c:pt idx="16">
                  <c:v>90.055999999999997</c:v>
                </c:pt>
                <c:pt idx="17">
                  <c:v>89.241</c:v>
                </c:pt>
                <c:pt idx="18">
                  <c:v>88.423000000000002</c:v>
                </c:pt>
                <c:pt idx="19">
                  <c:v>87.768000000000001</c:v>
                </c:pt>
                <c:pt idx="20">
                  <c:v>87.034000000000006</c:v>
                </c:pt>
                <c:pt idx="21">
                  <c:v>85.923000000000002</c:v>
                </c:pt>
                <c:pt idx="22">
                  <c:v>85.194999999999993</c:v>
                </c:pt>
                <c:pt idx="23">
                  <c:v>84.34</c:v>
                </c:pt>
                <c:pt idx="24">
                  <c:v>83.531000000000006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44-4034-AE84-719A3928281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Donor LVEF ≥50%, Ischemic Time ≥4 hrs (N=3,083)  </c:v>
                </c:pt>
              </c:strCache>
            </c:strRef>
          </c:tx>
          <c:spPr>
            <a:ln w="31750">
              <a:solidFill>
                <a:srgbClr val="CC66FF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Sheet1!$E$2:$E$26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98.668000000000006</c:v>
                </c:pt>
                <c:pt idx="6">
                  <c:v>97.659000000000006</c:v>
                </c:pt>
                <c:pt idx="7">
                  <c:v>96.518000000000001</c:v>
                </c:pt>
                <c:pt idx="8">
                  <c:v>95.701999999999998</c:v>
                </c:pt>
                <c:pt idx="9">
                  <c:v>94.882000000000005</c:v>
                </c:pt>
                <c:pt idx="10">
                  <c:v>93.766000000000005</c:v>
                </c:pt>
                <c:pt idx="11">
                  <c:v>93.141999999999996</c:v>
                </c:pt>
                <c:pt idx="12">
                  <c:v>92.382999999999996</c:v>
                </c:pt>
                <c:pt idx="13">
                  <c:v>91.721000000000004</c:v>
                </c:pt>
                <c:pt idx="14">
                  <c:v>90.956999999999994</c:v>
                </c:pt>
                <c:pt idx="15">
                  <c:v>90.16</c:v>
                </c:pt>
                <c:pt idx="16">
                  <c:v>89.293000000000006</c:v>
                </c:pt>
                <c:pt idx="17">
                  <c:v>88.486999999999995</c:v>
                </c:pt>
                <c:pt idx="18">
                  <c:v>87.679000000000002</c:v>
                </c:pt>
                <c:pt idx="19">
                  <c:v>86.760999999999996</c:v>
                </c:pt>
                <c:pt idx="20">
                  <c:v>85.754999999999995</c:v>
                </c:pt>
                <c:pt idx="21">
                  <c:v>84.700999999999993</c:v>
                </c:pt>
                <c:pt idx="22">
                  <c:v>84.013999999999996</c:v>
                </c:pt>
                <c:pt idx="23">
                  <c:v>83.358000000000004</c:v>
                </c:pt>
                <c:pt idx="24">
                  <c:v>82.602999999999994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744-4034-AE84-719A39282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 dirty="0" smtClean="0">
                    <a:solidFill>
                      <a:schemeClr val="bg2"/>
                    </a:solidFill>
                  </a:rPr>
                  <a:t>Years</a:t>
                </a:r>
                <a:endParaRPr lang="en-US" sz="18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39858948802285793"/>
              <c:y val="0.875815992774401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800" dirty="0">
                  <a:solidFill>
                    <a:schemeClr val="bg2"/>
                  </a:solidFill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77847046413502108"/>
          <c:y val="3.7791106551267571E-2"/>
          <c:w val="0.21520042194092823"/>
          <c:h val="0.78855198660107506"/>
        </c:manualLayout>
      </c:layout>
      <c:overlay val="1"/>
      <c:spPr>
        <a:solidFill>
          <a:schemeClr val="tx1"/>
        </a:solidFill>
        <a:ln w="12700">
          <a:solidFill>
            <a:schemeClr val="bg2">
              <a:lumMod val="65000"/>
              <a:lumOff val="35000"/>
            </a:schemeClr>
          </a:solidFill>
        </a:ln>
      </c:spPr>
      <c:txPr>
        <a:bodyPr/>
        <a:lstStyle/>
        <a:p>
          <a:pPr>
            <a:defRPr sz="14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465766770347362E-2"/>
          <c:y val="3.3590508847684365E-2"/>
          <c:w val="0.67640360402087596"/>
          <c:h val="0.8109724861978460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with History of Hypertension, Ischemic Time &lt;4 hours (N=3,352) </c:v>
                </c:pt>
              </c:strCache>
            </c:strRef>
          </c:tx>
          <c:spPr>
            <a:ln w="3175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98.858999999999995</c:v>
                </c:pt>
                <c:pt idx="6">
                  <c:v>97.736999999999995</c:v>
                </c:pt>
                <c:pt idx="7">
                  <c:v>96.703000000000003</c:v>
                </c:pt>
                <c:pt idx="8">
                  <c:v>95.751000000000005</c:v>
                </c:pt>
                <c:pt idx="9">
                  <c:v>94.68</c:v>
                </c:pt>
                <c:pt idx="10">
                  <c:v>93.807000000000002</c:v>
                </c:pt>
                <c:pt idx="11">
                  <c:v>93.034000000000006</c:v>
                </c:pt>
                <c:pt idx="12">
                  <c:v>92.287000000000006</c:v>
                </c:pt>
                <c:pt idx="13">
                  <c:v>91.674999999999997</c:v>
                </c:pt>
                <c:pt idx="14">
                  <c:v>90.509</c:v>
                </c:pt>
                <c:pt idx="15">
                  <c:v>89.567999999999998</c:v>
                </c:pt>
                <c:pt idx="16">
                  <c:v>88.846999999999994</c:v>
                </c:pt>
                <c:pt idx="17">
                  <c:v>88.04</c:v>
                </c:pt>
                <c:pt idx="18">
                  <c:v>86.751000000000005</c:v>
                </c:pt>
                <c:pt idx="19">
                  <c:v>85.924999999999997</c:v>
                </c:pt>
                <c:pt idx="20">
                  <c:v>84.906000000000006</c:v>
                </c:pt>
                <c:pt idx="21">
                  <c:v>83.63</c:v>
                </c:pt>
                <c:pt idx="22">
                  <c:v>82.816000000000003</c:v>
                </c:pt>
                <c:pt idx="23">
                  <c:v>81.602999999999994</c:v>
                </c:pt>
                <c:pt idx="24">
                  <c:v>80.906000000000006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with History of Hypertension, Ischemic Time ≥4 hours (N=833) </c:v>
                </c:pt>
              </c:strCache>
            </c:strRef>
          </c:tx>
          <c:spPr>
            <a:ln w="31750">
              <a:solidFill>
                <a:schemeClr val="accent2"/>
              </a:solidFill>
              <a:prstDash val="solid"/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98.774000000000001</c:v>
                </c:pt>
                <c:pt idx="6">
                  <c:v>97.778000000000006</c:v>
                </c:pt>
                <c:pt idx="7">
                  <c:v>96.405000000000001</c:v>
                </c:pt>
                <c:pt idx="8">
                  <c:v>95.394000000000005</c:v>
                </c:pt>
                <c:pt idx="9">
                  <c:v>94.432000000000002</c:v>
                </c:pt>
                <c:pt idx="10">
                  <c:v>93.177999999999997</c:v>
                </c:pt>
                <c:pt idx="11">
                  <c:v>92.48</c:v>
                </c:pt>
                <c:pt idx="12">
                  <c:v>91.774000000000001</c:v>
                </c:pt>
                <c:pt idx="13">
                  <c:v>90.718999999999994</c:v>
                </c:pt>
                <c:pt idx="14">
                  <c:v>89.956000000000003</c:v>
                </c:pt>
                <c:pt idx="15">
                  <c:v>88.881</c:v>
                </c:pt>
                <c:pt idx="16">
                  <c:v>87.787999999999997</c:v>
                </c:pt>
                <c:pt idx="17">
                  <c:v>86.948999999999998</c:v>
                </c:pt>
                <c:pt idx="18">
                  <c:v>85.918000000000006</c:v>
                </c:pt>
                <c:pt idx="19">
                  <c:v>84.536000000000001</c:v>
                </c:pt>
                <c:pt idx="20">
                  <c:v>83.822000000000003</c:v>
                </c:pt>
                <c:pt idx="21">
                  <c:v>82.47</c:v>
                </c:pt>
                <c:pt idx="22">
                  <c:v>81.275999999999996</c:v>
                </c:pt>
                <c:pt idx="23">
                  <c:v>80.463999999999999</c:v>
                </c:pt>
                <c:pt idx="24">
                  <c:v>78.808999999999997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Donor with No History of Hypertension, Ischemic Time &lt;4 hours (N=21,562) </c:v>
                </c:pt>
              </c:strCache>
            </c:strRef>
          </c:tx>
          <c:spPr>
            <a:ln w="31750">
              <a:solidFill>
                <a:schemeClr val="bg1">
                  <a:lumMod val="75000"/>
                  <a:lumOff val="25000"/>
                </a:schemeClr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98.903999999999996</c:v>
                </c:pt>
                <c:pt idx="6">
                  <c:v>97.820999999999998</c:v>
                </c:pt>
                <c:pt idx="7">
                  <c:v>96.876000000000005</c:v>
                </c:pt>
                <c:pt idx="8">
                  <c:v>96.114000000000004</c:v>
                </c:pt>
                <c:pt idx="9">
                  <c:v>95.281999999999996</c:v>
                </c:pt>
                <c:pt idx="10">
                  <c:v>94.283000000000001</c:v>
                </c:pt>
                <c:pt idx="11">
                  <c:v>93.54</c:v>
                </c:pt>
                <c:pt idx="12">
                  <c:v>92.869</c:v>
                </c:pt>
                <c:pt idx="13">
                  <c:v>92.100999999999999</c:v>
                </c:pt>
                <c:pt idx="14">
                  <c:v>91.305999999999997</c:v>
                </c:pt>
                <c:pt idx="15">
                  <c:v>90.486999999999995</c:v>
                </c:pt>
                <c:pt idx="16">
                  <c:v>89.661000000000001</c:v>
                </c:pt>
                <c:pt idx="17">
                  <c:v>88.736999999999995</c:v>
                </c:pt>
                <c:pt idx="18">
                  <c:v>87.936999999999998</c:v>
                </c:pt>
                <c:pt idx="19">
                  <c:v>87.24</c:v>
                </c:pt>
                <c:pt idx="20">
                  <c:v>86.408000000000001</c:v>
                </c:pt>
                <c:pt idx="21">
                  <c:v>85.314999999999998</c:v>
                </c:pt>
                <c:pt idx="22">
                  <c:v>84.475999999999999</c:v>
                </c:pt>
                <c:pt idx="23">
                  <c:v>83.600999999999999</c:v>
                </c:pt>
                <c:pt idx="24">
                  <c:v>82.662999999999997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44-4034-AE84-719A3928281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Donor with No History of Hypertension, Ischemic Time ≥4 hours (N=5,384) </c:v>
                </c:pt>
              </c:strCache>
            </c:strRef>
          </c:tx>
          <c:spPr>
            <a:ln w="31750">
              <a:solidFill>
                <a:srgbClr val="CC66FF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Sheet1!$E$2:$E$26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98.575999999999993</c:v>
                </c:pt>
                <c:pt idx="6">
                  <c:v>97.542000000000002</c:v>
                </c:pt>
                <c:pt idx="7">
                  <c:v>96.521000000000001</c:v>
                </c:pt>
                <c:pt idx="8">
                  <c:v>95.820999999999998</c:v>
                </c:pt>
                <c:pt idx="9">
                  <c:v>94.863</c:v>
                </c:pt>
                <c:pt idx="10">
                  <c:v>93.853999999999999</c:v>
                </c:pt>
                <c:pt idx="11">
                  <c:v>93.108999999999995</c:v>
                </c:pt>
                <c:pt idx="12">
                  <c:v>92.352999999999994</c:v>
                </c:pt>
                <c:pt idx="13">
                  <c:v>91.45</c:v>
                </c:pt>
                <c:pt idx="14">
                  <c:v>90.557000000000002</c:v>
                </c:pt>
                <c:pt idx="15">
                  <c:v>89.659000000000006</c:v>
                </c:pt>
                <c:pt idx="16">
                  <c:v>88.811000000000007</c:v>
                </c:pt>
                <c:pt idx="17">
                  <c:v>88.007999999999996</c:v>
                </c:pt>
                <c:pt idx="18">
                  <c:v>87.247</c:v>
                </c:pt>
                <c:pt idx="19">
                  <c:v>86.503</c:v>
                </c:pt>
                <c:pt idx="20">
                  <c:v>85.468999999999994</c:v>
                </c:pt>
                <c:pt idx="21">
                  <c:v>84.474000000000004</c:v>
                </c:pt>
                <c:pt idx="22">
                  <c:v>83.766000000000005</c:v>
                </c:pt>
                <c:pt idx="23">
                  <c:v>83.108999999999995</c:v>
                </c:pt>
                <c:pt idx="24">
                  <c:v>82.102999999999994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744-4034-AE84-719A39282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Years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800" dirty="0">
                  <a:solidFill>
                    <a:schemeClr val="bg2"/>
                  </a:solidFill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77736147954469204"/>
          <c:y val="3.925089248962127E-2"/>
          <c:w val="0.21612195319479841"/>
          <c:h val="0.80543381215650967"/>
        </c:manualLayout>
      </c:layout>
      <c:overlay val="1"/>
      <c:spPr>
        <a:solidFill>
          <a:schemeClr val="tx1"/>
        </a:solidFill>
        <a:ln w="12700">
          <a:solidFill>
            <a:schemeClr val="bg2">
              <a:lumMod val="65000"/>
              <a:lumOff val="35000"/>
            </a:schemeClr>
          </a:solidFill>
        </a:ln>
      </c:spPr>
      <c:txPr>
        <a:bodyPr/>
        <a:lstStyle/>
        <a:p>
          <a:pPr>
            <a:defRPr sz="14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932213762409074E-2"/>
          <c:y val="0.11415756136593945"/>
          <c:w val="0.43599069096245607"/>
          <c:h val="0.6691211685380616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&lt;35 Years 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98.5</c:v>
                </c:pt>
                <c:pt idx="6">
                  <c:v>98</c:v>
                </c:pt>
                <c:pt idx="7">
                  <c:v>97.497</c:v>
                </c:pt>
                <c:pt idx="8">
                  <c:v>95.486999999999995</c:v>
                </c:pt>
                <c:pt idx="9">
                  <c:v>94.981999999999999</c:v>
                </c:pt>
                <c:pt idx="10">
                  <c:v>93.971000000000004</c:v>
                </c:pt>
                <c:pt idx="11">
                  <c:v>93.465999999999994</c:v>
                </c:pt>
                <c:pt idx="12">
                  <c:v>92.960999999999999</c:v>
                </c:pt>
                <c:pt idx="13">
                  <c:v>92.960999999999999</c:v>
                </c:pt>
                <c:pt idx="14">
                  <c:v>90.918000000000006</c:v>
                </c:pt>
                <c:pt idx="15">
                  <c:v>89.896000000000001</c:v>
                </c:pt>
                <c:pt idx="16">
                  <c:v>87.846999999999994</c:v>
                </c:pt>
                <c:pt idx="17">
                  <c:v>87.323999999999998</c:v>
                </c:pt>
                <c:pt idx="18">
                  <c:v>86.278999999999996</c:v>
                </c:pt>
                <c:pt idx="19">
                  <c:v>85.756</c:v>
                </c:pt>
                <c:pt idx="20">
                  <c:v>85.225999999999999</c:v>
                </c:pt>
                <c:pt idx="21">
                  <c:v>83.543999999999997</c:v>
                </c:pt>
                <c:pt idx="22">
                  <c:v>83.543999999999997</c:v>
                </c:pt>
                <c:pt idx="23">
                  <c:v>83.543999999999997</c:v>
                </c:pt>
                <c:pt idx="24">
                  <c:v>82.968000000000004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35-49 Years</c:v>
                </c:pt>
              </c:strCache>
            </c:strRef>
          </c:tx>
          <c:spPr>
            <a:ln w="28575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99.305999999999997</c:v>
                </c:pt>
                <c:pt idx="6">
                  <c:v>98.263999999999996</c:v>
                </c:pt>
                <c:pt idx="7">
                  <c:v>97.569000000000003</c:v>
                </c:pt>
                <c:pt idx="8">
                  <c:v>95.832999999999998</c:v>
                </c:pt>
                <c:pt idx="9">
                  <c:v>93.75</c:v>
                </c:pt>
                <c:pt idx="10">
                  <c:v>92.355999999999995</c:v>
                </c:pt>
                <c:pt idx="11">
                  <c:v>91.31</c:v>
                </c:pt>
                <c:pt idx="12">
                  <c:v>90.265000000000001</c:v>
                </c:pt>
                <c:pt idx="13">
                  <c:v>89.218999999999994</c:v>
                </c:pt>
                <c:pt idx="14">
                  <c:v>88.870999999999995</c:v>
                </c:pt>
                <c:pt idx="15">
                  <c:v>88.522000000000006</c:v>
                </c:pt>
                <c:pt idx="16">
                  <c:v>87.822999999999993</c:v>
                </c:pt>
                <c:pt idx="17">
                  <c:v>87.468000000000004</c:v>
                </c:pt>
                <c:pt idx="18">
                  <c:v>86.76</c:v>
                </c:pt>
                <c:pt idx="19">
                  <c:v>85.302000000000007</c:v>
                </c:pt>
                <c:pt idx="20">
                  <c:v>84.566999999999993</c:v>
                </c:pt>
                <c:pt idx="21">
                  <c:v>82.637</c:v>
                </c:pt>
                <c:pt idx="22">
                  <c:v>81.456000000000003</c:v>
                </c:pt>
                <c:pt idx="23">
                  <c:v>80.661000000000001</c:v>
                </c:pt>
                <c:pt idx="24">
                  <c:v>80.661000000000001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Donor ≥50 Years 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98.561000000000007</c:v>
                </c:pt>
                <c:pt idx="6">
                  <c:v>97.841999999999999</c:v>
                </c:pt>
                <c:pt idx="7">
                  <c:v>97.122</c:v>
                </c:pt>
                <c:pt idx="8">
                  <c:v>95.683000000000007</c:v>
                </c:pt>
                <c:pt idx="9">
                  <c:v>94.963999999999999</c:v>
                </c:pt>
                <c:pt idx="10">
                  <c:v>91.367000000000004</c:v>
                </c:pt>
                <c:pt idx="11">
                  <c:v>90.641999999999996</c:v>
                </c:pt>
                <c:pt idx="12">
                  <c:v>90.641999999999996</c:v>
                </c:pt>
                <c:pt idx="13">
                  <c:v>89.191000000000003</c:v>
                </c:pt>
                <c:pt idx="14">
                  <c:v>88.465999999999994</c:v>
                </c:pt>
                <c:pt idx="15">
                  <c:v>88.465999999999994</c:v>
                </c:pt>
                <c:pt idx="16">
                  <c:v>87.004000000000005</c:v>
                </c:pt>
                <c:pt idx="17">
                  <c:v>86.272999999999996</c:v>
                </c:pt>
                <c:pt idx="18">
                  <c:v>85.542000000000002</c:v>
                </c:pt>
                <c:pt idx="19">
                  <c:v>84.804000000000002</c:v>
                </c:pt>
                <c:pt idx="20">
                  <c:v>84.033000000000001</c:v>
                </c:pt>
                <c:pt idx="21">
                  <c:v>82.343999999999994</c:v>
                </c:pt>
                <c:pt idx="22">
                  <c:v>81.495000000000005</c:v>
                </c:pt>
                <c:pt idx="23">
                  <c:v>80.637</c:v>
                </c:pt>
                <c:pt idx="24">
                  <c:v>79.78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44-4034-AE84-719A39282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300">
                    <a:solidFill>
                      <a:schemeClr val="bg2"/>
                    </a:solidFill>
                  </a:defRPr>
                </a:pPr>
                <a:r>
                  <a:rPr lang="en-US" sz="1300" dirty="0" smtClean="0">
                    <a:solidFill>
                      <a:schemeClr val="bg2"/>
                    </a:solidFill>
                  </a:rPr>
                  <a:t>Years</a:t>
                </a:r>
                <a:endParaRPr lang="en-US" sz="13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23215092674271515"/>
              <c:y val="0.81859213458943425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6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300">
                    <a:solidFill>
                      <a:schemeClr val="bg2"/>
                    </a:solidFill>
                  </a:defRPr>
                </a:pPr>
                <a:r>
                  <a:rPr lang="en-US" sz="13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3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6269224799438507E-2"/>
              <c:y val="0.3716319853902086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14497527078175784"/>
          <c:y val="7.2041736463074584E-3"/>
          <c:w val="0.7298249940146524"/>
          <c:h val="8.058249266964207E-2"/>
        </c:manualLayout>
      </c:layout>
      <c:overlay val="1"/>
      <c:spPr>
        <a:solidFill>
          <a:schemeClr val="tx1"/>
        </a:solidFill>
        <a:ln w="22225">
          <a:solidFill>
            <a:schemeClr val="bg2">
              <a:lumMod val="50000"/>
              <a:lumOff val="50000"/>
            </a:schemeClr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94712735197884"/>
          <c:y val="1.9947776689167931E-2"/>
          <c:w val="0.85793177190764736"/>
          <c:h val="0.7994924986399207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&lt;35 Years 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98.893000000000001</c:v>
                </c:pt>
                <c:pt idx="6">
                  <c:v>97.92</c:v>
                </c:pt>
                <c:pt idx="7">
                  <c:v>97.046999999999997</c:v>
                </c:pt>
                <c:pt idx="8">
                  <c:v>96.302000000000007</c:v>
                </c:pt>
                <c:pt idx="9">
                  <c:v>95.527000000000001</c:v>
                </c:pt>
                <c:pt idx="10">
                  <c:v>94.635000000000005</c:v>
                </c:pt>
                <c:pt idx="11">
                  <c:v>93.933000000000007</c:v>
                </c:pt>
                <c:pt idx="12">
                  <c:v>93.209000000000003</c:v>
                </c:pt>
                <c:pt idx="13">
                  <c:v>92.460999999999999</c:v>
                </c:pt>
                <c:pt idx="14">
                  <c:v>91.745999999999995</c:v>
                </c:pt>
                <c:pt idx="15">
                  <c:v>91.015000000000001</c:v>
                </c:pt>
                <c:pt idx="16">
                  <c:v>90.165000000000006</c:v>
                </c:pt>
                <c:pt idx="17">
                  <c:v>89.272999999999996</c:v>
                </c:pt>
                <c:pt idx="18">
                  <c:v>88.483999999999995</c:v>
                </c:pt>
                <c:pt idx="19">
                  <c:v>87.831000000000003</c:v>
                </c:pt>
                <c:pt idx="20">
                  <c:v>87.075999999999993</c:v>
                </c:pt>
                <c:pt idx="21">
                  <c:v>86.137</c:v>
                </c:pt>
                <c:pt idx="22">
                  <c:v>85.293999999999997</c:v>
                </c:pt>
                <c:pt idx="23">
                  <c:v>84.436000000000007</c:v>
                </c:pt>
                <c:pt idx="24">
                  <c:v>83.647000000000006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023-4E8D-946F-16629C4F81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35-49 Years</c:v>
                </c:pt>
              </c:strCache>
            </c:strRef>
          </c:tx>
          <c:spPr>
            <a:ln w="28575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98.888000000000005</c:v>
                </c:pt>
                <c:pt idx="6">
                  <c:v>97.635999999999996</c:v>
                </c:pt>
                <c:pt idx="7">
                  <c:v>96.617999999999995</c:v>
                </c:pt>
                <c:pt idx="8">
                  <c:v>95.846000000000004</c:v>
                </c:pt>
                <c:pt idx="9">
                  <c:v>94.850999999999999</c:v>
                </c:pt>
                <c:pt idx="10">
                  <c:v>93.882000000000005</c:v>
                </c:pt>
                <c:pt idx="11">
                  <c:v>92.995000000000005</c:v>
                </c:pt>
                <c:pt idx="12">
                  <c:v>92.397000000000006</c:v>
                </c:pt>
                <c:pt idx="13">
                  <c:v>91.644000000000005</c:v>
                </c:pt>
                <c:pt idx="14">
                  <c:v>90.650999999999996</c:v>
                </c:pt>
                <c:pt idx="15">
                  <c:v>89.769000000000005</c:v>
                </c:pt>
                <c:pt idx="16">
                  <c:v>89.010999999999996</c:v>
                </c:pt>
                <c:pt idx="17">
                  <c:v>88.305000000000007</c:v>
                </c:pt>
                <c:pt idx="18">
                  <c:v>87.581999999999994</c:v>
                </c:pt>
                <c:pt idx="19">
                  <c:v>86.771000000000001</c:v>
                </c:pt>
                <c:pt idx="20">
                  <c:v>85.775999999999996</c:v>
                </c:pt>
                <c:pt idx="21">
                  <c:v>84.504999999999995</c:v>
                </c:pt>
                <c:pt idx="22">
                  <c:v>83.647000000000006</c:v>
                </c:pt>
                <c:pt idx="23">
                  <c:v>82.596000000000004</c:v>
                </c:pt>
                <c:pt idx="24">
                  <c:v>81.504000000000005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023-4E8D-946F-16629C4F81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Donor 50+ Years 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98.328000000000003</c:v>
                </c:pt>
                <c:pt idx="6">
                  <c:v>96.820999999999998</c:v>
                </c:pt>
                <c:pt idx="7">
                  <c:v>95.522999999999996</c:v>
                </c:pt>
                <c:pt idx="8">
                  <c:v>94.308999999999997</c:v>
                </c:pt>
                <c:pt idx="9">
                  <c:v>93.215999999999994</c:v>
                </c:pt>
                <c:pt idx="10">
                  <c:v>92.247</c:v>
                </c:pt>
                <c:pt idx="11">
                  <c:v>91.656999999999996</c:v>
                </c:pt>
                <c:pt idx="12">
                  <c:v>90.724999999999994</c:v>
                </c:pt>
                <c:pt idx="13">
                  <c:v>89.789000000000001</c:v>
                </c:pt>
                <c:pt idx="14">
                  <c:v>88.763999999999996</c:v>
                </c:pt>
                <c:pt idx="15">
                  <c:v>87.65</c:v>
                </c:pt>
                <c:pt idx="16">
                  <c:v>87.134</c:v>
                </c:pt>
                <c:pt idx="17">
                  <c:v>86.14</c:v>
                </c:pt>
                <c:pt idx="18">
                  <c:v>84.968000000000004</c:v>
                </c:pt>
                <c:pt idx="19">
                  <c:v>84.27</c:v>
                </c:pt>
                <c:pt idx="20">
                  <c:v>83.209000000000003</c:v>
                </c:pt>
                <c:pt idx="21">
                  <c:v>82.332999999999998</c:v>
                </c:pt>
                <c:pt idx="22">
                  <c:v>81.444000000000003</c:v>
                </c:pt>
                <c:pt idx="23">
                  <c:v>80.784000000000006</c:v>
                </c:pt>
                <c:pt idx="24">
                  <c:v>79.537000000000006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023-4E8D-946F-16629C4F81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300">
                    <a:solidFill>
                      <a:schemeClr val="bg2"/>
                    </a:solidFill>
                  </a:defRPr>
                </a:pPr>
                <a:r>
                  <a:rPr lang="en-US" sz="1300" dirty="0" smtClean="0">
                    <a:solidFill>
                      <a:schemeClr val="bg2"/>
                    </a:solidFill>
                  </a:rPr>
                  <a:t>Years</a:t>
                </a:r>
                <a:endParaRPr lang="en-US" sz="13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7990916144004686"/>
              <c:y val="0.8616282851144557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6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300">
                    <a:solidFill>
                      <a:schemeClr val="bg2"/>
                    </a:solidFill>
                  </a:defRPr>
                </a:pPr>
                <a:r>
                  <a:rPr lang="en-US" sz="13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300" dirty="0">
                  <a:solidFill>
                    <a:schemeClr val="bg2"/>
                  </a:solidFill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82149657763367"/>
          <c:y val="0.13718180830073975"/>
          <c:w val="0.84129451649426179"/>
          <c:h val="0.7158261018232271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&lt;35 yrs (N=18,471) </c:v>
                </c:pt>
              </c:strCache>
            </c:strRef>
          </c:tx>
          <c:spPr>
            <a:ln w="3175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Sheet1!$A$2:$A$242</c:f>
              <c:numCache>
                <c:formatCode>General</c:formatCode>
                <c:ptCount val="241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2.4167000000000001</c:v>
                </c:pt>
                <c:pt idx="30">
                  <c:v>2.5</c:v>
                </c:pt>
                <c:pt idx="31">
                  <c:v>2.5832999999999999</c:v>
                </c:pt>
                <c:pt idx="32">
                  <c:v>2.6667000000000001</c:v>
                </c:pt>
                <c:pt idx="33">
                  <c:v>2.75</c:v>
                </c:pt>
                <c:pt idx="34">
                  <c:v>2.8332999999999999</c:v>
                </c:pt>
                <c:pt idx="35">
                  <c:v>2.9167000000000001</c:v>
                </c:pt>
                <c:pt idx="36">
                  <c:v>3</c:v>
                </c:pt>
                <c:pt idx="37">
                  <c:v>3.0832999999999999</c:v>
                </c:pt>
                <c:pt idx="38">
                  <c:v>3.1667000000000001</c:v>
                </c:pt>
                <c:pt idx="39">
                  <c:v>3.25</c:v>
                </c:pt>
                <c:pt idx="40">
                  <c:v>3.3332999999999999</c:v>
                </c:pt>
                <c:pt idx="41">
                  <c:v>3.4167000000000001</c:v>
                </c:pt>
                <c:pt idx="42">
                  <c:v>3.5</c:v>
                </c:pt>
                <c:pt idx="43">
                  <c:v>3.5832999999999999</c:v>
                </c:pt>
                <c:pt idx="44">
                  <c:v>3.6667000000000001</c:v>
                </c:pt>
                <c:pt idx="45">
                  <c:v>3.75</c:v>
                </c:pt>
                <c:pt idx="46">
                  <c:v>3.8332999999999999</c:v>
                </c:pt>
                <c:pt idx="47">
                  <c:v>3.9167000000000001</c:v>
                </c:pt>
                <c:pt idx="48">
                  <c:v>4</c:v>
                </c:pt>
                <c:pt idx="49">
                  <c:v>4.0833000000000004</c:v>
                </c:pt>
                <c:pt idx="50">
                  <c:v>4.1666999999999996</c:v>
                </c:pt>
                <c:pt idx="51">
                  <c:v>4.25</c:v>
                </c:pt>
                <c:pt idx="52">
                  <c:v>4.3333000000000004</c:v>
                </c:pt>
                <c:pt idx="53">
                  <c:v>4.4166999999999996</c:v>
                </c:pt>
                <c:pt idx="54">
                  <c:v>4.5</c:v>
                </c:pt>
                <c:pt idx="55">
                  <c:v>4.5833000000000004</c:v>
                </c:pt>
                <c:pt idx="56">
                  <c:v>4.6666999999999996</c:v>
                </c:pt>
                <c:pt idx="57">
                  <c:v>4.75</c:v>
                </c:pt>
                <c:pt idx="58">
                  <c:v>4.8333000000000004</c:v>
                </c:pt>
                <c:pt idx="59">
                  <c:v>4.9166999999999996</c:v>
                </c:pt>
                <c:pt idx="60">
                  <c:v>5</c:v>
                </c:pt>
                <c:pt idx="61">
                  <c:v>5.0833000000000004</c:v>
                </c:pt>
                <c:pt idx="62">
                  <c:v>5.1666999999999996</c:v>
                </c:pt>
                <c:pt idx="63">
                  <c:v>5.25</c:v>
                </c:pt>
                <c:pt idx="64">
                  <c:v>5.3333000000000004</c:v>
                </c:pt>
                <c:pt idx="65">
                  <c:v>5.4166999999999996</c:v>
                </c:pt>
                <c:pt idx="66">
                  <c:v>5.5</c:v>
                </c:pt>
                <c:pt idx="67">
                  <c:v>5.5833000000000004</c:v>
                </c:pt>
                <c:pt idx="68">
                  <c:v>5.6666999999999996</c:v>
                </c:pt>
                <c:pt idx="69">
                  <c:v>5.75</c:v>
                </c:pt>
                <c:pt idx="70">
                  <c:v>5.8333000000000004</c:v>
                </c:pt>
                <c:pt idx="71">
                  <c:v>5.9166999999999996</c:v>
                </c:pt>
                <c:pt idx="72">
                  <c:v>6</c:v>
                </c:pt>
                <c:pt idx="73">
                  <c:v>6.0833000000000004</c:v>
                </c:pt>
                <c:pt idx="74">
                  <c:v>6.1666999999999996</c:v>
                </c:pt>
                <c:pt idx="75">
                  <c:v>6.25</c:v>
                </c:pt>
                <c:pt idx="76">
                  <c:v>6.3333000000000004</c:v>
                </c:pt>
                <c:pt idx="77">
                  <c:v>6.4166999999999996</c:v>
                </c:pt>
                <c:pt idx="78">
                  <c:v>6.5</c:v>
                </c:pt>
                <c:pt idx="79">
                  <c:v>6.5833000000000004</c:v>
                </c:pt>
                <c:pt idx="80">
                  <c:v>6.6666999999999996</c:v>
                </c:pt>
                <c:pt idx="81">
                  <c:v>6.75</c:v>
                </c:pt>
                <c:pt idx="82">
                  <c:v>6.8333000000000004</c:v>
                </c:pt>
                <c:pt idx="83">
                  <c:v>6.9166999999999996</c:v>
                </c:pt>
                <c:pt idx="84">
                  <c:v>7</c:v>
                </c:pt>
                <c:pt idx="85">
                  <c:v>7.0833000000000004</c:v>
                </c:pt>
                <c:pt idx="86">
                  <c:v>7.1666999999999996</c:v>
                </c:pt>
                <c:pt idx="87">
                  <c:v>7.25</c:v>
                </c:pt>
                <c:pt idx="88">
                  <c:v>7.3333000000000004</c:v>
                </c:pt>
                <c:pt idx="89">
                  <c:v>7.4166999999999996</c:v>
                </c:pt>
                <c:pt idx="90">
                  <c:v>7.5</c:v>
                </c:pt>
                <c:pt idx="91">
                  <c:v>7.5833000000000004</c:v>
                </c:pt>
                <c:pt idx="92">
                  <c:v>7.6666999999999996</c:v>
                </c:pt>
                <c:pt idx="93">
                  <c:v>7.75</c:v>
                </c:pt>
                <c:pt idx="94">
                  <c:v>7.8333000000000004</c:v>
                </c:pt>
                <c:pt idx="95">
                  <c:v>7.9166999999999996</c:v>
                </c:pt>
                <c:pt idx="96">
                  <c:v>8</c:v>
                </c:pt>
                <c:pt idx="97">
                  <c:v>8.0832999999999995</c:v>
                </c:pt>
                <c:pt idx="98">
                  <c:v>8.1667000000000005</c:v>
                </c:pt>
                <c:pt idx="99">
                  <c:v>8.25</c:v>
                </c:pt>
                <c:pt idx="100">
                  <c:v>8.3332999999999995</c:v>
                </c:pt>
                <c:pt idx="101">
                  <c:v>8.4167000000000005</c:v>
                </c:pt>
                <c:pt idx="102">
                  <c:v>8.5</c:v>
                </c:pt>
                <c:pt idx="103">
                  <c:v>8.5832999999999995</c:v>
                </c:pt>
                <c:pt idx="104">
                  <c:v>8.6667000000000005</c:v>
                </c:pt>
                <c:pt idx="105">
                  <c:v>8.75</c:v>
                </c:pt>
                <c:pt idx="106">
                  <c:v>8.8332999999999995</c:v>
                </c:pt>
                <c:pt idx="107">
                  <c:v>8.9167000000000005</c:v>
                </c:pt>
                <c:pt idx="108">
                  <c:v>9</c:v>
                </c:pt>
                <c:pt idx="109">
                  <c:v>9.0832999999999995</c:v>
                </c:pt>
                <c:pt idx="110">
                  <c:v>9.1667000000000005</c:v>
                </c:pt>
                <c:pt idx="111">
                  <c:v>9.25</c:v>
                </c:pt>
                <c:pt idx="112">
                  <c:v>9.3332999999999995</c:v>
                </c:pt>
                <c:pt idx="113">
                  <c:v>9.4167000000000005</c:v>
                </c:pt>
                <c:pt idx="114">
                  <c:v>9.5</c:v>
                </c:pt>
                <c:pt idx="115">
                  <c:v>9.5832999999999995</c:v>
                </c:pt>
                <c:pt idx="116">
                  <c:v>9.6667000000000005</c:v>
                </c:pt>
                <c:pt idx="117">
                  <c:v>9.75</c:v>
                </c:pt>
                <c:pt idx="118">
                  <c:v>9.8332999999999995</c:v>
                </c:pt>
                <c:pt idx="119">
                  <c:v>9.9167000000000005</c:v>
                </c:pt>
                <c:pt idx="120">
                  <c:v>10</c:v>
                </c:pt>
                <c:pt idx="121">
                  <c:v>10.083299999999999</c:v>
                </c:pt>
                <c:pt idx="122">
                  <c:v>10.166700000000001</c:v>
                </c:pt>
                <c:pt idx="123">
                  <c:v>10.25</c:v>
                </c:pt>
                <c:pt idx="124">
                  <c:v>10.333299999999999</c:v>
                </c:pt>
                <c:pt idx="125">
                  <c:v>10.416700000000001</c:v>
                </c:pt>
                <c:pt idx="126">
                  <c:v>10.5</c:v>
                </c:pt>
                <c:pt idx="127">
                  <c:v>10.583299999999999</c:v>
                </c:pt>
                <c:pt idx="128">
                  <c:v>10.666700000000001</c:v>
                </c:pt>
                <c:pt idx="129">
                  <c:v>10.75</c:v>
                </c:pt>
                <c:pt idx="130">
                  <c:v>10.833299999999999</c:v>
                </c:pt>
                <c:pt idx="131">
                  <c:v>10.916700000000001</c:v>
                </c:pt>
                <c:pt idx="132">
                  <c:v>11</c:v>
                </c:pt>
                <c:pt idx="133">
                  <c:v>11.083299999999999</c:v>
                </c:pt>
                <c:pt idx="134">
                  <c:v>11.166700000000001</c:v>
                </c:pt>
                <c:pt idx="135">
                  <c:v>11.25</c:v>
                </c:pt>
                <c:pt idx="136">
                  <c:v>11.333299999999999</c:v>
                </c:pt>
                <c:pt idx="137">
                  <c:v>11.416700000000001</c:v>
                </c:pt>
                <c:pt idx="138">
                  <c:v>11.5</c:v>
                </c:pt>
                <c:pt idx="139">
                  <c:v>11.583299999999999</c:v>
                </c:pt>
                <c:pt idx="140">
                  <c:v>11.666700000000001</c:v>
                </c:pt>
                <c:pt idx="141">
                  <c:v>11.75</c:v>
                </c:pt>
                <c:pt idx="142">
                  <c:v>11.833299999999999</c:v>
                </c:pt>
                <c:pt idx="143">
                  <c:v>11.916700000000001</c:v>
                </c:pt>
                <c:pt idx="144">
                  <c:v>12</c:v>
                </c:pt>
                <c:pt idx="145">
                  <c:v>12.083299999999999</c:v>
                </c:pt>
                <c:pt idx="146">
                  <c:v>12.166700000000001</c:v>
                </c:pt>
                <c:pt idx="147">
                  <c:v>12.25</c:v>
                </c:pt>
                <c:pt idx="148">
                  <c:v>12.333299999999999</c:v>
                </c:pt>
                <c:pt idx="149">
                  <c:v>12.416700000000001</c:v>
                </c:pt>
                <c:pt idx="150">
                  <c:v>12.5</c:v>
                </c:pt>
                <c:pt idx="151">
                  <c:v>12.583299999999999</c:v>
                </c:pt>
                <c:pt idx="152">
                  <c:v>12.666700000000001</c:v>
                </c:pt>
                <c:pt idx="153">
                  <c:v>12.75</c:v>
                </c:pt>
                <c:pt idx="154">
                  <c:v>12.833299999999999</c:v>
                </c:pt>
                <c:pt idx="155">
                  <c:v>12.916700000000001</c:v>
                </c:pt>
                <c:pt idx="156">
                  <c:v>13</c:v>
                </c:pt>
                <c:pt idx="157">
                  <c:v>13.083299999999999</c:v>
                </c:pt>
                <c:pt idx="158">
                  <c:v>13.166700000000001</c:v>
                </c:pt>
                <c:pt idx="159">
                  <c:v>13.25</c:v>
                </c:pt>
                <c:pt idx="160">
                  <c:v>13.333299999999999</c:v>
                </c:pt>
                <c:pt idx="161">
                  <c:v>13.416700000000001</c:v>
                </c:pt>
                <c:pt idx="162">
                  <c:v>13.5</c:v>
                </c:pt>
                <c:pt idx="163">
                  <c:v>13.583299999999999</c:v>
                </c:pt>
                <c:pt idx="164">
                  <c:v>13.666700000000001</c:v>
                </c:pt>
                <c:pt idx="165">
                  <c:v>13.75</c:v>
                </c:pt>
                <c:pt idx="166">
                  <c:v>13.833299999999999</c:v>
                </c:pt>
                <c:pt idx="167">
                  <c:v>13.916700000000001</c:v>
                </c:pt>
                <c:pt idx="168">
                  <c:v>14</c:v>
                </c:pt>
                <c:pt idx="169">
                  <c:v>14.083299999999999</c:v>
                </c:pt>
                <c:pt idx="170">
                  <c:v>14.166700000000001</c:v>
                </c:pt>
                <c:pt idx="171">
                  <c:v>14.25</c:v>
                </c:pt>
                <c:pt idx="172">
                  <c:v>14.333299999999999</c:v>
                </c:pt>
                <c:pt idx="173">
                  <c:v>14.416700000000001</c:v>
                </c:pt>
                <c:pt idx="174">
                  <c:v>14.5</c:v>
                </c:pt>
                <c:pt idx="175">
                  <c:v>14.583299999999999</c:v>
                </c:pt>
                <c:pt idx="176">
                  <c:v>14.666700000000001</c:v>
                </c:pt>
                <c:pt idx="177">
                  <c:v>14.75</c:v>
                </c:pt>
                <c:pt idx="178">
                  <c:v>14.833299999999999</c:v>
                </c:pt>
                <c:pt idx="179">
                  <c:v>14.916700000000001</c:v>
                </c:pt>
                <c:pt idx="180">
                  <c:v>15</c:v>
                </c:pt>
                <c:pt idx="181">
                  <c:v>15.083299999999999</c:v>
                </c:pt>
                <c:pt idx="182">
                  <c:v>15.166700000000001</c:v>
                </c:pt>
                <c:pt idx="183">
                  <c:v>15.25</c:v>
                </c:pt>
                <c:pt idx="184">
                  <c:v>15.333299999999999</c:v>
                </c:pt>
                <c:pt idx="185">
                  <c:v>15.416700000000001</c:v>
                </c:pt>
                <c:pt idx="186">
                  <c:v>15.5</c:v>
                </c:pt>
                <c:pt idx="187">
                  <c:v>15.583299999999999</c:v>
                </c:pt>
                <c:pt idx="188">
                  <c:v>15.666700000000001</c:v>
                </c:pt>
                <c:pt idx="189">
                  <c:v>15.75</c:v>
                </c:pt>
                <c:pt idx="190">
                  <c:v>15.833299999999999</c:v>
                </c:pt>
                <c:pt idx="191">
                  <c:v>15.916700000000001</c:v>
                </c:pt>
                <c:pt idx="192">
                  <c:v>16</c:v>
                </c:pt>
                <c:pt idx="193">
                  <c:v>16.083300000000001</c:v>
                </c:pt>
                <c:pt idx="194">
                  <c:v>16.166699999999999</c:v>
                </c:pt>
                <c:pt idx="195">
                  <c:v>16.25</c:v>
                </c:pt>
                <c:pt idx="196">
                  <c:v>16.333300000000001</c:v>
                </c:pt>
                <c:pt idx="197">
                  <c:v>16.416699999999999</c:v>
                </c:pt>
                <c:pt idx="198">
                  <c:v>16.5</c:v>
                </c:pt>
                <c:pt idx="199">
                  <c:v>16.583300000000001</c:v>
                </c:pt>
                <c:pt idx="200">
                  <c:v>16.666699999999999</c:v>
                </c:pt>
                <c:pt idx="201">
                  <c:v>16.75</c:v>
                </c:pt>
                <c:pt idx="202">
                  <c:v>16.833300000000001</c:v>
                </c:pt>
                <c:pt idx="203">
                  <c:v>16.916699999999999</c:v>
                </c:pt>
                <c:pt idx="204">
                  <c:v>17</c:v>
                </c:pt>
                <c:pt idx="205">
                  <c:v>17.083300000000001</c:v>
                </c:pt>
                <c:pt idx="206">
                  <c:v>17.166699999999999</c:v>
                </c:pt>
                <c:pt idx="207">
                  <c:v>17.25</c:v>
                </c:pt>
                <c:pt idx="208">
                  <c:v>17.333300000000001</c:v>
                </c:pt>
                <c:pt idx="209">
                  <c:v>17.416699999999999</c:v>
                </c:pt>
                <c:pt idx="210">
                  <c:v>17.5</c:v>
                </c:pt>
                <c:pt idx="211">
                  <c:v>17.583300000000001</c:v>
                </c:pt>
                <c:pt idx="212">
                  <c:v>17.666699999999999</c:v>
                </c:pt>
                <c:pt idx="213">
                  <c:v>17.75</c:v>
                </c:pt>
                <c:pt idx="214">
                  <c:v>17.833300000000001</c:v>
                </c:pt>
                <c:pt idx="215">
                  <c:v>17.916699999999999</c:v>
                </c:pt>
                <c:pt idx="216">
                  <c:v>18</c:v>
                </c:pt>
                <c:pt idx="217">
                  <c:v>18.083300000000001</c:v>
                </c:pt>
                <c:pt idx="218">
                  <c:v>18.166699999999999</c:v>
                </c:pt>
                <c:pt idx="219">
                  <c:v>18.25</c:v>
                </c:pt>
                <c:pt idx="220">
                  <c:v>18.333300000000001</c:v>
                </c:pt>
                <c:pt idx="221">
                  <c:v>18.416699999999999</c:v>
                </c:pt>
                <c:pt idx="222">
                  <c:v>18.5</c:v>
                </c:pt>
                <c:pt idx="223">
                  <c:v>18.583300000000001</c:v>
                </c:pt>
                <c:pt idx="224">
                  <c:v>18.666699999999999</c:v>
                </c:pt>
                <c:pt idx="225">
                  <c:v>18.75</c:v>
                </c:pt>
                <c:pt idx="226">
                  <c:v>18.833300000000001</c:v>
                </c:pt>
                <c:pt idx="227">
                  <c:v>18.916699999999999</c:v>
                </c:pt>
                <c:pt idx="228">
                  <c:v>19</c:v>
                </c:pt>
                <c:pt idx="229">
                  <c:v>19.083300000000001</c:v>
                </c:pt>
                <c:pt idx="230">
                  <c:v>19.166699999999999</c:v>
                </c:pt>
                <c:pt idx="231">
                  <c:v>19.25</c:v>
                </c:pt>
                <c:pt idx="232">
                  <c:v>19.333300000000001</c:v>
                </c:pt>
                <c:pt idx="233">
                  <c:v>19.416699999999999</c:v>
                </c:pt>
                <c:pt idx="234">
                  <c:v>19.5</c:v>
                </c:pt>
                <c:pt idx="235">
                  <c:v>19.583300000000001</c:v>
                </c:pt>
                <c:pt idx="236">
                  <c:v>19.666699999999999</c:v>
                </c:pt>
                <c:pt idx="237">
                  <c:v>19.75</c:v>
                </c:pt>
                <c:pt idx="238">
                  <c:v>19.833300000000001</c:v>
                </c:pt>
                <c:pt idx="239">
                  <c:v>19.916699999999999</c:v>
                </c:pt>
                <c:pt idx="240">
                  <c:v>20</c:v>
                </c:pt>
              </c:numCache>
            </c:numRef>
          </c:xVal>
          <c:yVal>
            <c:numRef>
              <c:f>Sheet1!$B$2:$B$242</c:f>
              <c:numCache>
                <c:formatCode>General</c:formatCode>
                <c:ptCount val="241"/>
                <c:pt idx="0">
                  <c:v>100</c:v>
                </c:pt>
                <c:pt idx="1">
                  <c:v>100</c:v>
                </c:pt>
                <c:pt idx="2">
                  <c:v>99.972999999999999</c:v>
                </c:pt>
                <c:pt idx="3">
                  <c:v>99.924000000000007</c:v>
                </c:pt>
                <c:pt idx="4">
                  <c:v>99.826999999999998</c:v>
                </c:pt>
                <c:pt idx="5">
                  <c:v>99.641000000000005</c:v>
                </c:pt>
                <c:pt idx="6">
                  <c:v>97.817999999999998</c:v>
                </c:pt>
                <c:pt idx="7">
                  <c:v>94.878</c:v>
                </c:pt>
                <c:pt idx="8">
                  <c:v>94.637</c:v>
                </c:pt>
                <c:pt idx="9">
                  <c:v>94.570999999999998</c:v>
                </c:pt>
                <c:pt idx="10">
                  <c:v>94.56</c:v>
                </c:pt>
                <c:pt idx="11">
                  <c:v>94.56</c:v>
                </c:pt>
                <c:pt idx="12">
                  <c:v>94.56</c:v>
                </c:pt>
                <c:pt idx="13">
                  <c:v>94.516000000000005</c:v>
                </c:pt>
                <c:pt idx="14">
                  <c:v>94.477000000000004</c:v>
                </c:pt>
                <c:pt idx="15">
                  <c:v>94.367000000000004</c:v>
                </c:pt>
                <c:pt idx="16">
                  <c:v>94.171000000000006</c:v>
                </c:pt>
                <c:pt idx="17">
                  <c:v>93.811000000000007</c:v>
                </c:pt>
                <c:pt idx="18">
                  <c:v>92.275000000000006</c:v>
                </c:pt>
                <c:pt idx="19">
                  <c:v>89.763000000000005</c:v>
                </c:pt>
                <c:pt idx="20">
                  <c:v>89.406000000000006</c:v>
                </c:pt>
                <c:pt idx="21">
                  <c:v>89.305999999999997</c:v>
                </c:pt>
                <c:pt idx="22">
                  <c:v>89.266000000000005</c:v>
                </c:pt>
                <c:pt idx="23">
                  <c:v>89.266000000000005</c:v>
                </c:pt>
                <c:pt idx="24">
                  <c:v>89.266000000000005</c:v>
                </c:pt>
                <c:pt idx="25">
                  <c:v>89.227999999999994</c:v>
                </c:pt>
                <c:pt idx="26">
                  <c:v>89.188999999999993</c:v>
                </c:pt>
                <c:pt idx="27">
                  <c:v>89.078999999999994</c:v>
                </c:pt>
                <c:pt idx="28">
                  <c:v>88.811000000000007</c:v>
                </c:pt>
                <c:pt idx="29">
                  <c:v>88.289000000000001</c:v>
                </c:pt>
                <c:pt idx="30">
                  <c:v>87.108000000000004</c:v>
                </c:pt>
                <c:pt idx="31">
                  <c:v>85.192999999999998</c:v>
                </c:pt>
                <c:pt idx="32">
                  <c:v>84.85</c:v>
                </c:pt>
                <c:pt idx="33">
                  <c:v>84.769000000000005</c:v>
                </c:pt>
                <c:pt idx="34">
                  <c:v>84.753</c:v>
                </c:pt>
                <c:pt idx="35">
                  <c:v>84.727999999999994</c:v>
                </c:pt>
                <c:pt idx="36">
                  <c:v>84.703000000000003</c:v>
                </c:pt>
                <c:pt idx="37">
                  <c:v>84.622</c:v>
                </c:pt>
                <c:pt idx="38">
                  <c:v>84.528000000000006</c:v>
                </c:pt>
                <c:pt idx="39">
                  <c:v>84.376000000000005</c:v>
                </c:pt>
                <c:pt idx="40">
                  <c:v>83.994</c:v>
                </c:pt>
                <c:pt idx="41">
                  <c:v>83.427999999999997</c:v>
                </c:pt>
                <c:pt idx="42">
                  <c:v>82.265000000000001</c:v>
                </c:pt>
                <c:pt idx="43">
                  <c:v>80.683000000000007</c:v>
                </c:pt>
                <c:pt idx="44">
                  <c:v>80.313999999999993</c:v>
                </c:pt>
                <c:pt idx="45">
                  <c:v>80.295000000000002</c:v>
                </c:pt>
                <c:pt idx="46">
                  <c:v>80.236000000000004</c:v>
                </c:pt>
                <c:pt idx="47">
                  <c:v>80.206000000000003</c:v>
                </c:pt>
                <c:pt idx="48">
                  <c:v>80.206000000000003</c:v>
                </c:pt>
                <c:pt idx="49">
                  <c:v>80.073999999999998</c:v>
                </c:pt>
                <c:pt idx="50">
                  <c:v>79.947999999999993</c:v>
                </c:pt>
                <c:pt idx="51">
                  <c:v>79.787000000000006</c:v>
                </c:pt>
                <c:pt idx="52">
                  <c:v>79.486000000000004</c:v>
                </c:pt>
                <c:pt idx="53">
                  <c:v>78.869</c:v>
                </c:pt>
                <c:pt idx="54">
                  <c:v>77.596999999999994</c:v>
                </c:pt>
                <c:pt idx="55">
                  <c:v>75.944000000000003</c:v>
                </c:pt>
                <c:pt idx="56">
                  <c:v>75.613</c:v>
                </c:pt>
                <c:pt idx="57">
                  <c:v>75.481999999999999</c:v>
                </c:pt>
                <c:pt idx="58">
                  <c:v>75.481999999999999</c:v>
                </c:pt>
                <c:pt idx="59">
                  <c:v>75.433000000000007</c:v>
                </c:pt>
                <c:pt idx="60">
                  <c:v>75.408000000000001</c:v>
                </c:pt>
                <c:pt idx="61">
                  <c:v>75.352000000000004</c:v>
                </c:pt>
                <c:pt idx="62">
                  <c:v>75.209999999999994</c:v>
                </c:pt>
                <c:pt idx="63">
                  <c:v>74.906999999999996</c:v>
                </c:pt>
                <c:pt idx="64">
                  <c:v>74.516999999999996</c:v>
                </c:pt>
                <c:pt idx="65">
                  <c:v>74.009</c:v>
                </c:pt>
                <c:pt idx="66">
                  <c:v>72.989999999999995</c:v>
                </c:pt>
                <c:pt idx="67">
                  <c:v>71.760000000000005</c:v>
                </c:pt>
                <c:pt idx="68">
                  <c:v>71.539000000000001</c:v>
                </c:pt>
                <c:pt idx="69">
                  <c:v>71.463999999999999</c:v>
                </c:pt>
                <c:pt idx="70">
                  <c:v>71.463999999999999</c:v>
                </c:pt>
                <c:pt idx="71">
                  <c:v>71.418000000000006</c:v>
                </c:pt>
                <c:pt idx="72">
                  <c:v>71.370999999999995</c:v>
                </c:pt>
                <c:pt idx="73">
                  <c:v>71.268000000000001</c:v>
                </c:pt>
                <c:pt idx="74">
                  <c:v>71.161000000000001</c:v>
                </c:pt>
                <c:pt idx="75">
                  <c:v>70.927000000000007</c:v>
                </c:pt>
                <c:pt idx="76">
                  <c:v>70.62</c:v>
                </c:pt>
                <c:pt idx="77">
                  <c:v>70.165999999999997</c:v>
                </c:pt>
                <c:pt idx="78">
                  <c:v>69.234999999999999</c:v>
                </c:pt>
                <c:pt idx="79">
                  <c:v>68.209000000000003</c:v>
                </c:pt>
                <c:pt idx="80">
                  <c:v>67.932000000000002</c:v>
                </c:pt>
                <c:pt idx="81">
                  <c:v>67.894999999999996</c:v>
                </c:pt>
                <c:pt idx="82">
                  <c:v>67.819999999999993</c:v>
                </c:pt>
                <c:pt idx="83">
                  <c:v>67.781000000000006</c:v>
                </c:pt>
                <c:pt idx="84">
                  <c:v>67.700999999999993</c:v>
                </c:pt>
                <c:pt idx="85">
                  <c:v>67.656999999999996</c:v>
                </c:pt>
                <c:pt idx="86">
                  <c:v>67.522000000000006</c:v>
                </c:pt>
                <c:pt idx="87">
                  <c:v>67.272000000000006</c:v>
                </c:pt>
                <c:pt idx="88">
                  <c:v>66.861000000000004</c:v>
                </c:pt>
                <c:pt idx="89">
                  <c:v>66.516999999999996</c:v>
                </c:pt>
                <c:pt idx="90">
                  <c:v>65.504999999999995</c:v>
                </c:pt>
                <c:pt idx="91">
                  <c:v>64.488</c:v>
                </c:pt>
                <c:pt idx="92">
                  <c:v>64.325000000000003</c:v>
                </c:pt>
                <c:pt idx="93">
                  <c:v>64.278000000000006</c:v>
                </c:pt>
                <c:pt idx="94">
                  <c:v>64.254000000000005</c:v>
                </c:pt>
                <c:pt idx="95">
                  <c:v>64.228999999999999</c:v>
                </c:pt>
                <c:pt idx="96">
                  <c:v>64.177999999999997</c:v>
                </c:pt>
                <c:pt idx="97">
                  <c:v>64.069000000000003</c:v>
                </c:pt>
                <c:pt idx="98">
                  <c:v>63.87</c:v>
                </c:pt>
                <c:pt idx="99">
                  <c:v>63.555</c:v>
                </c:pt>
                <c:pt idx="100">
                  <c:v>63.152000000000001</c:v>
                </c:pt>
                <c:pt idx="101">
                  <c:v>62.546999999999997</c:v>
                </c:pt>
                <c:pt idx="102">
                  <c:v>61.68</c:v>
                </c:pt>
                <c:pt idx="103">
                  <c:v>61.097000000000001</c:v>
                </c:pt>
                <c:pt idx="104">
                  <c:v>60.95</c:v>
                </c:pt>
                <c:pt idx="105">
                  <c:v>60.86</c:v>
                </c:pt>
                <c:pt idx="106">
                  <c:v>60.86</c:v>
                </c:pt>
                <c:pt idx="107">
                  <c:v>60.829000000000001</c:v>
                </c:pt>
                <c:pt idx="108">
                  <c:v>60.829000000000001</c:v>
                </c:pt>
                <c:pt idx="109">
                  <c:v>60.726999999999997</c:v>
                </c:pt>
                <c:pt idx="110">
                  <c:v>60.62</c:v>
                </c:pt>
                <c:pt idx="111">
                  <c:v>60.404000000000003</c:v>
                </c:pt>
                <c:pt idx="112">
                  <c:v>60.151000000000003</c:v>
                </c:pt>
                <c:pt idx="113">
                  <c:v>59.825000000000003</c:v>
                </c:pt>
                <c:pt idx="114">
                  <c:v>58.662999999999997</c:v>
                </c:pt>
                <c:pt idx="115">
                  <c:v>57.384999999999998</c:v>
                </c:pt>
                <c:pt idx="116">
                  <c:v>57.201000000000001</c:v>
                </c:pt>
                <c:pt idx="117">
                  <c:v>57.051000000000002</c:v>
                </c:pt>
                <c:pt idx="118">
                  <c:v>57.051000000000002</c:v>
                </c:pt>
                <c:pt idx="119">
                  <c:v>57.051000000000002</c:v>
                </c:pt>
                <c:pt idx="120">
                  <c:v>56.972000000000001</c:v>
                </c:pt>
                <c:pt idx="121">
                  <c:v>56.884999999999998</c:v>
                </c:pt>
                <c:pt idx="122">
                  <c:v>56.75</c:v>
                </c:pt>
                <c:pt idx="123">
                  <c:v>56.521000000000001</c:v>
                </c:pt>
                <c:pt idx="124">
                  <c:v>56.383000000000003</c:v>
                </c:pt>
                <c:pt idx="125">
                  <c:v>56.198999999999998</c:v>
                </c:pt>
                <c:pt idx="126">
                  <c:v>55.320999999999998</c:v>
                </c:pt>
                <c:pt idx="127">
                  <c:v>54.116</c:v>
                </c:pt>
                <c:pt idx="128">
                  <c:v>54.116</c:v>
                </c:pt>
                <c:pt idx="129">
                  <c:v>54.116</c:v>
                </c:pt>
                <c:pt idx="130">
                  <c:v>54.116</c:v>
                </c:pt>
                <c:pt idx="131">
                  <c:v>54.067</c:v>
                </c:pt>
                <c:pt idx="132">
                  <c:v>54.067</c:v>
                </c:pt>
                <c:pt idx="133">
                  <c:v>54.067</c:v>
                </c:pt>
                <c:pt idx="134">
                  <c:v>54.009</c:v>
                </c:pt>
                <c:pt idx="135">
                  <c:v>53.774000000000001</c:v>
                </c:pt>
                <c:pt idx="136">
                  <c:v>53.656999999999996</c:v>
                </c:pt>
                <c:pt idx="137">
                  <c:v>53.244</c:v>
                </c:pt>
                <c:pt idx="138">
                  <c:v>52.65</c:v>
                </c:pt>
                <c:pt idx="139">
                  <c:v>51.936</c:v>
                </c:pt>
                <c:pt idx="140">
                  <c:v>51.697000000000003</c:v>
                </c:pt>
                <c:pt idx="141">
                  <c:v>51.636000000000003</c:v>
                </c:pt>
                <c:pt idx="142">
                  <c:v>51.636000000000003</c:v>
                </c:pt>
                <c:pt idx="143">
                  <c:v>51.636000000000003</c:v>
                </c:pt>
                <c:pt idx="144">
                  <c:v>51.572000000000003</c:v>
                </c:pt>
                <c:pt idx="145">
                  <c:v>51.572000000000003</c:v>
                </c:pt>
                <c:pt idx="146">
                  <c:v>51.494999999999997</c:v>
                </c:pt>
                <c:pt idx="147">
                  <c:v>51.341000000000001</c:v>
                </c:pt>
                <c:pt idx="148">
                  <c:v>50.640999999999998</c:v>
                </c:pt>
                <c:pt idx="149">
                  <c:v>50.173000000000002</c:v>
                </c:pt>
                <c:pt idx="150">
                  <c:v>49.31</c:v>
                </c:pt>
                <c:pt idx="151">
                  <c:v>48.356999999999999</c:v>
                </c:pt>
                <c:pt idx="152">
                  <c:v>48.195</c:v>
                </c:pt>
                <c:pt idx="153">
                  <c:v>48.195</c:v>
                </c:pt>
                <c:pt idx="154">
                  <c:v>48.195</c:v>
                </c:pt>
                <c:pt idx="155">
                  <c:v>48.195</c:v>
                </c:pt>
                <c:pt idx="156">
                  <c:v>48.195</c:v>
                </c:pt>
                <c:pt idx="157">
                  <c:v>48.195</c:v>
                </c:pt>
                <c:pt idx="158">
                  <c:v>48.195</c:v>
                </c:pt>
                <c:pt idx="159">
                  <c:v>48.087000000000003</c:v>
                </c:pt>
                <c:pt idx="160">
                  <c:v>47.87</c:v>
                </c:pt>
                <c:pt idx="161">
                  <c:v>47.435000000000002</c:v>
                </c:pt>
                <c:pt idx="162">
                  <c:v>46.667999999999999</c:v>
                </c:pt>
                <c:pt idx="163">
                  <c:v>45.780999999999999</c:v>
                </c:pt>
                <c:pt idx="164">
                  <c:v>45.668999999999997</c:v>
                </c:pt>
                <c:pt idx="165">
                  <c:v>45.668999999999997</c:v>
                </c:pt>
                <c:pt idx="166">
                  <c:v>45.668999999999997</c:v>
                </c:pt>
                <c:pt idx="167">
                  <c:v>45.668999999999997</c:v>
                </c:pt>
                <c:pt idx="168">
                  <c:v>45.668999999999997</c:v>
                </c:pt>
                <c:pt idx="169">
                  <c:v>45.668999999999997</c:v>
                </c:pt>
                <c:pt idx="170">
                  <c:v>45.515000000000001</c:v>
                </c:pt>
                <c:pt idx="171">
                  <c:v>45.515000000000001</c:v>
                </c:pt>
                <c:pt idx="172">
                  <c:v>45.048999999999999</c:v>
                </c:pt>
                <c:pt idx="173">
                  <c:v>44.582999999999998</c:v>
                </c:pt>
                <c:pt idx="174">
                  <c:v>44.116999999999997</c:v>
                </c:pt>
                <c:pt idx="175">
                  <c:v>43.496000000000002</c:v>
                </c:pt>
                <c:pt idx="176">
                  <c:v>43.496000000000002</c:v>
                </c:pt>
                <c:pt idx="177">
                  <c:v>43.496000000000002</c:v>
                </c:pt>
                <c:pt idx="178">
                  <c:v>43.496000000000002</c:v>
                </c:pt>
                <c:pt idx="179">
                  <c:v>43.496000000000002</c:v>
                </c:pt>
                <c:pt idx="180">
                  <c:v>43.496000000000002</c:v>
                </c:pt>
                <c:pt idx="181">
                  <c:v>43.496000000000002</c:v>
                </c:pt>
                <c:pt idx="182">
                  <c:v>43.496000000000002</c:v>
                </c:pt>
                <c:pt idx="183">
                  <c:v>43.231000000000002</c:v>
                </c:pt>
                <c:pt idx="184">
                  <c:v>43.231000000000002</c:v>
                </c:pt>
                <c:pt idx="185">
                  <c:v>43.231000000000002</c:v>
                </c:pt>
                <c:pt idx="186">
                  <c:v>42.694000000000003</c:v>
                </c:pt>
                <c:pt idx="187">
                  <c:v>42.42</c:v>
                </c:pt>
                <c:pt idx="188">
                  <c:v>42.42</c:v>
                </c:pt>
                <c:pt idx="189">
                  <c:v>42.42</c:v>
                </c:pt>
                <c:pt idx="190">
                  <c:v>42.42</c:v>
                </c:pt>
                <c:pt idx="191">
                  <c:v>42.42</c:v>
                </c:pt>
                <c:pt idx="192">
                  <c:v>42.42</c:v>
                </c:pt>
                <c:pt idx="193">
                  <c:v>42.42</c:v>
                </c:pt>
                <c:pt idx="194">
                  <c:v>41.959000000000003</c:v>
                </c:pt>
                <c:pt idx="195">
                  <c:v>41.959000000000003</c:v>
                </c:pt>
                <c:pt idx="196">
                  <c:v>41.959000000000003</c:v>
                </c:pt>
                <c:pt idx="197">
                  <c:v>41.959000000000003</c:v>
                </c:pt>
                <c:pt idx="198">
                  <c:v>41.493000000000002</c:v>
                </c:pt>
                <c:pt idx="199">
                  <c:v>41.021000000000001</c:v>
                </c:pt>
                <c:pt idx="200">
                  <c:v>41.021000000000001</c:v>
                </c:pt>
                <c:pt idx="201">
                  <c:v>40.527000000000001</c:v>
                </c:pt>
                <c:pt idx="202">
                  <c:v>40.527000000000001</c:v>
                </c:pt>
                <c:pt idx="203">
                  <c:v>40.527000000000001</c:v>
                </c:pt>
                <c:pt idx="204">
                  <c:v>40.527000000000001</c:v>
                </c:pt>
                <c:pt idx="205">
                  <c:v>40.527000000000001</c:v>
                </c:pt>
                <c:pt idx="206">
                  <c:v>40.527000000000001</c:v>
                </c:pt>
                <c:pt idx="207">
                  <c:v>40.527000000000001</c:v>
                </c:pt>
                <c:pt idx="208">
                  <c:v>40.527000000000001</c:v>
                </c:pt>
                <c:pt idx="209">
                  <c:v>40.527000000000001</c:v>
                </c:pt>
                <c:pt idx="210">
                  <c:v>40.527000000000001</c:v>
                </c:pt>
                <c:pt idx="211">
                  <c:v>40.527000000000001</c:v>
                </c:pt>
                <c:pt idx="212">
                  <c:v>40.527000000000001</c:v>
                </c:pt>
                <c:pt idx="213">
                  <c:v>40.527000000000001</c:v>
                </c:pt>
                <c:pt idx="214">
                  <c:v>40.527000000000001</c:v>
                </c:pt>
                <c:pt idx="215">
                  <c:v>40.527000000000001</c:v>
                </c:pt>
                <c:pt idx="216">
                  <c:v>40.527000000000001</c:v>
                </c:pt>
                <c:pt idx="217">
                  <c:v>29.526</c:v>
                </c:pt>
                <c:pt idx="218">
                  <c:v>29.526</c:v>
                </c:pt>
                <c:pt idx="219">
                  <c:v>28.757999999999999</c:v>
                </c:pt>
                <c:pt idx="220">
                  <c:v>28.562000000000001</c:v>
                </c:pt>
                <c:pt idx="221">
                  <c:v>28.562000000000001</c:v>
                </c:pt>
                <c:pt idx="222">
                  <c:v>27.975000000000001</c:v>
                </c:pt>
                <c:pt idx="223">
                  <c:v>27.584</c:v>
                </c:pt>
                <c:pt idx="224">
                  <c:v>27.385000000000002</c:v>
                </c:pt>
                <c:pt idx="225">
                  <c:v>27.385000000000002</c:v>
                </c:pt>
                <c:pt idx="226">
                  <c:v>27.385000000000002</c:v>
                </c:pt>
                <c:pt idx="227">
                  <c:v>27.385000000000002</c:v>
                </c:pt>
                <c:pt idx="228">
                  <c:v>27.385000000000002</c:v>
                </c:pt>
                <c:pt idx="229">
                  <c:v>27.385000000000002</c:v>
                </c:pt>
                <c:pt idx="230">
                  <c:v>27.385000000000002</c:v>
                </c:pt>
                <c:pt idx="231">
                  <c:v>27.385000000000002</c:v>
                </c:pt>
                <c:pt idx="232">
                  <c:v>27.385000000000002</c:v>
                </c:pt>
                <c:pt idx="233">
                  <c:v>27.109000000000002</c:v>
                </c:pt>
                <c:pt idx="234">
                  <c:v>27.109000000000002</c:v>
                </c:pt>
                <c:pt idx="235">
                  <c:v>26.829000000000001</c:v>
                </c:pt>
                <c:pt idx="236">
                  <c:v>26.544</c:v>
                </c:pt>
                <c:pt idx="237">
                  <c:v>26.254999999999999</c:v>
                </c:pt>
                <c:pt idx="238">
                  <c:v>26.254999999999999</c:v>
                </c:pt>
                <c:pt idx="239">
                  <c:v>26.254999999999999</c:v>
                </c:pt>
                <c:pt idx="240">
                  <c:v>26.254999999999999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4CB-4863-80E2-95C97711BCF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35-49 yrs (N=9,021) </c:v>
                </c:pt>
              </c:strCache>
            </c:strRef>
          </c:tx>
          <c:spPr>
            <a:ln w="31750"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Sheet1!$A$2:$A$242</c:f>
              <c:numCache>
                <c:formatCode>General</c:formatCode>
                <c:ptCount val="241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2.4167000000000001</c:v>
                </c:pt>
                <c:pt idx="30">
                  <c:v>2.5</c:v>
                </c:pt>
                <c:pt idx="31">
                  <c:v>2.5832999999999999</c:v>
                </c:pt>
                <c:pt idx="32">
                  <c:v>2.6667000000000001</c:v>
                </c:pt>
                <c:pt idx="33">
                  <c:v>2.75</c:v>
                </c:pt>
                <c:pt idx="34">
                  <c:v>2.8332999999999999</c:v>
                </c:pt>
                <c:pt idx="35">
                  <c:v>2.9167000000000001</c:v>
                </c:pt>
                <c:pt idx="36">
                  <c:v>3</c:v>
                </c:pt>
                <c:pt idx="37">
                  <c:v>3.0832999999999999</c:v>
                </c:pt>
                <c:pt idx="38">
                  <c:v>3.1667000000000001</c:v>
                </c:pt>
                <c:pt idx="39">
                  <c:v>3.25</c:v>
                </c:pt>
                <c:pt idx="40">
                  <c:v>3.3332999999999999</c:v>
                </c:pt>
                <c:pt idx="41">
                  <c:v>3.4167000000000001</c:v>
                </c:pt>
                <c:pt idx="42">
                  <c:v>3.5</c:v>
                </c:pt>
                <c:pt idx="43">
                  <c:v>3.5832999999999999</c:v>
                </c:pt>
                <c:pt idx="44">
                  <c:v>3.6667000000000001</c:v>
                </c:pt>
                <c:pt idx="45">
                  <c:v>3.75</c:v>
                </c:pt>
                <c:pt idx="46">
                  <c:v>3.8332999999999999</c:v>
                </c:pt>
                <c:pt idx="47">
                  <c:v>3.9167000000000001</c:v>
                </c:pt>
                <c:pt idx="48">
                  <c:v>4</c:v>
                </c:pt>
                <c:pt idx="49">
                  <c:v>4.0833000000000004</c:v>
                </c:pt>
                <c:pt idx="50">
                  <c:v>4.1666999999999996</c:v>
                </c:pt>
                <c:pt idx="51">
                  <c:v>4.25</c:v>
                </c:pt>
                <c:pt idx="52">
                  <c:v>4.3333000000000004</c:v>
                </c:pt>
                <c:pt idx="53">
                  <c:v>4.4166999999999996</c:v>
                </c:pt>
                <c:pt idx="54">
                  <c:v>4.5</c:v>
                </c:pt>
                <c:pt idx="55">
                  <c:v>4.5833000000000004</c:v>
                </c:pt>
                <c:pt idx="56">
                  <c:v>4.6666999999999996</c:v>
                </c:pt>
                <c:pt idx="57">
                  <c:v>4.75</c:v>
                </c:pt>
                <c:pt idx="58">
                  <c:v>4.8333000000000004</c:v>
                </c:pt>
                <c:pt idx="59">
                  <c:v>4.9166999999999996</c:v>
                </c:pt>
                <c:pt idx="60">
                  <c:v>5</c:v>
                </c:pt>
                <c:pt idx="61">
                  <c:v>5.0833000000000004</c:v>
                </c:pt>
                <c:pt idx="62">
                  <c:v>5.1666999999999996</c:v>
                </c:pt>
                <c:pt idx="63">
                  <c:v>5.25</c:v>
                </c:pt>
                <c:pt idx="64">
                  <c:v>5.3333000000000004</c:v>
                </c:pt>
                <c:pt idx="65">
                  <c:v>5.4166999999999996</c:v>
                </c:pt>
                <c:pt idx="66">
                  <c:v>5.5</c:v>
                </c:pt>
                <c:pt idx="67">
                  <c:v>5.5833000000000004</c:v>
                </c:pt>
                <c:pt idx="68">
                  <c:v>5.6666999999999996</c:v>
                </c:pt>
                <c:pt idx="69">
                  <c:v>5.75</c:v>
                </c:pt>
                <c:pt idx="70">
                  <c:v>5.8333000000000004</c:v>
                </c:pt>
                <c:pt idx="71">
                  <c:v>5.9166999999999996</c:v>
                </c:pt>
                <c:pt idx="72">
                  <c:v>6</c:v>
                </c:pt>
                <c:pt idx="73">
                  <c:v>6.0833000000000004</c:v>
                </c:pt>
                <c:pt idx="74">
                  <c:v>6.1666999999999996</c:v>
                </c:pt>
                <c:pt idx="75">
                  <c:v>6.25</c:v>
                </c:pt>
                <c:pt idx="76">
                  <c:v>6.3333000000000004</c:v>
                </c:pt>
                <c:pt idx="77">
                  <c:v>6.4166999999999996</c:v>
                </c:pt>
                <c:pt idx="78">
                  <c:v>6.5</c:v>
                </c:pt>
                <c:pt idx="79">
                  <c:v>6.5833000000000004</c:v>
                </c:pt>
                <c:pt idx="80">
                  <c:v>6.6666999999999996</c:v>
                </c:pt>
                <c:pt idx="81">
                  <c:v>6.75</c:v>
                </c:pt>
                <c:pt idx="82">
                  <c:v>6.8333000000000004</c:v>
                </c:pt>
                <c:pt idx="83">
                  <c:v>6.9166999999999996</c:v>
                </c:pt>
                <c:pt idx="84">
                  <c:v>7</c:v>
                </c:pt>
                <c:pt idx="85">
                  <c:v>7.0833000000000004</c:v>
                </c:pt>
                <c:pt idx="86">
                  <c:v>7.1666999999999996</c:v>
                </c:pt>
                <c:pt idx="87">
                  <c:v>7.25</c:v>
                </c:pt>
                <c:pt idx="88">
                  <c:v>7.3333000000000004</c:v>
                </c:pt>
                <c:pt idx="89">
                  <c:v>7.4166999999999996</c:v>
                </c:pt>
                <c:pt idx="90">
                  <c:v>7.5</c:v>
                </c:pt>
                <c:pt idx="91">
                  <c:v>7.5833000000000004</c:v>
                </c:pt>
                <c:pt idx="92">
                  <c:v>7.6666999999999996</c:v>
                </c:pt>
                <c:pt idx="93">
                  <c:v>7.75</c:v>
                </c:pt>
                <c:pt idx="94">
                  <c:v>7.8333000000000004</c:v>
                </c:pt>
                <c:pt idx="95">
                  <c:v>7.9166999999999996</c:v>
                </c:pt>
                <c:pt idx="96">
                  <c:v>8</c:v>
                </c:pt>
                <c:pt idx="97">
                  <c:v>8.0832999999999995</c:v>
                </c:pt>
                <c:pt idx="98">
                  <c:v>8.1667000000000005</c:v>
                </c:pt>
                <c:pt idx="99">
                  <c:v>8.25</c:v>
                </c:pt>
                <c:pt idx="100">
                  <c:v>8.3332999999999995</c:v>
                </c:pt>
                <c:pt idx="101">
                  <c:v>8.4167000000000005</c:v>
                </c:pt>
                <c:pt idx="102">
                  <c:v>8.5</c:v>
                </c:pt>
                <c:pt idx="103">
                  <c:v>8.5832999999999995</c:v>
                </c:pt>
                <c:pt idx="104">
                  <c:v>8.6667000000000005</c:v>
                </c:pt>
                <c:pt idx="105">
                  <c:v>8.75</c:v>
                </c:pt>
                <c:pt idx="106">
                  <c:v>8.8332999999999995</c:v>
                </c:pt>
                <c:pt idx="107">
                  <c:v>8.9167000000000005</c:v>
                </c:pt>
                <c:pt idx="108">
                  <c:v>9</c:v>
                </c:pt>
                <c:pt idx="109">
                  <c:v>9.0832999999999995</c:v>
                </c:pt>
                <c:pt idx="110">
                  <c:v>9.1667000000000005</c:v>
                </c:pt>
                <c:pt idx="111">
                  <c:v>9.25</c:v>
                </c:pt>
                <c:pt idx="112">
                  <c:v>9.3332999999999995</c:v>
                </c:pt>
                <c:pt idx="113">
                  <c:v>9.4167000000000005</c:v>
                </c:pt>
                <c:pt idx="114">
                  <c:v>9.5</c:v>
                </c:pt>
                <c:pt idx="115">
                  <c:v>9.5832999999999995</c:v>
                </c:pt>
                <c:pt idx="116">
                  <c:v>9.6667000000000005</c:v>
                </c:pt>
                <c:pt idx="117">
                  <c:v>9.75</c:v>
                </c:pt>
                <c:pt idx="118">
                  <c:v>9.8332999999999995</c:v>
                </c:pt>
                <c:pt idx="119">
                  <c:v>9.9167000000000005</c:v>
                </c:pt>
                <c:pt idx="120">
                  <c:v>10</c:v>
                </c:pt>
                <c:pt idx="121">
                  <c:v>10.083299999999999</c:v>
                </c:pt>
                <c:pt idx="122">
                  <c:v>10.166700000000001</c:v>
                </c:pt>
                <c:pt idx="123">
                  <c:v>10.25</c:v>
                </c:pt>
                <c:pt idx="124">
                  <c:v>10.333299999999999</c:v>
                </c:pt>
                <c:pt idx="125">
                  <c:v>10.416700000000001</c:v>
                </c:pt>
                <c:pt idx="126">
                  <c:v>10.5</c:v>
                </c:pt>
                <c:pt idx="127">
                  <c:v>10.583299999999999</c:v>
                </c:pt>
                <c:pt idx="128">
                  <c:v>10.666700000000001</c:v>
                </c:pt>
                <c:pt idx="129">
                  <c:v>10.75</c:v>
                </c:pt>
                <c:pt idx="130">
                  <c:v>10.833299999999999</c:v>
                </c:pt>
                <c:pt idx="131">
                  <c:v>10.916700000000001</c:v>
                </c:pt>
                <c:pt idx="132">
                  <c:v>11</c:v>
                </c:pt>
                <c:pt idx="133">
                  <c:v>11.083299999999999</c:v>
                </c:pt>
                <c:pt idx="134">
                  <c:v>11.166700000000001</c:v>
                </c:pt>
                <c:pt idx="135">
                  <c:v>11.25</c:v>
                </c:pt>
                <c:pt idx="136">
                  <c:v>11.333299999999999</c:v>
                </c:pt>
                <c:pt idx="137">
                  <c:v>11.416700000000001</c:v>
                </c:pt>
                <c:pt idx="138">
                  <c:v>11.5</c:v>
                </c:pt>
                <c:pt idx="139">
                  <c:v>11.583299999999999</c:v>
                </c:pt>
                <c:pt idx="140">
                  <c:v>11.666700000000001</c:v>
                </c:pt>
                <c:pt idx="141">
                  <c:v>11.75</c:v>
                </c:pt>
                <c:pt idx="142">
                  <c:v>11.833299999999999</c:v>
                </c:pt>
                <c:pt idx="143">
                  <c:v>11.916700000000001</c:v>
                </c:pt>
                <c:pt idx="144">
                  <c:v>12</c:v>
                </c:pt>
                <c:pt idx="145">
                  <c:v>12.083299999999999</c:v>
                </c:pt>
                <c:pt idx="146">
                  <c:v>12.166700000000001</c:v>
                </c:pt>
                <c:pt idx="147">
                  <c:v>12.25</c:v>
                </c:pt>
                <c:pt idx="148">
                  <c:v>12.333299999999999</c:v>
                </c:pt>
                <c:pt idx="149">
                  <c:v>12.416700000000001</c:v>
                </c:pt>
                <c:pt idx="150">
                  <c:v>12.5</c:v>
                </c:pt>
                <c:pt idx="151">
                  <c:v>12.583299999999999</c:v>
                </c:pt>
                <c:pt idx="152">
                  <c:v>12.666700000000001</c:v>
                </c:pt>
                <c:pt idx="153">
                  <c:v>12.75</c:v>
                </c:pt>
                <c:pt idx="154">
                  <c:v>12.833299999999999</c:v>
                </c:pt>
                <c:pt idx="155">
                  <c:v>12.916700000000001</c:v>
                </c:pt>
                <c:pt idx="156">
                  <c:v>13</c:v>
                </c:pt>
                <c:pt idx="157">
                  <c:v>13.083299999999999</c:v>
                </c:pt>
                <c:pt idx="158">
                  <c:v>13.166700000000001</c:v>
                </c:pt>
                <c:pt idx="159">
                  <c:v>13.25</c:v>
                </c:pt>
                <c:pt idx="160">
                  <c:v>13.333299999999999</c:v>
                </c:pt>
                <c:pt idx="161">
                  <c:v>13.416700000000001</c:v>
                </c:pt>
                <c:pt idx="162">
                  <c:v>13.5</c:v>
                </c:pt>
                <c:pt idx="163">
                  <c:v>13.583299999999999</c:v>
                </c:pt>
                <c:pt idx="164">
                  <c:v>13.666700000000001</c:v>
                </c:pt>
                <c:pt idx="165">
                  <c:v>13.75</c:v>
                </c:pt>
                <c:pt idx="166">
                  <c:v>13.833299999999999</c:v>
                </c:pt>
                <c:pt idx="167">
                  <c:v>13.916700000000001</c:v>
                </c:pt>
                <c:pt idx="168">
                  <c:v>14</c:v>
                </c:pt>
                <c:pt idx="169">
                  <c:v>14.083299999999999</c:v>
                </c:pt>
                <c:pt idx="170">
                  <c:v>14.166700000000001</c:v>
                </c:pt>
                <c:pt idx="171">
                  <c:v>14.25</c:v>
                </c:pt>
                <c:pt idx="172">
                  <c:v>14.333299999999999</c:v>
                </c:pt>
                <c:pt idx="173">
                  <c:v>14.416700000000001</c:v>
                </c:pt>
                <c:pt idx="174">
                  <c:v>14.5</c:v>
                </c:pt>
                <c:pt idx="175">
                  <c:v>14.583299999999999</c:v>
                </c:pt>
                <c:pt idx="176">
                  <c:v>14.666700000000001</c:v>
                </c:pt>
                <c:pt idx="177">
                  <c:v>14.75</c:v>
                </c:pt>
                <c:pt idx="178">
                  <c:v>14.833299999999999</c:v>
                </c:pt>
                <c:pt idx="179">
                  <c:v>14.916700000000001</c:v>
                </c:pt>
                <c:pt idx="180">
                  <c:v>15</c:v>
                </c:pt>
                <c:pt idx="181">
                  <c:v>15.083299999999999</c:v>
                </c:pt>
                <c:pt idx="182">
                  <c:v>15.166700000000001</c:v>
                </c:pt>
                <c:pt idx="183">
                  <c:v>15.25</c:v>
                </c:pt>
                <c:pt idx="184">
                  <c:v>15.333299999999999</c:v>
                </c:pt>
                <c:pt idx="185">
                  <c:v>15.416700000000001</c:v>
                </c:pt>
                <c:pt idx="186">
                  <c:v>15.5</c:v>
                </c:pt>
                <c:pt idx="187">
                  <c:v>15.583299999999999</c:v>
                </c:pt>
                <c:pt idx="188">
                  <c:v>15.666700000000001</c:v>
                </c:pt>
                <c:pt idx="189">
                  <c:v>15.75</c:v>
                </c:pt>
                <c:pt idx="190">
                  <c:v>15.833299999999999</c:v>
                </c:pt>
                <c:pt idx="191">
                  <c:v>15.916700000000001</c:v>
                </c:pt>
                <c:pt idx="192">
                  <c:v>16</c:v>
                </c:pt>
                <c:pt idx="193">
                  <c:v>16.083300000000001</c:v>
                </c:pt>
                <c:pt idx="194">
                  <c:v>16.166699999999999</c:v>
                </c:pt>
                <c:pt idx="195">
                  <c:v>16.25</c:v>
                </c:pt>
                <c:pt idx="196">
                  <c:v>16.333300000000001</c:v>
                </c:pt>
                <c:pt idx="197">
                  <c:v>16.416699999999999</c:v>
                </c:pt>
                <c:pt idx="198">
                  <c:v>16.5</c:v>
                </c:pt>
                <c:pt idx="199">
                  <c:v>16.583300000000001</c:v>
                </c:pt>
                <c:pt idx="200">
                  <c:v>16.666699999999999</c:v>
                </c:pt>
                <c:pt idx="201">
                  <c:v>16.75</c:v>
                </c:pt>
                <c:pt idx="202">
                  <c:v>16.833300000000001</c:v>
                </c:pt>
                <c:pt idx="203">
                  <c:v>16.916699999999999</c:v>
                </c:pt>
                <c:pt idx="204">
                  <c:v>17</c:v>
                </c:pt>
                <c:pt idx="205">
                  <c:v>17.083300000000001</c:v>
                </c:pt>
                <c:pt idx="206">
                  <c:v>17.166699999999999</c:v>
                </c:pt>
                <c:pt idx="207">
                  <c:v>17.25</c:v>
                </c:pt>
                <c:pt idx="208">
                  <c:v>17.333300000000001</c:v>
                </c:pt>
                <c:pt idx="209">
                  <c:v>17.416699999999999</c:v>
                </c:pt>
                <c:pt idx="210">
                  <c:v>17.5</c:v>
                </c:pt>
                <c:pt idx="211">
                  <c:v>17.583300000000001</c:v>
                </c:pt>
                <c:pt idx="212">
                  <c:v>17.666699999999999</c:v>
                </c:pt>
                <c:pt idx="213">
                  <c:v>17.75</c:v>
                </c:pt>
                <c:pt idx="214">
                  <c:v>17.833300000000001</c:v>
                </c:pt>
                <c:pt idx="215">
                  <c:v>17.916699999999999</c:v>
                </c:pt>
                <c:pt idx="216">
                  <c:v>18</c:v>
                </c:pt>
                <c:pt idx="217">
                  <c:v>18.083300000000001</c:v>
                </c:pt>
                <c:pt idx="218">
                  <c:v>18.166699999999999</c:v>
                </c:pt>
                <c:pt idx="219">
                  <c:v>18.25</c:v>
                </c:pt>
                <c:pt idx="220">
                  <c:v>18.333300000000001</c:v>
                </c:pt>
                <c:pt idx="221">
                  <c:v>18.416699999999999</c:v>
                </c:pt>
                <c:pt idx="222">
                  <c:v>18.5</c:v>
                </c:pt>
                <c:pt idx="223">
                  <c:v>18.583300000000001</c:v>
                </c:pt>
                <c:pt idx="224">
                  <c:v>18.666699999999999</c:v>
                </c:pt>
                <c:pt idx="225">
                  <c:v>18.75</c:v>
                </c:pt>
                <c:pt idx="226">
                  <c:v>18.833300000000001</c:v>
                </c:pt>
                <c:pt idx="227">
                  <c:v>18.916699999999999</c:v>
                </c:pt>
                <c:pt idx="228">
                  <c:v>19</c:v>
                </c:pt>
                <c:pt idx="229">
                  <c:v>19.083300000000001</c:v>
                </c:pt>
                <c:pt idx="230">
                  <c:v>19.166699999999999</c:v>
                </c:pt>
                <c:pt idx="231">
                  <c:v>19.25</c:v>
                </c:pt>
                <c:pt idx="232">
                  <c:v>19.333300000000001</c:v>
                </c:pt>
                <c:pt idx="233">
                  <c:v>19.416699999999999</c:v>
                </c:pt>
                <c:pt idx="234">
                  <c:v>19.5</c:v>
                </c:pt>
                <c:pt idx="235">
                  <c:v>19.583300000000001</c:v>
                </c:pt>
                <c:pt idx="236">
                  <c:v>19.666699999999999</c:v>
                </c:pt>
                <c:pt idx="237">
                  <c:v>19.75</c:v>
                </c:pt>
                <c:pt idx="238">
                  <c:v>19.833300000000001</c:v>
                </c:pt>
                <c:pt idx="239">
                  <c:v>19.916699999999999</c:v>
                </c:pt>
                <c:pt idx="240">
                  <c:v>20</c:v>
                </c:pt>
              </c:numCache>
            </c:numRef>
          </c:xVal>
          <c:yVal>
            <c:numRef>
              <c:f>Sheet1!$C$2:$C$242</c:f>
              <c:numCache>
                <c:formatCode>General</c:formatCode>
                <c:ptCount val="241"/>
                <c:pt idx="0">
                  <c:v>100</c:v>
                </c:pt>
                <c:pt idx="1">
                  <c:v>100</c:v>
                </c:pt>
                <c:pt idx="2">
                  <c:v>99.977999999999994</c:v>
                </c:pt>
                <c:pt idx="3">
                  <c:v>99.911000000000001</c:v>
                </c:pt>
                <c:pt idx="4">
                  <c:v>99.855999999999995</c:v>
                </c:pt>
                <c:pt idx="5">
                  <c:v>99.475999999999999</c:v>
                </c:pt>
                <c:pt idx="6">
                  <c:v>95.644999999999996</c:v>
                </c:pt>
                <c:pt idx="7">
                  <c:v>90.340999999999994</c:v>
                </c:pt>
                <c:pt idx="8">
                  <c:v>89.947000000000003</c:v>
                </c:pt>
                <c:pt idx="9">
                  <c:v>89.844999999999999</c:v>
                </c:pt>
                <c:pt idx="10">
                  <c:v>89.811000000000007</c:v>
                </c:pt>
                <c:pt idx="11">
                  <c:v>89.811000000000007</c:v>
                </c:pt>
                <c:pt idx="12">
                  <c:v>89.799000000000007</c:v>
                </c:pt>
                <c:pt idx="13">
                  <c:v>89.748999999999995</c:v>
                </c:pt>
                <c:pt idx="14">
                  <c:v>89.721999999999994</c:v>
                </c:pt>
                <c:pt idx="15">
                  <c:v>89.656000000000006</c:v>
                </c:pt>
                <c:pt idx="16">
                  <c:v>89.334000000000003</c:v>
                </c:pt>
                <c:pt idx="17">
                  <c:v>88.674999999999997</c:v>
                </c:pt>
                <c:pt idx="18">
                  <c:v>86.061999999999998</c:v>
                </c:pt>
                <c:pt idx="19">
                  <c:v>82.402000000000001</c:v>
                </c:pt>
                <c:pt idx="20">
                  <c:v>81.887</c:v>
                </c:pt>
                <c:pt idx="21">
                  <c:v>81.722999999999999</c:v>
                </c:pt>
                <c:pt idx="22">
                  <c:v>81.709000000000003</c:v>
                </c:pt>
                <c:pt idx="23">
                  <c:v>81.680999999999997</c:v>
                </c:pt>
                <c:pt idx="24">
                  <c:v>81.667000000000002</c:v>
                </c:pt>
                <c:pt idx="25">
                  <c:v>81.620999999999995</c:v>
                </c:pt>
                <c:pt idx="26">
                  <c:v>81.475999999999999</c:v>
                </c:pt>
                <c:pt idx="27">
                  <c:v>81.296999999999997</c:v>
                </c:pt>
                <c:pt idx="28">
                  <c:v>80.792000000000002</c:v>
                </c:pt>
                <c:pt idx="29">
                  <c:v>80.17</c:v>
                </c:pt>
                <c:pt idx="30">
                  <c:v>78.120999999999995</c:v>
                </c:pt>
                <c:pt idx="31">
                  <c:v>75.457999999999998</c:v>
                </c:pt>
                <c:pt idx="32">
                  <c:v>75.012</c:v>
                </c:pt>
                <c:pt idx="33">
                  <c:v>74.962000000000003</c:v>
                </c:pt>
                <c:pt idx="34">
                  <c:v>74.912000000000006</c:v>
                </c:pt>
                <c:pt idx="35">
                  <c:v>74.878</c:v>
                </c:pt>
                <c:pt idx="36">
                  <c:v>74.861000000000004</c:v>
                </c:pt>
                <c:pt idx="37">
                  <c:v>74.710999999999999</c:v>
                </c:pt>
                <c:pt idx="38">
                  <c:v>74.477000000000004</c:v>
                </c:pt>
                <c:pt idx="39">
                  <c:v>74.3</c:v>
                </c:pt>
                <c:pt idx="40">
                  <c:v>73.787000000000006</c:v>
                </c:pt>
                <c:pt idx="41">
                  <c:v>73.233000000000004</c:v>
                </c:pt>
                <c:pt idx="42">
                  <c:v>71.706000000000003</c:v>
                </c:pt>
                <c:pt idx="43">
                  <c:v>69.474000000000004</c:v>
                </c:pt>
                <c:pt idx="44">
                  <c:v>69.012</c:v>
                </c:pt>
                <c:pt idx="45">
                  <c:v>68.992000000000004</c:v>
                </c:pt>
                <c:pt idx="46">
                  <c:v>68.950999999999993</c:v>
                </c:pt>
                <c:pt idx="47">
                  <c:v>68.91</c:v>
                </c:pt>
                <c:pt idx="48">
                  <c:v>68.867000000000004</c:v>
                </c:pt>
                <c:pt idx="49">
                  <c:v>68.843999999999994</c:v>
                </c:pt>
                <c:pt idx="50">
                  <c:v>68.703000000000003</c:v>
                </c:pt>
                <c:pt idx="51">
                  <c:v>68.584999999999994</c:v>
                </c:pt>
                <c:pt idx="52">
                  <c:v>68.156000000000006</c:v>
                </c:pt>
                <c:pt idx="53">
                  <c:v>67.653000000000006</c:v>
                </c:pt>
                <c:pt idx="54">
                  <c:v>66.188000000000002</c:v>
                </c:pt>
                <c:pt idx="55">
                  <c:v>63.993000000000002</c:v>
                </c:pt>
                <c:pt idx="56">
                  <c:v>63.58</c:v>
                </c:pt>
                <c:pt idx="57">
                  <c:v>63.530999999999999</c:v>
                </c:pt>
                <c:pt idx="58">
                  <c:v>63.481000000000002</c:v>
                </c:pt>
                <c:pt idx="59">
                  <c:v>63.405999999999999</c:v>
                </c:pt>
                <c:pt idx="60">
                  <c:v>63.38</c:v>
                </c:pt>
                <c:pt idx="61">
                  <c:v>63.38</c:v>
                </c:pt>
                <c:pt idx="62">
                  <c:v>63.234000000000002</c:v>
                </c:pt>
                <c:pt idx="63">
                  <c:v>63.057000000000002</c:v>
                </c:pt>
                <c:pt idx="64">
                  <c:v>62.731999999999999</c:v>
                </c:pt>
                <c:pt idx="65">
                  <c:v>62.139000000000003</c:v>
                </c:pt>
                <c:pt idx="66">
                  <c:v>60.744</c:v>
                </c:pt>
                <c:pt idx="67">
                  <c:v>59.078000000000003</c:v>
                </c:pt>
                <c:pt idx="68">
                  <c:v>58.777000000000001</c:v>
                </c:pt>
                <c:pt idx="69">
                  <c:v>58.625</c:v>
                </c:pt>
                <c:pt idx="70">
                  <c:v>58.625</c:v>
                </c:pt>
                <c:pt idx="71">
                  <c:v>58.561999999999998</c:v>
                </c:pt>
                <c:pt idx="72">
                  <c:v>58.432000000000002</c:v>
                </c:pt>
                <c:pt idx="73">
                  <c:v>58.225999999999999</c:v>
                </c:pt>
                <c:pt idx="74">
                  <c:v>58.046999999999997</c:v>
                </c:pt>
                <c:pt idx="75">
                  <c:v>57.795000000000002</c:v>
                </c:pt>
                <c:pt idx="76">
                  <c:v>57.506</c:v>
                </c:pt>
                <c:pt idx="77">
                  <c:v>57.143999999999998</c:v>
                </c:pt>
                <c:pt idx="78">
                  <c:v>55.978000000000002</c:v>
                </c:pt>
                <c:pt idx="79">
                  <c:v>54.628999999999998</c:v>
                </c:pt>
                <c:pt idx="80">
                  <c:v>54.408000000000001</c:v>
                </c:pt>
                <c:pt idx="81">
                  <c:v>54.296999999999997</c:v>
                </c:pt>
                <c:pt idx="82">
                  <c:v>54.296999999999997</c:v>
                </c:pt>
                <c:pt idx="83">
                  <c:v>54.296999999999997</c:v>
                </c:pt>
                <c:pt idx="84">
                  <c:v>54.256999999999998</c:v>
                </c:pt>
                <c:pt idx="85">
                  <c:v>54.173000000000002</c:v>
                </c:pt>
                <c:pt idx="86">
                  <c:v>53.948</c:v>
                </c:pt>
                <c:pt idx="87">
                  <c:v>53.674999999999997</c:v>
                </c:pt>
                <c:pt idx="88">
                  <c:v>53.264000000000003</c:v>
                </c:pt>
                <c:pt idx="89">
                  <c:v>52.436999999999998</c:v>
                </c:pt>
                <c:pt idx="90">
                  <c:v>51.655000000000001</c:v>
                </c:pt>
                <c:pt idx="91">
                  <c:v>50.591999999999999</c:v>
                </c:pt>
                <c:pt idx="92">
                  <c:v>50.405000000000001</c:v>
                </c:pt>
                <c:pt idx="93">
                  <c:v>50.357999999999997</c:v>
                </c:pt>
                <c:pt idx="94">
                  <c:v>50.357999999999997</c:v>
                </c:pt>
                <c:pt idx="95">
                  <c:v>50.308999999999997</c:v>
                </c:pt>
                <c:pt idx="96">
                  <c:v>50.258000000000003</c:v>
                </c:pt>
                <c:pt idx="97">
                  <c:v>50.203000000000003</c:v>
                </c:pt>
                <c:pt idx="98">
                  <c:v>50.091000000000001</c:v>
                </c:pt>
                <c:pt idx="99">
                  <c:v>49.752000000000002</c:v>
                </c:pt>
                <c:pt idx="100">
                  <c:v>49.412999999999997</c:v>
                </c:pt>
                <c:pt idx="101">
                  <c:v>48.959000000000003</c:v>
                </c:pt>
                <c:pt idx="102">
                  <c:v>48.274000000000001</c:v>
                </c:pt>
                <c:pt idx="103">
                  <c:v>47.472000000000001</c:v>
                </c:pt>
                <c:pt idx="104">
                  <c:v>47.180999999999997</c:v>
                </c:pt>
                <c:pt idx="105">
                  <c:v>47.122</c:v>
                </c:pt>
                <c:pt idx="106">
                  <c:v>47.122</c:v>
                </c:pt>
                <c:pt idx="107">
                  <c:v>47.122</c:v>
                </c:pt>
                <c:pt idx="108">
                  <c:v>47.122</c:v>
                </c:pt>
                <c:pt idx="109">
                  <c:v>47.054000000000002</c:v>
                </c:pt>
                <c:pt idx="110">
                  <c:v>46.773000000000003</c:v>
                </c:pt>
                <c:pt idx="111">
                  <c:v>46.49</c:v>
                </c:pt>
                <c:pt idx="112">
                  <c:v>46.274999999999999</c:v>
                </c:pt>
                <c:pt idx="113">
                  <c:v>45.844000000000001</c:v>
                </c:pt>
                <c:pt idx="114">
                  <c:v>44.838000000000001</c:v>
                </c:pt>
                <c:pt idx="115">
                  <c:v>43.676000000000002</c:v>
                </c:pt>
                <c:pt idx="116">
                  <c:v>43.381999999999998</c:v>
                </c:pt>
                <c:pt idx="117">
                  <c:v>43.381999999999998</c:v>
                </c:pt>
                <c:pt idx="118">
                  <c:v>43.381999999999998</c:v>
                </c:pt>
                <c:pt idx="119">
                  <c:v>43.381999999999998</c:v>
                </c:pt>
                <c:pt idx="120">
                  <c:v>43.381999999999998</c:v>
                </c:pt>
                <c:pt idx="121">
                  <c:v>43.293999999999997</c:v>
                </c:pt>
                <c:pt idx="122">
                  <c:v>43.015999999999998</c:v>
                </c:pt>
                <c:pt idx="123">
                  <c:v>42.734000000000002</c:v>
                </c:pt>
                <c:pt idx="124">
                  <c:v>42.545000000000002</c:v>
                </c:pt>
                <c:pt idx="125">
                  <c:v>42.45</c:v>
                </c:pt>
                <c:pt idx="126">
                  <c:v>41.78</c:v>
                </c:pt>
                <c:pt idx="127">
                  <c:v>41.206000000000003</c:v>
                </c:pt>
                <c:pt idx="128">
                  <c:v>40.914999999999999</c:v>
                </c:pt>
                <c:pt idx="129">
                  <c:v>40.914999999999999</c:v>
                </c:pt>
                <c:pt idx="130">
                  <c:v>40.914999999999999</c:v>
                </c:pt>
                <c:pt idx="131">
                  <c:v>40.914999999999999</c:v>
                </c:pt>
                <c:pt idx="132">
                  <c:v>40.914999999999999</c:v>
                </c:pt>
                <c:pt idx="133">
                  <c:v>40.914999999999999</c:v>
                </c:pt>
                <c:pt idx="134">
                  <c:v>40.677999999999997</c:v>
                </c:pt>
                <c:pt idx="135">
                  <c:v>40.557000000000002</c:v>
                </c:pt>
                <c:pt idx="136">
                  <c:v>40.557000000000002</c:v>
                </c:pt>
                <c:pt idx="137">
                  <c:v>40.433999999999997</c:v>
                </c:pt>
                <c:pt idx="138">
                  <c:v>39.817</c:v>
                </c:pt>
                <c:pt idx="139">
                  <c:v>38.700000000000003</c:v>
                </c:pt>
                <c:pt idx="140">
                  <c:v>38.700000000000003</c:v>
                </c:pt>
                <c:pt idx="141">
                  <c:v>38.576000000000001</c:v>
                </c:pt>
                <c:pt idx="142">
                  <c:v>38.450000000000003</c:v>
                </c:pt>
                <c:pt idx="143">
                  <c:v>38.450000000000003</c:v>
                </c:pt>
                <c:pt idx="144">
                  <c:v>38.31</c:v>
                </c:pt>
                <c:pt idx="145">
                  <c:v>38.165999999999997</c:v>
                </c:pt>
                <c:pt idx="146">
                  <c:v>38.165999999999997</c:v>
                </c:pt>
                <c:pt idx="147">
                  <c:v>38.008000000000003</c:v>
                </c:pt>
                <c:pt idx="148">
                  <c:v>37.691000000000003</c:v>
                </c:pt>
                <c:pt idx="149">
                  <c:v>37.533000000000001</c:v>
                </c:pt>
                <c:pt idx="150">
                  <c:v>37.533000000000001</c:v>
                </c:pt>
                <c:pt idx="151">
                  <c:v>36.414999999999999</c:v>
                </c:pt>
                <c:pt idx="152">
                  <c:v>36.414999999999999</c:v>
                </c:pt>
                <c:pt idx="153">
                  <c:v>36.414999999999999</c:v>
                </c:pt>
                <c:pt idx="154">
                  <c:v>36.414999999999999</c:v>
                </c:pt>
                <c:pt idx="155">
                  <c:v>36.414999999999999</c:v>
                </c:pt>
                <c:pt idx="156">
                  <c:v>36.414999999999999</c:v>
                </c:pt>
                <c:pt idx="157">
                  <c:v>36.414999999999999</c:v>
                </c:pt>
                <c:pt idx="158">
                  <c:v>36.207000000000001</c:v>
                </c:pt>
                <c:pt idx="159">
                  <c:v>36.207000000000001</c:v>
                </c:pt>
                <c:pt idx="160">
                  <c:v>36.207000000000001</c:v>
                </c:pt>
                <c:pt idx="161">
                  <c:v>35.777999999999999</c:v>
                </c:pt>
                <c:pt idx="162">
                  <c:v>35.777999999999999</c:v>
                </c:pt>
                <c:pt idx="163">
                  <c:v>35.345999999999997</c:v>
                </c:pt>
                <c:pt idx="164">
                  <c:v>35.345999999999997</c:v>
                </c:pt>
                <c:pt idx="165">
                  <c:v>35.345999999999997</c:v>
                </c:pt>
                <c:pt idx="166">
                  <c:v>35.345999999999997</c:v>
                </c:pt>
                <c:pt idx="167">
                  <c:v>35.345999999999997</c:v>
                </c:pt>
                <c:pt idx="168">
                  <c:v>35.345999999999997</c:v>
                </c:pt>
                <c:pt idx="169">
                  <c:v>35.345999999999997</c:v>
                </c:pt>
                <c:pt idx="170">
                  <c:v>35.345999999999997</c:v>
                </c:pt>
                <c:pt idx="171">
                  <c:v>35.345999999999997</c:v>
                </c:pt>
                <c:pt idx="172">
                  <c:v>35.345999999999997</c:v>
                </c:pt>
                <c:pt idx="173">
                  <c:v>35.345999999999997</c:v>
                </c:pt>
                <c:pt idx="174">
                  <c:v>34.715000000000003</c:v>
                </c:pt>
                <c:pt idx="175">
                  <c:v>33.759</c:v>
                </c:pt>
                <c:pt idx="176">
                  <c:v>33.441000000000003</c:v>
                </c:pt>
                <c:pt idx="177">
                  <c:v>33.441000000000003</c:v>
                </c:pt>
                <c:pt idx="178">
                  <c:v>33.441000000000003</c:v>
                </c:pt>
                <c:pt idx="179">
                  <c:v>33.441000000000003</c:v>
                </c:pt>
                <c:pt idx="180">
                  <c:v>33.441000000000003</c:v>
                </c:pt>
                <c:pt idx="181">
                  <c:v>33.441000000000003</c:v>
                </c:pt>
                <c:pt idx="182">
                  <c:v>33.441000000000003</c:v>
                </c:pt>
                <c:pt idx="183">
                  <c:v>33.441000000000003</c:v>
                </c:pt>
                <c:pt idx="184">
                  <c:v>32.524999999999999</c:v>
                </c:pt>
                <c:pt idx="185">
                  <c:v>32.06</c:v>
                </c:pt>
                <c:pt idx="186">
                  <c:v>31.594999999999999</c:v>
                </c:pt>
                <c:pt idx="187">
                  <c:v>29.736999999999998</c:v>
                </c:pt>
                <c:pt idx="188">
                  <c:v>29.736999999999998</c:v>
                </c:pt>
                <c:pt idx="189">
                  <c:v>29.736999999999998</c:v>
                </c:pt>
                <c:pt idx="190">
                  <c:v>29.736999999999998</c:v>
                </c:pt>
                <c:pt idx="191">
                  <c:v>29.736999999999998</c:v>
                </c:pt>
                <c:pt idx="192">
                  <c:v>29.736999999999998</c:v>
                </c:pt>
                <c:pt idx="193">
                  <c:v>29.736999999999998</c:v>
                </c:pt>
                <c:pt idx="194">
                  <c:v>29.736999999999998</c:v>
                </c:pt>
                <c:pt idx="195">
                  <c:v>29.736999999999998</c:v>
                </c:pt>
                <c:pt idx="196">
                  <c:v>28.992999999999999</c:v>
                </c:pt>
                <c:pt idx="197">
                  <c:v>28.992999999999999</c:v>
                </c:pt>
                <c:pt idx="198">
                  <c:v>28.992999999999999</c:v>
                </c:pt>
                <c:pt idx="199">
                  <c:v>28.25</c:v>
                </c:pt>
                <c:pt idx="200">
                  <c:v>28.25</c:v>
                </c:pt>
                <c:pt idx="201">
                  <c:v>28.25</c:v>
                </c:pt>
                <c:pt idx="202">
                  <c:v>28.25</c:v>
                </c:pt>
                <c:pt idx="203">
                  <c:v>28.25</c:v>
                </c:pt>
                <c:pt idx="204">
                  <c:v>28.25</c:v>
                </c:pt>
                <c:pt idx="205">
                  <c:v>28.25</c:v>
                </c:pt>
                <c:pt idx="206">
                  <c:v>28.25</c:v>
                </c:pt>
                <c:pt idx="207">
                  <c:v>28.25</c:v>
                </c:pt>
                <c:pt idx="208">
                  <c:v>28.25</c:v>
                </c:pt>
                <c:pt idx="209">
                  <c:v>28.25</c:v>
                </c:pt>
                <c:pt idx="210">
                  <c:v>28.25</c:v>
                </c:pt>
                <c:pt idx="211">
                  <c:v>28.25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4CB-4863-80E2-95C97711BCF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Donor ≥50 yrs (N=2,781) </c:v>
                </c:pt>
              </c:strCache>
            </c:strRef>
          </c:tx>
          <c:spPr>
            <a:ln w="3175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Sheet1!$A$2:$A$242</c:f>
              <c:numCache>
                <c:formatCode>General</c:formatCode>
                <c:ptCount val="241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2.4167000000000001</c:v>
                </c:pt>
                <c:pt idx="30">
                  <c:v>2.5</c:v>
                </c:pt>
                <c:pt idx="31">
                  <c:v>2.5832999999999999</c:v>
                </c:pt>
                <c:pt idx="32">
                  <c:v>2.6667000000000001</c:v>
                </c:pt>
                <c:pt idx="33">
                  <c:v>2.75</c:v>
                </c:pt>
                <c:pt idx="34">
                  <c:v>2.8332999999999999</c:v>
                </c:pt>
                <c:pt idx="35">
                  <c:v>2.9167000000000001</c:v>
                </c:pt>
                <c:pt idx="36">
                  <c:v>3</c:v>
                </c:pt>
                <c:pt idx="37">
                  <c:v>3.0832999999999999</c:v>
                </c:pt>
                <c:pt idx="38">
                  <c:v>3.1667000000000001</c:v>
                </c:pt>
                <c:pt idx="39">
                  <c:v>3.25</c:v>
                </c:pt>
                <c:pt idx="40">
                  <c:v>3.3332999999999999</c:v>
                </c:pt>
                <c:pt idx="41">
                  <c:v>3.4167000000000001</c:v>
                </c:pt>
                <c:pt idx="42">
                  <c:v>3.5</c:v>
                </c:pt>
                <c:pt idx="43">
                  <c:v>3.5832999999999999</c:v>
                </c:pt>
                <c:pt idx="44">
                  <c:v>3.6667000000000001</c:v>
                </c:pt>
                <c:pt idx="45">
                  <c:v>3.75</c:v>
                </c:pt>
                <c:pt idx="46">
                  <c:v>3.8332999999999999</c:v>
                </c:pt>
                <c:pt idx="47">
                  <c:v>3.9167000000000001</c:v>
                </c:pt>
                <c:pt idx="48">
                  <c:v>4</c:v>
                </c:pt>
                <c:pt idx="49">
                  <c:v>4.0833000000000004</c:v>
                </c:pt>
                <c:pt idx="50">
                  <c:v>4.1666999999999996</c:v>
                </c:pt>
                <c:pt idx="51">
                  <c:v>4.25</c:v>
                </c:pt>
                <c:pt idx="52">
                  <c:v>4.3333000000000004</c:v>
                </c:pt>
                <c:pt idx="53">
                  <c:v>4.4166999999999996</c:v>
                </c:pt>
                <c:pt idx="54">
                  <c:v>4.5</c:v>
                </c:pt>
                <c:pt idx="55">
                  <c:v>4.5833000000000004</c:v>
                </c:pt>
                <c:pt idx="56">
                  <c:v>4.6666999999999996</c:v>
                </c:pt>
                <c:pt idx="57">
                  <c:v>4.75</c:v>
                </c:pt>
                <c:pt idx="58">
                  <c:v>4.8333000000000004</c:v>
                </c:pt>
                <c:pt idx="59">
                  <c:v>4.9166999999999996</c:v>
                </c:pt>
                <c:pt idx="60">
                  <c:v>5</c:v>
                </c:pt>
                <c:pt idx="61">
                  <c:v>5.0833000000000004</c:v>
                </c:pt>
                <c:pt idx="62">
                  <c:v>5.1666999999999996</c:v>
                </c:pt>
                <c:pt idx="63">
                  <c:v>5.25</c:v>
                </c:pt>
                <c:pt idx="64">
                  <c:v>5.3333000000000004</c:v>
                </c:pt>
                <c:pt idx="65">
                  <c:v>5.4166999999999996</c:v>
                </c:pt>
                <c:pt idx="66">
                  <c:v>5.5</c:v>
                </c:pt>
                <c:pt idx="67">
                  <c:v>5.5833000000000004</c:v>
                </c:pt>
                <c:pt idx="68">
                  <c:v>5.6666999999999996</c:v>
                </c:pt>
                <c:pt idx="69">
                  <c:v>5.75</c:v>
                </c:pt>
                <c:pt idx="70">
                  <c:v>5.8333000000000004</c:v>
                </c:pt>
                <c:pt idx="71">
                  <c:v>5.9166999999999996</c:v>
                </c:pt>
                <c:pt idx="72">
                  <c:v>6</c:v>
                </c:pt>
                <c:pt idx="73">
                  <c:v>6.0833000000000004</c:v>
                </c:pt>
                <c:pt idx="74">
                  <c:v>6.1666999999999996</c:v>
                </c:pt>
                <c:pt idx="75">
                  <c:v>6.25</c:v>
                </c:pt>
                <c:pt idx="76">
                  <c:v>6.3333000000000004</c:v>
                </c:pt>
                <c:pt idx="77">
                  <c:v>6.4166999999999996</c:v>
                </c:pt>
                <c:pt idx="78">
                  <c:v>6.5</c:v>
                </c:pt>
                <c:pt idx="79">
                  <c:v>6.5833000000000004</c:v>
                </c:pt>
                <c:pt idx="80">
                  <c:v>6.6666999999999996</c:v>
                </c:pt>
                <c:pt idx="81">
                  <c:v>6.75</c:v>
                </c:pt>
                <c:pt idx="82">
                  <c:v>6.8333000000000004</c:v>
                </c:pt>
                <c:pt idx="83">
                  <c:v>6.9166999999999996</c:v>
                </c:pt>
                <c:pt idx="84">
                  <c:v>7</c:v>
                </c:pt>
                <c:pt idx="85">
                  <c:v>7.0833000000000004</c:v>
                </c:pt>
                <c:pt idx="86">
                  <c:v>7.1666999999999996</c:v>
                </c:pt>
                <c:pt idx="87">
                  <c:v>7.25</c:v>
                </c:pt>
                <c:pt idx="88">
                  <c:v>7.3333000000000004</c:v>
                </c:pt>
                <c:pt idx="89">
                  <c:v>7.4166999999999996</c:v>
                </c:pt>
                <c:pt idx="90">
                  <c:v>7.5</c:v>
                </c:pt>
                <c:pt idx="91">
                  <c:v>7.5833000000000004</c:v>
                </c:pt>
                <c:pt idx="92">
                  <c:v>7.6666999999999996</c:v>
                </c:pt>
                <c:pt idx="93">
                  <c:v>7.75</c:v>
                </c:pt>
                <c:pt idx="94">
                  <c:v>7.8333000000000004</c:v>
                </c:pt>
                <c:pt idx="95">
                  <c:v>7.9166999999999996</c:v>
                </c:pt>
                <c:pt idx="96">
                  <c:v>8</c:v>
                </c:pt>
                <c:pt idx="97">
                  <c:v>8.0832999999999995</c:v>
                </c:pt>
                <c:pt idx="98">
                  <c:v>8.1667000000000005</c:v>
                </c:pt>
                <c:pt idx="99">
                  <c:v>8.25</c:v>
                </c:pt>
                <c:pt idx="100">
                  <c:v>8.3332999999999995</c:v>
                </c:pt>
                <c:pt idx="101">
                  <c:v>8.4167000000000005</c:v>
                </c:pt>
                <c:pt idx="102">
                  <c:v>8.5</c:v>
                </c:pt>
                <c:pt idx="103">
                  <c:v>8.5832999999999995</c:v>
                </c:pt>
                <c:pt idx="104">
                  <c:v>8.6667000000000005</c:v>
                </c:pt>
                <c:pt idx="105">
                  <c:v>8.75</c:v>
                </c:pt>
                <c:pt idx="106">
                  <c:v>8.8332999999999995</c:v>
                </c:pt>
                <c:pt idx="107">
                  <c:v>8.9167000000000005</c:v>
                </c:pt>
                <c:pt idx="108">
                  <c:v>9</c:v>
                </c:pt>
                <c:pt idx="109">
                  <c:v>9.0832999999999995</c:v>
                </c:pt>
                <c:pt idx="110">
                  <c:v>9.1667000000000005</c:v>
                </c:pt>
                <c:pt idx="111">
                  <c:v>9.25</c:v>
                </c:pt>
                <c:pt idx="112">
                  <c:v>9.3332999999999995</c:v>
                </c:pt>
                <c:pt idx="113">
                  <c:v>9.4167000000000005</c:v>
                </c:pt>
                <c:pt idx="114">
                  <c:v>9.5</c:v>
                </c:pt>
                <c:pt idx="115">
                  <c:v>9.5832999999999995</c:v>
                </c:pt>
                <c:pt idx="116">
                  <c:v>9.6667000000000005</c:v>
                </c:pt>
                <c:pt idx="117">
                  <c:v>9.75</c:v>
                </c:pt>
                <c:pt idx="118">
                  <c:v>9.8332999999999995</c:v>
                </c:pt>
                <c:pt idx="119">
                  <c:v>9.9167000000000005</c:v>
                </c:pt>
                <c:pt idx="120">
                  <c:v>10</c:v>
                </c:pt>
                <c:pt idx="121">
                  <c:v>10.083299999999999</c:v>
                </c:pt>
                <c:pt idx="122">
                  <c:v>10.166700000000001</c:v>
                </c:pt>
                <c:pt idx="123">
                  <c:v>10.25</c:v>
                </c:pt>
                <c:pt idx="124">
                  <c:v>10.333299999999999</c:v>
                </c:pt>
                <c:pt idx="125">
                  <c:v>10.416700000000001</c:v>
                </c:pt>
                <c:pt idx="126">
                  <c:v>10.5</c:v>
                </c:pt>
                <c:pt idx="127">
                  <c:v>10.583299999999999</c:v>
                </c:pt>
                <c:pt idx="128">
                  <c:v>10.666700000000001</c:v>
                </c:pt>
                <c:pt idx="129">
                  <c:v>10.75</c:v>
                </c:pt>
                <c:pt idx="130">
                  <c:v>10.833299999999999</c:v>
                </c:pt>
                <c:pt idx="131">
                  <c:v>10.916700000000001</c:v>
                </c:pt>
                <c:pt idx="132">
                  <c:v>11</c:v>
                </c:pt>
                <c:pt idx="133">
                  <c:v>11.083299999999999</c:v>
                </c:pt>
                <c:pt idx="134">
                  <c:v>11.166700000000001</c:v>
                </c:pt>
                <c:pt idx="135">
                  <c:v>11.25</c:v>
                </c:pt>
                <c:pt idx="136">
                  <c:v>11.333299999999999</c:v>
                </c:pt>
                <c:pt idx="137">
                  <c:v>11.416700000000001</c:v>
                </c:pt>
                <c:pt idx="138">
                  <c:v>11.5</c:v>
                </c:pt>
                <c:pt idx="139">
                  <c:v>11.583299999999999</c:v>
                </c:pt>
                <c:pt idx="140">
                  <c:v>11.666700000000001</c:v>
                </c:pt>
                <c:pt idx="141">
                  <c:v>11.75</c:v>
                </c:pt>
                <c:pt idx="142">
                  <c:v>11.833299999999999</c:v>
                </c:pt>
                <c:pt idx="143">
                  <c:v>11.916700000000001</c:v>
                </c:pt>
                <c:pt idx="144">
                  <c:v>12</c:v>
                </c:pt>
                <c:pt idx="145">
                  <c:v>12.083299999999999</c:v>
                </c:pt>
                <c:pt idx="146">
                  <c:v>12.166700000000001</c:v>
                </c:pt>
                <c:pt idx="147">
                  <c:v>12.25</c:v>
                </c:pt>
                <c:pt idx="148">
                  <c:v>12.333299999999999</c:v>
                </c:pt>
                <c:pt idx="149">
                  <c:v>12.416700000000001</c:v>
                </c:pt>
                <c:pt idx="150">
                  <c:v>12.5</c:v>
                </c:pt>
                <c:pt idx="151">
                  <c:v>12.583299999999999</c:v>
                </c:pt>
                <c:pt idx="152">
                  <c:v>12.666700000000001</c:v>
                </c:pt>
                <c:pt idx="153">
                  <c:v>12.75</c:v>
                </c:pt>
                <c:pt idx="154">
                  <c:v>12.833299999999999</c:v>
                </c:pt>
                <c:pt idx="155">
                  <c:v>12.916700000000001</c:v>
                </c:pt>
                <c:pt idx="156">
                  <c:v>13</c:v>
                </c:pt>
                <c:pt idx="157">
                  <c:v>13.083299999999999</c:v>
                </c:pt>
                <c:pt idx="158">
                  <c:v>13.166700000000001</c:v>
                </c:pt>
                <c:pt idx="159">
                  <c:v>13.25</c:v>
                </c:pt>
                <c:pt idx="160">
                  <c:v>13.333299999999999</c:v>
                </c:pt>
                <c:pt idx="161">
                  <c:v>13.416700000000001</c:v>
                </c:pt>
                <c:pt idx="162">
                  <c:v>13.5</c:v>
                </c:pt>
                <c:pt idx="163">
                  <c:v>13.583299999999999</c:v>
                </c:pt>
                <c:pt idx="164">
                  <c:v>13.666700000000001</c:v>
                </c:pt>
                <c:pt idx="165">
                  <c:v>13.75</c:v>
                </c:pt>
                <c:pt idx="166">
                  <c:v>13.833299999999999</c:v>
                </c:pt>
                <c:pt idx="167">
                  <c:v>13.916700000000001</c:v>
                </c:pt>
                <c:pt idx="168">
                  <c:v>14</c:v>
                </c:pt>
                <c:pt idx="169">
                  <c:v>14.083299999999999</c:v>
                </c:pt>
                <c:pt idx="170">
                  <c:v>14.166700000000001</c:v>
                </c:pt>
                <c:pt idx="171">
                  <c:v>14.25</c:v>
                </c:pt>
                <c:pt idx="172">
                  <c:v>14.333299999999999</c:v>
                </c:pt>
                <c:pt idx="173">
                  <c:v>14.416700000000001</c:v>
                </c:pt>
                <c:pt idx="174">
                  <c:v>14.5</c:v>
                </c:pt>
                <c:pt idx="175">
                  <c:v>14.583299999999999</c:v>
                </c:pt>
                <c:pt idx="176">
                  <c:v>14.666700000000001</c:v>
                </c:pt>
                <c:pt idx="177">
                  <c:v>14.75</c:v>
                </c:pt>
                <c:pt idx="178">
                  <c:v>14.833299999999999</c:v>
                </c:pt>
                <c:pt idx="179">
                  <c:v>14.916700000000001</c:v>
                </c:pt>
                <c:pt idx="180">
                  <c:v>15</c:v>
                </c:pt>
                <c:pt idx="181">
                  <c:v>15.083299999999999</c:v>
                </c:pt>
                <c:pt idx="182">
                  <c:v>15.166700000000001</c:v>
                </c:pt>
                <c:pt idx="183">
                  <c:v>15.25</c:v>
                </c:pt>
                <c:pt idx="184">
                  <c:v>15.333299999999999</c:v>
                </c:pt>
                <c:pt idx="185">
                  <c:v>15.416700000000001</c:v>
                </c:pt>
                <c:pt idx="186">
                  <c:v>15.5</c:v>
                </c:pt>
                <c:pt idx="187">
                  <c:v>15.583299999999999</c:v>
                </c:pt>
                <c:pt idx="188">
                  <c:v>15.666700000000001</c:v>
                </c:pt>
                <c:pt idx="189">
                  <c:v>15.75</c:v>
                </c:pt>
                <c:pt idx="190">
                  <c:v>15.833299999999999</c:v>
                </c:pt>
                <c:pt idx="191">
                  <c:v>15.916700000000001</c:v>
                </c:pt>
                <c:pt idx="192">
                  <c:v>16</c:v>
                </c:pt>
                <c:pt idx="193">
                  <c:v>16.083300000000001</c:v>
                </c:pt>
                <c:pt idx="194">
                  <c:v>16.166699999999999</c:v>
                </c:pt>
                <c:pt idx="195">
                  <c:v>16.25</c:v>
                </c:pt>
                <c:pt idx="196">
                  <c:v>16.333300000000001</c:v>
                </c:pt>
                <c:pt idx="197">
                  <c:v>16.416699999999999</c:v>
                </c:pt>
                <c:pt idx="198">
                  <c:v>16.5</c:v>
                </c:pt>
                <c:pt idx="199">
                  <c:v>16.583300000000001</c:v>
                </c:pt>
                <c:pt idx="200">
                  <c:v>16.666699999999999</c:v>
                </c:pt>
                <c:pt idx="201">
                  <c:v>16.75</c:v>
                </c:pt>
                <c:pt idx="202">
                  <c:v>16.833300000000001</c:v>
                </c:pt>
                <c:pt idx="203">
                  <c:v>16.916699999999999</c:v>
                </c:pt>
                <c:pt idx="204">
                  <c:v>17</c:v>
                </c:pt>
                <c:pt idx="205">
                  <c:v>17.083300000000001</c:v>
                </c:pt>
                <c:pt idx="206">
                  <c:v>17.166699999999999</c:v>
                </c:pt>
                <c:pt idx="207">
                  <c:v>17.25</c:v>
                </c:pt>
                <c:pt idx="208">
                  <c:v>17.333300000000001</c:v>
                </c:pt>
                <c:pt idx="209">
                  <c:v>17.416699999999999</c:v>
                </c:pt>
                <c:pt idx="210">
                  <c:v>17.5</c:v>
                </c:pt>
                <c:pt idx="211">
                  <c:v>17.583300000000001</c:v>
                </c:pt>
                <c:pt idx="212">
                  <c:v>17.666699999999999</c:v>
                </c:pt>
                <c:pt idx="213">
                  <c:v>17.75</c:v>
                </c:pt>
                <c:pt idx="214">
                  <c:v>17.833300000000001</c:v>
                </c:pt>
                <c:pt idx="215">
                  <c:v>17.916699999999999</c:v>
                </c:pt>
                <c:pt idx="216">
                  <c:v>18</c:v>
                </c:pt>
                <c:pt idx="217">
                  <c:v>18.083300000000001</c:v>
                </c:pt>
                <c:pt idx="218">
                  <c:v>18.166699999999999</c:v>
                </c:pt>
                <c:pt idx="219">
                  <c:v>18.25</c:v>
                </c:pt>
                <c:pt idx="220">
                  <c:v>18.333300000000001</c:v>
                </c:pt>
                <c:pt idx="221">
                  <c:v>18.416699999999999</c:v>
                </c:pt>
                <c:pt idx="222">
                  <c:v>18.5</c:v>
                </c:pt>
                <c:pt idx="223">
                  <c:v>18.583300000000001</c:v>
                </c:pt>
                <c:pt idx="224">
                  <c:v>18.666699999999999</c:v>
                </c:pt>
                <c:pt idx="225">
                  <c:v>18.75</c:v>
                </c:pt>
                <c:pt idx="226">
                  <c:v>18.833300000000001</c:v>
                </c:pt>
                <c:pt idx="227">
                  <c:v>18.916699999999999</c:v>
                </c:pt>
                <c:pt idx="228">
                  <c:v>19</c:v>
                </c:pt>
                <c:pt idx="229">
                  <c:v>19.083300000000001</c:v>
                </c:pt>
                <c:pt idx="230">
                  <c:v>19.166699999999999</c:v>
                </c:pt>
                <c:pt idx="231">
                  <c:v>19.25</c:v>
                </c:pt>
                <c:pt idx="232">
                  <c:v>19.333300000000001</c:v>
                </c:pt>
                <c:pt idx="233">
                  <c:v>19.416699999999999</c:v>
                </c:pt>
                <c:pt idx="234">
                  <c:v>19.5</c:v>
                </c:pt>
                <c:pt idx="235">
                  <c:v>19.583300000000001</c:v>
                </c:pt>
                <c:pt idx="236">
                  <c:v>19.666699999999999</c:v>
                </c:pt>
                <c:pt idx="237">
                  <c:v>19.75</c:v>
                </c:pt>
                <c:pt idx="238">
                  <c:v>19.833300000000001</c:v>
                </c:pt>
                <c:pt idx="239">
                  <c:v>19.916699999999999</c:v>
                </c:pt>
                <c:pt idx="240">
                  <c:v>20</c:v>
                </c:pt>
              </c:numCache>
            </c:numRef>
          </c:xVal>
          <c:yVal>
            <c:numRef>
              <c:f>Sheet1!$D$2:$D$242</c:f>
              <c:numCache>
                <c:formatCode>General</c:formatCode>
                <c:ptCount val="241"/>
                <c:pt idx="0">
                  <c:v>100</c:v>
                </c:pt>
                <c:pt idx="1">
                  <c:v>100</c:v>
                </c:pt>
                <c:pt idx="2">
                  <c:v>99.855999999999995</c:v>
                </c:pt>
                <c:pt idx="3">
                  <c:v>99.748000000000005</c:v>
                </c:pt>
                <c:pt idx="4">
                  <c:v>99.424000000000007</c:v>
                </c:pt>
                <c:pt idx="5">
                  <c:v>99.097999999999999</c:v>
                </c:pt>
                <c:pt idx="6">
                  <c:v>94.113</c:v>
                </c:pt>
                <c:pt idx="7">
                  <c:v>86.206000000000003</c:v>
                </c:pt>
                <c:pt idx="8">
                  <c:v>85.62</c:v>
                </c:pt>
                <c:pt idx="9">
                  <c:v>85.399000000000001</c:v>
                </c:pt>
                <c:pt idx="10">
                  <c:v>85.399000000000001</c:v>
                </c:pt>
                <c:pt idx="11">
                  <c:v>85.325000000000003</c:v>
                </c:pt>
                <c:pt idx="12">
                  <c:v>85.325000000000003</c:v>
                </c:pt>
                <c:pt idx="13">
                  <c:v>85.284000000000006</c:v>
                </c:pt>
                <c:pt idx="14">
                  <c:v>85.195999999999998</c:v>
                </c:pt>
                <c:pt idx="15">
                  <c:v>85.02</c:v>
                </c:pt>
                <c:pt idx="16">
                  <c:v>84.975999999999999</c:v>
                </c:pt>
                <c:pt idx="17">
                  <c:v>84.353999999999999</c:v>
                </c:pt>
                <c:pt idx="18">
                  <c:v>81.468999999999994</c:v>
                </c:pt>
                <c:pt idx="19">
                  <c:v>77.325999999999993</c:v>
                </c:pt>
                <c:pt idx="20">
                  <c:v>76.295000000000002</c:v>
                </c:pt>
                <c:pt idx="21">
                  <c:v>76.25</c:v>
                </c:pt>
                <c:pt idx="22">
                  <c:v>76.25</c:v>
                </c:pt>
                <c:pt idx="23">
                  <c:v>76.203999999999994</c:v>
                </c:pt>
                <c:pt idx="24">
                  <c:v>76.158000000000001</c:v>
                </c:pt>
                <c:pt idx="25">
                  <c:v>76.106999999999999</c:v>
                </c:pt>
                <c:pt idx="26">
                  <c:v>75.95</c:v>
                </c:pt>
                <c:pt idx="27">
                  <c:v>75.683999999999997</c:v>
                </c:pt>
                <c:pt idx="28">
                  <c:v>75.418000000000006</c:v>
                </c:pt>
                <c:pt idx="29">
                  <c:v>74.563000000000002</c:v>
                </c:pt>
                <c:pt idx="30">
                  <c:v>71.721999999999994</c:v>
                </c:pt>
                <c:pt idx="31">
                  <c:v>68.978999999999999</c:v>
                </c:pt>
                <c:pt idx="32">
                  <c:v>68.599999999999994</c:v>
                </c:pt>
                <c:pt idx="33">
                  <c:v>68.382000000000005</c:v>
                </c:pt>
                <c:pt idx="34">
                  <c:v>68.382000000000005</c:v>
                </c:pt>
                <c:pt idx="35">
                  <c:v>68.325999999999993</c:v>
                </c:pt>
                <c:pt idx="36">
                  <c:v>68.268000000000001</c:v>
                </c:pt>
                <c:pt idx="37">
                  <c:v>68.025999999999996</c:v>
                </c:pt>
                <c:pt idx="38">
                  <c:v>67.835999999999999</c:v>
                </c:pt>
                <c:pt idx="39">
                  <c:v>67.581999999999994</c:v>
                </c:pt>
                <c:pt idx="40">
                  <c:v>67.263999999999996</c:v>
                </c:pt>
                <c:pt idx="41">
                  <c:v>66.561999999999998</c:v>
                </c:pt>
                <c:pt idx="42">
                  <c:v>64.578999999999994</c:v>
                </c:pt>
                <c:pt idx="43">
                  <c:v>62.268000000000001</c:v>
                </c:pt>
                <c:pt idx="44">
                  <c:v>62.137999999999998</c:v>
                </c:pt>
                <c:pt idx="45">
                  <c:v>61.942999999999998</c:v>
                </c:pt>
                <c:pt idx="46">
                  <c:v>61.942999999999998</c:v>
                </c:pt>
                <c:pt idx="47">
                  <c:v>61.942999999999998</c:v>
                </c:pt>
                <c:pt idx="48">
                  <c:v>61.805</c:v>
                </c:pt>
                <c:pt idx="49">
                  <c:v>61.73</c:v>
                </c:pt>
                <c:pt idx="50">
                  <c:v>61.579000000000001</c:v>
                </c:pt>
                <c:pt idx="51">
                  <c:v>61.348999999999997</c:v>
                </c:pt>
                <c:pt idx="52">
                  <c:v>60.963999999999999</c:v>
                </c:pt>
                <c:pt idx="53">
                  <c:v>60.345999999999997</c:v>
                </c:pt>
                <c:pt idx="54">
                  <c:v>59.186999999999998</c:v>
                </c:pt>
                <c:pt idx="55">
                  <c:v>57.405000000000001</c:v>
                </c:pt>
                <c:pt idx="56">
                  <c:v>56.936</c:v>
                </c:pt>
                <c:pt idx="57">
                  <c:v>56.621000000000002</c:v>
                </c:pt>
                <c:pt idx="58">
                  <c:v>56.621000000000002</c:v>
                </c:pt>
                <c:pt idx="59">
                  <c:v>56.54</c:v>
                </c:pt>
                <c:pt idx="60">
                  <c:v>56.54</c:v>
                </c:pt>
                <c:pt idx="61">
                  <c:v>56.54</c:v>
                </c:pt>
                <c:pt idx="62">
                  <c:v>56.54</c:v>
                </c:pt>
                <c:pt idx="63">
                  <c:v>55.975000000000001</c:v>
                </c:pt>
                <c:pt idx="64">
                  <c:v>55.691000000000003</c:v>
                </c:pt>
                <c:pt idx="65">
                  <c:v>55.216000000000001</c:v>
                </c:pt>
                <c:pt idx="66">
                  <c:v>54.359000000000002</c:v>
                </c:pt>
                <c:pt idx="67">
                  <c:v>52.64</c:v>
                </c:pt>
                <c:pt idx="68">
                  <c:v>52.351999999999997</c:v>
                </c:pt>
                <c:pt idx="69">
                  <c:v>52.255000000000003</c:v>
                </c:pt>
                <c:pt idx="70">
                  <c:v>52.255000000000003</c:v>
                </c:pt>
                <c:pt idx="71">
                  <c:v>52.255000000000003</c:v>
                </c:pt>
                <c:pt idx="72">
                  <c:v>52.255000000000003</c:v>
                </c:pt>
                <c:pt idx="73">
                  <c:v>52.255000000000003</c:v>
                </c:pt>
                <c:pt idx="74">
                  <c:v>52.027000000000001</c:v>
                </c:pt>
                <c:pt idx="75">
                  <c:v>52.027000000000001</c:v>
                </c:pt>
                <c:pt idx="76">
                  <c:v>51.795000000000002</c:v>
                </c:pt>
                <c:pt idx="77">
                  <c:v>50.747</c:v>
                </c:pt>
                <c:pt idx="78">
                  <c:v>49.814</c:v>
                </c:pt>
                <c:pt idx="79">
                  <c:v>48.759</c:v>
                </c:pt>
                <c:pt idx="80">
                  <c:v>48.405000000000001</c:v>
                </c:pt>
                <c:pt idx="81">
                  <c:v>48.405000000000001</c:v>
                </c:pt>
                <c:pt idx="82">
                  <c:v>48.405000000000001</c:v>
                </c:pt>
                <c:pt idx="83">
                  <c:v>48.281999999999996</c:v>
                </c:pt>
                <c:pt idx="84">
                  <c:v>48.03</c:v>
                </c:pt>
                <c:pt idx="85">
                  <c:v>47.758000000000003</c:v>
                </c:pt>
                <c:pt idx="86">
                  <c:v>47.334000000000003</c:v>
                </c:pt>
                <c:pt idx="87">
                  <c:v>46.906999999999996</c:v>
                </c:pt>
                <c:pt idx="88">
                  <c:v>46.765000000000001</c:v>
                </c:pt>
                <c:pt idx="89">
                  <c:v>45.767000000000003</c:v>
                </c:pt>
                <c:pt idx="90">
                  <c:v>44.911000000000001</c:v>
                </c:pt>
                <c:pt idx="91">
                  <c:v>43.9</c:v>
                </c:pt>
                <c:pt idx="92">
                  <c:v>43.462000000000003</c:v>
                </c:pt>
                <c:pt idx="93">
                  <c:v>43.462000000000003</c:v>
                </c:pt>
                <c:pt idx="94">
                  <c:v>43.462000000000003</c:v>
                </c:pt>
                <c:pt idx="95">
                  <c:v>43.462000000000003</c:v>
                </c:pt>
                <c:pt idx="96">
                  <c:v>43.462000000000003</c:v>
                </c:pt>
                <c:pt idx="97">
                  <c:v>43.462000000000003</c:v>
                </c:pt>
                <c:pt idx="98">
                  <c:v>43.462000000000003</c:v>
                </c:pt>
                <c:pt idx="99">
                  <c:v>43.27</c:v>
                </c:pt>
                <c:pt idx="100">
                  <c:v>42.69</c:v>
                </c:pt>
                <c:pt idx="101">
                  <c:v>42.302</c:v>
                </c:pt>
                <c:pt idx="102">
                  <c:v>41.13</c:v>
                </c:pt>
                <c:pt idx="103">
                  <c:v>39.552999999999997</c:v>
                </c:pt>
                <c:pt idx="104">
                  <c:v>39.353000000000002</c:v>
                </c:pt>
                <c:pt idx="105">
                  <c:v>38.950000000000003</c:v>
                </c:pt>
                <c:pt idx="106">
                  <c:v>38.950000000000003</c:v>
                </c:pt>
                <c:pt idx="107">
                  <c:v>38.950000000000003</c:v>
                </c:pt>
                <c:pt idx="108">
                  <c:v>38.950000000000003</c:v>
                </c:pt>
                <c:pt idx="109">
                  <c:v>38.950000000000003</c:v>
                </c:pt>
                <c:pt idx="110">
                  <c:v>38.950000000000003</c:v>
                </c:pt>
                <c:pt idx="111">
                  <c:v>38.950000000000003</c:v>
                </c:pt>
                <c:pt idx="112">
                  <c:v>38.950000000000003</c:v>
                </c:pt>
                <c:pt idx="113">
                  <c:v>38.701999999999998</c:v>
                </c:pt>
                <c:pt idx="114">
                  <c:v>38.454000000000001</c:v>
                </c:pt>
                <c:pt idx="115">
                  <c:v>37.953000000000003</c:v>
                </c:pt>
                <c:pt idx="116">
                  <c:v>37.445</c:v>
                </c:pt>
                <c:pt idx="117">
                  <c:v>37.445</c:v>
                </c:pt>
                <c:pt idx="118">
                  <c:v>37.445</c:v>
                </c:pt>
                <c:pt idx="119">
                  <c:v>37.445</c:v>
                </c:pt>
                <c:pt idx="120">
                  <c:v>37.445</c:v>
                </c:pt>
                <c:pt idx="121">
                  <c:v>37.445</c:v>
                </c:pt>
                <c:pt idx="122">
                  <c:v>37.103999999999999</c:v>
                </c:pt>
                <c:pt idx="123">
                  <c:v>37.103999999999999</c:v>
                </c:pt>
                <c:pt idx="124">
                  <c:v>37.103999999999999</c:v>
                </c:pt>
                <c:pt idx="125">
                  <c:v>37.103999999999999</c:v>
                </c:pt>
                <c:pt idx="126">
                  <c:v>36.761000000000003</c:v>
                </c:pt>
                <c:pt idx="127">
                  <c:v>35.729999999999997</c:v>
                </c:pt>
                <c:pt idx="128">
                  <c:v>35.387</c:v>
                </c:pt>
                <c:pt idx="129">
                  <c:v>35.387</c:v>
                </c:pt>
                <c:pt idx="130">
                  <c:v>35.387</c:v>
                </c:pt>
                <c:pt idx="131">
                  <c:v>35.01</c:v>
                </c:pt>
                <c:pt idx="132">
                  <c:v>34.616999999999997</c:v>
                </c:pt>
                <c:pt idx="133">
                  <c:v>34.616999999999997</c:v>
                </c:pt>
                <c:pt idx="134">
                  <c:v>34.616999999999997</c:v>
                </c:pt>
                <c:pt idx="135">
                  <c:v>34.616999999999997</c:v>
                </c:pt>
                <c:pt idx="136">
                  <c:v>34.200000000000003</c:v>
                </c:pt>
                <c:pt idx="137">
                  <c:v>34.200000000000003</c:v>
                </c:pt>
                <c:pt idx="138">
                  <c:v>32.933</c:v>
                </c:pt>
                <c:pt idx="139">
                  <c:v>32.933</c:v>
                </c:pt>
                <c:pt idx="140">
                  <c:v>32.933</c:v>
                </c:pt>
                <c:pt idx="141">
                  <c:v>32.933</c:v>
                </c:pt>
                <c:pt idx="142">
                  <c:v>32.933</c:v>
                </c:pt>
                <c:pt idx="143">
                  <c:v>32.933</c:v>
                </c:pt>
                <c:pt idx="144">
                  <c:v>32.933</c:v>
                </c:pt>
                <c:pt idx="145">
                  <c:v>32.933</c:v>
                </c:pt>
                <c:pt idx="146">
                  <c:v>32.933</c:v>
                </c:pt>
                <c:pt idx="147">
                  <c:v>32.933</c:v>
                </c:pt>
                <c:pt idx="148">
                  <c:v>32.933</c:v>
                </c:pt>
                <c:pt idx="149">
                  <c:v>32.933</c:v>
                </c:pt>
                <c:pt idx="150">
                  <c:v>32.323</c:v>
                </c:pt>
                <c:pt idx="151">
                  <c:v>32.323</c:v>
                </c:pt>
                <c:pt idx="152">
                  <c:v>32.323</c:v>
                </c:pt>
                <c:pt idx="153">
                  <c:v>32.323</c:v>
                </c:pt>
                <c:pt idx="154">
                  <c:v>32.323</c:v>
                </c:pt>
                <c:pt idx="155">
                  <c:v>32.323</c:v>
                </c:pt>
                <c:pt idx="156">
                  <c:v>32.323</c:v>
                </c:pt>
                <c:pt idx="157">
                  <c:v>32.323</c:v>
                </c:pt>
                <c:pt idx="158">
                  <c:v>32.323</c:v>
                </c:pt>
                <c:pt idx="159">
                  <c:v>32.323</c:v>
                </c:pt>
                <c:pt idx="160">
                  <c:v>32.323</c:v>
                </c:pt>
                <c:pt idx="161">
                  <c:v>32.323</c:v>
                </c:pt>
                <c:pt idx="162">
                  <c:v>30.527000000000001</c:v>
                </c:pt>
                <c:pt idx="163">
                  <c:v>30.527000000000001</c:v>
                </c:pt>
                <c:pt idx="164">
                  <c:v>30.527000000000001</c:v>
                </c:pt>
                <c:pt idx="165">
                  <c:v>30.527000000000001</c:v>
                </c:pt>
                <c:pt idx="166">
                  <c:v>30.527000000000001</c:v>
                </c:pt>
                <c:pt idx="167">
                  <c:v>30.527000000000001</c:v>
                </c:pt>
                <c:pt idx="168">
                  <c:v>30.527000000000001</c:v>
                </c:pt>
                <c:pt idx="169">
                  <c:v>30.527000000000001</c:v>
                </c:pt>
                <c:pt idx="170">
                  <c:v>30.527000000000001</c:v>
                </c:pt>
                <c:pt idx="171">
                  <c:v>30.527000000000001</c:v>
                </c:pt>
                <c:pt idx="172">
                  <c:v>30.527000000000001</c:v>
                </c:pt>
                <c:pt idx="173">
                  <c:v>29.001000000000001</c:v>
                </c:pt>
                <c:pt idx="174">
                  <c:v>27.475000000000001</c:v>
                </c:pt>
                <c:pt idx="175">
                  <c:v>27.475000000000001</c:v>
                </c:pt>
                <c:pt idx="176">
                  <c:v>27.475000000000001</c:v>
                </c:pt>
                <c:pt idx="177">
                  <c:v>27.475000000000001</c:v>
                </c:pt>
                <c:pt idx="178">
                  <c:v>27.475000000000001</c:v>
                </c:pt>
                <c:pt idx="179">
                  <c:v>27.475000000000001</c:v>
                </c:pt>
                <c:pt idx="180">
                  <c:v>27.475000000000001</c:v>
                </c:pt>
                <c:pt idx="181">
                  <c:v>27.475000000000001</c:v>
                </c:pt>
                <c:pt idx="182">
                  <c:v>27.475000000000001</c:v>
                </c:pt>
                <c:pt idx="183">
                  <c:v>27.475000000000001</c:v>
                </c:pt>
                <c:pt idx="184">
                  <c:v>27.475000000000001</c:v>
                </c:pt>
                <c:pt idx="185">
                  <c:v>27.475000000000001</c:v>
                </c:pt>
                <c:pt idx="186">
                  <c:v>27.475000000000001</c:v>
                </c:pt>
                <c:pt idx="187">
                  <c:v>27.475000000000001</c:v>
                </c:pt>
                <c:pt idx="188">
                  <c:v>27.475000000000001</c:v>
                </c:pt>
                <c:pt idx="189">
                  <c:v>27.475000000000001</c:v>
                </c:pt>
                <c:pt idx="190">
                  <c:v>27.475000000000001</c:v>
                </c:pt>
                <c:pt idx="191">
                  <c:v>27.475000000000001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31C-4B01-9D69-31612C1EB6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3604576"/>
        <c:axId val="693604968"/>
      </c:scatterChart>
      <c:valAx>
        <c:axId val="693604576"/>
        <c:scaling>
          <c:orientation val="minMax"/>
          <c:max val="1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 dirty="0" smtClean="0">
                    <a:solidFill>
                      <a:schemeClr val="bg2"/>
                    </a:solidFill>
                  </a:rPr>
                  <a:t>Years</a:t>
                </a:r>
                <a:endParaRPr lang="en-US" sz="1800" dirty="0">
                  <a:solidFill>
                    <a:schemeClr val="bg2"/>
                  </a:solidFill>
                </a:endParaRP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93604968"/>
        <c:crosses val="autoZero"/>
        <c:crossBetween val="midCat"/>
        <c:majorUnit val="1"/>
      </c:valAx>
      <c:valAx>
        <c:axId val="693604968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b="1" i="0" baseline="0" dirty="0" smtClean="0">
                    <a:solidFill>
                      <a:schemeClr val="bg2"/>
                    </a:solidFill>
                  </a:rPr>
                  <a:t>Freedom from CAV (%) </a:t>
                </a:r>
                <a:endParaRPr lang="en-US" sz="1600" b="1" i="0" baseline="0" dirty="0">
                  <a:solidFill>
                    <a:schemeClr val="bg2"/>
                  </a:solidFill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693604576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egendEntry>
        <c:idx val="0"/>
        <c:txPr>
          <a:bodyPr/>
          <a:lstStyle/>
          <a:p>
            <a:pPr>
              <a:defRPr sz="1800" b="1">
                <a:solidFill>
                  <a:schemeClr val="bg2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800" b="1">
                <a:solidFill>
                  <a:schemeClr val="bg2"/>
                </a:solidFill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800" b="1">
                <a:solidFill>
                  <a:schemeClr val="bg2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9.9566277550631813E-2"/>
          <c:y val="3.1068875120837867E-2"/>
          <c:w val="0.83893267252368287"/>
          <c:h val="9.1117379123438258E-2"/>
        </c:manualLayout>
      </c:layout>
      <c:overlay val="1"/>
      <c:spPr>
        <a:noFill/>
        <a:ln>
          <a:solidFill>
            <a:schemeClr val="bg2"/>
          </a:solidFill>
        </a:ln>
      </c:spPr>
      <c:txPr>
        <a:bodyPr/>
        <a:lstStyle/>
        <a:p>
          <a:pPr>
            <a:defRPr sz="1800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79853069836861"/>
          <c:y val="3.3590508847684365E-2"/>
          <c:w val="0.85491225361535694"/>
          <c:h val="0.8109724861978460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LVEF &lt;50% (N=416)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Sheet1!$A$2:$A$217</c:f>
              <c:numCache>
                <c:formatCode>General</c:formatCode>
                <c:ptCount val="216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2.4167000000000001</c:v>
                </c:pt>
                <c:pt idx="30">
                  <c:v>2.5</c:v>
                </c:pt>
                <c:pt idx="31">
                  <c:v>2.5832999999999999</c:v>
                </c:pt>
                <c:pt idx="32">
                  <c:v>2.6667000000000001</c:v>
                </c:pt>
                <c:pt idx="33">
                  <c:v>2.75</c:v>
                </c:pt>
                <c:pt idx="34">
                  <c:v>2.8332999999999999</c:v>
                </c:pt>
                <c:pt idx="35">
                  <c:v>2.9167000000000001</c:v>
                </c:pt>
                <c:pt idx="36">
                  <c:v>3</c:v>
                </c:pt>
                <c:pt idx="37">
                  <c:v>3.0832999999999999</c:v>
                </c:pt>
                <c:pt idx="38">
                  <c:v>3.1667000000000001</c:v>
                </c:pt>
                <c:pt idx="39">
                  <c:v>3.25</c:v>
                </c:pt>
                <c:pt idx="40">
                  <c:v>3.3332999999999999</c:v>
                </c:pt>
                <c:pt idx="41">
                  <c:v>3.4167000000000001</c:v>
                </c:pt>
                <c:pt idx="42">
                  <c:v>3.5</c:v>
                </c:pt>
                <c:pt idx="43">
                  <c:v>3.5832999999999999</c:v>
                </c:pt>
                <c:pt idx="44">
                  <c:v>3.6667000000000001</c:v>
                </c:pt>
                <c:pt idx="45">
                  <c:v>3.75</c:v>
                </c:pt>
                <c:pt idx="46">
                  <c:v>3.8332999999999999</c:v>
                </c:pt>
                <c:pt idx="47">
                  <c:v>3.9167000000000001</c:v>
                </c:pt>
                <c:pt idx="48">
                  <c:v>4</c:v>
                </c:pt>
                <c:pt idx="49">
                  <c:v>4.0833000000000004</c:v>
                </c:pt>
                <c:pt idx="50">
                  <c:v>4.1666999999999996</c:v>
                </c:pt>
                <c:pt idx="51">
                  <c:v>4.25</c:v>
                </c:pt>
                <c:pt idx="52">
                  <c:v>4.3333000000000004</c:v>
                </c:pt>
                <c:pt idx="53">
                  <c:v>4.4166999999999996</c:v>
                </c:pt>
                <c:pt idx="54">
                  <c:v>4.5</c:v>
                </c:pt>
                <c:pt idx="55">
                  <c:v>4.5833000000000004</c:v>
                </c:pt>
                <c:pt idx="56">
                  <c:v>4.6666999999999996</c:v>
                </c:pt>
                <c:pt idx="57">
                  <c:v>4.75</c:v>
                </c:pt>
                <c:pt idx="58">
                  <c:v>4.8333000000000004</c:v>
                </c:pt>
                <c:pt idx="59">
                  <c:v>4.9166999999999996</c:v>
                </c:pt>
                <c:pt idx="60">
                  <c:v>5</c:v>
                </c:pt>
                <c:pt idx="61">
                  <c:v>5.0833000000000004</c:v>
                </c:pt>
                <c:pt idx="62">
                  <c:v>5.1666999999999996</c:v>
                </c:pt>
                <c:pt idx="63">
                  <c:v>5.25</c:v>
                </c:pt>
                <c:pt idx="64">
                  <c:v>5.3333000000000004</c:v>
                </c:pt>
                <c:pt idx="65">
                  <c:v>5.4166999999999996</c:v>
                </c:pt>
                <c:pt idx="66">
                  <c:v>5.5</c:v>
                </c:pt>
                <c:pt idx="67">
                  <c:v>5.5833000000000004</c:v>
                </c:pt>
                <c:pt idx="68">
                  <c:v>5.6666999999999996</c:v>
                </c:pt>
                <c:pt idx="69">
                  <c:v>5.75</c:v>
                </c:pt>
                <c:pt idx="70">
                  <c:v>5.8333000000000004</c:v>
                </c:pt>
                <c:pt idx="71">
                  <c:v>5.9166999999999996</c:v>
                </c:pt>
                <c:pt idx="72">
                  <c:v>6</c:v>
                </c:pt>
                <c:pt idx="73">
                  <c:v>6.0833000000000004</c:v>
                </c:pt>
                <c:pt idx="74">
                  <c:v>6.1666999999999996</c:v>
                </c:pt>
                <c:pt idx="75">
                  <c:v>6.25</c:v>
                </c:pt>
                <c:pt idx="76">
                  <c:v>6.3333000000000004</c:v>
                </c:pt>
                <c:pt idx="77">
                  <c:v>6.4166999999999996</c:v>
                </c:pt>
                <c:pt idx="78">
                  <c:v>6.5</c:v>
                </c:pt>
                <c:pt idx="79">
                  <c:v>6.5833000000000004</c:v>
                </c:pt>
                <c:pt idx="80">
                  <c:v>6.6666999999999996</c:v>
                </c:pt>
                <c:pt idx="81">
                  <c:v>6.75</c:v>
                </c:pt>
                <c:pt idx="82">
                  <c:v>6.8333000000000004</c:v>
                </c:pt>
                <c:pt idx="83">
                  <c:v>6.9166999999999996</c:v>
                </c:pt>
                <c:pt idx="84">
                  <c:v>7</c:v>
                </c:pt>
                <c:pt idx="85">
                  <c:v>7.0833000000000004</c:v>
                </c:pt>
                <c:pt idx="86">
                  <c:v>7.1666999999999996</c:v>
                </c:pt>
                <c:pt idx="87">
                  <c:v>7.25</c:v>
                </c:pt>
                <c:pt idx="88">
                  <c:v>7.3333000000000004</c:v>
                </c:pt>
                <c:pt idx="89">
                  <c:v>7.4166999999999996</c:v>
                </c:pt>
                <c:pt idx="90">
                  <c:v>7.5</c:v>
                </c:pt>
                <c:pt idx="91">
                  <c:v>7.5833000000000004</c:v>
                </c:pt>
                <c:pt idx="92">
                  <c:v>7.6666999999999996</c:v>
                </c:pt>
                <c:pt idx="93">
                  <c:v>7.75</c:v>
                </c:pt>
                <c:pt idx="94">
                  <c:v>7.8333000000000004</c:v>
                </c:pt>
                <c:pt idx="95">
                  <c:v>7.9166999999999996</c:v>
                </c:pt>
                <c:pt idx="96">
                  <c:v>8</c:v>
                </c:pt>
                <c:pt idx="97">
                  <c:v>8.0832999999999995</c:v>
                </c:pt>
                <c:pt idx="98">
                  <c:v>8.1667000000000005</c:v>
                </c:pt>
                <c:pt idx="99">
                  <c:v>8.25</c:v>
                </c:pt>
                <c:pt idx="100">
                  <c:v>8.3332999999999995</c:v>
                </c:pt>
                <c:pt idx="101">
                  <c:v>8.4167000000000005</c:v>
                </c:pt>
                <c:pt idx="102">
                  <c:v>8.5</c:v>
                </c:pt>
                <c:pt idx="103">
                  <c:v>8.5832999999999995</c:v>
                </c:pt>
                <c:pt idx="104">
                  <c:v>8.6667000000000005</c:v>
                </c:pt>
                <c:pt idx="105">
                  <c:v>8.75</c:v>
                </c:pt>
                <c:pt idx="106">
                  <c:v>8.8332999999999995</c:v>
                </c:pt>
                <c:pt idx="107">
                  <c:v>8.9167000000000005</c:v>
                </c:pt>
                <c:pt idx="108">
                  <c:v>9</c:v>
                </c:pt>
                <c:pt idx="109">
                  <c:v>9.0832999999999995</c:v>
                </c:pt>
                <c:pt idx="110">
                  <c:v>9.1667000000000005</c:v>
                </c:pt>
                <c:pt idx="111">
                  <c:v>9.25</c:v>
                </c:pt>
                <c:pt idx="112">
                  <c:v>9.3332999999999995</c:v>
                </c:pt>
                <c:pt idx="113">
                  <c:v>9.4167000000000005</c:v>
                </c:pt>
                <c:pt idx="114">
                  <c:v>9.5</c:v>
                </c:pt>
                <c:pt idx="115">
                  <c:v>9.5832999999999995</c:v>
                </c:pt>
                <c:pt idx="116">
                  <c:v>9.6667000000000005</c:v>
                </c:pt>
                <c:pt idx="117">
                  <c:v>9.75</c:v>
                </c:pt>
                <c:pt idx="118">
                  <c:v>9.8332999999999995</c:v>
                </c:pt>
                <c:pt idx="119">
                  <c:v>9.9167000000000005</c:v>
                </c:pt>
                <c:pt idx="120">
                  <c:v>10</c:v>
                </c:pt>
                <c:pt idx="121">
                  <c:v>10.083299999999999</c:v>
                </c:pt>
                <c:pt idx="122">
                  <c:v>10.166700000000001</c:v>
                </c:pt>
                <c:pt idx="123">
                  <c:v>10.25</c:v>
                </c:pt>
                <c:pt idx="124">
                  <c:v>10.333299999999999</c:v>
                </c:pt>
                <c:pt idx="125">
                  <c:v>10.416700000000001</c:v>
                </c:pt>
                <c:pt idx="126">
                  <c:v>10.5</c:v>
                </c:pt>
                <c:pt idx="127">
                  <c:v>10.583299999999999</c:v>
                </c:pt>
                <c:pt idx="128">
                  <c:v>10.666700000000001</c:v>
                </c:pt>
                <c:pt idx="129">
                  <c:v>10.75</c:v>
                </c:pt>
                <c:pt idx="130">
                  <c:v>10.833299999999999</c:v>
                </c:pt>
                <c:pt idx="131">
                  <c:v>10.916700000000001</c:v>
                </c:pt>
                <c:pt idx="132">
                  <c:v>11</c:v>
                </c:pt>
                <c:pt idx="133">
                  <c:v>11.083299999999999</c:v>
                </c:pt>
                <c:pt idx="134">
                  <c:v>11.166700000000001</c:v>
                </c:pt>
                <c:pt idx="135">
                  <c:v>11.25</c:v>
                </c:pt>
                <c:pt idx="136">
                  <c:v>11.333299999999999</c:v>
                </c:pt>
                <c:pt idx="137">
                  <c:v>11.416700000000001</c:v>
                </c:pt>
                <c:pt idx="138">
                  <c:v>11.5</c:v>
                </c:pt>
                <c:pt idx="139">
                  <c:v>11.583299999999999</c:v>
                </c:pt>
                <c:pt idx="140">
                  <c:v>11.666700000000001</c:v>
                </c:pt>
                <c:pt idx="141">
                  <c:v>11.75</c:v>
                </c:pt>
                <c:pt idx="142">
                  <c:v>11.833299999999999</c:v>
                </c:pt>
                <c:pt idx="143">
                  <c:v>11.916700000000001</c:v>
                </c:pt>
                <c:pt idx="144">
                  <c:v>12</c:v>
                </c:pt>
                <c:pt idx="145">
                  <c:v>12.083299999999999</c:v>
                </c:pt>
                <c:pt idx="146">
                  <c:v>12.166700000000001</c:v>
                </c:pt>
                <c:pt idx="147">
                  <c:v>12.25</c:v>
                </c:pt>
                <c:pt idx="148">
                  <c:v>12.333299999999999</c:v>
                </c:pt>
                <c:pt idx="149">
                  <c:v>12.416700000000001</c:v>
                </c:pt>
                <c:pt idx="150">
                  <c:v>12.5</c:v>
                </c:pt>
                <c:pt idx="151">
                  <c:v>12.583299999999999</c:v>
                </c:pt>
                <c:pt idx="152">
                  <c:v>12.666700000000001</c:v>
                </c:pt>
                <c:pt idx="153">
                  <c:v>12.75</c:v>
                </c:pt>
                <c:pt idx="154">
                  <c:v>12.833299999999999</c:v>
                </c:pt>
                <c:pt idx="155">
                  <c:v>12.916700000000001</c:v>
                </c:pt>
                <c:pt idx="156">
                  <c:v>13</c:v>
                </c:pt>
              </c:numCache>
            </c:numRef>
          </c:xVal>
          <c:yVal>
            <c:numRef>
              <c:f>Sheet1!$B$2:$B$217</c:f>
              <c:numCache>
                <c:formatCode>General</c:formatCode>
                <c:ptCount val="216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97.325000000000003</c:v>
                </c:pt>
                <c:pt idx="7">
                  <c:v>93.674999999999997</c:v>
                </c:pt>
                <c:pt idx="8">
                  <c:v>93.186999999999998</c:v>
                </c:pt>
                <c:pt idx="9">
                  <c:v>93.186999999999998</c:v>
                </c:pt>
                <c:pt idx="10">
                  <c:v>93.186999999999998</c:v>
                </c:pt>
                <c:pt idx="11">
                  <c:v>93.186999999999998</c:v>
                </c:pt>
                <c:pt idx="12">
                  <c:v>93.186999999999998</c:v>
                </c:pt>
                <c:pt idx="13">
                  <c:v>92.900999999999996</c:v>
                </c:pt>
                <c:pt idx="14">
                  <c:v>92.900999999999996</c:v>
                </c:pt>
                <c:pt idx="15">
                  <c:v>92.900999999999996</c:v>
                </c:pt>
                <c:pt idx="16">
                  <c:v>92.900999999999996</c:v>
                </c:pt>
                <c:pt idx="17">
                  <c:v>92.599000000000004</c:v>
                </c:pt>
                <c:pt idx="18">
                  <c:v>91.388000000000005</c:v>
                </c:pt>
                <c:pt idx="19">
                  <c:v>89.27</c:v>
                </c:pt>
                <c:pt idx="20">
                  <c:v>88.052999999999997</c:v>
                </c:pt>
                <c:pt idx="21">
                  <c:v>88.052999999999997</c:v>
                </c:pt>
                <c:pt idx="22">
                  <c:v>88.052999999999997</c:v>
                </c:pt>
                <c:pt idx="23">
                  <c:v>88.052999999999997</c:v>
                </c:pt>
                <c:pt idx="24">
                  <c:v>88.052999999999997</c:v>
                </c:pt>
                <c:pt idx="25">
                  <c:v>88.052999999999997</c:v>
                </c:pt>
                <c:pt idx="26">
                  <c:v>88.052999999999997</c:v>
                </c:pt>
                <c:pt idx="27">
                  <c:v>87.67</c:v>
                </c:pt>
                <c:pt idx="28">
                  <c:v>87.286000000000001</c:v>
                </c:pt>
                <c:pt idx="29">
                  <c:v>86.9</c:v>
                </c:pt>
                <c:pt idx="30">
                  <c:v>85.741</c:v>
                </c:pt>
                <c:pt idx="31">
                  <c:v>83.801000000000002</c:v>
                </c:pt>
                <c:pt idx="32">
                  <c:v>83.801000000000002</c:v>
                </c:pt>
                <c:pt idx="33">
                  <c:v>83.4</c:v>
                </c:pt>
                <c:pt idx="34">
                  <c:v>83.4</c:v>
                </c:pt>
                <c:pt idx="35">
                  <c:v>83.4</c:v>
                </c:pt>
                <c:pt idx="36">
                  <c:v>83.4</c:v>
                </c:pt>
                <c:pt idx="37">
                  <c:v>82.929000000000002</c:v>
                </c:pt>
                <c:pt idx="38">
                  <c:v>82.929000000000002</c:v>
                </c:pt>
                <c:pt idx="39">
                  <c:v>82.929000000000002</c:v>
                </c:pt>
                <c:pt idx="40">
                  <c:v>81.918000000000006</c:v>
                </c:pt>
                <c:pt idx="41">
                  <c:v>81.918000000000006</c:v>
                </c:pt>
                <c:pt idx="42">
                  <c:v>81.412000000000006</c:v>
                </c:pt>
                <c:pt idx="43">
                  <c:v>79.373000000000005</c:v>
                </c:pt>
                <c:pt idx="44">
                  <c:v>78.855000000000004</c:v>
                </c:pt>
                <c:pt idx="45">
                  <c:v>78.855000000000004</c:v>
                </c:pt>
                <c:pt idx="46">
                  <c:v>78.855000000000004</c:v>
                </c:pt>
                <c:pt idx="47">
                  <c:v>78.855000000000004</c:v>
                </c:pt>
                <c:pt idx="48">
                  <c:v>78.855000000000004</c:v>
                </c:pt>
                <c:pt idx="49">
                  <c:v>78.855000000000004</c:v>
                </c:pt>
                <c:pt idx="50">
                  <c:v>78.855000000000004</c:v>
                </c:pt>
                <c:pt idx="51">
                  <c:v>78.855000000000004</c:v>
                </c:pt>
                <c:pt idx="52">
                  <c:v>78.855000000000004</c:v>
                </c:pt>
                <c:pt idx="53">
                  <c:v>78.855000000000004</c:v>
                </c:pt>
                <c:pt idx="54">
                  <c:v>76.977000000000004</c:v>
                </c:pt>
                <c:pt idx="55">
                  <c:v>74.474000000000004</c:v>
                </c:pt>
                <c:pt idx="56">
                  <c:v>73.847999999999999</c:v>
                </c:pt>
                <c:pt idx="57">
                  <c:v>73.216999999999999</c:v>
                </c:pt>
                <c:pt idx="58">
                  <c:v>73.216999999999999</c:v>
                </c:pt>
                <c:pt idx="59">
                  <c:v>73.216999999999999</c:v>
                </c:pt>
                <c:pt idx="60">
                  <c:v>73.216999999999999</c:v>
                </c:pt>
                <c:pt idx="61">
                  <c:v>73.216999999999999</c:v>
                </c:pt>
                <c:pt idx="62">
                  <c:v>73.216999999999999</c:v>
                </c:pt>
                <c:pt idx="63">
                  <c:v>72.364999999999995</c:v>
                </c:pt>
                <c:pt idx="64">
                  <c:v>72.364999999999995</c:v>
                </c:pt>
                <c:pt idx="65">
                  <c:v>72.364999999999995</c:v>
                </c:pt>
                <c:pt idx="66">
                  <c:v>70.641999999999996</c:v>
                </c:pt>
                <c:pt idx="67">
                  <c:v>70.641999999999996</c:v>
                </c:pt>
                <c:pt idx="68">
                  <c:v>70.641999999999996</c:v>
                </c:pt>
                <c:pt idx="69">
                  <c:v>70.641999999999996</c:v>
                </c:pt>
                <c:pt idx="70">
                  <c:v>70.641999999999996</c:v>
                </c:pt>
                <c:pt idx="71">
                  <c:v>70.641999999999996</c:v>
                </c:pt>
                <c:pt idx="72">
                  <c:v>70.641999999999996</c:v>
                </c:pt>
                <c:pt idx="73">
                  <c:v>70.641999999999996</c:v>
                </c:pt>
                <c:pt idx="74">
                  <c:v>70.641999999999996</c:v>
                </c:pt>
                <c:pt idx="75">
                  <c:v>70.641999999999996</c:v>
                </c:pt>
                <c:pt idx="76">
                  <c:v>69.403000000000006</c:v>
                </c:pt>
                <c:pt idx="77">
                  <c:v>69.403000000000006</c:v>
                </c:pt>
                <c:pt idx="78">
                  <c:v>68.164000000000001</c:v>
                </c:pt>
                <c:pt idx="79">
                  <c:v>66.924000000000007</c:v>
                </c:pt>
                <c:pt idx="80">
                  <c:v>66.924000000000007</c:v>
                </c:pt>
                <c:pt idx="81">
                  <c:v>66.924000000000007</c:v>
                </c:pt>
                <c:pt idx="82">
                  <c:v>66.924000000000007</c:v>
                </c:pt>
                <c:pt idx="83">
                  <c:v>66.924000000000007</c:v>
                </c:pt>
                <c:pt idx="84">
                  <c:v>66.924000000000007</c:v>
                </c:pt>
                <c:pt idx="85">
                  <c:v>66.924000000000007</c:v>
                </c:pt>
                <c:pt idx="86">
                  <c:v>66.924000000000007</c:v>
                </c:pt>
                <c:pt idx="87">
                  <c:v>66.924000000000007</c:v>
                </c:pt>
                <c:pt idx="88">
                  <c:v>66.924000000000007</c:v>
                </c:pt>
                <c:pt idx="89">
                  <c:v>66.924000000000007</c:v>
                </c:pt>
                <c:pt idx="90">
                  <c:v>65.251000000000005</c:v>
                </c:pt>
                <c:pt idx="91">
                  <c:v>63.578000000000003</c:v>
                </c:pt>
                <c:pt idx="92">
                  <c:v>63.578000000000003</c:v>
                </c:pt>
                <c:pt idx="93">
                  <c:v>63.578000000000003</c:v>
                </c:pt>
                <c:pt idx="94">
                  <c:v>63.578000000000003</c:v>
                </c:pt>
                <c:pt idx="95">
                  <c:v>63.578000000000003</c:v>
                </c:pt>
                <c:pt idx="96">
                  <c:v>63.578000000000003</c:v>
                </c:pt>
                <c:pt idx="97">
                  <c:v>63.578000000000003</c:v>
                </c:pt>
                <c:pt idx="98">
                  <c:v>61.527000000000001</c:v>
                </c:pt>
                <c:pt idx="99">
                  <c:v>59.405999999999999</c:v>
                </c:pt>
                <c:pt idx="100">
                  <c:v>59.405999999999999</c:v>
                </c:pt>
                <c:pt idx="101">
                  <c:v>59.405999999999999</c:v>
                </c:pt>
                <c:pt idx="102">
                  <c:v>59.405999999999999</c:v>
                </c:pt>
                <c:pt idx="103">
                  <c:v>59.405999999999999</c:v>
                </c:pt>
                <c:pt idx="104">
                  <c:v>59.405999999999999</c:v>
                </c:pt>
                <c:pt idx="105">
                  <c:v>59.405999999999999</c:v>
                </c:pt>
                <c:pt idx="106">
                  <c:v>59.405999999999999</c:v>
                </c:pt>
                <c:pt idx="107">
                  <c:v>59.405999999999999</c:v>
                </c:pt>
                <c:pt idx="108">
                  <c:v>59.405999999999999</c:v>
                </c:pt>
                <c:pt idx="109">
                  <c:v>59.405999999999999</c:v>
                </c:pt>
                <c:pt idx="110">
                  <c:v>59.405999999999999</c:v>
                </c:pt>
                <c:pt idx="111">
                  <c:v>59.405999999999999</c:v>
                </c:pt>
                <c:pt idx="112">
                  <c:v>59.405999999999999</c:v>
                </c:pt>
                <c:pt idx="113">
                  <c:v>56.104999999999997</c:v>
                </c:pt>
                <c:pt idx="114">
                  <c:v>56.104999999999997</c:v>
                </c:pt>
                <c:pt idx="115">
                  <c:v>56.104999999999997</c:v>
                </c:pt>
                <c:pt idx="116">
                  <c:v>56.104999999999997</c:v>
                </c:pt>
                <c:pt idx="117">
                  <c:v>56.104999999999997</c:v>
                </c:pt>
                <c:pt idx="118">
                  <c:v>56.104999999999997</c:v>
                </c:pt>
                <c:pt idx="119">
                  <c:v>56.104999999999997</c:v>
                </c:pt>
                <c:pt idx="120">
                  <c:v>56.104999999999997</c:v>
                </c:pt>
                <c:pt idx="121">
                  <c:v>56.104999999999997</c:v>
                </c:pt>
                <c:pt idx="122">
                  <c:v>56.104999999999997</c:v>
                </c:pt>
                <c:pt idx="123">
                  <c:v>56.104999999999997</c:v>
                </c:pt>
                <c:pt idx="124">
                  <c:v>56.104999999999997</c:v>
                </c:pt>
                <c:pt idx="125">
                  <c:v>56.104999999999997</c:v>
                </c:pt>
                <c:pt idx="126">
                  <c:v>56.104999999999997</c:v>
                </c:pt>
                <c:pt idx="127">
                  <c:v>56.104999999999997</c:v>
                </c:pt>
                <c:pt idx="128">
                  <c:v>56.104999999999997</c:v>
                </c:pt>
                <c:pt idx="129">
                  <c:v>56.104999999999997</c:v>
                </c:pt>
                <c:pt idx="130">
                  <c:v>56.104999999999997</c:v>
                </c:pt>
                <c:pt idx="131">
                  <c:v>56.104999999999997</c:v>
                </c:pt>
                <c:pt idx="132">
                  <c:v>56.104999999999997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A91-4199-8B35-98E639D66B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LVEF ≥50% (N=22,147)</c:v>
                </c:pt>
              </c:strCache>
            </c:strRef>
          </c:tx>
          <c:spPr>
            <a:ln w="28575">
              <a:solidFill>
                <a:srgbClr val="009900"/>
              </a:solidFill>
              <a:prstDash val="solid"/>
            </a:ln>
          </c:spPr>
          <c:marker>
            <c:symbol val="none"/>
          </c:marker>
          <c:xVal>
            <c:numRef>
              <c:f>Sheet1!$A$2:$A$217</c:f>
              <c:numCache>
                <c:formatCode>General</c:formatCode>
                <c:ptCount val="216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2.4167000000000001</c:v>
                </c:pt>
                <c:pt idx="30">
                  <c:v>2.5</c:v>
                </c:pt>
                <c:pt idx="31">
                  <c:v>2.5832999999999999</c:v>
                </c:pt>
                <c:pt idx="32">
                  <c:v>2.6667000000000001</c:v>
                </c:pt>
                <c:pt idx="33">
                  <c:v>2.75</c:v>
                </c:pt>
                <c:pt idx="34">
                  <c:v>2.8332999999999999</c:v>
                </c:pt>
                <c:pt idx="35">
                  <c:v>2.9167000000000001</c:v>
                </c:pt>
                <c:pt idx="36">
                  <c:v>3</c:v>
                </c:pt>
                <c:pt idx="37">
                  <c:v>3.0832999999999999</c:v>
                </c:pt>
                <c:pt idx="38">
                  <c:v>3.1667000000000001</c:v>
                </c:pt>
                <c:pt idx="39">
                  <c:v>3.25</c:v>
                </c:pt>
                <c:pt idx="40">
                  <c:v>3.3332999999999999</c:v>
                </c:pt>
                <c:pt idx="41">
                  <c:v>3.4167000000000001</c:v>
                </c:pt>
                <c:pt idx="42">
                  <c:v>3.5</c:v>
                </c:pt>
                <c:pt idx="43">
                  <c:v>3.5832999999999999</c:v>
                </c:pt>
                <c:pt idx="44">
                  <c:v>3.6667000000000001</c:v>
                </c:pt>
                <c:pt idx="45">
                  <c:v>3.75</c:v>
                </c:pt>
                <c:pt idx="46">
                  <c:v>3.8332999999999999</c:v>
                </c:pt>
                <c:pt idx="47">
                  <c:v>3.9167000000000001</c:v>
                </c:pt>
                <c:pt idx="48">
                  <c:v>4</c:v>
                </c:pt>
                <c:pt idx="49">
                  <c:v>4.0833000000000004</c:v>
                </c:pt>
                <c:pt idx="50">
                  <c:v>4.1666999999999996</c:v>
                </c:pt>
                <c:pt idx="51">
                  <c:v>4.25</c:v>
                </c:pt>
                <c:pt idx="52">
                  <c:v>4.3333000000000004</c:v>
                </c:pt>
                <c:pt idx="53">
                  <c:v>4.4166999999999996</c:v>
                </c:pt>
                <c:pt idx="54">
                  <c:v>4.5</c:v>
                </c:pt>
                <c:pt idx="55">
                  <c:v>4.5833000000000004</c:v>
                </c:pt>
                <c:pt idx="56">
                  <c:v>4.6666999999999996</c:v>
                </c:pt>
                <c:pt idx="57">
                  <c:v>4.75</c:v>
                </c:pt>
                <c:pt idx="58">
                  <c:v>4.8333000000000004</c:v>
                </c:pt>
                <c:pt idx="59">
                  <c:v>4.9166999999999996</c:v>
                </c:pt>
                <c:pt idx="60">
                  <c:v>5</c:v>
                </c:pt>
                <c:pt idx="61">
                  <c:v>5.0833000000000004</c:v>
                </c:pt>
                <c:pt idx="62">
                  <c:v>5.1666999999999996</c:v>
                </c:pt>
                <c:pt idx="63">
                  <c:v>5.25</c:v>
                </c:pt>
                <c:pt idx="64">
                  <c:v>5.3333000000000004</c:v>
                </c:pt>
                <c:pt idx="65">
                  <c:v>5.4166999999999996</c:v>
                </c:pt>
                <c:pt idx="66">
                  <c:v>5.5</c:v>
                </c:pt>
                <c:pt idx="67">
                  <c:v>5.5833000000000004</c:v>
                </c:pt>
                <c:pt idx="68">
                  <c:v>5.6666999999999996</c:v>
                </c:pt>
                <c:pt idx="69">
                  <c:v>5.75</c:v>
                </c:pt>
                <c:pt idx="70">
                  <c:v>5.8333000000000004</c:v>
                </c:pt>
                <c:pt idx="71">
                  <c:v>5.9166999999999996</c:v>
                </c:pt>
                <c:pt idx="72">
                  <c:v>6</c:v>
                </c:pt>
                <c:pt idx="73">
                  <c:v>6.0833000000000004</c:v>
                </c:pt>
                <c:pt idx="74">
                  <c:v>6.1666999999999996</c:v>
                </c:pt>
                <c:pt idx="75">
                  <c:v>6.25</c:v>
                </c:pt>
                <c:pt idx="76">
                  <c:v>6.3333000000000004</c:v>
                </c:pt>
                <c:pt idx="77">
                  <c:v>6.4166999999999996</c:v>
                </c:pt>
                <c:pt idx="78">
                  <c:v>6.5</c:v>
                </c:pt>
                <c:pt idx="79">
                  <c:v>6.5833000000000004</c:v>
                </c:pt>
                <c:pt idx="80">
                  <c:v>6.6666999999999996</c:v>
                </c:pt>
                <c:pt idx="81">
                  <c:v>6.75</c:v>
                </c:pt>
                <c:pt idx="82">
                  <c:v>6.8333000000000004</c:v>
                </c:pt>
                <c:pt idx="83">
                  <c:v>6.9166999999999996</c:v>
                </c:pt>
                <c:pt idx="84">
                  <c:v>7</c:v>
                </c:pt>
                <c:pt idx="85">
                  <c:v>7.0833000000000004</c:v>
                </c:pt>
                <c:pt idx="86">
                  <c:v>7.1666999999999996</c:v>
                </c:pt>
                <c:pt idx="87">
                  <c:v>7.25</c:v>
                </c:pt>
                <c:pt idx="88">
                  <c:v>7.3333000000000004</c:v>
                </c:pt>
                <c:pt idx="89">
                  <c:v>7.4166999999999996</c:v>
                </c:pt>
                <c:pt idx="90">
                  <c:v>7.5</c:v>
                </c:pt>
                <c:pt idx="91">
                  <c:v>7.5833000000000004</c:v>
                </c:pt>
                <c:pt idx="92">
                  <c:v>7.6666999999999996</c:v>
                </c:pt>
                <c:pt idx="93">
                  <c:v>7.75</c:v>
                </c:pt>
                <c:pt idx="94">
                  <c:v>7.8333000000000004</c:v>
                </c:pt>
                <c:pt idx="95">
                  <c:v>7.9166999999999996</c:v>
                </c:pt>
                <c:pt idx="96">
                  <c:v>8</c:v>
                </c:pt>
                <c:pt idx="97">
                  <c:v>8.0832999999999995</c:v>
                </c:pt>
                <c:pt idx="98">
                  <c:v>8.1667000000000005</c:v>
                </c:pt>
                <c:pt idx="99">
                  <c:v>8.25</c:v>
                </c:pt>
                <c:pt idx="100">
                  <c:v>8.3332999999999995</c:v>
                </c:pt>
                <c:pt idx="101">
                  <c:v>8.4167000000000005</c:v>
                </c:pt>
                <c:pt idx="102">
                  <c:v>8.5</c:v>
                </c:pt>
                <c:pt idx="103">
                  <c:v>8.5832999999999995</c:v>
                </c:pt>
                <c:pt idx="104">
                  <c:v>8.6667000000000005</c:v>
                </c:pt>
                <c:pt idx="105">
                  <c:v>8.75</c:v>
                </c:pt>
                <c:pt idx="106">
                  <c:v>8.8332999999999995</c:v>
                </c:pt>
                <c:pt idx="107">
                  <c:v>8.9167000000000005</c:v>
                </c:pt>
                <c:pt idx="108">
                  <c:v>9</c:v>
                </c:pt>
                <c:pt idx="109">
                  <c:v>9.0832999999999995</c:v>
                </c:pt>
                <c:pt idx="110">
                  <c:v>9.1667000000000005</c:v>
                </c:pt>
                <c:pt idx="111">
                  <c:v>9.25</c:v>
                </c:pt>
                <c:pt idx="112">
                  <c:v>9.3332999999999995</c:v>
                </c:pt>
                <c:pt idx="113">
                  <c:v>9.4167000000000005</c:v>
                </c:pt>
                <c:pt idx="114">
                  <c:v>9.5</c:v>
                </c:pt>
                <c:pt idx="115">
                  <c:v>9.5832999999999995</c:v>
                </c:pt>
                <c:pt idx="116">
                  <c:v>9.6667000000000005</c:v>
                </c:pt>
                <c:pt idx="117">
                  <c:v>9.75</c:v>
                </c:pt>
                <c:pt idx="118">
                  <c:v>9.8332999999999995</c:v>
                </c:pt>
                <c:pt idx="119">
                  <c:v>9.9167000000000005</c:v>
                </c:pt>
                <c:pt idx="120">
                  <c:v>10</c:v>
                </c:pt>
                <c:pt idx="121">
                  <c:v>10.083299999999999</c:v>
                </c:pt>
                <c:pt idx="122">
                  <c:v>10.166700000000001</c:v>
                </c:pt>
                <c:pt idx="123">
                  <c:v>10.25</c:v>
                </c:pt>
                <c:pt idx="124">
                  <c:v>10.333299999999999</c:v>
                </c:pt>
                <c:pt idx="125">
                  <c:v>10.416700000000001</c:v>
                </c:pt>
                <c:pt idx="126">
                  <c:v>10.5</c:v>
                </c:pt>
                <c:pt idx="127">
                  <c:v>10.583299999999999</c:v>
                </c:pt>
                <c:pt idx="128">
                  <c:v>10.666700000000001</c:v>
                </c:pt>
                <c:pt idx="129">
                  <c:v>10.75</c:v>
                </c:pt>
                <c:pt idx="130">
                  <c:v>10.833299999999999</c:v>
                </c:pt>
                <c:pt idx="131">
                  <c:v>10.916700000000001</c:v>
                </c:pt>
                <c:pt idx="132">
                  <c:v>11</c:v>
                </c:pt>
                <c:pt idx="133">
                  <c:v>11.083299999999999</c:v>
                </c:pt>
                <c:pt idx="134">
                  <c:v>11.166700000000001</c:v>
                </c:pt>
                <c:pt idx="135">
                  <c:v>11.25</c:v>
                </c:pt>
                <c:pt idx="136">
                  <c:v>11.333299999999999</c:v>
                </c:pt>
                <c:pt idx="137">
                  <c:v>11.416700000000001</c:v>
                </c:pt>
                <c:pt idx="138">
                  <c:v>11.5</c:v>
                </c:pt>
                <c:pt idx="139">
                  <c:v>11.583299999999999</c:v>
                </c:pt>
                <c:pt idx="140">
                  <c:v>11.666700000000001</c:v>
                </c:pt>
                <c:pt idx="141">
                  <c:v>11.75</c:v>
                </c:pt>
                <c:pt idx="142">
                  <c:v>11.833299999999999</c:v>
                </c:pt>
                <c:pt idx="143">
                  <c:v>11.916700000000001</c:v>
                </c:pt>
                <c:pt idx="144">
                  <c:v>12</c:v>
                </c:pt>
                <c:pt idx="145">
                  <c:v>12.083299999999999</c:v>
                </c:pt>
                <c:pt idx="146">
                  <c:v>12.166700000000001</c:v>
                </c:pt>
                <c:pt idx="147">
                  <c:v>12.25</c:v>
                </c:pt>
                <c:pt idx="148">
                  <c:v>12.333299999999999</c:v>
                </c:pt>
                <c:pt idx="149">
                  <c:v>12.416700000000001</c:v>
                </c:pt>
                <c:pt idx="150">
                  <c:v>12.5</c:v>
                </c:pt>
                <c:pt idx="151">
                  <c:v>12.583299999999999</c:v>
                </c:pt>
                <c:pt idx="152">
                  <c:v>12.666700000000001</c:v>
                </c:pt>
                <c:pt idx="153">
                  <c:v>12.75</c:v>
                </c:pt>
                <c:pt idx="154">
                  <c:v>12.833299999999999</c:v>
                </c:pt>
                <c:pt idx="155">
                  <c:v>12.916700000000001</c:v>
                </c:pt>
                <c:pt idx="156">
                  <c:v>13</c:v>
                </c:pt>
              </c:numCache>
            </c:numRef>
          </c:xVal>
          <c:yVal>
            <c:numRef>
              <c:f>Sheet1!$C$2:$C$217</c:f>
              <c:numCache>
                <c:formatCode>General</c:formatCode>
                <c:ptCount val="216"/>
                <c:pt idx="0">
                  <c:v>100</c:v>
                </c:pt>
                <c:pt idx="1">
                  <c:v>100</c:v>
                </c:pt>
                <c:pt idx="2">
                  <c:v>99.977000000000004</c:v>
                </c:pt>
                <c:pt idx="3">
                  <c:v>99.923000000000002</c:v>
                </c:pt>
                <c:pt idx="4">
                  <c:v>99.837000000000003</c:v>
                </c:pt>
                <c:pt idx="5">
                  <c:v>99.587999999999994</c:v>
                </c:pt>
                <c:pt idx="6">
                  <c:v>96.914000000000001</c:v>
                </c:pt>
                <c:pt idx="7">
                  <c:v>92.593000000000004</c:v>
                </c:pt>
                <c:pt idx="8">
                  <c:v>92.290999999999997</c:v>
                </c:pt>
                <c:pt idx="9">
                  <c:v>92.268000000000001</c:v>
                </c:pt>
                <c:pt idx="10">
                  <c:v>92.263999999999996</c:v>
                </c:pt>
                <c:pt idx="11">
                  <c:v>92.263999999999996</c:v>
                </c:pt>
                <c:pt idx="12">
                  <c:v>92.263999999999996</c:v>
                </c:pt>
                <c:pt idx="13">
                  <c:v>92.216999999999999</c:v>
                </c:pt>
                <c:pt idx="14">
                  <c:v>92.188999999999993</c:v>
                </c:pt>
                <c:pt idx="15">
                  <c:v>92.067999999999998</c:v>
                </c:pt>
                <c:pt idx="16">
                  <c:v>91.847999999999999</c:v>
                </c:pt>
                <c:pt idx="17">
                  <c:v>91.372</c:v>
                </c:pt>
                <c:pt idx="18">
                  <c:v>89.355999999999995</c:v>
                </c:pt>
                <c:pt idx="19">
                  <c:v>86.298000000000002</c:v>
                </c:pt>
                <c:pt idx="20">
                  <c:v>85.873999999999995</c:v>
                </c:pt>
                <c:pt idx="21">
                  <c:v>85.801000000000002</c:v>
                </c:pt>
                <c:pt idx="22">
                  <c:v>85.784000000000006</c:v>
                </c:pt>
                <c:pt idx="23">
                  <c:v>85.778000000000006</c:v>
                </c:pt>
                <c:pt idx="24">
                  <c:v>85.772000000000006</c:v>
                </c:pt>
                <c:pt idx="25">
                  <c:v>85.733999999999995</c:v>
                </c:pt>
                <c:pt idx="26">
                  <c:v>85.652000000000001</c:v>
                </c:pt>
                <c:pt idx="27">
                  <c:v>85.495000000000005</c:v>
                </c:pt>
                <c:pt idx="28">
                  <c:v>85.186000000000007</c:v>
                </c:pt>
                <c:pt idx="29">
                  <c:v>84.525999999999996</c:v>
                </c:pt>
                <c:pt idx="30">
                  <c:v>82.893000000000001</c:v>
                </c:pt>
                <c:pt idx="31">
                  <c:v>80.674000000000007</c:v>
                </c:pt>
                <c:pt idx="32">
                  <c:v>80.278000000000006</c:v>
                </c:pt>
                <c:pt idx="33">
                  <c:v>80.221999999999994</c:v>
                </c:pt>
                <c:pt idx="34">
                  <c:v>80.200999999999993</c:v>
                </c:pt>
                <c:pt idx="35">
                  <c:v>80.179000000000002</c:v>
                </c:pt>
                <c:pt idx="36">
                  <c:v>80.150000000000006</c:v>
                </c:pt>
                <c:pt idx="37">
                  <c:v>80.037999999999997</c:v>
                </c:pt>
                <c:pt idx="38">
                  <c:v>79.903999999999996</c:v>
                </c:pt>
                <c:pt idx="39">
                  <c:v>79.707999999999998</c:v>
                </c:pt>
                <c:pt idx="40">
                  <c:v>79.314999999999998</c:v>
                </c:pt>
                <c:pt idx="41">
                  <c:v>78.646000000000001</c:v>
                </c:pt>
                <c:pt idx="42">
                  <c:v>77.296999999999997</c:v>
                </c:pt>
                <c:pt idx="43">
                  <c:v>75.450999999999993</c:v>
                </c:pt>
                <c:pt idx="44">
                  <c:v>75.19</c:v>
                </c:pt>
                <c:pt idx="45">
                  <c:v>75.164000000000001</c:v>
                </c:pt>
                <c:pt idx="46">
                  <c:v>75.129000000000005</c:v>
                </c:pt>
                <c:pt idx="47">
                  <c:v>75.093000000000004</c:v>
                </c:pt>
                <c:pt idx="48">
                  <c:v>75.082999999999998</c:v>
                </c:pt>
                <c:pt idx="49">
                  <c:v>75.024000000000001</c:v>
                </c:pt>
                <c:pt idx="50">
                  <c:v>74.887</c:v>
                </c:pt>
                <c:pt idx="51">
                  <c:v>74.695999999999998</c:v>
                </c:pt>
                <c:pt idx="52">
                  <c:v>74.385999999999996</c:v>
                </c:pt>
                <c:pt idx="53">
                  <c:v>73.775000000000006</c:v>
                </c:pt>
                <c:pt idx="54">
                  <c:v>72.537000000000006</c:v>
                </c:pt>
                <c:pt idx="55">
                  <c:v>70.730999999999995</c:v>
                </c:pt>
                <c:pt idx="56">
                  <c:v>70.37</c:v>
                </c:pt>
                <c:pt idx="57">
                  <c:v>70.293000000000006</c:v>
                </c:pt>
                <c:pt idx="58">
                  <c:v>70.281999999999996</c:v>
                </c:pt>
                <c:pt idx="59">
                  <c:v>70.236999999999995</c:v>
                </c:pt>
                <c:pt idx="60">
                  <c:v>70.212999999999994</c:v>
                </c:pt>
                <c:pt idx="61">
                  <c:v>70.198999999999998</c:v>
                </c:pt>
                <c:pt idx="62">
                  <c:v>70.117000000000004</c:v>
                </c:pt>
                <c:pt idx="63">
                  <c:v>69.838999999999999</c:v>
                </c:pt>
                <c:pt idx="64">
                  <c:v>69.504000000000005</c:v>
                </c:pt>
                <c:pt idx="65">
                  <c:v>69.013000000000005</c:v>
                </c:pt>
                <c:pt idx="66">
                  <c:v>67.917000000000002</c:v>
                </c:pt>
                <c:pt idx="67">
                  <c:v>66.534000000000006</c:v>
                </c:pt>
                <c:pt idx="68">
                  <c:v>66.305999999999997</c:v>
                </c:pt>
                <c:pt idx="69">
                  <c:v>66.263000000000005</c:v>
                </c:pt>
                <c:pt idx="70">
                  <c:v>66.263000000000005</c:v>
                </c:pt>
                <c:pt idx="71">
                  <c:v>66.203999999999994</c:v>
                </c:pt>
                <c:pt idx="72">
                  <c:v>66.188000000000002</c:v>
                </c:pt>
                <c:pt idx="73">
                  <c:v>66.052000000000007</c:v>
                </c:pt>
                <c:pt idx="74">
                  <c:v>65.891999999999996</c:v>
                </c:pt>
                <c:pt idx="75">
                  <c:v>65.694000000000003</c:v>
                </c:pt>
                <c:pt idx="76">
                  <c:v>65.385000000000005</c:v>
                </c:pt>
                <c:pt idx="77">
                  <c:v>64.894999999999996</c:v>
                </c:pt>
                <c:pt idx="78">
                  <c:v>63.908999999999999</c:v>
                </c:pt>
                <c:pt idx="79">
                  <c:v>62.734999999999999</c:v>
                </c:pt>
                <c:pt idx="80">
                  <c:v>62.514000000000003</c:v>
                </c:pt>
                <c:pt idx="81">
                  <c:v>62.457000000000001</c:v>
                </c:pt>
                <c:pt idx="82">
                  <c:v>62.381</c:v>
                </c:pt>
                <c:pt idx="83">
                  <c:v>62.341999999999999</c:v>
                </c:pt>
                <c:pt idx="84">
                  <c:v>62.301000000000002</c:v>
                </c:pt>
                <c:pt idx="85">
                  <c:v>62.21</c:v>
                </c:pt>
                <c:pt idx="86">
                  <c:v>61.991999999999997</c:v>
                </c:pt>
                <c:pt idx="87">
                  <c:v>61.795999999999999</c:v>
                </c:pt>
                <c:pt idx="88">
                  <c:v>61.401000000000003</c:v>
                </c:pt>
                <c:pt idx="89">
                  <c:v>60.906999999999996</c:v>
                </c:pt>
                <c:pt idx="90">
                  <c:v>59.988999999999997</c:v>
                </c:pt>
                <c:pt idx="91">
                  <c:v>58.966000000000001</c:v>
                </c:pt>
                <c:pt idx="92">
                  <c:v>58.814</c:v>
                </c:pt>
                <c:pt idx="93">
                  <c:v>58.762</c:v>
                </c:pt>
                <c:pt idx="94">
                  <c:v>58.762</c:v>
                </c:pt>
                <c:pt idx="95">
                  <c:v>58.707999999999998</c:v>
                </c:pt>
                <c:pt idx="96">
                  <c:v>58.679000000000002</c:v>
                </c:pt>
                <c:pt idx="97">
                  <c:v>58.616</c:v>
                </c:pt>
                <c:pt idx="98">
                  <c:v>58.514000000000003</c:v>
                </c:pt>
                <c:pt idx="99">
                  <c:v>58.276000000000003</c:v>
                </c:pt>
                <c:pt idx="100">
                  <c:v>57.728000000000002</c:v>
                </c:pt>
                <c:pt idx="101">
                  <c:v>57.247</c:v>
                </c:pt>
                <c:pt idx="102">
                  <c:v>56.28</c:v>
                </c:pt>
                <c:pt idx="103">
                  <c:v>55.445</c:v>
                </c:pt>
                <c:pt idx="104">
                  <c:v>55.231999999999999</c:v>
                </c:pt>
                <c:pt idx="105">
                  <c:v>55.195999999999998</c:v>
                </c:pt>
                <c:pt idx="106">
                  <c:v>55.195999999999998</c:v>
                </c:pt>
                <c:pt idx="107">
                  <c:v>55.158000000000001</c:v>
                </c:pt>
                <c:pt idx="108">
                  <c:v>55.158000000000001</c:v>
                </c:pt>
                <c:pt idx="109">
                  <c:v>55.158000000000001</c:v>
                </c:pt>
                <c:pt idx="110">
                  <c:v>55.110999999999997</c:v>
                </c:pt>
                <c:pt idx="111">
                  <c:v>54.872999999999998</c:v>
                </c:pt>
                <c:pt idx="112">
                  <c:v>54.682000000000002</c:v>
                </c:pt>
                <c:pt idx="113">
                  <c:v>54.298999999999999</c:v>
                </c:pt>
                <c:pt idx="114">
                  <c:v>53.097000000000001</c:v>
                </c:pt>
                <c:pt idx="115">
                  <c:v>51.49</c:v>
                </c:pt>
                <c:pt idx="116">
                  <c:v>51.094000000000001</c:v>
                </c:pt>
                <c:pt idx="117">
                  <c:v>51.094000000000001</c:v>
                </c:pt>
                <c:pt idx="118">
                  <c:v>51.094000000000001</c:v>
                </c:pt>
                <c:pt idx="119">
                  <c:v>51.094000000000001</c:v>
                </c:pt>
                <c:pt idx="120">
                  <c:v>51.094000000000001</c:v>
                </c:pt>
                <c:pt idx="121">
                  <c:v>51.027000000000001</c:v>
                </c:pt>
                <c:pt idx="122">
                  <c:v>51.027000000000001</c:v>
                </c:pt>
                <c:pt idx="123">
                  <c:v>50.8</c:v>
                </c:pt>
                <c:pt idx="124">
                  <c:v>50.722999999999999</c:v>
                </c:pt>
                <c:pt idx="125">
                  <c:v>50.57</c:v>
                </c:pt>
                <c:pt idx="126">
                  <c:v>49.722000000000001</c:v>
                </c:pt>
                <c:pt idx="127">
                  <c:v>48.405000000000001</c:v>
                </c:pt>
                <c:pt idx="128">
                  <c:v>48.326000000000001</c:v>
                </c:pt>
                <c:pt idx="129">
                  <c:v>48.326000000000001</c:v>
                </c:pt>
                <c:pt idx="130">
                  <c:v>48.326000000000001</c:v>
                </c:pt>
                <c:pt idx="131">
                  <c:v>48.241</c:v>
                </c:pt>
                <c:pt idx="132">
                  <c:v>48.15</c:v>
                </c:pt>
                <c:pt idx="133">
                  <c:v>48.15</c:v>
                </c:pt>
                <c:pt idx="134">
                  <c:v>48.027999999999999</c:v>
                </c:pt>
                <c:pt idx="135">
                  <c:v>48.027999999999999</c:v>
                </c:pt>
                <c:pt idx="136">
                  <c:v>47.899000000000001</c:v>
                </c:pt>
                <c:pt idx="137">
                  <c:v>47.249000000000002</c:v>
                </c:pt>
                <c:pt idx="138">
                  <c:v>46.459000000000003</c:v>
                </c:pt>
                <c:pt idx="139">
                  <c:v>45.534999999999997</c:v>
                </c:pt>
                <c:pt idx="140">
                  <c:v>45.268999999999998</c:v>
                </c:pt>
                <c:pt idx="141">
                  <c:v>45.268999999999998</c:v>
                </c:pt>
                <c:pt idx="142">
                  <c:v>45.128999999999998</c:v>
                </c:pt>
                <c:pt idx="143">
                  <c:v>45.128999999999998</c:v>
                </c:pt>
                <c:pt idx="144">
                  <c:v>45.128999999999998</c:v>
                </c:pt>
                <c:pt idx="145">
                  <c:v>45.128999999999998</c:v>
                </c:pt>
                <c:pt idx="146">
                  <c:v>45.128999999999998</c:v>
                </c:pt>
                <c:pt idx="147">
                  <c:v>45.128999999999998</c:v>
                </c:pt>
                <c:pt idx="148">
                  <c:v>44.472999999999999</c:v>
                </c:pt>
                <c:pt idx="149">
                  <c:v>44.137999999999998</c:v>
                </c:pt>
                <c:pt idx="150">
                  <c:v>43.804000000000002</c:v>
                </c:pt>
                <c:pt idx="151">
                  <c:v>43.459000000000003</c:v>
                </c:pt>
                <c:pt idx="152">
                  <c:v>43.459000000000003</c:v>
                </c:pt>
                <c:pt idx="153">
                  <c:v>43.459000000000003</c:v>
                </c:pt>
                <c:pt idx="154">
                  <c:v>43.459000000000003</c:v>
                </c:pt>
                <c:pt idx="155">
                  <c:v>43.459000000000003</c:v>
                </c:pt>
                <c:pt idx="156">
                  <c:v>43.459000000000003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A91-4199-8B35-98E639D66B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Years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7997191987031035"/>
              <c:y val="0.92962983215061101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b="1" i="0" baseline="0" dirty="0" smtClean="0">
                    <a:solidFill>
                      <a:schemeClr val="bg2"/>
                    </a:solidFill>
                  </a:rPr>
                  <a:t>Freedom from CAV (%)</a:t>
                </a:r>
                <a:endParaRPr lang="en-US" sz="1400" b="1" i="0" baseline="0" dirty="0">
                  <a:solidFill>
                    <a:schemeClr val="bg2"/>
                  </a:solidFill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1452963804361056"/>
          <c:y val="0.68889776752208776"/>
          <c:w val="0.60443915098847933"/>
          <c:h val="0.10522922235242999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2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67107971797643"/>
          <c:y val="3.3590508847684365E-2"/>
          <c:w val="0.82631748237352687"/>
          <c:h val="0.8109724861978460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Anoxia (N=5,607) 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Sheet1!$A$2:$A$217</c:f>
              <c:numCache>
                <c:formatCode>General</c:formatCode>
                <c:ptCount val="185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5</c:v>
                </c:pt>
                <c:pt idx="30">
                  <c:v>5.0833000000000004</c:v>
                </c:pt>
                <c:pt idx="31">
                  <c:v>5.1666999999999996</c:v>
                </c:pt>
                <c:pt idx="32">
                  <c:v>5.25</c:v>
                </c:pt>
                <c:pt idx="33">
                  <c:v>5.3333000000000004</c:v>
                </c:pt>
                <c:pt idx="34">
                  <c:v>5.4166999999999996</c:v>
                </c:pt>
                <c:pt idx="35">
                  <c:v>5.5</c:v>
                </c:pt>
                <c:pt idx="36">
                  <c:v>5.5833000000000004</c:v>
                </c:pt>
                <c:pt idx="37">
                  <c:v>5.6666999999999996</c:v>
                </c:pt>
                <c:pt idx="38">
                  <c:v>5.75</c:v>
                </c:pt>
                <c:pt idx="39">
                  <c:v>5.8333000000000004</c:v>
                </c:pt>
                <c:pt idx="40">
                  <c:v>5.9166999999999996</c:v>
                </c:pt>
                <c:pt idx="41">
                  <c:v>6</c:v>
                </c:pt>
                <c:pt idx="42">
                  <c:v>6.0833000000000004</c:v>
                </c:pt>
                <c:pt idx="43">
                  <c:v>6.1666999999999996</c:v>
                </c:pt>
                <c:pt idx="44">
                  <c:v>6.25</c:v>
                </c:pt>
                <c:pt idx="45">
                  <c:v>6.3333000000000004</c:v>
                </c:pt>
                <c:pt idx="46">
                  <c:v>6.4166999999999996</c:v>
                </c:pt>
                <c:pt idx="47">
                  <c:v>6.5</c:v>
                </c:pt>
                <c:pt idx="48">
                  <c:v>6.5833000000000004</c:v>
                </c:pt>
                <c:pt idx="49">
                  <c:v>6.6666999999999996</c:v>
                </c:pt>
                <c:pt idx="50">
                  <c:v>6.75</c:v>
                </c:pt>
                <c:pt idx="51">
                  <c:v>6.8333000000000004</c:v>
                </c:pt>
                <c:pt idx="52">
                  <c:v>6.9166999999999996</c:v>
                </c:pt>
                <c:pt idx="53">
                  <c:v>7</c:v>
                </c:pt>
                <c:pt idx="54">
                  <c:v>7.0833000000000004</c:v>
                </c:pt>
                <c:pt idx="55">
                  <c:v>7.1666999999999996</c:v>
                </c:pt>
                <c:pt idx="56">
                  <c:v>7.25</c:v>
                </c:pt>
                <c:pt idx="57">
                  <c:v>7.3333000000000004</c:v>
                </c:pt>
                <c:pt idx="58">
                  <c:v>7.4166999999999996</c:v>
                </c:pt>
                <c:pt idx="59">
                  <c:v>7.5</c:v>
                </c:pt>
                <c:pt idx="60">
                  <c:v>7.5833000000000004</c:v>
                </c:pt>
                <c:pt idx="61">
                  <c:v>7.6666999999999996</c:v>
                </c:pt>
                <c:pt idx="62">
                  <c:v>7.75</c:v>
                </c:pt>
                <c:pt idx="63">
                  <c:v>7.8333000000000004</c:v>
                </c:pt>
                <c:pt idx="64">
                  <c:v>7.9166999999999996</c:v>
                </c:pt>
                <c:pt idx="65">
                  <c:v>8</c:v>
                </c:pt>
                <c:pt idx="66">
                  <c:v>8.0832999999999995</c:v>
                </c:pt>
                <c:pt idx="67">
                  <c:v>8.1667000000000005</c:v>
                </c:pt>
                <c:pt idx="68">
                  <c:v>8.25</c:v>
                </c:pt>
                <c:pt idx="69">
                  <c:v>8.3332999999999995</c:v>
                </c:pt>
                <c:pt idx="70">
                  <c:v>8.4167000000000005</c:v>
                </c:pt>
                <c:pt idx="71">
                  <c:v>8.5</c:v>
                </c:pt>
                <c:pt idx="72">
                  <c:v>8.5832999999999995</c:v>
                </c:pt>
                <c:pt idx="73">
                  <c:v>8.6667000000000005</c:v>
                </c:pt>
                <c:pt idx="74">
                  <c:v>8.75</c:v>
                </c:pt>
                <c:pt idx="75">
                  <c:v>8.8332999999999995</c:v>
                </c:pt>
                <c:pt idx="76">
                  <c:v>8.9167000000000005</c:v>
                </c:pt>
                <c:pt idx="77">
                  <c:v>9</c:v>
                </c:pt>
                <c:pt idx="78">
                  <c:v>9.0832999999999995</c:v>
                </c:pt>
                <c:pt idx="79">
                  <c:v>9.1667000000000005</c:v>
                </c:pt>
                <c:pt idx="80">
                  <c:v>9.25</c:v>
                </c:pt>
                <c:pt idx="81">
                  <c:v>9.3332999999999995</c:v>
                </c:pt>
                <c:pt idx="82">
                  <c:v>9.4167000000000005</c:v>
                </c:pt>
                <c:pt idx="83">
                  <c:v>9.5</c:v>
                </c:pt>
                <c:pt idx="84">
                  <c:v>9.5832999999999995</c:v>
                </c:pt>
                <c:pt idx="85">
                  <c:v>9.6667000000000005</c:v>
                </c:pt>
                <c:pt idx="86">
                  <c:v>9.75</c:v>
                </c:pt>
                <c:pt idx="87">
                  <c:v>9.8332999999999995</c:v>
                </c:pt>
                <c:pt idx="88">
                  <c:v>9.9167000000000005</c:v>
                </c:pt>
                <c:pt idx="89">
                  <c:v>10</c:v>
                </c:pt>
                <c:pt idx="90">
                  <c:v>10.083299999999999</c:v>
                </c:pt>
                <c:pt idx="91">
                  <c:v>10.166700000000001</c:v>
                </c:pt>
                <c:pt idx="92">
                  <c:v>10.25</c:v>
                </c:pt>
                <c:pt idx="93">
                  <c:v>10.333299999999999</c:v>
                </c:pt>
                <c:pt idx="94">
                  <c:v>10.416700000000001</c:v>
                </c:pt>
                <c:pt idx="95">
                  <c:v>10.5</c:v>
                </c:pt>
                <c:pt idx="96">
                  <c:v>10.583299999999999</c:v>
                </c:pt>
                <c:pt idx="97">
                  <c:v>10.666700000000001</c:v>
                </c:pt>
                <c:pt idx="98">
                  <c:v>10.75</c:v>
                </c:pt>
                <c:pt idx="99">
                  <c:v>10.833299999999999</c:v>
                </c:pt>
                <c:pt idx="100">
                  <c:v>10.916700000000001</c:v>
                </c:pt>
                <c:pt idx="101">
                  <c:v>11</c:v>
                </c:pt>
                <c:pt idx="102">
                  <c:v>11.083299999999999</c:v>
                </c:pt>
                <c:pt idx="103">
                  <c:v>11.166700000000001</c:v>
                </c:pt>
                <c:pt idx="104">
                  <c:v>11.25</c:v>
                </c:pt>
                <c:pt idx="105">
                  <c:v>11.333299999999999</c:v>
                </c:pt>
                <c:pt idx="106">
                  <c:v>11.416700000000001</c:v>
                </c:pt>
                <c:pt idx="107">
                  <c:v>11.5</c:v>
                </c:pt>
                <c:pt idx="108">
                  <c:v>11.583299999999999</c:v>
                </c:pt>
                <c:pt idx="109">
                  <c:v>11.666700000000001</c:v>
                </c:pt>
                <c:pt idx="110">
                  <c:v>11.75</c:v>
                </c:pt>
                <c:pt idx="111">
                  <c:v>11.833299999999999</c:v>
                </c:pt>
                <c:pt idx="112">
                  <c:v>11.916700000000001</c:v>
                </c:pt>
                <c:pt idx="113">
                  <c:v>12</c:v>
                </c:pt>
                <c:pt idx="114">
                  <c:v>12.083299999999999</c:v>
                </c:pt>
                <c:pt idx="115">
                  <c:v>12.166700000000001</c:v>
                </c:pt>
                <c:pt idx="116">
                  <c:v>12.25</c:v>
                </c:pt>
                <c:pt idx="117">
                  <c:v>12.333299999999999</c:v>
                </c:pt>
                <c:pt idx="118">
                  <c:v>12.416700000000001</c:v>
                </c:pt>
                <c:pt idx="119">
                  <c:v>12.5</c:v>
                </c:pt>
                <c:pt idx="120">
                  <c:v>12.583299999999999</c:v>
                </c:pt>
                <c:pt idx="121">
                  <c:v>12.666700000000001</c:v>
                </c:pt>
                <c:pt idx="122">
                  <c:v>12.75</c:v>
                </c:pt>
                <c:pt idx="123">
                  <c:v>12.833299999999999</c:v>
                </c:pt>
                <c:pt idx="124">
                  <c:v>12.916700000000001</c:v>
                </c:pt>
                <c:pt idx="125">
                  <c:v>13</c:v>
                </c:pt>
                <c:pt idx="126">
                  <c:v>13.083299999999999</c:v>
                </c:pt>
                <c:pt idx="127">
                  <c:v>13.166700000000001</c:v>
                </c:pt>
                <c:pt idx="128">
                  <c:v>13.25</c:v>
                </c:pt>
                <c:pt idx="129">
                  <c:v>13.333299999999999</c:v>
                </c:pt>
                <c:pt idx="130">
                  <c:v>13.416700000000001</c:v>
                </c:pt>
                <c:pt idx="131">
                  <c:v>13.5</c:v>
                </c:pt>
                <c:pt idx="132">
                  <c:v>13.583299999999999</c:v>
                </c:pt>
                <c:pt idx="133">
                  <c:v>13.666700000000001</c:v>
                </c:pt>
                <c:pt idx="134">
                  <c:v>13.75</c:v>
                </c:pt>
                <c:pt idx="135">
                  <c:v>13.833299999999999</c:v>
                </c:pt>
                <c:pt idx="136">
                  <c:v>13.916700000000001</c:v>
                </c:pt>
                <c:pt idx="137">
                  <c:v>14</c:v>
                </c:pt>
                <c:pt idx="138">
                  <c:v>14.083299999999999</c:v>
                </c:pt>
                <c:pt idx="139">
                  <c:v>14.166700000000001</c:v>
                </c:pt>
                <c:pt idx="140">
                  <c:v>14.25</c:v>
                </c:pt>
                <c:pt idx="141">
                  <c:v>14.333299999999999</c:v>
                </c:pt>
                <c:pt idx="142">
                  <c:v>14.416700000000001</c:v>
                </c:pt>
                <c:pt idx="143">
                  <c:v>14.5</c:v>
                </c:pt>
                <c:pt idx="144">
                  <c:v>14.583299999999999</c:v>
                </c:pt>
                <c:pt idx="145">
                  <c:v>14.666700000000001</c:v>
                </c:pt>
                <c:pt idx="146">
                  <c:v>14.75</c:v>
                </c:pt>
                <c:pt idx="147">
                  <c:v>14.833299999999999</c:v>
                </c:pt>
                <c:pt idx="148">
                  <c:v>14.916700000000001</c:v>
                </c:pt>
                <c:pt idx="149">
                  <c:v>15</c:v>
                </c:pt>
                <c:pt idx="150">
                  <c:v>15.083299999999999</c:v>
                </c:pt>
                <c:pt idx="151">
                  <c:v>15.166700000000001</c:v>
                </c:pt>
                <c:pt idx="152">
                  <c:v>15.25</c:v>
                </c:pt>
                <c:pt idx="153">
                  <c:v>15.333299999999999</c:v>
                </c:pt>
                <c:pt idx="154">
                  <c:v>15.416700000000001</c:v>
                </c:pt>
                <c:pt idx="155">
                  <c:v>15.5</c:v>
                </c:pt>
                <c:pt idx="156">
                  <c:v>15.583299999999999</c:v>
                </c:pt>
                <c:pt idx="157">
                  <c:v>15.666700000000001</c:v>
                </c:pt>
                <c:pt idx="158">
                  <c:v>15.75</c:v>
                </c:pt>
                <c:pt idx="159">
                  <c:v>15.833299999999999</c:v>
                </c:pt>
                <c:pt idx="160">
                  <c:v>15.916700000000001</c:v>
                </c:pt>
                <c:pt idx="161">
                  <c:v>16</c:v>
                </c:pt>
                <c:pt idx="162">
                  <c:v>16.083300000000001</c:v>
                </c:pt>
                <c:pt idx="163">
                  <c:v>16.166699999999999</c:v>
                </c:pt>
                <c:pt idx="164">
                  <c:v>16.25</c:v>
                </c:pt>
                <c:pt idx="165">
                  <c:v>16.333300000000001</c:v>
                </c:pt>
                <c:pt idx="166">
                  <c:v>16.416699999999999</c:v>
                </c:pt>
                <c:pt idx="167">
                  <c:v>16.5</c:v>
                </c:pt>
                <c:pt idx="168">
                  <c:v>16.583300000000001</c:v>
                </c:pt>
                <c:pt idx="169">
                  <c:v>16.666699999999999</c:v>
                </c:pt>
                <c:pt idx="170">
                  <c:v>16.75</c:v>
                </c:pt>
                <c:pt idx="171">
                  <c:v>16.833300000000001</c:v>
                </c:pt>
                <c:pt idx="172">
                  <c:v>16.916699999999999</c:v>
                </c:pt>
                <c:pt idx="173">
                  <c:v>17</c:v>
                </c:pt>
                <c:pt idx="174">
                  <c:v>17.083300000000001</c:v>
                </c:pt>
                <c:pt idx="175">
                  <c:v>17.166699999999999</c:v>
                </c:pt>
                <c:pt idx="176">
                  <c:v>17.25</c:v>
                </c:pt>
                <c:pt idx="177">
                  <c:v>17.333300000000001</c:v>
                </c:pt>
                <c:pt idx="178">
                  <c:v>17.416699999999999</c:v>
                </c:pt>
                <c:pt idx="179">
                  <c:v>17.5</c:v>
                </c:pt>
                <c:pt idx="180">
                  <c:v>17.583300000000001</c:v>
                </c:pt>
                <c:pt idx="181">
                  <c:v>17.666699999999999</c:v>
                </c:pt>
                <c:pt idx="182">
                  <c:v>17.75</c:v>
                </c:pt>
                <c:pt idx="183">
                  <c:v>17.833300000000001</c:v>
                </c:pt>
                <c:pt idx="184">
                  <c:v>17.916699999999999</c:v>
                </c:pt>
              </c:numCache>
            </c:numRef>
          </c:xVal>
          <c:yVal>
            <c:numRef>
              <c:f>Sheet1!$B$2:$B$217</c:f>
              <c:numCache>
                <c:formatCode>General</c:formatCode>
                <c:ptCount val="185"/>
                <c:pt idx="0">
                  <c:v>100</c:v>
                </c:pt>
                <c:pt idx="1">
                  <c:v>100</c:v>
                </c:pt>
                <c:pt idx="2">
                  <c:v>99.963999999999999</c:v>
                </c:pt>
                <c:pt idx="3">
                  <c:v>99.963999999999999</c:v>
                </c:pt>
                <c:pt idx="4">
                  <c:v>99.945999999999998</c:v>
                </c:pt>
                <c:pt idx="5">
                  <c:v>99.695999999999998</c:v>
                </c:pt>
                <c:pt idx="6">
                  <c:v>97.414000000000001</c:v>
                </c:pt>
                <c:pt idx="7">
                  <c:v>93.691000000000003</c:v>
                </c:pt>
                <c:pt idx="8">
                  <c:v>93.42</c:v>
                </c:pt>
                <c:pt idx="9">
                  <c:v>93.384</c:v>
                </c:pt>
                <c:pt idx="10">
                  <c:v>93.384</c:v>
                </c:pt>
                <c:pt idx="11">
                  <c:v>93.384</c:v>
                </c:pt>
                <c:pt idx="12">
                  <c:v>93.384</c:v>
                </c:pt>
                <c:pt idx="13">
                  <c:v>93.384</c:v>
                </c:pt>
                <c:pt idx="14">
                  <c:v>93.338999999999999</c:v>
                </c:pt>
                <c:pt idx="15">
                  <c:v>93.271000000000001</c:v>
                </c:pt>
                <c:pt idx="16">
                  <c:v>93.043000000000006</c:v>
                </c:pt>
                <c:pt idx="17">
                  <c:v>92.561999999999998</c:v>
                </c:pt>
                <c:pt idx="18">
                  <c:v>90.338999999999999</c:v>
                </c:pt>
                <c:pt idx="19">
                  <c:v>87.534999999999997</c:v>
                </c:pt>
                <c:pt idx="20">
                  <c:v>87.072000000000003</c:v>
                </c:pt>
                <c:pt idx="21">
                  <c:v>87.025000000000006</c:v>
                </c:pt>
                <c:pt idx="22">
                  <c:v>87.025000000000006</c:v>
                </c:pt>
                <c:pt idx="23">
                  <c:v>87.025000000000006</c:v>
                </c:pt>
                <c:pt idx="24">
                  <c:v>87.025000000000006</c:v>
                </c:pt>
                <c:pt idx="25">
                  <c:v>86.998000000000005</c:v>
                </c:pt>
                <c:pt idx="26">
                  <c:v>86.938000000000002</c:v>
                </c:pt>
                <c:pt idx="27">
                  <c:v>86.817999999999998</c:v>
                </c:pt>
                <c:pt idx="28">
                  <c:v>86.364999999999995</c:v>
                </c:pt>
                <c:pt idx="29">
                  <c:v>72.402000000000001</c:v>
                </c:pt>
                <c:pt idx="30">
                  <c:v>72.338999999999999</c:v>
                </c:pt>
                <c:pt idx="31">
                  <c:v>72.073999999999998</c:v>
                </c:pt>
                <c:pt idx="32">
                  <c:v>71.872</c:v>
                </c:pt>
                <c:pt idx="33">
                  <c:v>71.602000000000004</c:v>
                </c:pt>
                <c:pt idx="34">
                  <c:v>71.194999999999993</c:v>
                </c:pt>
                <c:pt idx="35">
                  <c:v>69.968000000000004</c:v>
                </c:pt>
                <c:pt idx="36">
                  <c:v>68.191000000000003</c:v>
                </c:pt>
                <c:pt idx="37">
                  <c:v>67.846999999999994</c:v>
                </c:pt>
                <c:pt idx="38">
                  <c:v>67.638000000000005</c:v>
                </c:pt>
                <c:pt idx="39">
                  <c:v>67.638000000000005</c:v>
                </c:pt>
                <c:pt idx="40">
                  <c:v>67.638000000000005</c:v>
                </c:pt>
                <c:pt idx="41">
                  <c:v>67.638000000000005</c:v>
                </c:pt>
                <c:pt idx="42">
                  <c:v>67.552999999999997</c:v>
                </c:pt>
                <c:pt idx="43">
                  <c:v>67.463999999999999</c:v>
                </c:pt>
                <c:pt idx="44">
                  <c:v>67.197000000000003</c:v>
                </c:pt>
                <c:pt idx="45">
                  <c:v>66.927000000000007</c:v>
                </c:pt>
                <c:pt idx="46">
                  <c:v>66.203000000000003</c:v>
                </c:pt>
                <c:pt idx="47">
                  <c:v>65.384</c:v>
                </c:pt>
                <c:pt idx="48">
                  <c:v>64.472999999999999</c:v>
                </c:pt>
                <c:pt idx="49">
                  <c:v>64.38</c:v>
                </c:pt>
                <c:pt idx="50">
                  <c:v>64.287000000000006</c:v>
                </c:pt>
                <c:pt idx="51">
                  <c:v>64.192999999999998</c:v>
                </c:pt>
                <c:pt idx="52">
                  <c:v>64.192999999999998</c:v>
                </c:pt>
                <c:pt idx="53">
                  <c:v>63.984999999999999</c:v>
                </c:pt>
                <c:pt idx="54">
                  <c:v>63.984999999999999</c:v>
                </c:pt>
                <c:pt idx="55">
                  <c:v>63.984999999999999</c:v>
                </c:pt>
                <c:pt idx="56">
                  <c:v>63.728000000000002</c:v>
                </c:pt>
                <c:pt idx="57">
                  <c:v>63.6</c:v>
                </c:pt>
                <c:pt idx="58">
                  <c:v>62.956000000000003</c:v>
                </c:pt>
                <c:pt idx="59">
                  <c:v>62.439</c:v>
                </c:pt>
                <c:pt idx="60">
                  <c:v>61.14</c:v>
                </c:pt>
                <c:pt idx="61">
                  <c:v>61.14</c:v>
                </c:pt>
                <c:pt idx="62">
                  <c:v>61.003</c:v>
                </c:pt>
                <c:pt idx="63">
                  <c:v>61.003</c:v>
                </c:pt>
                <c:pt idx="64">
                  <c:v>61.003</c:v>
                </c:pt>
                <c:pt idx="65">
                  <c:v>60.851999999999997</c:v>
                </c:pt>
                <c:pt idx="66">
                  <c:v>60.686999999999998</c:v>
                </c:pt>
                <c:pt idx="67">
                  <c:v>60.515000000000001</c:v>
                </c:pt>
                <c:pt idx="68">
                  <c:v>60.341000000000001</c:v>
                </c:pt>
                <c:pt idx="69">
                  <c:v>59.642000000000003</c:v>
                </c:pt>
                <c:pt idx="70">
                  <c:v>59.290999999999997</c:v>
                </c:pt>
                <c:pt idx="71">
                  <c:v>58.238</c:v>
                </c:pt>
                <c:pt idx="72">
                  <c:v>57.530999999999999</c:v>
                </c:pt>
                <c:pt idx="73">
                  <c:v>57.174999999999997</c:v>
                </c:pt>
                <c:pt idx="74">
                  <c:v>57.174999999999997</c:v>
                </c:pt>
                <c:pt idx="75">
                  <c:v>57.174999999999997</c:v>
                </c:pt>
                <c:pt idx="76">
                  <c:v>56.985999999999997</c:v>
                </c:pt>
                <c:pt idx="77">
                  <c:v>56.985999999999997</c:v>
                </c:pt>
                <c:pt idx="78">
                  <c:v>56.764000000000003</c:v>
                </c:pt>
                <c:pt idx="79">
                  <c:v>56.764000000000003</c:v>
                </c:pt>
                <c:pt idx="80">
                  <c:v>56.764000000000003</c:v>
                </c:pt>
                <c:pt idx="81">
                  <c:v>56.764000000000003</c:v>
                </c:pt>
                <c:pt idx="82">
                  <c:v>56.296999999999997</c:v>
                </c:pt>
                <c:pt idx="83">
                  <c:v>55.124000000000002</c:v>
                </c:pt>
                <c:pt idx="84">
                  <c:v>54.417000000000002</c:v>
                </c:pt>
                <c:pt idx="85">
                  <c:v>54.417000000000002</c:v>
                </c:pt>
                <c:pt idx="86">
                  <c:v>54.417000000000002</c:v>
                </c:pt>
                <c:pt idx="87">
                  <c:v>54.417000000000002</c:v>
                </c:pt>
                <c:pt idx="88">
                  <c:v>54.417000000000002</c:v>
                </c:pt>
                <c:pt idx="89">
                  <c:v>54.417000000000002</c:v>
                </c:pt>
                <c:pt idx="90">
                  <c:v>54.417000000000002</c:v>
                </c:pt>
                <c:pt idx="91">
                  <c:v>54.417000000000002</c:v>
                </c:pt>
                <c:pt idx="92">
                  <c:v>54.093000000000004</c:v>
                </c:pt>
                <c:pt idx="93">
                  <c:v>54.093000000000004</c:v>
                </c:pt>
                <c:pt idx="94">
                  <c:v>54.093000000000004</c:v>
                </c:pt>
                <c:pt idx="95">
                  <c:v>53.762999999999998</c:v>
                </c:pt>
                <c:pt idx="96">
                  <c:v>52.762</c:v>
                </c:pt>
                <c:pt idx="97">
                  <c:v>52.762</c:v>
                </c:pt>
                <c:pt idx="98">
                  <c:v>52.762</c:v>
                </c:pt>
                <c:pt idx="99">
                  <c:v>52.762</c:v>
                </c:pt>
                <c:pt idx="100">
                  <c:v>52.762</c:v>
                </c:pt>
                <c:pt idx="101">
                  <c:v>52.762</c:v>
                </c:pt>
                <c:pt idx="102">
                  <c:v>52.762</c:v>
                </c:pt>
                <c:pt idx="103">
                  <c:v>52.335999999999999</c:v>
                </c:pt>
                <c:pt idx="104">
                  <c:v>51.906999999999996</c:v>
                </c:pt>
                <c:pt idx="105">
                  <c:v>51.906999999999996</c:v>
                </c:pt>
                <c:pt idx="106">
                  <c:v>51.475000000000001</c:v>
                </c:pt>
                <c:pt idx="107">
                  <c:v>51.037999999999997</c:v>
                </c:pt>
                <c:pt idx="108">
                  <c:v>49.722000000000001</c:v>
                </c:pt>
                <c:pt idx="109">
                  <c:v>49.722000000000001</c:v>
                </c:pt>
                <c:pt idx="110">
                  <c:v>49.722000000000001</c:v>
                </c:pt>
                <c:pt idx="111">
                  <c:v>49.722000000000001</c:v>
                </c:pt>
                <c:pt idx="112">
                  <c:v>49.722000000000001</c:v>
                </c:pt>
                <c:pt idx="113">
                  <c:v>49.722000000000001</c:v>
                </c:pt>
                <c:pt idx="114">
                  <c:v>49.722000000000001</c:v>
                </c:pt>
                <c:pt idx="115">
                  <c:v>49.13</c:v>
                </c:pt>
                <c:pt idx="116">
                  <c:v>48.530999999999999</c:v>
                </c:pt>
                <c:pt idx="117">
                  <c:v>47.932000000000002</c:v>
                </c:pt>
                <c:pt idx="118">
                  <c:v>47.332999999999998</c:v>
                </c:pt>
                <c:pt idx="119">
                  <c:v>47.332999999999998</c:v>
                </c:pt>
                <c:pt idx="120">
                  <c:v>46.701999999999998</c:v>
                </c:pt>
                <c:pt idx="121">
                  <c:v>46.701999999999998</c:v>
                </c:pt>
                <c:pt idx="122">
                  <c:v>46.701999999999998</c:v>
                </c:pt>
                <c:pt idx="123">
                  <c:v>46.701999999999998</c:v>
                </c:pt>
                <c:pt idx="124">
                  <c:v>46.701999999999998</c:v>
                </c:pt>
                <c:pt idx="125">
                  <c:v>46.701999999999998</c:v>
                </c:pt>
                <c:pt idx="126">
                  <c:v>46.701999999999998</c:v>
                </c:pt>
                <c:pt idx="127">
                  <c:v>46.701999999999998</c:v>
                </c:pt>
                <c:pt idx="128">
                  <c:v>46.701999999999998</c:v>
                </c:pt>
                <c:pt idx="129">
                  <c:v>45.664000000000001</c:v>
                </c:pt>
                <c:pt idx="130">
                  <c:v>45.664000000000001</c:v>
                </c:pt>
                <c:pt idx="131">
                  <c:v>45.664000000000001</c:v>
                </c:pt>
                <c:pt idx="132">
                  <c:v>45.664000000000001</c:v>
                </c:pt>
                <c:pt idx="133">
                  <c:v>45.664000000000001</c:v>
                </c:pt>
                <c:pt idx="134">
                  <c:v>45.664000000000001</c:v>
                </c:pt>
                <c:pt idx="135">
                  <c:v>45.664000000000001</c:v>
                </c:pt>
                <c:pt idx="136">
                  <c:v>45.664000000000001</c:v>
                </c:pt>
                <c:pt idx="137">
                  <c:v>45.664000000000001</c:v>
                </c:pt>
                <c:pt idx="138">
                  <c:v>45.664000000000001</c:v>
                </c:pt>
                <c:pt idx="139">
                  <c:v>45.664000000000001</c:v>
                </c:pt>
                <c:pt idx="140">
                  <c:v>45.664000000000001</c:v>
                </c:pt>
                <c:pt idx="141">
                  <c:v>45.664000000000001</c:v>
                </c:pt>
                <c:pt idx="142">
                  <c:v>45.664000000000001</c:v>
                </c:pt>
                <c:pt idx="143">
                  <c:v>45.664000000000001</c:v>
                </c:pt>
                <c:pt idx="144">
                  <c:v>44.320999999999998</c:v>
                </c:pt>
                <c:pt idx="145">
                  <c:v>44.320999999999998</c:v>
                </c:pt>
                <c:pt idx="146">
                  <c:v>44.320999999999998</c:v>
                </c:pt>
                <c:pt idx="147">
                  <c:v>44.320999999999998</c:v>
                </c:pt>
                <c:pt idx="148">
                  <c:v>44.320999999999998</c:v>
                </c:pt>
                <c:pt idx="149">
                  <c:v>44.320999999999998</c:v>
                </c:pt>
                <c:pt idx="150">
                  <c:v>44.320999999999998</c:v>
                </c:pt>
                <c:pt idx="151">
                  <c:v>44.320999999999998</c:v>
                </c:pt>
                <c:pt idx="152">
                  <c:v>44.320999999999998</c:v>
                </c:pt>
                <c:pt idx="153">
                  <c:v>42.104999999999997</c:v>
                </c:pt>
                <c:pt idx="154">
                  <c:v>39.889000000000003</c:v>
                </c:pt>
                <c:pt idx="155">
                  <c:v>39.889000000000003</c:v>
                </c:pt>
                <c:pt idx="156">
                  <c:v>37.673000000000002</c:v>
                </c:pt>
                <c:pt idx="157">
                  <c:v>37.673000000000002</c:v>
                </c:pt>
                <c:pt idx="158">
                  <c:v>37.673000000000002</c:v>
                </c:pt>
                <c:pt idx="159">
                  <c:v>37.673000000000002</c:v>
                </c:pt>
                <c:pt idx="160">
                  <c:v>37.673000000000002</c:v>
                </c:pt>
                <c:pt idx="161">
                  <c:v>37.673000000000002</c:v>
                </c:pt>
                <c:pt idx="162">
                  <c:v>37.673000000000002</c:v>
                </c:pt>
                <c:pt idx="163">
                  <c:v>37.673000000000002</c:v>
                </c:pt>
                <c:pt idx="164">
                  <c:v>37.673000000000002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EEC-4845-A15F-6B9DEC9E37A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CVA/Stroke (N=6,830) </c:v>
                </c:pt>
              </c:strCache>
            </c:strRef>
          </c:tx>
          <c:spPr>
            <a:ln w="28575">
              <a:solidFill>
                <a:srgbClr val="0060A8"/>
              </a:solidFill>
              <a:prstDash val="solid"/>
            </a:ln>
          </c:spPr>
          <c:marker>
            <c:symbol val="none"/>
          </c:marker>
          <c:xVal>
            <c:numRef>
              <c:f>Sheet1!$A$2:$A$217</c:f>
              <c:numCache>
                <c:formatCode>General</c:formatCode>
                <c:ptCount val="185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5</c:v>
                </c:pt>
                <c:pt idx="30">
                  <c:v>5.0833000000000004</c:v>
                </c:pt>
                <c:pt idx="31">
                  <c:v>5.1666999999999996</c:v>
                </c:pt>
                <c:pt idx="32">
                  <c:v>5.25</c:v>
                </c:pt>
                <c:pt idx="33">
                  <c:v>5.3333000000000004</c:v>
                </c:pt>
                <c:pt idx="34">
                  <c:v>5.4166999999999996</c:v>
                </c:pt>
                <c:pt idx="35">
                  <c:v>5.5</c:v>
                </c:pt>
                <c:pt idx="36">
                  <c:v>5.5833000000000004</c:v>
                </c:pt>
                <c:pt idx="37">
                  <c:v>5.6666999999999996</c:v>
                </c:pt>
                <c:pt idx="38">
                  <c:v>5.75</c:v>
                </c:pt>
                <c:pt idx="39">
                  <c:v>5.8333000000000004</c:v>
                </c:pt>
                <c:pt idx="40">
                  <c:v>5.9166999999999996</c:v>
                </c:pt>
                <c:pt idx="41">
                  <c:v>6</c:v>
                </c:pt>
                <c:pt idx="42">
                  <c:v>6.0833000000000004</c:v>
                </c:pt>
                <c:pt idx="43">
                  <c:v>6.1666999999999996</c:v>
                </c:pt>
                <c:pt idx="44">
                  <c:v>6.25</c:v>
                </c:pt>
                <c:pt idx="45">
                  <c:v>6.3333000000000004</c:v>
                </c:pt>
                <c:pt idx="46">
                  <c:v>6.4166999999999996</c:v>
                </c:pt>
                <c:pt idx="47">
                  <c:v>6.5</c:v>
                </c:pt>
                <c:pt idx="48">
                  <c:v>6.5833000000000004</c:v>
                </c:pt>
                <c:pt idx="49">
                  <c:v>6.6666999999999996</c:v>
                </c:pt>
                <c:pt idx="50">
                  <c:v>6.75</c:v>
                </c:pt>
                <c:pt idx="51">
                  <c:v>6.8333000000000004</c:v>
                </c:pt>
                <c:pt idx="52">
                  <c:v>6.9166999999999996</c:v>
                </c:pt>
                <c:pt idx="53">
                  <c:v>7</c:v>
                </c:pt>
                <c:pt idx="54">
                  <c:v>7.0833000000000004</c:v>
                </c:pt>
                <c:pt idx="55">
                  <c:v>7.1666999999999996</c:v>
                </c:pt>
                <c:pt idx="56">
                  <c:v>7.25</c:v>
                </c:pt>
                <c:pt idx="57">
                  <c:v>7.3333000000000004</c:v>
                </c:pt>
                <c:pt idx="58">
                  <c:v>7.4166999999999996</c:v>
                </c:pt>
                <c:pt idx="59">
                  <c:v>7.5</c:v>
                </c:pt>
                <c:pt idx="60">
                  <c:v>7.5833000000000004</c:v>
                </c:pt>
                <c:pt idx="61">
                  <c:v>7.6666999999999996</c:v>
                </c:pt>
                <c:pt idx="62">
                  <c:v>7.75</c:v>
                </c:pt>
                <c:pt idx="63">
                  <c:v>7.8333000000000004</c:v>
                </c:pt>
                <c:pt idx="64">
                  <c:v>7.9166999999999996</c:v>
                </c:pt>
                <c:pt idx="65">
                  <c:v>8</c:v>
                </c:pt>
                <c:pt idx="66">
                  <c:v>8.0832999999999995</c:v>
                </c:pt>
                <c:pt idx="67">
                  <c:v>8.1667000000000005</c:v>
                </c:pt>
                <c:pt idx="68">
                  <c:v>8.25</c:v>
                </c:pt>
                <c:pt idx="69">
                  <c:v>8.3332999999999995</c:v>
                </c:pt>
                <c:pt idx="70">
                  <c:v>8.4167000000000005</c:v>
                </c:pt>
                <c:pt idx="71">
                  <c:v>8.5</c:v>
                </c:pt>
                <c:pt idx="72">
                  <c:v>8.5832999999999995</c:v>
                </c:pt>
                <c:pt idx="73">
                  <c:v>8.6667000000000005</c:v>
                </c:pt>
                <c:pt idx="74">
                  <c:v>8.75</c:v>
                </c:pt>
                <c:pt idx="75">
                  <c:v>8.8332999999999995</c:v>
                </c:pt>
                <c:pt idx="76">
                  <c:v>8.9167000000000005</c:v>
                </c:pt>
                <c:pt idx="77">
                  <c:v>9</c:v>
                </c:pt>
                <c:pt idx="78">
                  <c:v>9.0832999999999995</c:v>
                </c:pt>
                <c:pt idx="79">
                  <c:v>9.1667000000000005</c:v>
                </c:pt>
                <c:pt idx="80">
                  <c:v>9.25</c:v>
                </c:pt>
                <c:pt idx="81">
                  <c:v>9.3332999999999995</c:v>
                </c:pt>
                <c:pt idx="82">
                  <c:v>9.4167000000000005</c:v>
                </c:pt>
                <c:pt idx="83">
                  <c:v>9.5</c:v>
                </c:pt>
                <c:pt idx="84">
                  <c:v>9.5832999999999995</c:v>
                </c:pt>
                <c:pt idx="85">
                  <c:v>9.6667000000000005</c:v>
                </c:pt>
                <c:pt idx="86">
                  <c:v>9.75</c:v>
                </c:pt>
                <c:pt idx="87">
                  <c:v>9.8332999999999995</c:v>
                </c:pt>
                <c:pt idx="88">
                  <c:v>9.9167000000000005</c:v>
                </c:pt>
                <c:pt idx="89">
                  <c:v>10</c:v>
                </c:pt>
                <c:pt idx="90">
                  <c:v>10.083299999999999</c:v>
                </c:pt>
                <c:pt idx="91">
                  <c:v>10.166700000000001</c:v>
                </c:pt>
                <c:pt idx="92">
                  <c:v>10.25</c:v>
                </c:pt>
                <c:pt idx="93">
                  <c:v>10.333299999999999</c:v>
                </c:pt>
                <c:pt idx="94">
                  <c:v>10.416700000000001</c:v>
                </c:pt>
                <c:pt idx="95">
                  <c:v>10.5</c:v>
                </c:pt>
                <c:pt idx="96">
                  <c:v>10.583299999999999</c:v>
                </c:pt>
                <c:pt idx="97">
                  <c:v>10.666700000000001</c:v>
                </c:pt>
                <c:pt idx="98">
                  <c:v>10.75</c:v>
                </c:pt>
                <c:pt idx="99">
                  <c:v>10.833299999999999</c:v>
                </c:pt>
                <c:pt idx="100">
                  <c:v>10.916700000000001</c:v>
                </c:pt>
                <c:pt idx="101">
                  <c:v>11</c:v>
                </c:pt>
                <c:pt idx="102">
                  <c:v>11.083299999999999</c:v>
                </c:pt>
                <c:pt idx="103">
                  <c:v>11.166700000000001</c:v>
                </c:pt>
                <c:pt idx="104">
                  <c:v>11.25</c:v>
                </c:pt>
                <c:pt idx="105">
                  <c:v>11.333299999999999</c:v>
                </c:pt>
                <c:pt idx="106">
                  <c:v>11.416700000000001</c:v>
                </c:pt>
                <c:pt idx="107">
                  <c:v>11.5</c:v>
                </c:pt>
                <c:pt idx="108">
                  <c:v>11.583299999999999</c:v>
                </c:pt>
                <c:pt idx="109">
                  <c:v>11.666700000000001</c:v>
                </c:pt>
                <c:pt idx="110">
                  <c:v>11.75</c:v>
                </c:pt>
                <c:pt idx="111">
                  <c:v>11.833299999999999</c:v>
                </c:pt>
                <c:pt idx="112">
                  <c:v>11.916700000000001</c:v>
                </c:pt>
                <c:pt idx="113">
                  <c:v>12</c:v>
                </c:pt>
                <c:pt idx="114">
                  <c:v>12.083299999999999</c:v>
                </c:pt>
                <c:pt idx="115">
                  <c:v>12.166700000000001</c:v>
                </c:pt>
                <c:pt idx="116">
                  <c:v>12.25</c:v>
                </c:pt>
                <c:pt idx="117">
                  <c:v>12.333299999999999</c:v>
                </c:pt>
                <c:pt idx="118">
                  <c:v>12.416700000000001</c:v>
                </c:pt>
                <c:pt idx="119">
                  <c:v>12.5</c:v>
                </c:pt>
                <c:pt idx="120">
                  <c:v>12.583299999999999</c:v>
                </c:pt>
                <c:pt idx="121">
                  <c:v>12.666700000000001</c:v>
                </c:pt>
                <c:pt idx="122">
                  <c:v>12.75</c:v>
                </c:pt>
                <c:pt idx="123">
                  <c:v>12.833299999999999</c:v>
                </c:pt>
                <c:pt idx="124">
                  <c:v>12.916700000000001</c:v>
                </c:pt>
                <c:pt idx="125">
                  <c:v>13</c:v>
                </c:pt>
                <c:pt idx="126">
                  <c:v>13.083299999999999</c:v>
                </c:pt>
                <c:pt idx="127">
                  <c:v>13.166700000000001</c:v>
                </c:pt>
                <c:pt idx="128">
                  <c:v>13.25</c:v>
                </c:pt>
                <c:pt idx="129">
                  <c:v>13.333299999999999</c:v>
                </c:pt>
                <c:pt idx="130">
                  <c:v>13.416700000000001</c:v>
                </c:pt>
                <c:pt idx="131">
                  <c:v>13.5</c:v>
                </c:pt>
                <c:pt idx="132">
                  <c:v>13.583299999999999</c:v>
                </c:pt>
                <c:pt idx="133">
                  <c:v>13.666700000000001</c:v>
                </c:pt>
                <c:pt idx="134">
                  <c:v>13.75</c:v>
                </c:pt>
                <c:pt idx="135">
                  <c:v>13.833299999999999</c:v>
                </c:pt>
                <c:pt idx="136">
                  <c:v>13.916700000000001</c:v>
                </c:pt>
                <c:pt idx="137">
                  <c:v>14</c:v>
                </c:pt>
                <c:pt idx="138">
                  <c:v>14.083299999999999</c:v>
                </c:pt>
                <c:pt idx="139">
                  <c:v>14.166700000000001</c:v>
                </c:pt>
                <c:pt idx="140">
                  <c:v>14.25</c:v>
                </c:pt>
                <c:pt idx="141">
                  <c:v>14.333299999999999</c:v>
                </c:pt>
                <c:pt idx="142">
                  <c:v>14.416700000000001</c:v>
                </c:pt>
                <c:pt idx="143">
                  <c:v>14.5</c:v>
                </c:pt>
                <c:pt idx="144">
                  <c:v>14.583299999999999</c:v>
                </c:pt>
                <c:pt idx="145">
                  <c:v>14.666700000000001</c:v>
                </c:pt>
                <c:pt idx="146">
                  <c:v>14.75</c:v>
                </c:pt>
                <c:pt idx="147">
                  <c:v>14.833299999999999</c:v>
                </c:pt>
                <c:pt idx="148">
                  <c:v>14.916700000000001</c:v>
                </c:pt>
                <c:pt idx="149">
                  <c:v>15</c:v>
                </c:pt>
                <c:pt idx="150">
                  <c:v>15.083299999999999</c:v>
                </c:pt>
                <c:pt idx="151">
                  <c:v>15.166700000000001</c:v>
                </c:pt>
                <c:pt idx="152">
                  <c:v>15.25</c:v>
                </c:pt>
                <c:pt idx="153">
                  <c:v>15.333299999999999</c:v>
                </c:pt>
                <c:pt idx="154">
                  <c:v>15.416700000000001</c:v>
                </c:pt>
                <c:pt idx="155">
                  <c:v>15.5</c:v>
                </c:pt>
                <c:pt idx="156">
                  <c:v>15.583299999999999</c:v>
                </c:pt>
                <c:pt idx="157">
                  <c:v>15.666700000000001</c:v>
                </c:pt>
                <c:pt idx="158">
                  <c:v>15.75</c:v>
                </c:pt>
                <c:pt idx="159">
                  <c:v>15.833299999999999</c:v>
                </c:pt>
                <c:pt idx="160">
                  <c:v>15.916700000000001</c:v>
                </c:pt>
                <c:pt idx="161">
                  <c:v>16</c:v>
                </c:pt>
                <c:pt idx="162">
                  <c:v>16.083300000000001</c:v>
                </c:pt>
                <c:pt idx="163">
                  <c:v>16.166699999999999</c:v>
                </c:pt>
                <c:pt idx="164">
                  <c:v>16.25</c:v>
                </c:pt>
                <c:pt idx="165">
                  <c:v>16.333300000000001</c:v>
                </c:pt>
                <c:pt idx="166">
                  <c:v>16.416699999999999</c:v>
                </c:pt>
                <c:pt idx="167">
                  <c:v>16.5</c:v>
                </c:pt>
                <c:pt idx="168">
                  <c:v>16.583300000000001</c:v>
                </c:pt>
                <c:pt idx="169">
                  <c:v>16.666699999999999</c:v>
                </c:pt>
                <c:pt idx="170">
                  <c:v>16.75</c:v>
                </c:pt>
                <c:pt idx="171">
                  <c:v>16.833300000000001</c:v>
                </c:pt>
                <c:pt idx="172">
                  <c:v>16.916699999999999</c:v>
                </c:pt>
                <c:pt idx="173">
                  <c:v>17</c:v>
                </c:pt>
                <c:pt idx="174">
                  <c:v>17.083300000000001</c:v>
                </c:pt>
                <c:pt idx="175">
                  <c:v>17.166699999999999</c:v>
                </c:pt>
                <c:pt idx="176">
                  <c:v>17.25</c:v>
                </c:pt>
                <c:pt idx="177">
                  <c:v>17.333300000000001</c:v>
                </c:pt>
                <c:pt idx="178">
                  <c:v>17.416699999999999</c:v>
                </c:pt>
                <c:pt idx="179">
                  <c:v>17.5</c:v>
                </c:pt>
                <c:pt idx="180">
                  <c:v>17.583300000000001</c:v>
                </c:pt>
                <c:pt idx="181">
                  <c:v>17.666699999999999</c:v>
                </c:pt>
                <c:pt idx="182">
                  <c:v>17.75</c:v>
                </c:pt>
                <c:pt idx="183">
                  <c:v>17.833300000000001</c:v>
                </c:pt>
                <c:pt idx="184">
                  <c:v>17.916699999999999</c:v>
                </c:pt>
              </c:numCache>
            </c:numRef>
          </c:xVal>
          <c:yVal>
            <c:numRef>
              <c:f>Sheet1!$C$2:$C$217</c:f>
              <c:numCache>
                <c:formatCode>General</c:formatCode>
                <c:ptCount val="185"/>
                <c:pt idx="0">
                  <c:v>100</c:v>
                </c:pt>
                <c:pt idx="1">
                  <c:v>100</c:v>
                </c:pt>
                <c:pt idx="2">
                  <c:v>99.971000000000004</c:v>
                </c:pt>
                <c:pt idx="3">
                  <c:v>99.897000000000006</c:v>
                </c:pt>
                <c:pt idx="4">
                  <c:v>99.751000000000005</c:v>
                </c:pt>
                <c:pt idx="5">
                  <c:v>99.484999999999999</c:v>
                </c:pt>
                <c:pt idx="6">
                  <c:v>95.638999999999996</c:v>
                </c:pt>
                <c:pt idx="7">
                  <c:v>90.218999999999994</c:v>
                </c:pt>
                <c:pt idx="8">
                  <c:v>89.683999999999997</c:v>
                </c:pt>
                <c:pt idx="9">
                  <c:v>89.549000000000007</c:v>
                </c:pt>
                <c:pt idx="10">
                  <c:v>89.534000000000006</c:v>
                </c:pt>
                <c:pt idx="11">
                  <c:v>89.504000000000005</c:v>
                </c:pt>
                <c:pt idx="12">
                  <c:v>89.504000000000005</c:v>
                </c:pt>
                <c:pt idx="13">
                  <c:v>89.453999999999994</c:v>
                </c:pt>
                <c:pt idx="14">
                  <c:v>89.42</c:v>
                </c:pt>
                <c:pt idx="15">
                  <c:v>89.314999999999998</c:v>
                </c:pt>
                <c:pt idx="16">
                  <c:v>89.14</c:v>
                </c:pt>
                <c:pt idx="17">
                  <c:v>88.49</c:v>
                </c:pt>
                <c:pt idx="18">
                  <c:v>86.221999999999994</c:v>
                </c:pt>
                <c:pt idx="19">
                  <c:v>82.4</c:v>
                </c:pt>
                <c:pt idx="20">
                  <c:v>81.834999999999994</c:v>
                </c:pt>
                <c:pt idx="21">
                  <c:v>81.674999999999997</c:v>
                </c:pt>
                <c:pt idx="22">
                  <c:v>81.656999999999996</c:v>
                </c:pt>
                <c:pt idx="23">
                  <c:v>81.620999999999995</c:v>
                </c:pt>
                <c:pt idx="24">
                  <c:v>81.584000000000003</c:v>
                </c:pt>
                <c:pt idx="25">
                  <c:v>81.504999999999995</c:v>
                </c:pt>
                <c:pt idx="26">
                  <c:v>81.302000000000007</c:v>
                </c:pt>
                <c:pt idx="27">
                  <c:v>81.057000000000002</c:v>
                </c:pt>
                <c:pt idx="28">
                  <c:v>80.707999999999998</c:v>
                </c:pt>
                <c:pt idx="29">
                  <c:v>64.007999999999996</c:v>
                </c:pt>
                <c:pt idx="30">
                  <c:v>63.973999999999997</c:v>
                </c:pt>
                <c:pt idx="31">
                  <c:v>63.904000000000003</c:v>
                </c:pt>
                <c:pt idx="32">
                  <c:v>63.585000000000001</c:v>
                </c:pt>
                <c:pt idx="33">
                  <c:v>63.3</c:v>
                </c:pt>
                <c:pt idx="34">
                  <c:v>62.871000000000002</c:v>
                </c:pt>
                <c:pt idx="35">
                  <c:v>61.796999999999997</c:v>
                </c:pt>
                <c:pt idx="36">
                  <c:v>60.395000000000003</c:v>
                </c:pt>
                <c:pt idx="37">
                  <c:v>60.033000000000001</c:v>
                </c:pt>
                <c:pt idx="38">
                  <c:v>59.96</c:v>
                </c:pt>
                <c:pt idx="39">
                  <c:v>59.96</c:v>
                </c:pt>
                <c:pt idx="40">
                  <c:v>59.884</c:v>
                </c:pt>
                <c:pt idx="41">
                  <c:v>59.844999999999999</c:v>
                </c:pt>
                <c:pt idx="42">
                  <c:v>59.597999999999999</c:v>
                </c:pt>
                <c:pt idx="43">
                  <c:v>59.555</c:v>
                </c:pt>
                <c:pt idx="44">
                  <c:v>59.426000000000002</c:v>
                </c:pt>
                <c:pt idx="45">
                  <c:v>59.08</c:v>
                </c:pt>
                <c:pt idx="46">
                  <c:v>58.515000000000001</c:v>
                </c:pt>
                <c:pt idx="47">
                  <c:v>57.512</c:v>
                </c:pt>
                <c:pt idx="48">
                  <c:v>56.198999999999998</c:v>
                </c:pt>
                <c:pt idx="49">
                  <c:v>55.978000000000002</c:v>
                </c:pt>
                <c:pt idx="50">
                  <c:v>55.933999999999997</c:v>
                </c:pt>
                <c:pt idx="51">
                  <c:v>55.933999999999997</c:v>
                </c:pt>
                <c:pt idx="52">
                  <c:v>55.887999999999998</c:v>
                </c:pt>
                <c:pt idx="53">
                  <c:v>55.793999999999997</c:v>
                </c:pt>
                <c:pt idx="54">
                  <c:v>55.593000000000004</c:v>
                </c:pt>
                <c:pt idx="55">
                  <c:v>55.381</c:v>
                </c:pt>
                <c:pt idx="56">
                  <c:v>55.22</c:v>
                </c:pt>
                <c:pt idx="57">
                  <c:v>54.789000000000001</c:v>
                </c:pt>
                <c:pt idx="58">
                  <c:v>54.140999999999998</c:v>
                </c:pt>
                <c:pt idx="59">
                  <c:v>53.274000000000001</c:v>
                </c:pt>
                <c:pt idx="60">
                  <c:v>52.347999999999999</c:v>
                </c:pt>
                <c:pt idx="61">
                  <c:v>52.073</c:v>
                </c:pt>
                <c:pt idx="62">
                  <c:v>52.073</c:v>
                </c:pt>
                <c:pt idx="63">
                  <c:v>52.015999999999998</c:v>
                </c:pt>
                <c:pt idx="64">
                  <c:v>51.96</c:v>
                </c:pt>
                <c:pt idx="65">
                  <c:v>51.96</c:v>
                </c:pt>
                <c:pt idx="66">
                  <c:v>51.898000000000003</c:v>
                </c:pt>
                <c:pt idx="67">
                  <c:v>51.7</c:v>
                </c:pt>
                <c:pt idx="68">
                  <c:v>51.567999999999998</c:v>
                </c:pt>
                <c:pt idx="69">
                  <c:v>51.103999999999999</c:v>
                </c:pt>
                <c:pt idx="70">
                  <c:v>50.905000000000001</c:v>
                </c:pt>
                <c:pt idx="71">
                  <c:v>50.101999999999997</c:v>
                </c:pt>
                <c:pt idx="72">
                  <c:v>49.360999999999997</c:v>
                </c:pt>
                <c:pt idx="73">
                  <c:v>49.156999999999996</c:v>
                </c:pt>
                <c:pt idx="74">
                  <c:v>49.02</c:v>
                </c:pt>
                <c:pt idx="75">
                  <c:v>49.02</c:v>
                </c:pt>
                <c:pt idx="76">
                  <c:v>49.02</c:v>
                </c:pt>
                <c:pt idx="77">
                  <c:v>49.02</c:v>
                </c:pt>
                <c:pt idx="78">
                  <c:v>48.863</c:v>
                </c:pt>
                <c:pt idx="79">
                  <c:v>48.701000000000001</c:v>
                </c:pt>
                <c:pt idx="80">
                  <c:v>48.536999999999999</c:v>
                </c:pt>
                <c:pt idx="81">
                  <c:v>48.372</c:v>
                </c:pt>
                <c:pt idx="82">
                  <c:v>48.04</c:v>
                </c:pt>
                <c:pt idx="83">
                  <c:v>47.128999999999998</c:v>
                </c:pt>
                <c:pt idx="84">
                  <c:v>45.960999999999999</c:v>
                </c:pt>
                <c:pt idx="85">
                  <c:v>45.537999999999997</c:v>
                </c:pt>
                <c:pt idx="86">
                  <c:v>45.537999999999997</c:v>
                </c:pt>
                <c:pt idx="87">
                  <c:v>45.537999999999997</c:v>
                </c:pt>
                <c:pt idx="88">
                  <c:v>45.537999999999997</c:v>
                </c:pt>
                <c:pt idx="89">
                  <c:v>45.537999999999997</c:v>
                </c:pt>
                <c:pt idx="90">
                  <c:v>45.537999999999997</c:v>
                </c:pt>
                <c:pt idx="91">
                  <c:v>45.122</c:v>
                </c:pt>
                <c:pt idx="92">
                  <c:v>44.911999999999999</c:v>
                </c:pt>
                <c:pt idx="93">
                  <c:v>44.7</c:v>
                </c:pt>
                <c:pt idx="94">
                  <c:v>44.594000000000001</c:v>
                </c:pt>
                <c:pt idx="95">
                  <c:v>43.847999999999999</c:v>
                </c:pt>
                <c:pt idx="96">
                  <c:v>42.887</c:v>
                </c:pt>
                <c:pt idx="97">
                  <c:v>42.564999999999998</c:v>
                </c:pt>
                <c:pt idx="98">
                  <c:v>42.564999999999998</c:v>
                </c:pt>
                <c:pt idx="99">
                  <c:v>42.564999999999998</c:v>
                </c:pt>
                <c:pt idx="100">
                  <c:v>42.453000000000003</c:v>
                </c:pt>
                <c:pt idx="101">
                  <c:v>42.453000000000003</c:v>
                </c:pt>
                <c:pt idx="102">
                  <c:v>42.453000000000003</c:v>
                </c:pt>
                <c:pt idx="103">
                  <c:v>42.198</c:v>
                </c:pt>
                <c:pt idx="104">
                  <c:v>42.069000000000003</c:v>
                </c:pt>
                <c:pt idx="105">
                  <c:v>41.938000000000002</c:v>
                </c:pt>
                <c:pt idx="106">
                  <c:v>41.938000000000002</c:v>
                </c:pt>
                <c:pt idx="107">
                  <c:v>41.018000000000001</c:v>
                </c:pt>
                <c:pt idx="108">
                  <c:v>40.488</c:v>
                </c:pt>
                <c:pt idx="109">
                  <c:v>40.488</c:v>
                </c:pt>
                <c:pt idx="110">
                  <c:v>40.354999999999997</c:v>
                </c:pt>
                <c:pt idx="111">
                  <c:v>40.220999999999997</c:v>
                </c:pt>
                <c:pt idx="112">
                  <c:v>40.220999999999997</c:v>
                </c:pt>
                <c:pt idx="113">
                  <c:v>40.072000000000003</c:v>
                </c:pt>
                <c:pt idx="114">
                  <c:v>40.072000000000003</c:v>
                </c:pt>
                <c:pt idx="115">
                  <c:v>40.072000000000003</c:v>
                </c:pt>
                <c:pt idx="116">
                  <c:v>39.905000000000001</c:v>
                </c:pt>
                <c:pt idx="117">
                  <c:v>39.569000000000003</c:v>
                </c:pt>
                <c:pt idx="118">
                  <c:v>39.232999999999997</c:v>
                </c:pt>
                <c:pt idx="119">
                  <c:v>38.893999999999998</c:v>
                </c:pt>
                <c:pt idx="120">
                  <c:v>38.384</c:v>
                </c:pt>
                <c:pt idx="121">
                  <c:v>38.384</c:v>
                </c:pt>
                <c:pt idx="122">
                  <c:v>38.384</c:v>
                </c:pt>
                <c:pt idx="123">
                  <c:v>38.384</c:v>
                </c:pt>
                <c:pt idx="124">
                  <c:v>38.384</c:v>
                </c:pt>
                <c:pt idx="125">
                  <c:v>38.384</c:v>
                </c:pt>
                <c:pt idx="126">
                  <c:v>38.384</c:v>
                </c:pt>
                <c:pt idx="127">
                  <c:v>38.384</c:v>
                </c:pt>
                <c:pt idx="128">
                  <c:v>38.384</c:v>
                </c:pt>
                <c:pt idx="129">
                  <c:v>38.384</c:v>
                </c:pt>
                <c:pt idx="130">
                  <c:v>37.93</c:v>
                </c:pt>
                <c:pt idx="131">
                  <c:v>37.24</c:v>
                </c:pt>
                <c:pt idx="132">
                  <c:v>36.548000000000002</c:v>
                </c:pt>
                <c:pt idx="133">
                  <c:v>36.548000000000002</c:v>
                </c:pt>
                <c:pt idx="134">
                  <c:v>36.548000000000002</c:v>
                </c:pt>
                <c:pt idx="135">
                  <c:v>36.548000000000002</c:v>
                </c:pt>
                <c:pt idx="136">
                  <c:v>36.548000000000002</c:v>
                </c:pt>
                <c:pt idx="137">
                  <c:v>36.548000000000002</c:v>
                </c:pt>
                <c:pt idx="138">
                  <c:v>36.548000000000002</c:v>
                </c:pt>
                <c:pt idx="139">
                  <c:v>36.223999999999997</c:v>
                </c:pt>
                <c:pt idx="140">
                  <c:v>36.223999999999997</c:v>
                </c:pt>
                <c:pt idx="141">
                  <c:v>36.223999999999997</c:v>
                </c:pt>
                <c:pt idx="142">
                  <c:v>35.898000000000003</c:v>
                </c:pt>
                <c:pt idx="143">
                  <c:v>35.898000000000003</c:v>
                </c:pt>
                <c:pt idx="144">
                  <c:v>35.898000000000003</c:v>
                </c:pt>
                <c:pt idx="145">
                  <c:v>35.898000000000003</c:v>
                </c:pt>
                <c:pt idx="146">
                  <c:v>35.898000000000003</c:v>
                </c:pt>
                <c:pt idx="147">
                  <c:v>35.898000000000003</c:v>
                </c:pt>
                <c:pt idx="148">
                  <c:v>35.898000000000003</c:v>
                </c:pt>
                <c:pt idx="149">
                  <c:v>35.898000000000003</c:v>
                </c:pt>
                <c:pt idx="150">
                  <c:v>35.898000000000003</c:v>
                </c:pt>
                <c:pt idx="151">
                  <c:v>35.898000000000003</c:v>
                </c:pt>
                <c:pt idx="152">
                  <c:v>35.432000000000002</c:v>
                </c:pt>
                <c:pt idx="153">
                  <c:v>34.966000000000001</c:v>
                </c:pt>
                <c:pt idx="154">
                  <c:v>34.966000000000001</c:v>
                </c:pt>
                <c:pt idx="155">
                  <c:v>34.493000000000002</c:v>
                </c:pt>
                <c:pt idx="156">
                  <c:v>33.076000000000001</c:v>
                </c:pt>
                <c:pt idx="157">
                  <c:v>33.076000000000001</c:v>
                </c:pt>
                <c:pt idx="158">
                  <c:v>33.076000000000001</c:v>
                </c:pt>
                <c:pt idx="159">
                  <c:v>33.076000000000001</c:v>
                </c:pt>
                <c:pt idx="160">
                  <c:v>33.076000000000001</c:v>
                </c:pt>
                <c:pt idx="161">
                  <c:v>33.076000000000001</c:v>
                </c:pt>
                <c:pt idx="162">
                  <c:v>33.076000000000001</c:v>
                </c:pt>
                <c:pt idx="163">
                  <c:v>33.076000000000001</c:v>
                </c:pt>
                <c:pt idx="164">
                  <c:v>33.076000000000001</c:v>
                </c:pt>
                <c:pt idx="165">
                  <c:v>33.076000000000001</c:v>
                </c:pt>
                <c:pt idx="166">
                  <c:v>33.076000000000001</c:v>
                </c:pt>
                <c:pt idx="167">
                  <c:v>32.268999999999998</c:v>
                </c:pt>
                <c:pt idx="168">
                  <c:v>31.462</c:v>
                </c:pt>
                <c:pt idx="169">
                  <c:v>31.462</c:v>
                </c:pt>
                <c:pt idx="170">
                  <c:v>31.462</c:v>
                </c:pt>
                <c:pt idx="171">
                  <c:v>31.462</c:v>
                </c:pt>
                <c:pt idx="172">
                  <c:v>31.462</c:v>
                </c:pt>
                <c:pt idx="173">
                  <c:v>31.462</c:v>
                </c:pt>
                <c:pt idx="174">
                  <c:v>31.462</c:v>
                </c:pt>
                <c:pt idx="175">
                  <c:v>31.462</c:v>
                </c:pt>
                <c:pt idx="176">
                  <c:v>31.462</c:v>
                </c:pt>
                <c:pt idx="177">
                  <c:v>31.462</c:v>
                </c:pt>
                <c:pt idx="178">
                  <c:v>31.462</c:v>
                </c:pt>
                <c:pt idx="179">
                  <c:v>31.462</c:v>
                </c:pt>
                <c:pt idx="180">
                  <c:v>31.462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EEC-4845-A15F-6B9DEC9E37A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Head Trauma (N=17,050)</c:v>
                </c:pt>
              </c:strCache>
            </c:strRef>
          </c:tx>
          <c:spPr>
            <a:ln w="28575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Sheet1!$A$2:$A$217</c:f>
              <c:numCache>
                <c:formatCode>General</c:formatCode>
                <c:ptCount val="185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5</c:v>
                </c:pt>
                <c:pt idx="30">
                  <c:v>5.0833000000000004</c:v>
                </c:pt>
                <c:pt idx="31">
                  <c:v>5.1666999999999996</c:v>
                </c:pt>
                <c:pt idx="32">
                  <c:v>5.25</c:v>
                </c:pt>
                <c:pt idx="33">
                  <c:v>5.3333000000000004</c:v>
                </c:pt>
                <c:pt idx="34">
                  <c:v>5.4166999999999996</c:v>
                </c:pt>
                <c:pt idx="35">
                  <c:v>5.5</c:v>
                </c:pt>
                <c:pt idx="36">
                  <c:v>5.5833000000000004</c:v>
                </c:pt>
                <c:pt idx="37">
                  <c:v>5.6666999999999996</c:v>
                </c:pt>
                <c:pt idx="38">
                  <c:v>5.75</c:v>
                </c:pt>
                <c:pt idx="39">
                  <c:v>5.8333000000000004</c:v>
                </c:pt>
                <c:pt idx="40">
                  <c:v>5.9166999999999996</c:v>
                </c:pt>
                <c:pt idx="41">
                  <c:v>6</c:v>
                </c:pt>
                <c:pt idx="42">
                  <c:v>6.0833000000000004</c:v>
                </c:pt>
                <c:pt idx="43">
                  <c:v>6.1666999999999996</c:v>
                </c:pt>
                <c:pt idx="44">
                  <c:v>6.25</c:v>
                </c:pt>
                <c:pt idx="45">
                  <c:v>6.3333000000000004</c:v>
                </c:pt>
                <c:pt idx="46">
                  <c:v>6.4166999999999996</c:v>
                </c:pt>
                <c:pt idx="47">
                  <c:v>6.5</c:v>
                </c:pt>
                <c:pt idx="48">
                  <c:v>6.5833000000000004</c:v>
                </c:pt>
                <c:pt idx="49">
                  <c:v>6.6666999999999996</c:v>
                </c:pt>
                <c:pt idx="50">
                  <c:v>6.75</c:v>
                </c:pt>
                <c:pt idx="51">
                  <c:v>6.8333000000000004</c:v>
                </c:pt>
                <c:pt idx="52">
                  <c:v>6.9166999999999996</c:v>
                </c:pt>
                <c:pt idx="53">
                  <c:v>7</c:v>
                </c:pt>
                <c:pt idx="54">
                  <c:v>7.0833000000000004</c:v>
                </c:pt>
                <c:pt idx="55">
                  <c:v>7.1666999999999996</c:v>
                </c:pt>
                <c:pt idx="56">
                  <c:v>7.25</c:v>
                </c:pt>
                <c:pt idx="57">
                  <c:v>7.3333000000000004</c:v>
                </c:pt>
                <c:pt idx="58">
                  <c:v>7.4166999999999996</c:v>
                </c:pt>
                <c:pt idx="59">
                  <c:v>7.5</c:v>
                </c:pt>
                <c:pt idx="60">
                  <c:v>7.5833000000000004</c:v>
                </c:pt>
                <c:pt idx="61">
                  <c:v>7.6666999999999996</c:v>
                </c:pt>
                <c:pt idx="62">
                  <c:v>7.75</c:v>
                </c:pt>
                <c:pt idx="63">
                  <c:v>7.8333000000000004</c:v>
                </c:pt>
                <c:pt idx="64">
                  <c:v>7.9166999999999996</c:v>
                </c:pt>
                <c:pt idx="65">
                  <c:v>8</c:v>
                </c:pt>
                <c:pt idx="66">
                  <c:v>8.0832999999999995</c:v>
                </c:pt>
                <c:pt idx="67">
                  <c:v>8.1667000000000005</c:v>
                </c:pt>
                <c:pt idx="68">
                  <c:v>8.25</c:v>
                </c:pt>
                <c:pt idx="69">
                  <c:v>8.3332999999999995</c:v>
                </c:pt>
                <c:pt idx="70">
                  <c:v>8.4167000000000005</c:v>
                </c:pt>
                <c:pt idx="71">
                  <c:v>8.5</c:v>
                </c:pt>
                <c:pt idx="72">
                  <c:v>8.5832999999999995</c:v>
                </c:pt>
                <c:pt idx="73">
                  <c:v>8.6667000000000005</c:v>
                </c:pt>
                <c:pt idx="74">
                  <c:v>8.75</c:v>
                </c:pt>
                <c:pt idx="75">
                  <c:v>8.8332999999999995</c:v>
                </c:pt>
                <c:pt idx="76">
                  <c:v>8.9167000000000005</c:v>
                </c:pt>
                <c:pt idx="77">
                  <c:v>9</c:v>
                </c:pt>
                <c:pt idx="78">
                  <c:v>9.0832999999999995</c:v>
                </c:pt>
                <c:pt idx="79">
                  <c:v>9.1667000000000005</c:v>
                </c:pt>
                <c:pt idx="80">
                  <c:v>9.25</c:v>
                </c:pt>
                <c:pt idx="81">
                  <c:v>9.3332999999999995</c:v>
                </c:pt>
                <c:pt idx="82">
                  <c:v>9.4167000000000005</c:v>
                </c:pt>
                <c:pt idx="83">
                  <c:v>9.5</c:v>
                </c:pt>
                <c:pt idx="84">
                  <c:v>9.5832999999999995</c:v>
                </c:pt>
                <c:pt idx="85">
                  <c:v>9.6667000000000005</c:v>
                </c:pt>
                <c:pt idx="86">
                  <c:v>9.75</c:v>
                </c:pt>
                <c:pt idx="87">
                  <c:v>9.8332999999999995</c:v>
                </c:pt>
                <c:pt idx="88">
                  <c:v>9.9167000000000005</c:v>
                </c:pt>
                <c:pt idx="89">
                  <c:v>10</c:v>
                </c:pt>
                <c:pt idx="90">
                  <c:v>10.083299999999999</c:v>
                </c:pt>
                <c:pt idx="91">
                  <c:v>10.166700000000001</c:v>
                </c:pt>
                <c:pt idx="92">
                  <c:v>10.25</c:v>
                </c:pt>
                <c:pt idx="93">
                  <c:v>10.333299999999999</c:v>
                </c:pt>
                <c:pt idx="94">
                  <c:v>10.416700000000001</c:v>
                </c:pt>
                <c:pt idx="95">
                  <c:v>10.5</c:v>
                </c:pt>
                <c:pt idx="96">
                  <c:v>10.583299999999999</c:v>
                </c:pt>
                <c:pt idx="97">
                  <c:v>10.666700000000001</c:v>
                </c:pt>
                <c:pt idx="98">
                  <c:v>10.75</c:v>
                </c:pt>
                <c:pt idx="99">
                  <c:v>10.833299999999999</c:v>
                </c:pt>
                <c:pt idx="100">
                  <c:v>10.916700000000001</c:v>
                </c:pt>
                <c:pt idx="101">
                  <c:v>11</c:v>
                </c:pt>
                <c:pt idx="102">
                  <c:v>11.083299999999999</c:v>
                </c:pt>
                <c:pt idx="103">
                  <c:v>11.166700000000001</c:v>
                </c:pt>
                <c:pt idx="104">
                  <c:v>11.25</c:v>
                </c:pt>
                <c:pt idx="105">
                  <c:v>11.333299999999999</c:v>
                </c:pt>
                <c:pt idx="106">
                  <c:v>11.416700000000001</c:v>
                </c:pt>
                <c:pt idx="107">
                  <c:v>11.5</c:v>
                </c:pt>
                <c:pt idx="108">
                  <c:v>11.583299999999999</c:v>
                </c:pt>
                <c:pt idx="109">
                  <c:v>11.666700000000001</c:v>
                </c:pt>
                <c:pt idx="110">
                  <c:v>11.75</c:v>
                </c:pt>
                <c:pt idx="111">
                  <c:v>11.833299999999999</c:v>
                </c:pt>
                <c:pt idx="112">
                  <c:v>11.916700000000001</c:v>
                </c:pt>
                <c:pt idx="113">
                  <c:v>12</c:v>
                </c:pt>
                <c:pt idx="114">
                  <c:v>12.083299999999999</c:v>
                </c:pt>
                <c:pt idx="115">
                  <c:v>12.166700000000001</c:v>
                </c:pt>
                <c:pt idx="116">
                  <c:v>12.25</c:v>
                </c:pt>
                <c:pt idx="117">
                  <c:v>12.333299999999999</c:v>
                </c:pt>
                <c:pt idx="118">
                  <c:v>12.416700000000001</c:v>
                </c:pt>
                <c:pt idx="119">
                  <c:v>12.5</c:v>
                </c:pt>
                <c:pt idx="120">
                  <c:v>12.583299999999999</c:v>
                </c:pt>
                <c:pt idx="121">
                  <c:v>12.666700000000001</c:v>
                </c:pt>
                <c:pt idx="122">
                  <c:v>12.75</c:v>
                </c:pt>
                <c:pt idx="123">
                  <c:v>12.833299999999999</c:v>
                </c:pt>
                <c:pt idx="124">
                  <c:v>12.916700000000001</c:v>
                </c:pt>
                <c:pt idx="125">
                  <c:v>13</c:v>
                </c:pt>
                <c:pt idx="126">
                  <c:v>13.083299999999999</c:v>
                </c:pt>
                <c:pt idx="127">
                  <c:v>13.166700000000001</c:v>
                </c:pt>
                <c:pt idx="128">
                  <c:v>13.25</c:v>
                </c:pt>
                <c:pt idx="129">
                  <c:v>13.333299999999999</c:v>
                </c:pt>
                <c:pt idx="130">
                  <c:v>13.416700000000001</c:v>
                </c:pt>
                <c:pt idx="131">
                  <c:v>13.5</c:v>
                </c:pt>
                <c:pt idx="132">
                  <c:v>13.583299999999999</c:v>
                </c:pt>
                <c:pt idx="133">
                  <c:v>13.666700000000001</c:v>
                </c:pt>
                <c:pt idx="134">
                  <c:v>13.75</c:v>
                </c:pt>
                <c:pt idx="135">
                  <c:v>13.833299999999999</c:v>
                </c:pt>
                <c:pt idx="136">
                  <c:v>13.916700000000001</c:v>
                </c:pt>
                <c:pt idx="137">
                  <c:v>14</c:v>
                </c:pt>
                <c:pt idx="138">
                  <c:v>14.083299999999999</c:v>
                </c:pt>
                <c:pt idx="139">
                  <c:v>14.166700000000001</c:v>
                </c:pt>
                <c:pt idx="140">
                  <c:v>14.25</c:v>
                </c:pt>
                <c:pt idx="141">
                  <c:v>14.333299999999999</c:v>
                </c:pt>
                <c:pt idx="142">
                  <c:v>14.416700000000001</c:v>
                </c:pt>
                <c:pt idx="143">
                  <c:v>14.5</c:v>
                </c:pt>
                <c:pt idx="144">
                  <c:v>14.583299999999999</c:v>
                </c:pt>
                <c:pt idx="145">
                  <c:v>14.666700000000001</c:v>
                </c:pt>
                <c:pt idx="146">
                  <c:v>14.75</c:v>
                </c:pt>
                <c:pt idx="147">
                  <c:v>14.833299999999999</c:v>
                </c:pt>
                <c:pt idx="148">
                  <c:v>14.916700000000001</c:v>
                </c:pt>
                <c:pt idx="149">
                  <c:v>15</c:v>
                </c:pt>
                <c:pt idx="150">
                  <c:v>15.083299999999999</c:v>
                </c:pt>
                <c:pt idx="151">
                  <c:v>15.166700000000001</c:v>
                </c:pt>
                <c:pt idx="152">
                  <c:v>15.25</c:v>
                </c:pt>
                <c:pt idx="153">
                  <c:v>15.333299999999999</c:v>
                </c:pt>
                <c:pt idx="154">
                  <c:v>15.416700000000001</c:v>
                </c:pt>
                <c:pt idx="155">
                  <c:v>15.5</c:v>
                </c:pt>
                <c:pt idx="156">
                  <c:v>15.583299999999999</c:v>
                </c:pt>
                <c:pt idx="157">
                  <c:v>15.666700000000001</c:v>
                </c:pt>
                <c:pt idx="158">
                  <c:v>15.75</c:v>
                </c:pt>
                <c:pt idx="159">
                  <c:v>15.833299999999999</c:v>
                </c:pt>
                <c:pt idx="160">
                  <c:v>15.916700000000001</c:v>
                </c:pt>
                <c:pt idx="161">
                  <c:v>16</c:v>
                </c:pt>
                <c:pt idx="162">
                  <c:v>16.083300000000001</c:v>
                </c:pt>
                <c:pt idx="163">
                  <c:v>16.166699999999999</c:v>
                </c:pt>
                <c:pt idx="164">
                  <c:v>16.25</c:v>
                </c:pt>
                <c:pt idx="165">
                  <c:v>16.333300000000001</c:v>
                </c:pt>
                <c:pt idx="166">
                  <c:v>16.416699999999999</c:v>
                </c:pt>
                <c:pt idx="167">
                  <c:v>16.5</c:v>
                </c:pt>
                <c:pt idx="168">
                  <c:v>16.583300000000001</c:v>
                </c:pt>
                <c:pt idx="169">
                  <c:v>16.666699999999999</c:v>
                </c:pt>
                <c:pt idx="170">
                  <c:v>16.75</c:v>
                </c:pt>
                <c:pt idx="171">
                  <c:v>16.833300000000001</c:v>
                </c:pt>
                <c:pt idx="172">
                  <c:v>16.916699999999999</c:v>
                </c:pt>
                <c:pt idx="173">
                  <c:v>17</c:v>
                </c:pt>
                <c:pt idx="174">
                  <c:v>17.083300000000001</c:v>
                </c:pt>
                <c:pt idx="175">
                  <c:v>17.166699999999999</c:v>
                </c:pt>
                <c:pt idx="176">
                  <c:v>17.25</c:v>
                </c:pt>
                <c:pt idx="177">
                  <c:v>17.333300000000001</c:v>
                </c:pt>
                <c:pt idx="178">
                  <c:v>17.416699999999999</c:v>
                </c:pt>
                <c:pt idx="179">
                  <c:v>17.5</c:v>
                </c:pt>
                <c:pt idx="180">
                  <c:v>17.583300000000001</c:v>
                </c:pt>
                <c:pt idx="181">
                  <c:v>17.666699999999999</c:v>
                </c:pt>
                <c:pt idx="182">
                  <c:v>17.75</c:v>
                </c:pt>
                <c:pt idx="183">
                  <c:v>17.833300000000001</c:v>
                </c:pt>
                <c:pt idx="184">
                  <c:v>17.916699999999999</c:v>
                </c:pt>
              </c:numCache>
            </c:numRef>
          </c:xVal>
          <c:yVal>
            <c:numRef>
              <c:f>Sheet1!$D$2:$D$217</c:f>
              <c:numCache>
                <c:formatCode>General</c:formatCode>
                <c:ptCount val="185"/>
                <c:pt idx="0">
                  <c:v>100</c:v>
                </c:pt>
                <c:pt idx="1">
                  <c:v>100</c:v>
                </c:pt>
                <c:pt idx="2">
                  <c:v>99.965000000000003</c:v>
                </c:pt>
                <c:pt idx="3">
                  <c:v>99.9</c:v>
                </c:pt>
                <c:pt idx="4">
                  <c:v>99.8</c:v>
                </c:pt>
                <c:pt idx="5">
                  <c:v>99.575999999999993</c:v>
                </c:pt>
                <c:pt idx="6">
                  <c:v>97.213999999999999</c:v>
                </c:pt>
                <c:pt idx="7">
                  <c:v>93.521000000000001</c:v>
                </c:pt>
                <c:pt idx="8">
                  <c:v>93.284000000000006</c:v>
                </c:pt>
                <c:pt idx="9">
                  <c:v>93.23</c:v>
                </c:pt>
                <c:pt idx="10">
                  <c:v>93.212000000000003</c:v>
                </c:pt>
                <c:pt idx="11">
                  <c:v>93.212000000000003</c:v>
                </c:pt>
                <c:pt idx="12">
                  <c:v>93.212000000000003</c:v>
                </c:pt>
                <c:pt idx="13">
                  <c:v>93.152000000000001</c:v>
                </c:pt>
                <c:pt idx="14">
                  <c:v>93.11</c:v>
                </c:pt>
                <c:pt idx="15">
                  <c:v>92.992000000000004</c:v>
                </c:pt>
                <c:pt idx="16">
                  <c:v>92.768000000000001</c:v>
                </c:pt>
                <c:pt idx="17">
                  <c:v>92.355000000000004</c:v>
                </c:pt>
                <c:pt idx="18">
                  <c:v>90.566000000000003</c:v>
                </c:pt>
                <c:pt idx="19">
                  <c:v>87.891999999999996</c:v>
                </c:pt>
                <c:pt idx="20">
                  <c:v>87.474999999999994</c:v>
                </c:pt>
                <c:pt idx="21">
                  <c:v>87.369</c:v>
                </c:pt>
                <c:pt idx="22">
                  <c:v>87.325999999999993</c:v>
                </c:pt>
                <c:pt idx="23">
                  <c:v>87.317999999999998</c:v>
                </c:pt>
                <c:pt idx="24">
                  <c:v>87.317999999999998</c:v>
                </c:pt>
                <c:pt idx="25">
                  <c:v>87.286000000000001</c:v>
                </c:pt>
                <c:pt idx="26">
                  <c:v>87.245000000000005</c:v>
                </c:pt>
                <c:pt idx="27">
                  <c:v>87.137</c:v>
                </c:pt>
                <c:pt idx="28">
                  <c:v>86.837000000000003</c:v>
                </c:pt>
                <c:pt idx="29">
                  <c:v>72.013000000000005</c:v>
                </c:pt>
                <c:pt idx="30">
                  <c:v>71.984999999999999</c:v>
                </c:pt>
                <c:pt idx="31">
                  <c:v>71.867999999999995</c:v>
                </c:pt>
                <c:pt idx="32">
                  <c:v>71.56</c:v>
                </c:pt>
                <c:pt idx="33">
                  <c:v>71.147000000000006</c:v>
                </c:pt>
                <c:pt idx="34">
                  <c:v>70.540999999999997</c:v>
                </c:pt>
                <c:pt idx="35">
                  <c:v>69.459000000000003</c:v>
                </c:pt>
                <c:pt idx="36">
                  <c:v>68.088999999999999</c:v>
                </c:pt>
                <c:pt idx="37">
                  <c:v>67.893000000000001</c:v>
                </c:pt>
                <c:pt idx="38">
                  <c:v>67.802000000000007</c:v>
                </c:pt>
                <c:pt idx="39">
                  <c:v>67.802000000000007</c:v>
                </c:pt>
                <c:pt idx="40">
                  <c:v>67.771000000000001</c:v>
                </c:pt>
                <c:pt idx="41">
                  <c:v>67.691000000000003</c:v>
                </c:pt>
                <c:pt idx="42">
                  <c:v>67.620999999999995</c:v>
                </c:pt>
                <c:pt idx="43">
                  <c:v>67.442999999999998</c:v>
                </c:pt>
                <c:pt idx="44">
                  <c:v>67.19</c:v>
                </c:pt>
                <c:pt idx="45">
                  <c:v>66.899000000000001</c:v>
                </c:pt>
                <c:pt idx="46">
                  <c:v>66.516999999999996</c:v>
                </c:pt>
                <c:pt idx="47">
                  <c:v>65.474000000000004</c:v>
                </c:pt>
                <c:pt idx="48">
                  <c:v>64.388999999999996</c:v>
                </c:pt>
                <c:pt idx="49">
                  <c:v>64.111999999999995</c:v>
                </c:pt>
                <c:pt idx="50">
                  <c:v>64.055999999999997</c:v>
                </c:pt>
                <c:pt idx="51">
                  <c:v>64</c:v>
                </c:pt>
                <c:pt idx="52">
                  <c:v>63.960999999999999</c:v>
                </c:pt>
                <c:pt idx="53">
                  <c:v>63.901000000000003</c:v>
                </c:pt>
                <c:pt idx="54">
                  <c:v>63.857999999999997</c:v>
                </c:pt>
                <c:pt idx="55">
                  <c:v>63.637</c:v>
                </c:pt>
                <c:pt idx="56">
                  <c:v>63.345999999999997</c:v>
                </c:pt>
                <c:pt idx="57">
                  <c:v>62.942</c:v>
                </c:pt>
                <c:pt idx="58">
                  <c:v>62.445999999999998</c:v>
                </c:pt>
                <c:pt idx="59">
                  <c:v>61.429000000000002</c:v>
                </c:pt>
                <c:pt idx="60">
                  <c:v>60.406999999999996</c:v>
                </c:pt>
                <c:pt idx="61">
                  <c:v>60.201000000000001</c:v>
                </c:pt>
                <c:pt idx="62">
                  <c:v>60.154000000000003</c:v>
                </c:pt>
                <c:pt idx="63">
                  <c:v>60.154000000000003</c:v>
                </c:pt>
                <c:pt idx="64">
                  <c:v>60.13</c:v>
                </c:pt>
                <c:pt idx="65">
                  <c:v>60.08</c:v>
                </c:pt>
                <c:pt idx="66">
                  <c:v>60</c:v>
                </c:pt>
                <c:pt idx="67">
                  <c:v>59.860999999999997</c:v>
                </c:pt>
                <c:pt idx="68">
                  <c:v>59.44</c:v>
                </c:pt>
                <c:pt idx="69">
                  <c:v>59.13</c:v>
                </c:pt>
                <c:pt idx="70">
                  <c:v>58.423999999999999</c:v>
                </c:pt>
                <c:pt idx="71">
                  <c:v>57.603999999999999</c:v>
                </c:pt>
                <c:pt idx="72">
                  <c:v>56.835000000000001</c:v>
                </c:pt>
                <c:pt idx="73">
                  <c:v>56.661999999999999</c:v>
                </c:pt>
                <c:pt idx="74">
                  <c:v>56.545000000000002</c:v>
                </c:pt>
                <c:pt idx="75">
                  <c:v>56.545000000000002</c:v>
                </c:pt>
                <c:pt idx="76">
                  <c:v>56.545000000000002</c:v>
                </c:pt>
                <c:pt idx="77">
                  <c:v>56.545000000000002</c:v>
                </c:pt>
                <c:pt idx="78">
                  <c:v>56.511000000000003</c:v>
                </c:pt>
                <c:pt idx="79">
                  <c:v>56.372999999999998</c:v>
                </c:pt>
                <c:pt idx="80">
                  <c:v>56.091999999999999</c:v>
                </c:pt>
                <c:pt idx="81">
                  <c:v>55.808999999999997</c:v>
                </c:pt>
                <c:pt idx="82">
                  <c:v>55.457000000000001</c:v>
                </c:pt>
                <c:pt idx="83">
                  <c:v>54.393000000000001</c:v>
                </c:pt>
                <c:pt idx="84">
                  <c:v>53.180999999999997</c:v>
                </c:pt>
                <c:pt idx="85">
                  <c:v>52.965000000000003</c:v>
                </c:pt>
                <c:pt idx="86">
                  <c:v>52.819000000000003</c:v>
                </c:pt>
                <c:pt idx="87">
                  <c:v>52.819000000000003</c:v>
                </c:pt>
                <c:pt idx="88">
                  <c:v>52.819000000000003</c:v>
                </c:pt>
                <c:pt idx="89">
                  <c:v>52.741</c:v>
                </c:pt>
                <c:pt idx="90">
                  <c:v>52.613999999999997</c:v>
                </c:pt>
                <c:pt idx="91">
                  <c:v>52.481000000000002</c:v>
                </c:pt>
                <c:pt idx="92">
                  <c:v>52.256999999999998</c:v>
                </c:pt>
                <c:pt idx="93">
                  <c:v>52.121000000000002</c:v>
                </c:pt>
                <c:pt idx="94">
                  <c:v>51.94</c:v>
                </c:pt>
                <c:pt idx="95">
                  <c:v>51.125</c:v>
                </c:pt>
                <c:pt idx="96">
                  <c:v>50.08</c:v>
                </c:pt>
                <c:pt idx="97">
                  <c:v>50.08</c:v>
                </c:pt>
                <c:pt idx="98">
                  <c:v>50.08</c:v>
                </c:pt>
                <c:pt idx="99">
                  <c:v>50.08</c:v>
                </c:pt>
                <c:pt idx="100">
                  <c:v>50.031999999999996</c:v>
                </c:pt>
                <c:pt idx="101">
                  <c:v>49.981999999999999</c:v>
                </c:pt>
                <c:pt idx="102">
                  <c:v>49.981999999999999</c:v>
                </c:pt>
                <c:pt idx="103">
                  <c:v>49.981999999999999</c:v>
                </c:pt>
                <c:pt idx="104">
                  <c:v>49.807000000000002</c:v>
                </c:pt>
                <c:pt idx="105">
                  <c:v>49.691000000000003</c:v>
                </c:pt>
                <c:pt idx="106">
                  <c:v>49.280999999999999</c:v>
                </c:pt>
                <c:pt idx="107">
                  <c:v>48.75</c:v>
                </c:pt>
                <c:pt idx="108">
                  <c:v>47.981999999999999</c:v>
                </c:pt>
                <c:pt idx="109">
                  <c:v>47.744999999999997</c:v>
                </c:pt>
                <c:pt idx="110">
                  <c:v>47.685000000000002</c:v>
                </c:pt>
                <c:pt idx="111">
                  <c:v>47.685000000000002</c:v>
                </c:pt>
                <c:pt idx="112">
                  <c:v>47.685000000000002</c:v>
                </c:pt>
                <c:pt idx="113">
                  <c:v>47.622</c:v>
                </c:pt>
                <c:pt idx="114">
                  <c:v>47.551000000000002</c:v>
                </c:pt>
                <c:pt idx="115">
                  <c:v>47.551000000000002</c:v>
                </c:pt>
                <c:pt idx="116">
                  <c:v>47.473999999999997</c:v>
                </c:pt>
                <c:pt idx="117">
                  <c:v>47.009</c:v>
                </c:pt>
                <c:pt idx="118">
                  <c:v>46.697000000000003</c:v>
                </c:pt>
                <c:pt idx="119">
                  <c:v>45.914000000000001</c:v>
                </c:pt>
                <c:pt idx="120">
                  <c:v>44.808999999999997</c:v>
                </c:pt>
                <c:pt idx="121">
                  <c:v>44.648000000000003</c:v>
                </c:pt>
                <c:pt idx="122">
                  <c:v>44.648000000000003</c:v>
                </c:pt>
                <c:pt idx="123">
                  <c:v>44.648000000000003</c:v>
                </c:pt>
                <c:pt idx="124">
                  <c:v>44.648000000000003</c:v>
                </c:pt>
                <c:pt idx="125">
                  <c:v>44.648000000000003</c:v>
                </c:pt>
                <c:pt idx="126">
                  <c:v>44.648000000000003</c:v>
                </c:pt>
                <c:pt idx="127">
                  <c:v>44.543999999999997</c:v>
                </c:pt>
                <c:pt idx="128">
                  <c:v>44.438000000000002</c:v>
                </c:pt>
                <c:pt idx="129">
                  <c:v>44.331000000000003</c:v>
                </c:pt>
                <c:pt idx="130">
                  <c:v>43.905999999999999</c:v>
                </c:pt>
                <c:pt idx="131">
                  <c:v>43.264000000000003</c:v>
                </c:pt>
                <c:pt idx="132">
                  <c:v>42.509</c:v>
                </c:pt>
                <c:pt idx="133">
                  <c:v>42.509</c:v>
                </c:pt>
                <c:pt idx="134">
                  <c:v>42.509</c:v>
                </c:pt>
                <c:pt idx="135">
                  <c:v>42.509</c:v>
                </c:pt>
                <c:pt idx="136">
                  <c:v>42.509</c:v>
                </c:pt>
                <c:pt idx="137">
                  <c:v>42.509</c:v>
                </c:pt>
                <c:pt idx="138">
                  <c:v>42.509</c:v>
                </c:pt>
                <c:pt idx="139">
                  <c:v>42.509</c:v>
                </c:pt>
                <c:pt idx="140">
                  <c:v>42.509</c:v>
                </c:pt>
                <c:pt idx="141">
                  <c:v>42.036999999999999</c:v>
                </c:pt>
                <c:pt idx="142">
                  <c:v>41.564</c:v>
                </c:pt>
                <c:pt idx="143">
                  <c:v>40.619</c:v>
                </c:pt>
                <c:pt idx="144">
                  <c:v>39.668999999999997</c:v>
                </c:pt>
                <c:pt idx="145">
                  <c:v>39.508000000000003</c:v>
                </c:pt>
                <c:pt idx="146">
                  <c:v>39.508000000000003</c:v>
                </c:pt>
                <c:pt idx="147">
                  <c:v>39.508000000000003</c:v>
                </c:pt>
                <c:pt idx="148">
                  <c:v>39.508000000000003</c:v>
                </c:pt>
                <c:pt idx="149">
                  <c:v>39.508000000000003</c:v>
                </c:pt>
                <c:pt idx="150">
                  <c:v>39.508000000000003</c:v>
                </c:pt>
                <c:pt idx="151">
                  <c:v>39.508000000000003</c:v>
                </c:pt>
                <c:pt idx="152">
                  <c:v>39.508000000000003</c:v>
                </c:pt>
                <c:pt idx="153">
                  <c:v>39.508000000000003</c:v>
                </c:pt>
                <c:pt idx="154">
                  <c:v>39.508000000000003</c:v>
                </c:pt>
                <c:pt idx="155">
                  <c:v>38.966999999999999</c:v>
                </c:pt>
                <c:pt idx="156">
                  <c:v>38.692999999999998</c:v>
                </c:pt>
                <c:pt idx="157">
                  <c:v>38.692999999999998</c:v>
                </c:pt>
                <c:pt idx="158">
                  <c:v>38.692999999999998</c:v>
                </c:pt>
                <c:pt idx="159">
                  <c:v>38.692999999999998</c:v>
                </c:pt>
                <c:pt idx="160">
                  <c:v>38.692999999999998</c:v>
                </c:pt>
                <c:pt idx="161">
                  <c:v>38.692999999999998</c:v>
                </c:pt>
                <c:pt idx="162">
                  <c:v>38.692999999999998</c:v>
                </c:pt>
                <c:pt idx="163">
                  <c:v>38.220999999999997</c:v>
                </c:pt>
                <c:pt idx="164">
                  <c:v>38.220999999999997</c:v>
                </c:pt>
                <c:pt idx="165">
                  <c:v>38.220999999999997</c:v>
                </c:pt>
                <c:pt idx="166">
                  <c:v>38.220999999999997</c:v>
                </c:pt>
                <c:pt idx="167">
                  <c:v>37.743000000000002</c:v>
                </c:pt>
                <c:pt idx="168">
                  <c:v>37.259</c:v>
                </c:pt>
                <c:pt idx="169">
                  <c:v>37.259</c:v>
                </c:pt>
                <c:pt idx="170">
                  <c:v>36.762</c:v>
                </c:pt>
                <c:pt idx="171">
                  <c:v>36.762</c:v>
                </c:pt>
                <c:pt idx="172">
                  <c:v>36.762</c:v>
                </c:pt>
                <c:pt idx="173">
                  <c:v>36.762</c:v>
                </c:pt>
                <c:pt idx="174">
                  <c:v>36.762</c:v>
                </c:pt>
                <c:pt idx="175">
                  <c:v>36.762</c:v>
                </c:pt>
                <c:pt idx="176">
                  <c:v>36.762</c:v>
                </c:pt>
                <c:pt idx="177">
                  <c:v>36.762</c:v>
                </c:pt>
                <c:pt idx="178">
                  <c:v>36.762</c:v>
                </c:pt>
                <c:pt idx="179">
                  <c:v>36.762</c:v>
                </c:pt>
                <c:pt idx="180">
                  <c:v>36.762</c:v>
                </c:pt>
                <c:pt idx="181">
                  <c:v>36.762</c:v>
                </c:pt>
                <c:pt idx="182">
                  <c:v>36.762</c:v>
                </c:pt>
                <c:pt idx="183">
                  <c:v>36.762</c:v>
                </c:pt>
                <c:pt idx="184">
                  <c:v>36.762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EEC-4845-A15F-6B9DEC9E37A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Other (N=658) 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Sheet1!$A$2:$A$217</c:f>
              <c:numCache>
                <c:formatCode>General</c:formatCode>
                <c:ptCount val="185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5</c:v>
                </c:pt>
                <c:pt idx="30">
                  <c:v>5.0833000000000004</c:v>
                </c:pt>
                <c:pt idx="31">
                  <c:v>5.1666999999999996</c:v>
                </c:pt>
                <c:pt idx="32">
                  <c:v>5.25</c:v>
                </c:pt>
                <c:pt idx="33">
                  <c:v>5.3333000000000004</c:v>
                </c:pt>
                <c:pt idx="34">
                  <c:v>5.4166999999999996</c:v>
                </c:pt>
                <c:pt idx="35">
                  <c:v>5.5</c:v>
                </c:pt>
                <c:pt idx="36">
                  <c:v>5.5833000000000004</c:v>
                </c:pt>
                <c:pt idx="37">
                  <c:v>5.6666999999999996</c:v>
                </c:pt>
                <c:pt idx="38">
                  <c:v>5.75</c:v>
                </c:pt>
                <c:pt idx="39">
                  <c:v>5.8333000000000004</c:v>
                </c:pt>
                <c:pt idx="40">
                  <c:v>5.9166999999999996</c:v>
                </c:pt>
                <c:pt idx="41">
                  <c:v>6</c:v>
                </c:pt>
                <c:pt idx="42">
                  <c:v>6.0833000000000004</c:v>
                </c:pt>
                <c:pt idx="43">
                  <c:v>6.1666999999999996</c:v>
                </c:pt>
                <c:pt idx="44">
                  <c:v>6.25</c:v>
                </c:pt>
                <c:pt idx="45">
                  <c:v>6.3333000000000004</c:v>
                </c:pt>
                <c:pt idx="46">
                  <c:v>6.4166999999999996</c:v>
                </c:pt>
                <c:pt idx="47">
                  <c:v>6.5</c:v>
                </c:pt>
                <c:pt idx="48">
                  <c:v>6.5833000000000004</c:v>
                </c:pt>
                <c:pt idx="49">
                  <c:v>6.6666999999999996</c:v>
                </c:pt>
                <c:pt idx="50">
                  <c:v>6.75</c:v>
                </c:pt>
                <c:pt idx="51">
                  <c:v>6.8333000000000004</c:v>
                </c:pt>
                <c:pt idx="52">
                  <c:v>6.9166999999999996</c:v>
                </c:pt>
                <c:pt idx="53">
                  <c:v>7</c:v>
                </c:pt>
                <c:pt idx="54">
                  <c:v>7.0833000000000004</c:v>
                </c:pt>
                <c:pt idx="55">
                  <c:v>7.1666999999999996</c:v>
                </c:pt>
                <c:pt idx="56">
                  <c:v>7.25</c:v>
                </c:pt>
                <c:pt idx="57">
                  <c:v>7.3333000000000004</c:v>
                </c:pt>
                <c:pt idx="58">
                  <c:v>7.4166999999999996</c:v>
                </c:pt>
                <c:pt idx="59">
                  <c:v>7.5</c:v>
                </c:pt>
                <c:pt idx="60">
                  <c:v>7.5833000000000004</c:v>
                </c:pt>
                <c:pt idx="61">
                  <c:v>7.6666999999999996</c:v>
                </c:pt>
                <c:pt idx="62">
                  <c:v>7.75</c:v>
                </c:pt>
                <c:pt idx="63">
                  <c:v>7.8333000000000004</c:v>
                </c:pt>
                <c:pt idx="64">
                  <c:v>7.9166999999999996</c:v>
                </c:pt>
                <c:pt idx="65">
                  <c:v>8</c:v>
                </c:pt>
                <c:pt idx="66">
                  <c:v>8.0832999999999995</c:v>
                </c:pt>
                <c:pt idx="67">
                  <c:v>8.1667000000000005</c:v>
                </c:pt>
                <c:pt idx="68">
                  <c:v>8.25</c:v>
                </c:pt>
                <c:pt idx="69">
                  <c:v>8.3332999999999995</c:v>
                </c:pt>
                <c:pt idx="70">
                  <c:v>8.4167000000000005</c:v>
                </c:pt>
                <c:pt idx="71">
                  <c:v>8.5</c:v>
                </c:pt>
                <c:pt idx="72">
                  <c:v>8.5832999999999995</c:v>
                </c:pt>
                <c:pt idx="73">
                  <c:v>8.6667000000000005</c:v>
                </c:pt>
                <c:pt idx="74">
                  <c:v>8.75</c:v>
                </c:pt>
                <c:pt idx="75">
                  <c:v>8.8332999999999995</c:v>
                </c:pt>
                <c:pt idx="76">
                  <c:v>8.9167000000000005</c:v>
                </c:pt>
                <c:pt idx="77">
                  <c:v>9</c:v>
                </c:pt>
                <c:pt idx="78">
                  <c:v>9.0832999999999995</c:v>
                </c:pt>
                <c:pt idx="79">
                  <c:v>9.1667000000000005</c:v>
                </c:pt>
                <c:pt idx="80">
                  <c:v>9.25</c:v>
                </c:pt>
                <c:pt idx="81">
                  <c:v>9.3332999999999995</c:v>
                </c:pt>
                <c:pt idx="82">
                  <c:v>9.4167000000000005</c:v>
                </c:pt>
                <c:pt idx="83">
                  <c:v>9.5</c:v>
                </c:pt>
                <c:pt idx="84">
                  <c:v>9.5832999999999995</c:v>
                </c:pt>
                <c:pt idx="85">
                  <c:v>9.6667000000000005</c:v>
                </c:pt>
                <c:pt idx="86">
                  <c:v>9.75</c:v>
                </c:pt>
                <c:pt idx="87">
                  <c:v>9.8332999999999995</c:v>
                </c:pt>
                <c:pt idx="88">
                  <c:v>9.9167000000000005</c:v>
                </c:pt>
                <c:pt idx="89">
                  <c:v>10</c:v>
                </c:pt>
                <c:pt idx="90">
                  <c:v>10.083299999999999</c:v>
                </c:pt>
                <c:pt idx="91">
                  <c:v>10.166700000000001</c:v>
                </c:pt>
                <c:pt idx="92">
                  <c:v>10.25</c:v>
                </c:pt>
                <c:pt idx="93">
                  <c:v>10.333299999999999</c:v>
                </c:pt>
                <c:pt idx="94">
                  <c:v>10.416700000000001</c:v>
                </c:pt>
                <c:pt idx="95">
                  <c:v>10.5</c:v>
                </c:pt>
                <c:pt idx="96">
                  <c:v>10.583299999999999</c:v>
                </c:pt>
                <c:pt idx="97">
                  <c:v>10.666700000000001</c:v>
                </c:pt>
                <c:pt idx="98">
                  <c:v>10.75</c:v>
                </c:pt>
                <c:pt idx="99">
                  <c:v>10.833299999999999</c:v>
                </c:pt>
                <c:pt idx="100">
                  <c:v>10.916700000000001</c:v>
                </c:pt>
                <c:pt idx="101">
                  <c:v>11</c:v>
                </c:pt>
                <c:pt idx="102">
                  <c:v>11.083299999999999</c:v>
                </c:pt>
                <c:pt idx="103">
                  <c:v>11.166700000000001</c:v>
                </c:pt>
                <c:pt idx="104">
                  <c:v>11.25</c:v>
                </c:pt>
                <c:pt idx="105">
                  <c:v>11.333299999999999</c:v>
                </c:pt>
                <c:pt idx="106">
                  <c:v>11.416700000000001</c:v>
                </c:pt>
                <c:pt idx="107">
                  <c:v>11.5</c:v>
                </c:pt>
                <c:pt idx="108">
                  <c:v>11.583299999999999</c:v>
                </c:pt>
                <c:pt idx="109">
                  <c:v>11.666700000000001</c:v>
                </c:pt>
                <c:pt idx="110">
                  <c:v>11.75</c:v>
                </c:pt>
                <c:pt idx="111">
                  <c:v>11.833299999999999</c:v>
                </c:pt>
                <c:pt idx="112">
                  <c:v>11.916700000000001</c:v>
                </c:pt>
                <c:pt idx="113">
                  <c:v>12</c:v>
                </c:pt>
                <c:pt idx="114">
                  <c:v>12.083299999999999</c:v>
                </c:pt>
                <c:pt idx="115">
                  <c:v>12.166700000000001</c:v>
                </c:pt>
                <c:pt idx="116">
                  <c:v>12.25</c:v>
                </c:pt>
                <c:pt idx="117">
                  <c:v>12.333299999999999</c:v>
                </c:pt>
                <c:pt idx="118">
                  <c:v>12.416700000000001</c:v>
                </c:pt>
                <c:pt idx="119">
                  <c:v>12.5</c:v>
                </c:pt>
                <c:pt idx="120">
                  <c:v>12.583299999999999</c:v>
                </c:pt>
                <c:pt idx="121">
                  <c:v>12.666700000000001</c:v>
                </c:pt>
                <c:pt idx="122">
                  <c:v>12.75</c:v>
                </c:pt>
                <c:pt idx="123">
                  <c:v>12.833299999999999</c:v>
                </c:pt>
                <c:pt idx="124">
                  <c:v>12.916700000000001</c:v>
                </c:pt>
                <c:pt idx="125">
                  <c:v>13</c:v>
                </c:pt>
                <c:pt idx="126">
                  <c:v>13.083299999999999</c:v>
                </c:pt>
                <c:pt idx="127">
                  <c:v>13.166700000000001</c:v>
                </c:pt>
                <c:pt idx="128">
                  <c:v>13.25</c:v>
                </c:pt>
                <c:pt idx="129">
                  <c:v>13.333299999999999</c:v>
                </c:pt>
                <c:pt idx="130">
                  <c:v>13.416700000000001</c:v>
                </c:pt>
                <c:pt idx="131">
                  <c:v>13.5</c:v>
                </c:pt>
                <c:pt idx="132">
                  <c:v>13.583299999999999</c:v>
                </c:pt>
                <c:pt idx="133">
                  <c:v>13.666700000000001</c:v>
                </c:pt>
                <c:pt idx="134">
                  <c:v>13.75</c:v>
                </c:pt>
                <c:pt idx="135">
                  <c:v>13.833299999999999</c:v>
                </c:pt>
                <c:pt idx="136">
                  <c:v>13.916700000000001</c:v>
                </c:pt>
                <c:pt idx="137">
                  <c:v>14</c:v>
                </c:pt>
                <c:pt idx="138">
                  <c:v>14.083299999999999</c:v>
                </c:pt>
                <c:pt idx="139">
                  <c:v>14.166700000000001</c:v>
                </c:pt>
                <c:pt idx="140">
                  <c:v>14.25</c:v>
                </c:pt>
                <c:pt idx="141">
                  <c:v>14.333299999999999</c:v>
                </c:pt>
                <c:pt idx="142">
                  <c:v>14.416700000000001</c:v>
                </c:pt>
                <c:pt idx="143">
                  <c:v>14.5</c:v>
                </c:pt>
                <c:pt idx="144">
                  <c:v>14.583299999999999</c:v>
                </c:pt>
                <c:pt idx="145">
                  <c:v>14.666700000000001</c:v>
                </c:pt>
                <c:pt idx="146">
                  <c:v>14.75</c:v>
                </c:pt>
                <c:pt idx="147">
                  <c:v>14.833299999999999</c:v>
                </c:pt>
                <c:pt idx="148">
                  <c:v>14.916700000000001</c:v>
                </c:pt>
                <c:pt idx="149">
                  <c:v>15</c:v>
                </c:pt>
                <c:pt idx="150">
                  <c:v>15.083299999999999</c:v>
                </c:pt>
                <c:pt idx="151">
                  <c:v>15.166700000000001</c:v>
                </c:pt>
                <c:pt idx="152">
                  <c:v>15.25</c:v>
                </c:pt>
                <c:pt idx="153">
                  <c:v>15.333299999999999</c:v>
                </c:pt>
                <c:pt idx="154">
                  <c:v>15.416700000000001</c:v>
                </c:pt>
                <c:pt idx="155">
                  <c:v>15.5</c:v>
                </c:pt>
                <c:pt idx="156">
                  <c:v>15.583299999999999</c:v>
                </c:pt>
                <c:pt idx="157">
                  <c:v>15.666700000000001</c:v>
                </c:pt>
                <c:pt idx="158">
                  <c:v>15.75</c:v>
                </c:pt>
                <c:pt idx="159">
                  <c:v>15.833299999999999</c:v>
                </c:pt>
                <c:pt idx="160">
                  <c:v>15.916700000000001</c:v>
                </c:pt>
                <c:pt idx="161">
                  <c:v>16</c:v>
                </c:pt>
                <c:pt idx="162">
                  <c:v>16.083300000000001</c:v>
                </c:pt>
                <c:pt idx="163">
                  <c:v>16.166699999999999</c:v>
                </c:pt>
                <c:pt idx="164">
                  <c:v>16.25</c:v>
                </c:pt>
                <c:pt idx="165">
                  <c:v>16.333300000000001</c:v>
                </c:pt>
                <c:pt idx="166">
                  <c:v>16.416699999999999</c:v>
                </c:pt>
                <c:pt idx="167">
                  <c:v>16.5</c:v>
                </c:pt>
                <c:pt idx="168">
                  <c:v>16.583300000000001</c:v>
                </c:pt>
                <c:pt idx="169">
                  <c:v>16.666699999999999</c:v>
                </c:pt>
                <c:pt idx="170">
                  <c:v>16.75</c:v>
                </c:pt>
                <c:pt idx="171">
                  <c:v>16.833300000000001</c:v>
                </c:pt>
                <c:pt idx="172">
                  <c:v>16.916699999999999</c:v>
                </c:pt>
                <c:pt idx="173">
                  <c:v>17</c:v>
                </c:pt>
                <c:pt idx="174">
                  <c:v>17.083300000000001</c:v>
                </c:pt>
                <c:pt idx="175">
                  <c:v>17.166699999999999</c:v>
                </c:pt>
                <c:pt idx="176">
                  <c:v>17.25</c:v>
                </c:pt>
                <c:pt idx="177">
                  <c:v>17.333300000000001</c:v>
                </c:pt>
                <c:pt idx="178">
                  <c:v>17.416699999999999</c:v>
                </c:pt>
                <c:pt idx="179">
                  <c:v>17.5</c:v>
                </c:pt>
                <c:pt idx="180">
                  <c:v>17.583300000000001</c:v>
                </c:pt>
                <c:pt idx="181">
                  <c:v>17.666699999999999</c:v>
                </c:pt>
                <c:pt idx="182">
                  <c:v>17.75</c:v>
                </c:pt>
                <c:pt idx="183">
                  <c:v>17.833300000000001</c:v>
                </c:pt>
                <c:pt idx="184">
                  <c:v>17.916699999999999</c:v>
                </c:pt>
              </c:numCache>
            </c:numRef>
          </c:xVal>
          <c:yVal>
            <c:numRef>
              <c:f>Sheet1!$E$2:$E$217</c:f>
              <c:numCache>
                <c:formatCode>General</c:formatCode>
                <c:ptCount val="18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99.847999999999999</c:v>
                </c:pt>
                <c:pt idx="5">
                  <c:v>99.542000000000002</c:v>
                </c:pt>
                <c:pt idx="6">
                  <c:v>96.474999999999994</c:v>
                </c:pt>
                <c:pt idx="7">
                  <c:v>92.025000000000006</c:v>
                </c:pt>
                <c:pt idx="8">
                  <c:v>91.563000000000002</c:v>
                </c:pt>
                <c:pt idx="9">
                  <c:v>91.253</c:v>
                </c:pt>
                <c:pt idx="10">
                  <c:v>91.096999999999994</c:v>
                </c:pt>
                <c:pt idx="11">
                  <c:v>91.096999999999994</c:v>
                </c:pt>
                <c:pt idx="12">
                  <c:v>91.096999999999994</c:v>
                </c:pt>
                <c:pt idx="13">
                  <c:v>91.096999999999994</c:v>
                </c:pt>
                <c:pt idx="14">
                  <c:v>91.096999999999994</c:v>
                </c:pt>
                <c:pt idx="15">
                  <c:v>91.096999999999994</c:v>
                </c:pt>
                <c:pt idx="16">
                  <c:v>90.552000000000007</c:v>
                </c:pt>
                <c:pt idx="17">
                  <c:v>90.370999999999995</c:v>
                </c:pt>
                <c:pt idx="18">
                  <c:v>88.733999999999995</c:v>
                </c:pt>
                <c:pt idx="19">
                  <c:v>84.546000000000006</c:v>
                </c:pt>
                <c:pt idx="20">
                  <c:v>83.997</c:v>
                </c:pt>
                <c:pt idx="21">
                  <c:v>83.631</c:v>
                </c:pt>
                <c:pt idx="22">
                  <c:v>83.631</c:v>
                </c:pt>
                <c:pt idx="23">
                  <c:v>83.631</c:v>
                </c:pt>
                <c:pt idx="24">
                  <c:v>83.631</c:v>
                </c:pt>
                <c:pt idx="25">
                  <c:v>83.631</c:v>
                </c:pt>
                <c:pt idx="26">
                  <c:v>83.631</c:v>
                </c:pt>
                <c:pt idx="27">
                  <c:v>83.412000000000006</c:v>
                </c:pt>
                <c:pt idx="28">
                  <c:v>82.974999999999994</c:v>
                </c:pt>
                <c:pt idx="29">
                  <c:v>70.254999999999995</c:v>
                </c:pt>
                <c:pt idx="30">
                  <c:v>70.254999999999995</c:v>
                </c:pt>
                <c:pt idx="31">
                  <c:v>69.896000000000001</c:v>
                </c:pt>
                <c:pt idx="32">
                  <c:v>69.896000000000001</c:v>
                </c:pt>
                <c:pt idx="33">
                  <c:v>69.531999999999996</c:v>
                </c:pt>
                <c:pt idx="34">
                  <c:v>69.168000000000006</c:v>
                </c:pt>
                <c:pt idx="35">
                  <c:v>67.343999999999994</c:v>
                </c:pt>
                <c:pt idx="36">
                  <c:v>66.977999999999994</c:v>
                </c:pt>
                <c:pt idx="37">
                  <c:v>66.977999999999994</c:v>
                </c:pt>
                <c:pt idx="38">
                  <c:v>66.977999999999994</c:v>
                </c:pt>
                <c:pt idx="39">
                  <c:v>66.977999999999994</c:v>
                </c:pt>
                <c:pt idx="40">
                  <c:v>66.594999999999999</c:v>
                </c:pt>
                <c:pt idx="41">
                  <c:v>66.182000000000002</c:v>
                </c:pt>
                <c:pt idx="42">
                  <c:v>65.754999999999995</c:v>
                </c:pt>
                <c:pt idx="43">
                  <c:v>65.31</c:v>
                </c:pt>
                <c:pt idx="44">
                  <c:v>65.31</c:v>
                </c:pt>
                <c:pt idx="45">
                  <c:v>65.31</c:v>
                </c:pt>
                <c:pt idx="46">
                  <c:v>64.406000000000006</c:v>
                </c:pt>
                <c:pt idx="47">
                  <c:v>63.499000000000002</c:v>
                </c:pt>
                <c:pt idx="48">
                  <c:v>62.139000000000003</c:v>
                </c:pt>
                <c:pt idx="49">
                  <c:v>60.774999999999999</c:v>
                </c:pt>
                <c:pt idx="50">
                  <c:v>60.774999999999999</c:v>
                </c:pt>
                <c:pt idx="51">
                  <c:v>60.774999999999999</c:v>
                </c:pt>
                <c:pt idx="52">
                  <c:v>60.774999999999999</c:v>
                </c:pt>
                <c:pt idx="53">
                  <c:v>60.774999999999999</c:v>
                </c:pt>
                <c:pt idx="54">
                  <c:v>60.774999999999999</c:v>
                </c:pt>
                <c:pt idx="55">
                  <c:v>60.774999999999999</c:v>
                </c:pt>
                <c:pt idx="56">
                  <c:v>59.639000000000003</c:v>
                </c:pt>
                <c:pt idx="57">
                  <c:v>59.06</c:v>
                </c:pt>
                <c:pt idx="58">
                  <c:v>58.481000000000002</c:v>
                </c:pt>
                <c:pt idx="59">
                  <c:v>57.311</c:v>
                </c:pt>
                <c:pt idx="60">
                  <c:v>56.140999999999998</c:v>
                </c:pt>
                <c:pt idx="61">
                  <c:v>56.140999999999998</c:v>
                </c:pt>
                <c:pt idx="62">
                  <c:v>56.140999999999998</c:v>
                </c:pt>
                <c:pt idx="63">
                  <c:v>56.140999999999998</c:v>
                </c:pt>
                <c:pt idx="64">
                  <c:v>56.140999999999998</c:v>
                </c:pt>
                <c:pt idx="65">
                  <c:v>56.140999999999998</c:v>
                </c:pt>
                <c:pt idx="66">
                  <c:v>56.140999999999998</c:v>
                </c:pt>
                <c:pt idx="67">
                  <c:v>56.140999999999998</c:v>
                </c:pt>
                <c:pt idx="68">
                  <c:v>56.140999999999998</c:v>
                </c:pt>
                <c:pt idx="69">
                  <c:v>55.402999999999999</c:v>
                </c:pt>
                <c:pt idx="70">
                  <c:v>54.664000000000001</c:v>
                </c:pt>
                <c:pt idx="71">
                  <c:v>53.905000000000001</c:v>
                </c:pt>
                <c:pt idx="72">
                  <c:v>53.905000000000001</c:v>
                </c:pt>
                <c:pt idx="73">
                  <c:v>53.905000000000001</c:v>
                </c:pt>
                <c:pt idx="74">
                  <c:v>53.905000000000001</c:v>
                </c:pt>
                <c:pt idx="75">
                  <c:v>53.905000000000001</c:v>
                </c:pt>
                <c:pt idx="76">
                  <c:v>53.905000000000001</c:v>
                </c:pt>
                <c:pt idx="77">
                  <c:v>53.905000000000001</c:v>
                </c:pt>
                <c:pt idx="78">
                  <c:v>53.905000000000001</c:v>
                </c:pt>
                <c:pt idx="79">
                  <c:v>52.942</c:v>
                </c:pt>
                <c:pt idx="80">
                  <c:v>52.942</c:v>
                </c:pt>
                <c:pt idx="81">
                  <c:v>52.942</c:v>
                </c:pt>
                <c:pt idx="82">
                  <c:v>52.942</c:v>
                </c:pt>
                <c:pt idx="83">
                  <c:v>51.942999999999998</c:v>
                </c:pt>
                <c:pt idx="84">
                  <c:v>49.945</c:v>
                </c:pt>
                <c:pt idx="85">
                  <c:v>49.945</c:v>
                </c:pt>
                <c:pt idx="86">
                  <c:v>49.945</c:v>
                </c:pt>
                <c:pt idx="87">
                  <c:v>49.945</c:v>
                </c:pt>
                <c:pt idx="88">
                  <c:v>49.945</c:v>
                </c:pt>
                <c:pt idx="89">
                  <c:v>49.945</c:v>
                </c:pt>
                <c:pt idx="90">
                  <c:v>49.945</c:v>
                </c:pt>
                <c:pt idx="91">
                  <c:v>49.945</c:v>
                </c:pt>
                <c:pt idx="92">
                  <c:v>49.945</c:v>
                </c:pt>
                <c:pt idx="93">
                  <c:v>49.945</c:v>
                </c:pt>
                <c:pt idx="94">
                  <c:v>49.945</c:v>
                </c:pt>
                <c:pt idx="95">
                  <c:v>48.664999999999999</c:v>
                </c:pt>
                <c:pt idx="96">
                  <c:v>48.664999999999999</c:v>
                </c:pt>
                <c:pt idx="97">
                  <c:v>47.348999999999997</c:v>
                </c:pt>
                <c:pt idx="98">
                  <c:v>47.348999999999997</c:v>
                </c:pt>
                <c:pt idx="99">
                  <c:v>47.348999999999997</c:v>
                </c:pt>
                <c:pt idx="100">
                  <c:v>47.348999999999997</c:v>
                </c:pt>
                <c:pt idx="101">
                  <c:v>47.348999999999997</c:v>
                </c:pt>
                <c:pt idx="102">
                  <c:v>47.348999999999997</c:v>
                </c:pt>
                <c:pt idx="103">
                  <c:v>47.348999999999997</c:v>
                </c:pt>
                <c:pt idx="104">
                  <c:v>47.348999999999997</c:v>
                </c:pt>
                <c:pt idx="105">
                  <c:v>47.348999999999997</c:v>
                </c:pt>
                <c:pt idx="106">
                  <c:v>47.348999999999997</c:v>
                </c:pt>
                <c:pt idx="107">
                  <c:v>45.822000000000003</c:v>
                </c:pt>
                <c:pt idx="108">
                  <c:v>44.295000000000002</c:v>
                </c:pt>
                <c:pt idx="109">
                  <c:v>44.295000000000002</c:v>
                </c:pt>
                <c:pt idx="110">
                  <c:v>44.295000000000002</c:v>
                </c:pt>
                <c:pt idx="111">
                  <c:v>44.295000000000002</c:v>
                </c:pt>
                <c:pt idx="112">
                  <c:v>44.295000000000002</c:v>
                </c:pt>
                <c:pt idx="113">
                  <c:v>44.295000000000002</c:v>
                </c:pt>
                <c:pt idx="114">
                  <c:v>44.295000000000002</c:v>
                </c:pt>
                <c:pt idx="115">
                  <c:v>44.295000000000002</c:v>
                </c:pt>
                <c:pt idx="116">
                  <c:v>44.295000000000002</c:v>
                </c:pt>
                <c:pt idx="117">
                  <c:v>40.442999999999998</c:v>
                </c:pt>
                <c:pt idx="118">
                  <c:v>40.442999999999998</c:v>
                </c:pt>
                <c:pt idx="119">
                  <c:v>40.442999999999998</c:v>
                </c:pt>
                <c:pt idx="120">
                  <c:v>38.517000000000003</c:v>
                </c:pt>
                <c:pt idx="121">
                  <c:v>38.517000000000003</c:v>
                </c:pt>
                <c:pt idx="122">
                  <c:v>38.517000000000003</c:v>
                </c:pt>
                <c:pt idx="123">
                  <c:v>38.517000000000003</c:v>
                </c:pt>
                <c:pt idx="124">
                  <c:v>38.517000000000003</c:v>
                </c:pt>
                <c:pt idx="125">
                  <c:v>38.517000000000003</c:v>
                </c:pt>
                <c:pt idx="126">
                  <c:v>38.517000000000003</c:v>
                </c:pt>
                <c:pt idx="127">
                  <c:v>38.517000000000003</c:v>
                </c:pt>
                <c:pt idx="128">
                  <c:v>38.517000000000003</c:v>
                </c:pt>
                <c:pt idx="129">
                  <c:v>38.517000000000003</c:v>
                </c:pt>
                <c:pt idx="130">
                  <c:v>38.517000000000003</c:v>
                </c:pt>
                <c:pt idx="131">
                  <c:v>38.517000000000003</c:v>
                </c:pt>
                <c:pt idx="132">
                  <c:v>38.517000000000003</c:v>
                </c:pt>
                <c:pt idx="133">
                  <c:v>35.948999999999998</c:v>
                </c:pt>
                <c:pt idx="134">
                  <c:v>35.948999999999998</c:v>
                </c:pt>
                <c:pt idx="135">
                  <c:v>35.948999999999998</c:v>
                </c:pt>
                <c:pt idx="136">
                  <c:v>35.948999999999998</c:v>
                </c:pt>
                <c:pt idx="137">
                  <c:v>35.948999999999998</c:v>
                </c:pt>
                <c:pt idx="138">
                  <c:v>35.948999999999998</c:v>
                </c:pt>
                <c:pt idx="139">
                  <c:v>35.948999999999998</c:v>
                </c:pt>
                <c:pt idx="140">
                  <c:v>35.948999999999998</c:v>
                </c:pt>
                <c:pt idx="141">
                  <c:v>35.948999999999998</c:v>
                </c:pt>
                <c:pt idx="142">
                  <c:v>35.948999999999998</c:v>
                </c:pt>
                <c:pt idx="143">
                  <c:v>35.948999999999998</c:v>
                </c:pt>
                <c:pt idx="144">
                  <c:v>35.948999999999998</c:v>
                </c:pt>
                <c:pt idx="145">
                  <c:v>35.948999999999998</c:v>
                </c:pt>
                <c:pt idx="146">
                  <c:v>35.948999999999998</c:v>
                </c:pt>
                <c:pt idx="147">
                  <c:v>35.948999999999998</c:v>
                </c:pt>
                <c:pt idx="148">
                  <c:v>35.948999999999998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EEC-4845-A15F-6B9DEC9E37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Years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7997191987031035"/>
              <c:y val="0.92962983215061101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b="1" i="0" baseline="0" dirty="0" smtClean="0">
                    <a:solidFill>
                      <a:schemeClr val="bg2"/>
                    </a:solidFill>
                  </a:rPr>
                  <a:t>Freedom from CAV (%)</a:t>
                </a:r>
                <a:endParaRPr lang="en-US" sz="1400" b="1" i="0" baseline="0" dirty="0">
                  <a:solidFill>
                    <a:schemeClr val="bg2"/>
                  </a:solidFill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13420017366879225"/>
          <c:y val="0.68832993732471326"/>
          <c:w val="0.75309932663645807"/>
          <c:h val="0.10346586270688769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2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67107971797643"/>
          <c:y val="2.0235841913991519E-2"/>
          <c:w val="0.86103970459574908"/>
          <c:h val="0.8243272175112725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with History of Alcohol Use (N=3,586) 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Sheet1!$A$2:$A$217</c:f>
              <c:numCache>
                <c:formatCode>General</c:formatCode>
                <c:ptCount val="185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5</c:v>
                </c:pt>
                <c:pt idx="30">
                  <c:v>5.0833000000000004</c:v>
                </c:pt>
                <c:pt idx="31">
                  <c:v>5.1666999999999996</c:v>
                </c:pt>
                <c:pt idx="32">
                  <c:v>5.25</c:v>
                </c:pt>
                <c:pt idx="33">
                  <c:v>5.3333000000000004</c:v>
                </c:pt>
                <c:pt idx="34">
                  <c:v>5.4166999999999996</c:v>
                </c:pt>
                <c:pt idx="35">
                  <c:v>5.5</c:v>
                </c:pt>
                <c:pt idx="36">
                  <c:v>5.5833000000000004</c:v>
                </c:pt>
                <c:pt idx="37">
                  <c:v>5.6666999999999996</c:v>
                </c:pt>
                <c:pt idx="38">
                  <c:v>5.75</c:v>
                </c:pt>
                <c:pt idx="39">
                  <c:v>5.8333000000000004</c:v>
                </c:pt>
                <c:pt idx="40">
                  <c:v>5.9166999999999996</c:v>
                </c:pt>
                <c:pt idx="41">
                  <c:v>6</c:v>
                </c:pt>
                <c:pt idx="42">
                  <c:v>6.0833000000000004</c:v>
                </c:pt>
                <c:pt idx="43">
                  <c:v>6.1666999999999996</c:v>
                </c:pt>
                <c:pt idx="44">
                  <c:v>6.25</c:v>
                </c:pt>
                <c:pt idx="45">
                  <c:v>6.3333000000000004</c:v>
                </c:pt>
                <c:pt idx="46">
                  <c:v>6.4166999999999996</c:v>
                </c:pt>
                <c:pt idx="47">
                  <c:v>6.5</c:v>
                </c:pt>
                <c:pt idx="48">
                  <c:v>6.5833000000000004</c:v>
                </c:pt>
                <c:pt idx="49">
                  <c:v>6.6666999999999996</c:v>
                </c:pt>
                <c:pt idx="50">
                  <c:v>6.75</c:v>
                </c:pt>
                <c:pt idx="51">
                  <c:v>6.8333000000000004</c:v>
                </c:pt>
                <c:pt idx="52">
                  <c:v>6.9166999999999996</c:v>
                </c:pt>
                <c:pt idx="53">
                  <c:v>7</c:v>
                </c:pt>
                <c:pt idx="54">
                  <c:v>7.0833000000000004</c:v>
                </c:pt>
                <c:pt idx="55">
                  <c:v>7.1666999999999996</c:v>
                </c:pt>
                <c:pt idx="56">
                  <c:v>7.25</c:v>
                </c:pt>
                <c:pt idx="57">
                  <c:v>7.3333000000000004</c:v>
                </c:pt>
                <c:pt idx="58">
                  <c:v>7.4166999999999996</c:v>
                </c:pt>
                <c:pt idx="59">
                  <c:v>7.5</c:v>
                </c:pt>
                <c:pt idx="60">
                  <c:v>7.5833000000000004</c:v>
                </c:pt>
                <c:pt idx="61">
                  <c:v>7.6666999999999996</c:v>
                </c:pt>
                <c:pt idx="62">
                  <c:v>7.75</c:v>
                </c:pt>
                <c:pt idx="63">
                  <c:v>7.8333000000000004</c:v>
                </c:pt>
                <c:pt idx="64">
                  <c:v>7.9166999999999996</c:v>
                </c:pt>
                <c:pt idx="65">
                  <c:v>8</c:v>
                </c:pt>
                <c:pt idx="66">
                  <c:v>8.0832999999999995</c:v>
                </c:pt>
                <c:pt idx="67">
                  <c:v>8.1667000000000005</c:v>
                </c:pt>
                <c:pt idx="68">
                  <c:v>8.25</c:v>
                </c:pt>
                <c:pt idx="69">
                  <c:v>8.3332999999999995</c:v>
                </c:pt>
                <c:pt idx="70">
                  <c:v>8.4167000000000005</c:v>
                </c:pt>
                <c:pt idx="71">
                  <c:v>8.5</c:v>
                </c:pt>
                <c:pt idx="72">
                  <c:v>8.5832999999999995</c:v>
                </c:pt>
                <c:pt idx="73">
                  <c:v>8.6667000000000005</c:v>
                </c:pt>
                <c:pt idx="74">
                  <c:v>8.75</c:v>
                </c:pt>
                <c:pt idx="75">
                  <c:v>8.8332999999999995</c:v>
                </c:pt>
                <c:pt idx="76">
                  <c:v>8.9167000000000005</c:v>
                </c:pt>
                <c:pt idx="77">
                  <c:v>9</c:v>
                </c:pt>
                <c:pt idx="78">
                  <c:v>9.0832999999999995</c:v>
                </c:pt>
                <c:pt idx="79">
                  <c:v>9.1667000000000005</c:v>
                </c:pt>
                <c:pt idx="80">
                  <c:v>9.25</c:v>
                </c:pt>
                <c:pt idx="81">
                  <c:v>9.3332999999999995</c:v>
                </c:pt>
                <c:pt idx="82">
                  <c:v>9.4167000000000005</c:v>
                </c:pt>
                <c:pt idx="83">
                  <c:v>9.5</c:v>
                </c:pt>
                <c:pt idx="84">
                  <c:v>9.5832999999999995</c:v>
                </c:pt>
                <c:pt idx="85">
                  <c:v>9.6667000000000005</c:v>
                </c:pt>
                <c:pt idx="86">
                  <c:v>9.75</c:v>
                </c:pt>
                <c:pt idx="87">
                  <c:v>9.8332999999999995</c:v>
                </c:pt>
                <c:pt idx="88">
                  <c:v>9.9167000000000005</c:v>
                </c:pt>
                <c:pt idx="89">
                  <c:v>10</c:v>
                </c:pt>
                <c:pt idx="90">
                  <c:v>10.083299999999999</c:v>
                </c:pt>
                <c:pt idx="91">
                  <c:v>10.166700000000001</c:v>
                </c:pt>
                <c:pt idx="92">
                  <c:v>10.25</c:v>
                </c:pt>
                <c:pt idx="93">
                  <c:v>10.333299999999999</c:v>
                </c:pt>
                <c:pt idx="94">
                  <c:v>10.416700000000001</c:v>
                </c:pt>
                <c:pt idx="95">
                  <c:v>10.5</c:v>
                </c:pt>
                <c:pt idx="96">
                  <c:v>10.583299999999999</c:v>
                </c:pt>
                <c:pt idx="97">
                  <c:v>10.666700000000001</c:v>
                </c:pt>
                <c:pt idx="98">
                  <c:v>10.75</c:v>
                </c:pt>
                <c:pt idx="99">
                  <c:v>10.833299999999999</c:v>
                </c:pt>
                <c:pt idx="100">
                  <c:v>10.916700000000001</c:v>
                </c:pt>
                <c:pt idx="101">
                  <c:v>11</c:v>
                </c:pt>
                <c:pt idx="102">
                  <c:v>11.083299999999999</c:v>
                </c:pt>
                <c:pt idx="103">
                  <c:v>11.166700000000001</c:v>
                </c:pt>
                <c:pt idx="104">
                  <c:v>11.25</c:v>
                </c:pt>
                <c:pt idx="105">
                  <c:v>11.333299999999999</c:v>
                </c:pt>
                <c:pt idx="106">
                  <c:v>11.416700000000001</c:v>
                </c:pt>
                <c:pt idx="107">
                  <c:v>11.5</c:v>
                </c:pt>
                <c:pt idx="108">
                  <c:v>11.583299999999999</c:v>
                </c:pt>
                <c:pt idx="109">
                  <c:v>11.666700000000001</c:v>
                </c:pt>
                <c:pt idx="110">
                  <c:v>11.75</c:v>
                </c:pt>
                <c:pt idx="111">
                  <c:v>11.833299999999999</c:v>
                </c:pt>
                <c:pt idx="112">
                  <c:v>11.916700000000001</c:v>
                </c:pt>
                <c:pt idx="113">
                  <c:v>12</c:v>
                </c:pt>
                <c:pt idx="114">
                  <c:v>12.083299999999999</c:v>
                </c:pt>
                <c:pt idx="115">
                  <c:v>12.166700000000001</c:v>
                </c:pt>
                <c:pt idx="116">
                  <c:v>12.25</c:v>
                </c:pt>
                <c:pt idx="117">
                  <c:v>12.333299999999999</c:v>
                </c:pt>
                <c:pt idx="118">
                  <c:v>12.416700000000001</c:v>
                </c:pt>
                <c:pt idx="119">
                  <c:v>12.5</c:v>
                </c:pt>
                <c:pt idx="120">
                  <c:v>12.583299999999999</c:v>
                </c:pt>
                <c:pt idx="121">
                  <c:v>12.666700000000001</c:v>
                </c:pt>
                <c:pt idx="122">
                  <c:v>12.75</c:v>
                </c:pt>
                <c:pt idx="123">
                  <c:v>12.833299999999999</c:v>
                </c:pt>
                <c:pt idx="124">
                  <c:v>12.916700000000001</c:v>
                </c:pt>
                <c:pt idx="125">
                  <c:v>13</c:v>
                </c:pt>
              </c:numCache>
            </c:numRef>
          </c:xVal>
          <c:yVal>
            <c:numRef>
              <c:f>Sheet1!$B$2:$B$217</c:f>
              <c:numCache>
                <c:formatCode>General</c:formatCode>
                <c:ptCount val="185"/>
                <c:pt idx="0">
                  <c:v>100</c:v>
                </c:pt>
                <c:pt idx="1">
                  <c:v>100</c:v>
                </c:pt>
                <c:pt idx="2">
                  <c:v>99.971999999999994</c:v>
                </c:pt>
                <c:pt idx="3">
                  <c:v>99.915999999999997</c:v>
                </c:pt>
                <c:pt idx="4">
                  <c:v>99.888000000000005</c:v>
                </c:pt>
                <c:pt idx="5">
                  <c:v>99.72</c:v>
                </c:pt>
                <c:pt idx="6">
                  <c:v>95.962000000000003</c:v>
                </c:pt>
                <c:pt idx="7">
                  <c:v>90.966999999999999</c:v>
                </c:pt>
                <c:pt idx="8">
                  <c:v>90.545000000000002</c:v>
                </c:pt>
                <c:pt idx="9">
                  <c:v>90.516999999999996</c:v>
                </c:pt>
                <c:pt idx="10">
                  <c:v>90.516999999999996</c:v>
                </c:pt>
                <c:pt idx="11">
                  <c:v>90.516999999999996</c:v>
                </c:pt>
                <c:pt idx="12">
                  <c:v>90.516999999999996</c:v>
                </c:pt>
                <c:pt idx="13">
                  <c:v>90.45</c:v>
                </c:pt>
                <c:pt idx="14">
                  <c:v>90.45</c:v>
                </c:pt>
                <c:pt idx="15">
                  <c:v>90.174000000000007</c:v>
                </c:pt>
                <c:pt idx="16">
                  <c:v>89.965999999999994</c:v>
                </c:pt>
                <c:pt idx="17">
                  <c:v>89.376000000000005</c:v>
                </c:pt>
                <c:pt idx="18">
                  <c:v>87.049000000000007</c:v>
                </c:pt>
                <c:pt idx="19">
                  <c:v>83.494</c:v>
                </c:pt>
                <c:pt idx="20">
                  <c:v>83.003</c:v>
                </c:pt>
                <c:pt idx="21">
                  <c:v>82.932000000000002</c:v>
                </c:pt>
                <c:pt idx="22">
                  <c:v>82.861000000000004</c:v>
                </c:pt>
                <c:pt idx="23">
                  <c:v>82.861000000000004</c:v>
                </c:pt>
                <c:pt idx="24">
                  <c:v>82.861000000000004</c:v>
                </c:pt>
                <c:pt idx="25">
                  <c:v>82.739000000000004</c:v>
                </c:pt>
                <c:pt idx="26">
                  <c:v>82.739000000000004</c:v>
                </c:pt>
                <c:pt idx="27">
                  <c:v>82.652000000000001</c:v>
                </c:pt>
                <c:pt idx="28">
                  <c:v>82.39</c:v>
                </c:pt>
                <c:pt idx="29">
                  <c:v>64.245000000000005</c:v>
                </c:pt>
                <c:pt idx="30">
                  <c:v>64.245000000000005</c:v>
                </c:pt>
                <c:pt idx="31">
                  <c:v>64.156000000000006</c:v>
                </c:pt>
                <c:pt idx="32">
                  <c:v>63.792000000000002</c:v>
                </c:pt>
                <c:pt idx="33">
                  <c:v>63.609000000000002</c:v>
                </c:pt>
                <c:pt idx="34">
                  <c:v>63.426000000000002</c:v>
                </c:pt>
                <c:pt idx="35">
                  <c:v>62.414999999999999</c:v>
                </c:pt>
                <c:pt idx="36">
                  <c:v>61.033000000000001</c:v>
                </c:pt>
                <c:pt idx="37">
                  <c:v>60.567999999999998</c:v>
                </c:pt>
                <c:pt idx="38">
                  <c:v>60.283999999999999</c:v>
                </c:pt>
                <c:pt idx="39">
                  <c:v>60.283999999999999</c:v>
                </c:pt>
                <c:pt idx="40">
                  <c:v>60.283999999999999</c:v>
                </c:pt>
                <c:pt idx="41">
                  <c:v>60.283999999999999</c:v>
                </c:pt>
                <c:pt idx="42">
                  <c:v>59.948999999999998</c:v>
                </c:pt>
                <c:pt idx="43">
                  <c:v>59.834000000000003</c:v>
                </c:pt>
                <c:pt idx="44">
                  <c:v>59.718000000000004</c:v>
                </c:pt>
                <c:pt idx="45">
                  <c:v>59.482999999999997</c:v>
                </c:pt>
                <c:pt idx="46">
                  <c:v>59.247999999999998</c:v>
                </c:pt>
                <c:pt idx="47">
                  <c:v>58.183999999999997</c:v>
                </c:pt>
                <c:pt idx="48">
                  <c:v>56.881999999999998</c:v>
                </c:pt>
                <c:pt idx="49">
                  <c:v>56.881999999999998</c:v>
                </c:pt>
                <c:pt idx="50">
                  <c:v>56.640999999999998</c:v>
                </c:pt>
                <c:pt idx="51">
                  <c:v>56.518999999999998</c:v>
                </c:pt>
                <c:pt idx="52">
                  <c:v>56.392000000000003</c:v>
                </c:pt>
                <c:pt idx="53">
                  <c:v>56.124000000000002</c:v>
                </c:pt>
                <c:pt idx="54">
                  <c:v>56.124000000000002</c:v>
                </c:pt>
                <c:pt idx="55">
                  <c:v>55.963999999999999</c:v>
                </c:pt>
                <c:pt idx="56">
                  <c:v>55.48</c:v>
                </c:pt>
                <c:pt idx="57">
                  <c:v>55.48</c:v>
                </c:pt>
                <c:pt idx="58">
                  <c:v>54.994</c:v>
                </c:pt>
                <c:pt idx="59">
                  <c:v>53.850999999999999</c:v>
                </c:pt>
                <c:pt idx="60">
                  <c:v>53.034999999999997</c:v>
                </c:pt>
                <c:pt idx="61">
                  <c:v>52.871000000000002</c:v>
                </c:pt>
                <c:pt idx="62">
                  <c:v>52.704999999999998</c:v>
                </c:pt>
                <c:pt idx="63">
                  <c:v>52.704999999999998</c:v>
                </c:pt>
                <c:pt idx="64">
                  <c:v>52.53</c:v>
                </c:pt>
                <c:pt idx="65">
                  <c:v>52.53</c:v>
                </c:pt>
                <c:pt idx="66">
                  <c:v>52.53</c:v>
                </c:pt>
                <c:pt idx="67">
                  <c:v>52.53</c:v>
                </c:pt>
                <c:pt idx="68">
                  <c:v>52.53</c:v>
                </c:pt>
                <c:pt idx="69">
                  <c:v>52.1</c:v>
                </c:pt>
                <c:pt idx="70">
                  <c:v>52.1</c:v>
                </c:pt>
                <c:pt idx="71">
                  <c:v>51.451999999999998</c:v>
                </c:pt>
                <c:pt idx="72">
                  <c:v>51.015000000000001</c:v>
                </c:pt>
                <c:pt idx="73">
                  <c:v>50.793999999999997</c:v>
                </c:pt>
                <c:pt idx="74">
                  <c:v>50.569000000000003</c:v>
                </c:pt>
                <c:pt idx="75">
                  <c:v>50.569000000000003</c:v>
                </c:pt>
                <c:pt idx="76">
                  <c:v>50.569000000000003</c:v>
                </c:pt>
                <c:pt idx="77">
                  <c:v>50.569000000000003</c:v>
                </c:pt>
                <c:pt idx="78">
                  <c:v>50.569000000000003</c:v>
                </c:pt>
                <c:pt idx="79">
                  <c:v>50.271000000000001</c:v>
                </c:pt>
                <c:pt idx="80">
                  <c:v>50.271000000000001</c:v>
                </c:pt>
                <c:pt idx="81">
                  <c:v>50.271000000000001</c:v>
                </c:pt>
                <c:pt idx="82">
                  <c:v>50.271000000000001</c:v>
                </c:pt>
                <c:pt idx="83">
                  <c:v>49.037999999999997</c:v>
                </c:pt>
                <c:pt idx="84">
                  <c:v>46.188000000000002</c:v>
                </c:pt>
                <c:pt idx="85">
                  <c:v>46.188000000000002</c:v>
                </c:pt>
                <c:pt idx="86">
                  <c:v>46.188000000000002</c:v>
                </c:pt>
                <c:pt idx="87">
                  <c:v>46.188000000000002</c:v>
                </c:pt>
                <c:pt idx="88">
                  <c:v>46.188000000000002</c:v>
                </c:pt>
                <c:pt idx="89">
                  <c:v>46.188000000000002</c:v>
                </c:pt>
                <c:pt idx="90">
                  <c:v>45.776000000000003</c:v>
                </c:pt>
                <c:pt idx="91">
                  <c:v>45.776000000000003</c:v>
                </c:pt>
                <c:pt idx="92">
                  <c:v>45.314</c:v>
                </c:pt>
                <c:pt idx="93">
                  <c:v>45.314</c:v>
                </c:pt>
                <c:pt idx="94">
                  <c:v>44.845999999999997</c:v>
                </c:pt>
                <c:pt idx="95">
                  <c:v>43.43</c:v>
                </c:pt>
                <c:pt idx="96">
                  <c:v>42.485999999999997</c:v>
                </c:pt>
                <c:pt idx="97">
                  <c:v>42.485999999999997</c:v>
                </c:pt>
                <c:pt idx="98">
                  <c:v>42.485999999999997</c:v>
                </c:pt>
                <c:pt idx="99">
                  <c:v>42.485999999999997</c:v>
                </c:pt>
                <c:pt idx="100">
                  <c:v>42.485999999999997</c:v>
                </c:pt>
                <c:pt idx="101">
                  <c:v>42.485999999999997</c:v>
                </c:pt>
                <c:pt idx="102">
                  <c:v>42.485999999999997</c:v>
                </c:pt>
                <c:pt idx="103">
                  <c:v>42.485999999999997</c:v>
                </c:pt>
                <c:pt idx="104">
                  <c:v>42.485999999999997</c:v>
                </c:pt>
                <c:pt idx="105">
                  <c:v>42.485999999999997</c:v>
                </c:pt>
                <c:pt idx="106">
                  <c:v>41.801000000000002</c:v>
                </c:pt>
                <c:pt idx="107">
                  <c:v>40.43</c:v>
                </c:pt>
                <c:pt idx="108">
                  <c:v>39.06</c:v>
                </c:pt>
                <c:pt idx="109">
                  <c:v>38.375</c:v>
                </c:pt>
                <c:pt idx="110">
                  <c:v>38.375</c:v>
                </c:pt>
                <c:pt idx="111">
                  <c:v>38.375</c:v>
                </c:pt>
                <c:pt idx="112">
                  <c:v>38.375</c:v>
                </c:pt>
                <c:pt idx="113">
                  <c:v>38.375</c:v>
                </c:pt>
                <c:pt idx="114">
                  <c:v>38.375</c:v>
                </c:pt>
                <c:pt idx="115">
                  <c:v>38.375</c:v>
                </c:pt>
                <c:pt idx="116">
                  <c:v>38.375</c:v>
                </c:pt>
                <c:pt idx="117">
                  <c:v>38.375</c:v>
                </c:pt>
                <c:pt idx="118">
                  <c:v>38.375</c:v>
                </c:pt>
                <c:pt idx="119">
                  <c:v>38.375</c:v>
                </c:pt>
                <c:pt idx="120">
                  <c:v>38.375</c:v>
                </c:pt>
                <c:pt idx="121">
                  <c:v>38.375</c:v>
                </c:pt>
                <c:pt idx="122">
                  <c:v>38.375</c:v>
                </c:pt>
                <c:pt idx="123">
                  <c:v>38.375</c:v>
                </c:pt>
                <c:pt idx="124">
                  <c:v>38.375</c:v>
                </c:pt>
                <c:pt idx="125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A91-4199-8B35-98E639D66B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with No History of Alcohol Use (N=18,857) 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Sheet1!$A$2:$A$217</c:f>
              <c:numCache>
                <c:formatCode>General</c:formatCode>
                <c:ptCount val="185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5</c:v>
                </c:pt>
                <c:pt idx="30">
                  <c:v>5.0833000000000004</c:v>
                </c:pt>
                <c:pt idx="31">
                  <c:v>5.1666999999999996</c:v>
                </c:pt>
                <c:pt idx="32">
                  <c:v>5.25</c:v>
                </c:pt>
                <c:pt idx="33">
                  <c:v>5.3333000000000004</c:v>
                </c:pt>
                <c:pt idx="34">
                  <c:v>5.4166999999999996</c:v>
                </c:pt>
                <c:pt idx="35">
                  <c:v>5.5</c:v>
                </c:pt>
                <c:pt idx="36">
                  <c:v>5.5833000000000004</c:v>
                </c:pt>
                <c:pt idx="37">
                  <c:v>5.6666999999999996</c:v>
                </c:pt>
                <c:pt idx="38">
                  <c:v>5.75</c:v>
                </c:pt>
                <c:pt idx="39">
                  <c:v>5.8333000000000004</c:v>
                </c:pt>
                <c:pt idx="40">
                  <c:v>5.9166999999999996</c:v>
                </c:pt>
                <c:pt idx="41">
                  <c:v>6</c:v>
                </c:pt>
                <c:pt idx="42">
                  <c:v>6.0833000000000004</c:v>
                </c:pt>
                <c:pt idx="43">
                  <c:v>6.1666999999999996</c:v>
                </c:pt>
                <c:pt idx="44">
                  <c:v>6.25</c:v>
                </c:pt>
                <c:pt idx="45">
                  <c:v>6.3333000000000004</c:v>
                </c:pt>
                <c:pt idx="46">
                  <c:v>6.4166999999999996</c:v>
                </c:pt>
                <c:pt idx="47">
                  <c:v>6.5</c:v>
                </c:pt>
                <c:pt idx="48">
                  <c:v>6.5833000000000004</c:v>
                </c:pt>
                <c:pt idx="49">
                  <c:v>6.6666999999999996</c:v>
                </c:pt>
                <c:pt idx="50">
                  <c:v>6.75</c:v>
                </c:pt>
                <c:pt idx="51">
                  <c:v>6.8333000000000004</c:v>
                </c:pt>
                <c:pt idx="52">
                  <c:v>6.9166999999999996</c:v>
                </c:pt>
                <c:pt idx="53">
                  <c:v>7</c:v>
                </c:pt>
                <c:pt idx="54">
                  <c:v>7.0833000000000004</c:v>
                </c:pt>
                <c:pt idx="55">
                  <c:v>7.1666999999999996</c:v>
                </c:pt>
                <c:pt idx="56">
                  <c:v>7.25</c:v>
                </c:pt>
                <c:pt idx="57">
                  <c:v>7.3333000000000004</c:v>
                </c:pt>
                <c:pt idx="58">
                  <c:v>7.4166999999999996</c:v>
                </c:pt>
                <c:pt idx="59">
                  <c:v>7.5</c:v>
                </c:pt>
                <c:pt idx="60">
                  <c:v>7.5833000000000004</c:v>
                </c:pt>
                <c:pt idx="61">
                  <c:v>7.6666999999999996</c:v>
                </c:pt>
                <c:pt idx="62">
                  <c:v>7.75</c:v>
                </c:pt>
                <c:pt idx="63">
                  <c:v>7.8333000000000004</c:v>
                </c:pt>
                <c:pt idx="64">
                  <c:v>7.9166999999999996</c:v>
                </c:pt>
                <c:pt idx="65">
                  <c:v>8</c:v>
                </c:pt>
                <c:pt idx="66">
                  <c:v>8.0832999999999995</c:v>
                </c:pt>
                <c:pt idx="67">
                  <c:v>8.1667000000000005</c:v>
                </c:pt>
                <c:pt idx="68">
                  <c:v>8.25</c:v>
                </c:pt>
                <c:pt idx="69">
                  <c:v>8.3332999999999995</c:v>
                </c:pt>
                <c:pt idx="70">
                  <c:v>8.4167000000000005</c:v>
                </c:pt>
                <c:pt idx="71">
                  <c:v>8.5</c:v>
                </c:pt>
                <c:pt idx="72">
                  <c:v>8.5832999999999995</c:v>
                </c:pt>
                <c:pt idx="73">
                  <c:v>8.6667000000000005</c:v>
                </c:pt>
                <c:pt idx="74">
                  <c:v>8.75</c:v>
                </c:pt>
                <c:pt idx="75">
                  <c:v>8.8332999999999995</c:v>
                </c:pt>
                <c:pt idx="76">
                  <c:v>8.9167000000000005</c:v>
                </c:pt>
                <c:pt idx="77">
                  <c:v>9</c:v>
                </c:pt>
                <c:pt idx="78">
                  <c:v>9.0832999999999995</c:v>
                </c:pt>
                <c:pt idx="79">
                  <c:v>9.1667000000000005</c:v>
                </c:pt>
                <c:pt idx="80">
                  <c:v>9.25</c:v>
                </c:pt>
                <c:pt idx="81">
                  <c:v>9.3332999999999995</c:v>
                </c:pt>
                <c:pt idx="82">
                  <c:v>9.4167000000000005</c:v>
                </c:pt>
                <c:pt idx="83">
                  <c:v>9.5</c:v>
                </c:pt>
                <c:pt idx="84">
                  <c:v>9.5832999999999995</c:v>
                </c:pt>
                <c:pt idx="85">
                  <c:v>9.6667000000000005</c:v>
                </c:pt>
                <c:pt idx="86">
                  <c:v>9.75</c:v>
                </c:pt>
                <c:pt idx="87">
                  <c:v>9.8332999999999995</c:v>
                </c:pt>
                <c:pt idx="88">
                  <c:v>9.9167000000000005</c:v>
                </c:pt>
                <c:pt idx="89">
                  <c:v>10</c:v>
                </c:pt>
                <c:pt idx="90">
                  <c:v>10.083299999999999</c:v>
                </c:pt>
                <c:pt idx="91">
                  <c:v>10.166700000000001</c:v>
                </c:pt>
                <c:pt idx="92">
                  <c:v>10.25</c:v>
                </c:pt>
                <c:pt idx="93">
                  <c:v>10.333299999999999</c:v>
                </c:pt>
                <c:pt idx="94">
                  <c:v>10.416700000000001</c:v>
                </c:pt>
                <c:pt idx="95">
                  <c:v>10.5</c:v>
                </c:pt>
                <c:pt idx="96">
                  <c:v>10.583299999999999</c:v>
                </c:pt>
                <c:pt idx="97">
                  <c:v>10.666700000000001</c:v>
                </c:pt>
                <c:pt idx="98">
                  <c:v>10.75</c:v>
                </c:pt>
                <c:pt idx="99">
                  <c:v>10.833299999999999</c:v>
                </c:pt>
                <c:pt idx="100">
                  <c:v>10.916700000000001</c:v>
                </c:pt>
                <c:pt idx="101">
                  <c:v>11</c:v>
                </c:pt>
                <c:pt idx="102">
                  <c:v>11.083299999999999</c:v>
                </c:pt>
                <c:pt idx="103">
                  <c:v>11.166700000000001</c:v>
                </c:pt>
                <c:pt idx="104">
                  <c:v>11.25</c:v>
                </c:pt>
                <c:pt idx="105">
                  <c:v>11.333299999999999</c:v>
                </c:pt>
                <c:pt idx="106">
                  <c:v>11.416700000000001</c:v>
                </c:pt>
                <c:pt idx="107">
                  <c:v>11.5</c:v>
                </c:pt>
                <c:pt idx="108">
                  <c:v>11.583299999999999</c:v>
                </c:pt>
                <c:pt idx="109">
                  <c:v>11.666700000000001</c:v>
                </c:pt>
                <c:pt idx="110">
                  <c:v>11.75</c:v>
                </c:pt>
                <c:pt idx="111">
                  <c:v>11.833299999999999</c:v>
                </c:pt>
                <c:pt idx="112">
                  <c:v>11.916700000000001</c:v>
                </c:pt>
                <c:pt idx="113">
                  <c:v>12</c:v>
                </c:pt>
                <c:pt idx="114">
                  <c:v>12.083299999999999</c:v>
                </c:pt>
                <c:pt idx="115">
                  <c:v>12.166700000000001</c:v>
                </c:pt>
                <c:pt idx="116">
                  <c:v>12.25</c:v>
                </c:pt>
                <c:pt idx="117">
                  <c:v>12.333299999999999</c:v>
                </c:pt>
                <c:pt idx="118">
                  <c:v>12.416700000000001</c:v>
                </c:pt>
                <c:pt idx="119">
                  <c:v>12.5</c:v>
                </c:pt>
                <c:pt idx="120">
                  <c:v>12.583299999999999</c:v>
                </c:pt>
                <c:pt idx="121">
                  <c:v>12.666700000000001</c:v>
                </c:pt>
                <c:pt idx="122">
                  <c:v>12.75</c:v>
                </c:pt>
                <c:pt idx="123">
                  <c:v>12.833299999999999</c:v>
                </c:pt>
                <c:pt idx="124">
                  <c:v>12.916700000000001</c:v>
                </c:pt>
                <c:pt idx="125">
                  <c:v>13</c:v>
                </c:pt>
              </c:numCache>
            </c:numRef>
          </c:xVal>
          <c:yVal>
            <c:numRef>
              <c:f>Sheet1!$C$2:$C$217</c:f>
              <c:numCache>
                <c:formatCode>General</c:formatCode>
                <c:ptCount val="185"/>
                <c:pt idx="0">
                  <c:v>100</c:v>
                </c:pt>
                <c:pt idx="1">
                  <c:v>100</c:v>
                </c:pt>
                <c:pt idx="2">
                  <c:v>99.978999999999999</c:v>
                </c:pt>
                <c:pt idx="3">
                  <c:v>99.930999999999997</c:v>
                </c:pt>
                <c:pt idx="4">
                  <c:v>99.834999999999994</c:v>
                </c:pt>
                <c:pt idx="5">
                  <c:v>99.578999999999994</c:v>
                </c:pt>
                <c:pt idx="6">
                  <c:v>97.126999999999995</c:v>
                </c:pt>
                <c:pt idx="7">
                  <c:v>92.991</c:v>
                </c:pt>
                <c:pt idx="8">
                  <c:v>92.721999999999994</c:v>
                </c:pt>
                <c:pt idx="9">
                  <c:v>92.706000000000003</c:v>
                </c:pt>
                <c:pt idx="10">
                  <c:v>92.700999999999993</c:v>
                </c:pt>
                <c:pt idx="11">
                  <c:v>92.700999999999993</c:v>
                </c:pt>
                <c:pt idx="12">
                  <c:v>92.700999999999993</c:v>
                </c:pt>
                <c:pt idx="13">
                  <c:v>92.658000000000001</c:v>
                </c:pt>
                <c:pt idx="14">
                  <c:v>92.62</c:v>
                </c:pt>
                <c:pt idx="15">
                  <c:v>92.53</c:v>
                </c:pt>
                <c:pt idx="16">
                  <c:v>92.328999999999994</c:v>
                </c:pt>
                <c:pt idx="17">
                  <c:v>91.863</c:v>
                </c:pt>
                <c:pt idx="18">
                  <c:v>89.924000000000007</c:v>
                </c:pt>
                <c:pt idx="19">
                  <c:v>86.98</c:v>
                </c:pt>
                <c:pt idx="20">
                  <c:v>86.555999999999997</c:v>
                </c:pt>
                <c:pt idx="21">
                  <c:v>86.463999999999999</c:v>
                </c:pt>
                <c:pt idx="22">
                  <c:v>86.456999999999994</c:v>
                </c:pt>
                <c:pt idx="23">
                  <c:v>86.450999999999993</c:v>
                </c:pt>
                <c:pt idx="24">
                  <c:v>86.442999999999998</c:v>
                </c:pt>
                <c:pt idx="25">
                  <c:v>86.421000000000006</c:v>
                </c:pt>
                <c:pt idx="26">
                  <c:v>86.325999999999993</c:v>
                </c:pt>
                <c:pt idx="27">
                  <c:v>86.158000000000001</c:v>
                </c:pt>
                <c:pt idx="28">
                  <c:v>85.846000000000004</c:v>
                </c:pt>
                <c:pt idx="29">
                  <c:v>71.412999999999997</c:v>
                </c:pt>
                <c:pt idx="30">
                  <c:v>71.397000000000006</c:v>
                </c:pt>
                <c:pt idx="31">
                  <c:v>71.317999999999998</c:v>
                </c:pt>
                <c:pt idx="32">
                  <c:v>71.046000000000006</c:v>
                </c:pt>
                <c:pt idx="33">
                  <c:v>70.66</c:v>
                </c:pt>
                <c:pt idx="34">
                  <c:v>70.111999999999995</c:v>
                </c:pt>
                <c:pt idx="35">
                  <c:v>68.995000000000005</c:v>
                </c:pt>
                <c:pt idx="36">
                  <c:v>67.613</c:v>
                </c:pt>
                <c:pt idx="37">
                  <c:v>67.433000000000007</c:v>
                </c:pt>
                <c:pt idx="38">
                  <c:v>67.433000000000007</c:v>
                </c:pt>
                <c:pt idx="39">
                  <c:v>67.433000000000007</c:v>
                </c:pt>
                <c:pt idx="40">
                  <c:v>67.364999999999995</c:v>
                </c:pt>
                <c:pt idx="41">
                  <c:v>67.346999999999994</c:v>
                </c:pt>
                <c:pt idx="42">
                  <c:v>67.25</c:v>
                </c:pt>
                <c:pt idx="43">
                  <c:v>67.126999999999995</c:v>
                </c:pt>
                <c:pt idx="44">
                  <c:v>66.918999999999997</c:v>
                </c:pt>
                <c:pt idx="45">
                  <c:v>66.584000000000003</c:v>
                </c:pt>
                <c:pt idx="46">
                  <c:v>66.06</c:v>
                </c:pt>
                <c:pt idx="47">
                  <c:v>65.134</c:v>
                </c:pt>
                <c:pt idx="48">
                  <c:v>64.013000000000005</c:v>
                </c:pt>
                <c:pt idx="49">
                  <c:v>63.758000000000003</c:v>
                </c:pt>
                <c:pt idx="50">
                  <c:v>63.735999999999997</c:v>
                </c:pt>
                <c:pt idx="51">
                  <c:v>63.67</c:v>
                </c:pt>
                <c:pt idx="52">
                  <c:v>63.646999999999998</c:v>
                </c:pt>
                <c:pt idx="53">
                  <c:v>63.646999999999998</c:v>
                </c:pt>
                <c:pt idx="54">
                  <c:v>63.542999999999999</c:v>
                </c:pt>
                <c:pt idx="55">
                  <c:v>63.322000000000003</c:v>
                </c:pt>
                <c:pt idx="56">
                  <c:v>63.182000000000002</c:v>
                </c:pt>
                <c:pt idx="57">
                  <c:v>62.731000000000002</c:v>
                </c:pt>
                <c:pt idx="58">
                  <c:v>62.25</c:v>
                </c:pt>
                <c:pt idx="59">
                  <c:v>61.457000000000001</c:v>
                </c:pt>
                <c:pt idx="60">
                  <c:v>60.457999999999998</c:v>
                </c:pt>
                <c:pt idx="61">
                  <c:v>60.313000000000002</c:v>
                </c:pt>
                <c:pt idx="62">
                  <c:v>60.283000000000001</c:v>
                </c:pt>
                <c:pt idx="63">
                  <c:v>60.283000000000001</c:v>
                </c:pt>
                <c:pt idx="64">
                  <c:v>60.252000000000002</c:v>
                </c:pt>
                <c:pt idx="65">
                  <c:v>60.219000000000001</c:v>
                </c:pt>
                <c:pt idx="66">
                  <c:v>60.146999999999998</c:v>
                </c:pt>
                <c:pt idx="67">
                  <c:v>59.994</c:v>
                </c:pt>
                <c:pt idx="68">
                  <c:v>59.645000000000003</c:v>
                </c:pt>
                <c:pt idx="69">
                  <c:v>59.098999999999997</c:v>
                </c:pt>
                <c:pt idx="70">
                  <c:v>58.512</c:v>
                </c:pt>
                <c:pt idx="71">
                  <c:v>57.45</c:v>
                </c:pt>
                <c:pt idx="72">
                  <c:v>56.578000000000003</c:v>
                </c:pt>
                <c:pt idx="73">
                  <c:v>56.375999999999998</c:v>
                </c:pt>
                <c:pt idx="74">
                  <c:v>56.375999999999998</c:v>
                </c:pt>
                <c:pt idx="75">
                  <c:v>56.375999999999998</c:v>
                </c:pt>
                <c:pt idx="76">
                  <c:v>56.332999999999998</c:v>
                </c:pt>
                <c:pt idx="77">
                  <c:v>56.332999999999998</c:v>
                </c:pt>
                <c:pt idx="78">
                  <c:v>56.332999999999998</c:v>
                </c:pt>
                <c:pt idx="79">
                  <c:v>56.332999999999998</c:v>
                </c:pt>
                <c:pt idx="80">
                  <c:v>56.063000000000002</c:v>
                </c:pt>
                <c:pt idx="81">
                  <c:v>55.845999999999997</c:v>
                </c:pt>
                <c:pt idx="82">
                  <c:v>55.357999999999997</c:v>
                </c:pt>
                <c:pt idx="83">
                  <c:v>54.051000000000002</c:v>
                </c:pt>
                <c:pt idx="84">
                  <c:v>52.621000000000002</c:v>
                </c:pt>
                <c:pt idx="85">
                  <c:v>52.173999999999999</c:v>
                </c:pt>
                <c:pt idx="86">
                  <c:v>52.173999999999999</c:v>
                </c:pt>
                <c:pt idx="87">
                  <c:v>52.173999999999999</c:v>
                </c:pt>
                <c:pt idx="88">
                  <c:v>52.173999999999999</c:v>
                </c:pt>
                <c:pt idx="89">
                  <c:v>52.173999999999999</c:v>
                </c:pt>
                <c:pt idx="90">
                  <c:v>52.173999999999999</c:v>
                </c:pt>
                <c:pt idx="91">
                  <c:v>52.173999999999999</c:v>
                </c:pt>
                <c:pt idx="92">
                  <c:v>52.000999999999998</c:v>
                </c:pt>
                <c:pt idx="93">
                  <c:v>51.914999999999999</c:v>
                </c:pt>
                <c:pt idx="94">
                  <c:v>51.828000000000003</c:v>
                </c:pt>
                <c:pt idx="95">
                  <c:v>51.127000000000002</c:v>
                </c:pt>
                <c:pt idx="96">
                  <c:v>49.805</c:v>
                </c:pt>
                <c:pt idx="97">
                  <c:v>49.713999999999999</c:v>
                </c:pt>
                <c:pt idx="98">
                  <c:v>49.713999999999999</c:v>
                </c:pt>
                <c:pt idx="99">
                  <c:v>49.713999999999999</c:v>
                </c:pt>
                <c:pt idx="100">
                  <c:v>49.616999999999997</c:v>
                </c:pt>
                <c:pt idx="101">
                  <c:v>49.514000000000003</c:v>
                </c:pt>
                <c:pt idx="102">
                  <c:v>49.514000000000003</c:v>
                </c:pt>
                <c:pt idx="103">
                  <c:v>49.372999999999998</c:v>
                </c:pt>
                <c:pt idx="104">
                  <c:v>49.372999999999998</c:v>
                </c:pt>
                <c:pt idx="105">
                  <c:v>49.222999999999999</c:v>
                </c:pt>
                <c:pt idx="106">
                  <c:v>48.616</c:v>
                </c:pt>
                <c:pt idx="107">
                  <c:v>48.002000000000002</c:v>
                </c:pt>
                <c:pt idx="108">
                  <c:v>47.231999999999999</c:v>
                </c:pt>
                <c:pt idx="109">
                  <c:v>47.076000000000001</c:v>
                </c:pt>
                <c:pt idx="110">
                  <c:v>47.076000000000001</c:v>
                </c:pt>
                <c:pt idx="111">
                  <c:v>46.914999999999999</c:v>
                </c:pt>
                <c:pt idx="112">
                  <c:v>46.914999999999999</c:v>
                </c:pt>
                <c:pt idx="113">
                  <c:v>46.914999999999999</c:v>
                </c:pt>
                <c:pt idx="114">
                  <c:v>46.914999999999999</c:v>
                </c:pt>
                <c:pt idx="115">
                  <c:v>46.914999999999999</c:v>
                </c:pt>
                <c:pt idx="116">
                  <c:v>46.914999999999999</c:v>
                </c:pt>
                <c:pt idx="117">
                  <c:v>46.116</c:v>
                </c:pt>
                <c:pt idx="118">
                  <c:v>45.707999999999998</c:v>
                </c:pt>
                <c:pt idx="119">
                  <c:v>44.887999999999998</c:v>
                </c:pt>
                <c:pt idx="120">
                  <c:v>44.465000000000003</c:v>
                </c:pt>
                <c:pt idx="121">
                  <c:v>44.465000000000003</c:v>
                </c:pt>
                <c:pt idx="122">
                  <c:v>44.465000000000003</c:v>
                </c:pt>
                <c:pt idx="123">
                  <c:v>44.465000000000003</c:v>
                </c:pt>
                <c:pt idx="124">
                  <c:v>44.465000000000003</c:v>
                </c:pt>
                <c:pt idx="125">
                  <c:v>44.465000000000003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A91-4199-8B35-98E639D66B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Years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7997191987031035"/>
              <c:y val="0.92962983215061101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b="1" i="0" baseline="0" dirty="0" smtClean="0">
                    <a:solidFill>
                      <a:schemeClr val="bg2"/>
                    </a:solidFill>
                  </a:rPr>
                  <a:t>Freedom from CAV (%)</a:t>
                </a:r>
                <a:endParaRPr lang="en-US" sz="1400" b="1" i="0" baseline="0" dirty="0">
                  <a:solidFill>
                    <a:schemeClr val="bg2"/>
                  </a:solidFill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12924836601307191"/>
          <c:y val="0.56445483377077865"/>
          <c:w val="0.72037433739900159"/>
          <c:h val="0.16052287334275522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3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67107971797643"/>
          <c:y val="3.3590508847684365E-2"/>
          <c:w val="0.80793512943235035"/>
          <c:h val="0.8189853371693923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with History of Smoking (N=5,432)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Sheet1!$A$2:$A$217</c:f>
              <c:numCache>
                <c:formatCode>General</c:formatCode>
                <c:ptCount val="185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5</c:v>
                </c:pt>
                <c:pt idx="30">
                  <c:v>5.0833000000000004</c:v>
                </c:pt>
                <c:pt idx="31">
                  <c:v>5.1666999999999996</c:v>
                </c:pt>
                <c:pt idx="32">
                  <c:v>5.25</c:v>
                </c:pt>
                <c:pt idx="33">
                  <c:v>5.3333000000000004</c:v>
                </c:pt>
                <c:pt idx="34">
                  <c:v>5.4166999999999996</c:v>
                </c:pt>
                <c:pt idx="35">
                  <c:v>5.5</c:v>
                </c:pt>
                <c:pt idx="36">
                  <c:v>5.5833000000000004</c:v>
                </c:pt>
                <c:pt idx="37">
                  <c:v>5.6666999999999996</c:v>
                </c:pt>
                <c:pt idx="38">
                  <c:v>5.75</c:v>
                </c:pt>
                <c:pt idx="39">
                  <c:v>5.8333000000000004</c:v>
                </c:pt>
                <c:pt idx="40">
                  <c:v>5.9166999999999996</c:v>
                </c:pt>
                <c:pt idx="41">
                  <c:v>6</c:v>
                </c:pt>
                <c:pt idx="42">
                  <c:v>6.0833000000000004</c:v>
                </c:pt>
                <c:pt idx="43">
                  <c:v>6.1666999999999996</c:v>
                </c:pt>
                <c:pt idx="44">
                  <c:v>6.25</c:v>
                </c:pt>
                <c:pt idx="45">
                  <c:v>6.3333000000000004</c:v>
                </c:pt>
                <c:pt idx="46">
                  <c:v>6.4166999999999996</c:v>
                </c:pt>
                <c:pt idx="47">
                  <c:v>6.5</c:v>
                </c:pt>
                <c:pt idx="48">
                  <c:v>6.5833000000000004</c:v>
                </c:pt>
                <c:pt idx="49">
                  <c:v>6.6666999999999996</c:v>
                </c:pt>
                <c:pt idx="50">
                  <c:v>6.75</c:v>
                </c:pt>
                <c:pt idx="51">
                  <c:v>6.8333000000000004</c:v>
                </c:pt>
                <c:pt idx="52">
                  <c:v>6.9166999999999996</c:v>
                </c:pt>
                <c:pt idx="53">
                  <c:v>7</c:v>
                </c:pt>
                <c:pt idx="54">
                  <c:v>7.0833000000000004</c:v>
                </c:pt>
                <c:pt idx="55">
                  <c:v>7.1666999999999996</c:v>
                </c:pt>
                <c:pt idx="56">
                  <c:v>7.25</c:v>
                </c:pt>
                <c:pt idx="57">
                  <c:v>7.3333000000000004</c:v>
                </c:pt>
                <c:pt idx="58">
                  <c:v>7.4166999999999996</c:v>
                </c:pt>
                <c:pt idx="59">
                  <c:v>7.5</c:v>
                </c:pt>
                <c:pt idx="60">
                  <c:v>7.5833000000000004</c:v>
                </c:pt>
                <c:pt idx="61">
                  <c:v>7.6666999999999996</c:v>
                </c:pt>
                <c:pt idx="62">
                  <c:v>7.75</c:v>
                </c:pt>
                <c:pt idx="63">
                  <c:v>7.8333000000000004</c:v>
                </c:pt>
                <c:pt idx="64">
                  <c:v>7.9166999999999996</c:v>
                </c:pt>
                <c:pt idx="65">
                  <c:v>8</c:v>
                </c:pt>
                <c:pt idx="66">
                  <c:v>8.0832999999999995</c:v>
                </c:pt>
                <c:pt idx="67">
                  <c:v>8.1667000000000005</c:v>
                </c:pt>
                <c:pt idx="68">
                  <c:v>8.25</c:v>
                </c:pt>
                <c:pt idx="69">
                  <c:v>8.3332999999999995</c:v>
                </c:pt>
                <c:pt idx="70">
                  <c:v>8.4167000000000005</c:v>
                </c:pt>
                <c:pt idx="71">
                  <c:v>8.5</c:v>
                </c:pt>
                <c:pt idx="72">
                  <c:v>8.5832999999999995</c:v>
                </c:pt>
                <c:pt idx="73">
                  <c:v>8.6667000000000005</c:v>
                </c:pt>
                <c:pt idx="74">
                  <c:v>8.75</c:v>
                </c:pt>
                <c:pt idx="75">
                  <c:v>8.8332999999999995</c:v>
                </c:pt>
                <c:pt idx="76">
                  <c:v>8.9167000000000005</c:v>
                </c:pt>
                <c:pt idx="77">
                  <c:v>9</c:v>
                </c:pt>
                <c:pt idx="78">
                  <c:v>9.0832999999999995</c:v>
                </c:pt>
                <c:pt idx="79">
                  <c:v>9.1667000000000005</c:v>
                </c:pt>
                <c:pt idx="80">
                  <c:v>9.25</c:v>
                </c:pt>
                <c:pt idx="81">
                  <c:v>9.3332999999999995</c:v>
                </c:pt>
                <c:pt idx="82">
                  <c:v>9.4167000000000005</c:v>
                </c:pt>
                <c:pt idx="83">
                  <c:v>9.5</c:v>
                </c:pt>
                <c:pt idx="84">
                  <c:v>9.5832999999999995</c:v>
                </c:pt>
                <c:pt idx="85">
                  <c:v>9.6667000000000005</c:v>
                </c:pt>
                <c:pt idx="86">
                  <c:v>9.75</c:v>
                </c:pt>
                <c:pt idx="87">
                  <c:v>9.8332999999999995</c:v>
                </c:pt>
                <c:pt idx="88">
                  <c:v>9.9167000000000005</c:v>
                </c:pt>
                <c:pt idx="89">
                  <c:v>10</c:v>
                </c:pt>
                <c:pt idx="90">
                  <c:v>10.083299999999999</c:v>
                </c:pt>
                <c:pt idx="91">
                  <c:v>10.166700000000001</c:v>
                </c:pt>
                <c:pt idx="92">
                  <c:v>10.25</c:v>
                </c:pt>
                <c:pt idx="93">
                  <c:v>10.333299999999999</c:v>
                </c:pt>
                <c:pt idx="94">
                  <c:v>10.416700000000001</c:v>
                </c:pt>
                <c:pt idx="95">
                  <c:v>10.5</c:v>
                </c:pt>
                <c:pt idx="96">
                  <c:v>10.583299999999999</c:v>
                </c:pt>
                <c:pt idx="97">
                  <c:v>10.666700000000001</c:v>
                </c:pt>
                <c:pt idx="98">
                  <c:v>10.75</c:v>
                </c:pt>
                <c:pt idx="99">
                  <c:v>10.833299999999999</c:v>
                </c:pt>
                <c:pt idx="100">
                  <c:v>10.916700000000001</c:v>
                </c:pt>
                <c:pt idx="101">
                  <c:v>11</c:v>
                </c:pt>
                <c:pt idx="102">
                  <c:v>11.083299999999999</c:v>
                </c:pt>
                <c:pt idx="103">
                  <c:v>11.166700000000001</c:v>
                </c:pt>
                <c:pt idx="104">
                  <c:v>11.25</c:v>
                </c:pt>
                <c:pt idx="105">
                  <c:v>11.333299999999999</c:v>
                </c:pt>
                <c:pt idx="106">
                  <c:v>11.416700000000001</c:v>
                </c:pt>
                <c:pt idx="107">
                  <c:v>11.5</c:v>
                </c:pt>
                <c:pt idx="108">
                  <c:v>11.583299999999999</c:v>
                </c:pt>
                <c:pt idx="109">
                  <c:v>11.666700000000001</c:v>
                </c:pt>
                <c:pt idx="110">
                  <c:v>11.75</c:v>
                </c:pt>
                <c:pt idx="111">
                  <c:v>11.833299999999999</c:v>
                </c:pt>
                <c:pt idx="112">
                  <c:v>11.916700000000001</c:v>
                </c:pt>
                <c:pt idx="113">
                  <c:v>12</c:v>
                </c:pt>
                <c:pt idx="114">
                  <c:v>12.083299999999999</c:v>
                </c:pt>
                <c:pt idx="115">
                  <c:v>12.166700000000001</c:v>
                </c:pt>
                <c:pt idx="116">
                  <c:v>12.25</c:v>
                </c:pt>
                <c:pt idx="117">
                  <c:v>12.333299999999999</c:v>
                </c:pt>
                <c:pt idx="118">
                  <c:v>12.416700000000001</c:v>
                </c:pt>
                <c:pt idx="119">
                  <c:v>12.5</c:v>
                </c:pt>
                <c:pt idx="120">
                  <c:v>12.583299999999999</c:v>
                </c:pt>
                <c:pt idx="121">
                  <c:v>12.666700000000001</c:v>
                </c:pt>
                <c:pt idx="122">
                  <c:v>12.75</c:v>
                </c:pt>
                <c:pt idx="123">
                  <c:v>12.833299999999999</c:v>
                </c:pt>
                <c:pt idx="124">
                  <c:v>12.916700000000001</c:v>
                </c:pt>
                <c:pt idx="125">
                  <c:v>13</c:v>
                </c:pt>
                <c:pt idx="126">
                  <c:v>13.083299999999999</c:v>
                </c:pt>
                <c:pt idx="127">
                  <c:v>13.166700000000001</c:v>
                </c:pt>
                <c:pt idx="128">
                  <c:v>13.25</c:v>
                </c:pt>
                <c:pt idx="129">
                  <c:v>13.333299999999999</c:v>
                </c:pt>
                <c:pt idx="130">
                  <c:v>13.416700000000001</c:v>
                </c:pt>
                <c:pt idx="131">
                  <c:v>13.5</c:v>
                </c:pt>
                <c:pt idx="132">
                  <c:v>13.583299999999999</c:v>
                </c:pt>
                <c:pt idx="133">
                  <c:v>13.666700000000001</c:v>
                </c:pt>
                <c:pt idx="134">
                  <c:v>13.75</c:v>
                </c:pt>
                <c:pt idx="135">
                  <c:v>13.833299999999999</c:v>
                </c:pt>
                <c:pt idx="136">
                  <c:v>13.916700000000001</c:v>
                </c:pt>
                <c:pt idx="137">
                  <c:v>14</c:v>
                </c:pt>
                <c:pt idx="138">
                  <c:v>14.083299999999999</c:v>
                </c:pt>
                <c:pt idx="139">
                  <c:v>14.166700000000001</c:v>
                </c:pt>
                <c:pt idx="140">
                  <c:v>14.25</c:v>
                </c:pt>
                <c:pt idx="141">
                  <c:v>14.333299999999999</c:v>
                </c:pt>
                <c:pt idx="142">
                  <c:v>14.416700000000001</c:v>
                </c:pt>
                <c:pt idx="143">
                  <c:v>14.5</c:v>
                </c:pt>
                <c:pt idx="144">
                  <c:v>14.583299999999999</c:v>
                </c:pt>
                <c:pt idx="145">
                  <c:v>14.666700000000001</c:v>
                </c:pt>
                <c:pt idx="146">
                  <c:v>14.75</c:v>
                </c:pt>
                <c:pt idx="147">
                  <c:v>14.833299999999999</c:v>
                </c:pt>
                <c:pt idx="148">
                  <c:v>14.916700000000001</c:v>
                </c:pt>
                <c:pt idx="149">
                  <c:v>15</c:v>
                </c:pt>
                <c:pt idx="150">
                  <c:v>15.083299999999999</c:v>
                </c:pt>
                <c:pt idx="151">
                  <c:v>15.166700000000001</c:v>
                </c:pt>
                <c:pt idx="152">
                  <c:v>15.25</c:v>
                </c:pt>
                <c:pt idx="153">
                  <c:v>15.333299999999999</c:v>
                </c:pt>
                <c:pt idx="154">
                  <c:v>15.416700000000001</c:v>
                </c:pt>
                <c:pt idx="155">
                  <c:v>15.5</c:v>
                </c:pt>
                <c:pt idx="156">
                  <c:v>15.583299999999999</c:v>
                </c:pt>
                <c:pt idx="157">
                  <c:v>15.666700000000001</c:v>
                </c:pt>
                <c:pt idx="158">
                  <c:v>15.75</c:v>
                </c:pt>
                <c:pt idx="159">
                  <c:v>15.833299999999999</c:v>
                </c:pt>
                <c:pt idx="160">
                  <c:v>15.916700000000001</c:v>
                </c:pt>
                <c:pt idx="161">
                  <c:v>16</c:v>
                </c:pt>
                <c:pt idx="162">
                  <c:v>16.083300000000001</c:v>
                </c:pt>
                <c:pt idx="163">
                  <c:v>16.166699999999999</c:v>
                </c:pt>
                <c:pt idx="164">
                  <c:v>16.25</c:v>
                </c:pt>
                <c:pt idx="165">
                  <c:v>16.333300000000001</c:v>
                </c:pt>
                <c:pt idx="166">
                  <c:v>16.416699999999999</c:v>
                </c:pt>
                <c:pt idx="167">
                  <c:v>16.5</c:v>
                </c:pt>
                <c:pt idx="168">
                  <c:v>16.583300000000001</c:v>
                </c:pt>
                <c:pt idx="169">
                  <c:v>16.666699999999999</c:v>
                </c:pt>
                <c:pt idx="170">
                  <c:v>16.75</c:v>
                </c:pt>
                <c:pt idx="171">
                  <c:v>16.833300000000001</c:v>
                </c:pt>
                <c:pt idx="172">
                  <c:v>16.916699999999999</c:v>
                </c:pt>
                <c:pt idx="173">
                  <c:v>17</c:v>
                </c:pt>
                <c:pt idx="174">
                  <c:v>17.083300000000001</c:v>
                </c:pt>
                <c:pt idx="175">
                  <c:v>17.166699999999999</c:v>
                </c:pt>
                <c:pt idx="176">
                  <c:v>17.25</c:v>
                </c:pt>
                <c:pt idx="177">
                  <c:v>17.333300000000001</c:v>
                </c:pt>
                <c:pt idx="178">
                  <c:v>17.416699999999999</c:v>
                </c:pt>
                <c:pt idx="179">
                  <c:v>17.5</c:v>
                </c:pt>
                <c:pt idx="180">
                  <c:v>17.583300000000001</c:v>
                </c:pt>
                <c:pt idx="181">
                  <c:v>17.666699999999999</c:v>
                </c:pt>
                <c:pt idx="182">
                  <c:v>17.75</c:v>
                </c:pt>
                <c:pt idx="183">
                  <c:v>17.833300000000001</c:v>
                </c:pt>
                <c:pt idx="184">
                  <c:v>17.916699999999999</c:v>
                </c:pt>
              </c:numCache>
            </c:numRef>
          </c:xVal>
          <c:yVal>
            <c:numRef>
              <c:f>Sheet1!$B$2:$B$217</c:f>
              <c:numCache>
                <c:formatCode>General</c:formatCode>
                <c:ptCount val="185"/>
                <c:pt idx="0">
                  <c:v>100</c:v>
                </c:pt>
                <c:pt idx="1">
                  <c:v>100</c:v>
                </c:pt>
                <c:pt idx="2">
                  <c:v>99.981999999999999</c:v>
                </c:pt>
                <c:pt idx="3">
                  <c:v>99.89</c:v>
                </c:pt>
                <c:pt idx="4">
                  <c:v>99.686999999999998</c:v>
                </c:pt>
                <c:pt idx="5">
                  <c:v>99.445999999999998</c:v>
                </c:pt>
                <c:pt idx="6">
                  <c:v>95.614999999999995</c:v>
                </c:pt>
                <c:pt idx="7">
                  <c:v>90.664000000000001</c:v>
                </c:pt>
                <c:pt idx="8">
                  <c:v>90.215000000000003</c:v>
                </c:pt>
                <c:pt idx="9">
                  <c:v>90.120999999999995</c:v>
                </c:pt>
                <c:pt idx="10">
                  <c:v>90.120999999999995</c:v>
                </c:pt>
                <c:pt idx="11">
                  <c:v>90.102000000000004</c:v>
                </c:pt>
                <c:pt idx="12">
                  <c:v>90.102000000000004</c:v>
                </c:pt>
                <c:pt idx="13">
                  <c:v>90.081000000000003</c:v>
                </c:pt>
                <c:pt idx="14">
                  <c:v>90.058999999999997</c:v>
                </c:pt>
                <c:pt idx="15">
                  <c:v>89.948999999999998</c:v>
                </c:pt>
                <c:pt idx="16">
                  <c:v>89.594999999999999</c:v>
                </c:pt>
                <c:pt idx="17">
                  <c:v>88.861999999999995</c:v>
                </c:pt>
                <c:pt idx="18">
                  <c:v>86.591999999999999</c:v>
                </c:pt>
                <c:pt idx="19">
                  <c:v>82.933000000000007</c:v>
                </c:pt>
                <c:pt idx="20">
                  <c:v>82.215999999999994</c:v>
                </c:pt>
                <c:pt idx="21">
                  <c:v>82.013000000000005</c:v>
                </c:pt>
                <c:pt idx="22">
                  <c:v>81.944999999999993</c:v>
                </c:pt>
                <c:pt idx="23">
                  <c:v>81.921999999999997</c:v>
                </c:pt>
                <c:pt idx="24">
                  <c:v>81.921999999999997</c:v>
                </c:pt>
                <c:pt idx="25">
                  <c:v>81.897000000000006</c:v>
                </c:pt>
                <c:pt idx="26">
                  <c:v>81.844999999999999</c:v>
                </c:pt>
                <c:pt idx="27">
                  <c:v>81.611000000000004</c:v>
                </c:pt>
                <c:pt idx="28">
                  <c:v>81.272000000000006</c:v>
                </c:pt>
                <c:pt idx="29">
                  <c:v>64.069999999999993</c:v>
                </c:pt>
                <c:pt idx="30">
                  <c:v>64.028999999999996</c:v>
                </c:pt>
                <c:pt idx="31">
                  <c:v>63.945999999999998</c:v>
                </c:pt>
                <c:pt idx="32">
                  <c:v>63.607999999999997</c:v>
                </c:pt>
                <c:pt idx="33">
                  <c:v>63.396999999999998</c:v>
                </c:pt>
                <c:pt idx="34">
                  <c:v>62.975000000000001</c:v>
                </c:pt>
                <c:pt idx="35">
                  <c:v>62</c:v>
                </c:pt>
                <c:pt idx="36">
                  <c:v>60.682000000000002</c:v>
                </c:pt>
                <c:pt idx="37">
                  <c:v>60.381999999999998</c:v>
                </c:pt>
                <c:pt idx="38">
                  <c:v>60.295000000000002</c:v>
                </c:pt>
                <c:pt idx="39">
                  <c:v>60.295000000000002</c:v>
                </c:pt>
                <c:pt idx="40">
                  <c:v>60.161000000000001</c:v>
                </c:pt>
                <c:pt idx="41">
                  <c:v>60.067999999999998</c:v>
                </c:pt>
                <c:pt idx="42">
                  <c:v>59.872</c:v>
                </c:pt>
                <c:pt idx="43">
                  <c:v>59.771999999999998</c:v>
                </c:pt>
                <c:pt idx="44">
                  <c:v>59.670999999999999</c:v>
                </c:pt>
                <c:pt idx="45">
                  <c:v>59.417000000000002</c:v>
                </c:pt>
                <c:pt idx="46">
                  <c:v>58.908000000000001</c:v>
                </c:pt>
                <c:pt idx="47">
                  <c:v>57.731999999999999</c:v>
                </c:pt>
                <c:pt idx="48">
                  <c:v>56.247</c:v>
                </c:pt>
                <c:pt idx="49">
                  <c:v>55.835999999999999</c:v>
                </c:pt>
                <c:pt idx="50">
                  <c:v>55.680999999999997</c:v>
                </c:pt>
                <c:pt idx="51">
                  <c:v>55.680999999999997</c:v>
                </c:pt>
                <c:pt idx="52">
                  <c:v>55.628</c:v>
                </c:pt>
                <c:pt idx="53">
                  <c:v>55.573</c:v>
                </c:pt>
                <c:pt idx="54">
                  <c:v>55.454000000000001</c:v>
                </c:pt>
                <c:pt idx="55">
                  <c:v>55.274999999999999</c:v>
                </c:pt>
                <c:pt idx="56">
                  <c:v>54.847999999999999</c:v>
                </c:pt>
                <c:pt idx="57">
                  <c:v>54.238</c:v>
                </c:pt>
                <c:pt idx="58">
                  <c:v>53.441000000000003</c:v>
                </c:pt>
                <c:pt idx="59">
                  <c:v>51.968000000000004</c:v>
                </c:pt>
                <c:pt idx="60">
                  <c:v>51.106999999999999</c:v>
                </c:pt>
                <c:pt idx="61">
                  <c:v>50.857999999999997</c:v>
                </c:pt>
                <c:pt idx="62">
                  <c:v>50.857999999999997</c:v>
                </c:pt>
                <c:pt idx="63">
                  <c:v>50.857999999999997</c:v>
                </c:pt>
                <c:pt idx="64">
                  <c:v>50.857999999999997</c:v>
                </c:pt>
                <c:pt idx="65">
                  <c:v>50.790999999999997</c:v>
                </c:pt>
                <c:pt idx="66">
                  <c:v>50.72</c:v>
                </c:pt>
                <c:pt idx="67">
                  <c:v>50.362000000000002</c:v>
                </c:pt>
                <c:pt idx="68">
                  <c:v>50.145000000000003</c:v>
                </c:pt>
                <c:pt idx="69">
                  <c:v>49.927</c:v>
                </c:pt>
                <c:pt idx="70">
                  <c:v>49.491</c:v>
                </c:pt>
                <c:pt idx="71">
                  <c:v>48.688000000000002</c:v>
                </c:pt>
                <c:pt idx="72">
                  <c:v>48.322000000000003</c:v>
                </c:pt>
                <c:pt idx="73">
                  <c:v>48.027999999999999</c:v>
                </c:pt>
                <c:pt idx="74">
                  <c:v>47.953000000000003</c:v>
                </c:pt>
                <c:pt idx="75">
                  <c:v>47.953000000000003</c:v>
                </c:pt>
                <c:pt idx="76">
                  <c:v>47.953000000000003</c:v>
                </c:pt>
                <c:pt idx="77">
                  <c:v>47.953000000000003</c:v>
                </c:pt>
                <c:pt idx="78">
                  <c:v>47.953000000000003</c:v>
                </c:pt>
                <c:pt idx="79">
                  <c:v>47.697000000000003</c:v>
                </c:pt>
                <c:pt idx="80">
                  <c:v>47.436999999999998</c:v>
                </c:pt>
                <c:pt idx="81">
                  <c:v>47.35</c:v>
                </c:pt>
                <c:pt idx="82">
                  <c:v>47.088999999999999</c:v>
                </c:pt>
                <c:pt idx="83">
                  <c:v>46.392000000000003</c:v>
                </c:pt>
                <c:pt idx="84">
                  <c:v>45.866</c:v>
                </c:pt>
                <c:pt idx="85">
                  <c:v>45.688000000000002</c:v>
                </c:pt>
                <c:pt idx="86">
                  <c:v>45.688000000000002</c:v>
                </c:pt>
                <c:pt idx="87">
                  <c:v>45.688000000000002</c:v>
                </c:pt>
                <c:pt idx="88">
                  <c:v>45.688000000000002</c:v>
                </c:pt>
                <c:pt idx="89">
                  <c:v>45.591000000000001</c:v>
                </c:pt>
                <c:pt idx="90">
                  <c:v>45.591000000000001</c:v>
                </c:pt>
                <c:pt idx="91">
                  <c:v>45.158999999999999</c:v>
                </c:pt>
                <c:pt idx="92">
                  <c:v>44.83</c:v>
                </c:pt>
                <c:pt idx="93">
                  <c:v>44.609000000000002</c:v>
                </c:pt>
                <c:pt idx="94">
                  <c:v>44.497999999999998</c:v>
                </c:pt>
                <c:pt idx="95">
                  <c:v>43.718000000000004</c:v>
                </c:pt>
                <c:pt idx="96">
                  <c:v>42.488999999999997</c:v>
                </c:pt>
                <c:pt idx="97">
                  <c:v>42.488999999999997</c:v>
                </c:pt>
                <c:pt idx="98">
                  <c:v>42.488999999999997</c:v>
                </c:pt>
                <c:pt idx="99">
                  <c:v>42.488999999999997</c:v>
                </c:pt>
                <c:pt idx="100">
                  <c:v>42.37</c:v>
                </c:pt>
                <c:pt idx="101">
                  <c:v>42.37</c:v>
                </c:pt>
                <c:pt idx="102">
                  <c:v>42.37</c:v>
                </c:pt>
                <c:pt idx="103">
                  <c:v>42.232999999999997</c:v>
                </c:pt>
                <c:pt idx="104">
                  <c:v>42.232999999999997</c:v>
                </c:pt>
                <c:pt idx="105">
                  <c:v>42.093000000000004</c:v>
                </c:pt>
                <c:pt idx="106">
                  <c:v>42.093000000000004</c:v>
                </c:pt>
                <c:pt idx="107">
                  <c:v>41.389000000000003</c:v>
                </c:pt>
                <c:pt idx="108">
                  <c:v>40.395000000000003</c:v>
                </c:pt>
                <c:pt idx="109">
                  <c:v>40.250999999999998</c:v>
                </c:pt>
                <c:pt idx="110">
                  <c:v>39.963000000000001</c:v>
                </c:pt>
                <c:pt idx="111">
                  <c:v>39.817999999999998</c:v>
                </c:pt>
                <c:pt idx="112">
                  <c:v>39.817999999999998</c:v>
                </c:pt>
                <c:pt idx="113">
                  <c:v>39.817999999999998</c:v>
                </c:pt>
                <c:pt idx="114">
                  <c:v>39.654000000000003</c:v>
                </c:pt>
                <c:pt idx="115">
                  <c:v>39.654000000000003</c:v>
                </c:pt>
                <c:pt idx="116">
                  <c:v>39.473999999999997</c:v>
                </c:pt>
                <c:pt idx="117">
                  <c:v>39.293999999999997</c:v>
                </c:pt>
                <c:pt idx="118">
                  <c:v>39.293999999999997</c:v>
                </c:pt>
                <c:pt idx="119">
                  <c:v>38.930999999999997</c:v>
                </c:pt>
                <c:pt idx="120">
                  <c:v>38.198999999999998</c:v>
                </c:pt>
                <c:pt idx="121">
                  <c:v>38.198999999999998</c:v>
                </c:pt>
                <c:pt idx="122">
                  <c:v>38.198999999999998</c:v>
                </c:pt>
                <c:pt idx="123">
                  <c:v>38.198999999999998</c:v>
                </c:pt>
                <c:pt idx="124">
                  <c:v>38.198999999999998</c:v>
                </c:pt>
                <c:pt idx="125">
                  <c:v>38.198999999999998</c:v>
                </c:pt>
                <c:pt idx="126">
                  <c:v>38.198999999999998</c:v>
                </c:pt>
                <c:pt idx="127">
                  <c:v>37.969000000000001</c:v>
                </c:pt>
                <c:pt idx="128">
                  <c:v>37.969000000000001</c:v>
                </c:pt>
                <c:pt idx="129">
                  <c:v>37.969000000000001</c:v>
                </c:pt>
                <c:pt idx="130">
                  <c:v>37.250999999999998</c:v>
                </c:pt>
                <c:pt idx="131">
                  <c:v>36.53</c:v>
                </c:pt>
                <c:pt idx="132">
                  <c:v>36.043999999999997</c:v>
                </c:pt>
                <c:pt idx="133">
                  <c:v>36.043999999999997</c:v>
                </c:pt>
                <c:pt idx="134">
                  <c:v>36.043999999999997</c:v>
                </c:pt>
                <c:pt idx="135">
                  <c:v>36.043999999999997</c:v>
                </c:pt>
                <c:pt idx="136">
                  <c:v>36.043999999999997</c:v>
                </c:pt>
                <c:pt idx="137">
                  <c:v>36.043999999999997</c:v>
                </c:pt>
                <c:pt idx="138">
                  <c:v>36.043999999999997</c:v>
                </c:pt>
                <c:pt idx="139">
                  <c:v>35.673000000000002</c:v>
                </c:pt>
                <c:pt idx="140">
                  <c:v>35.673000000000002</c:v>
                </c:pt>
                <c:pt idx="141">
                  <c:v>35.673000000000002</c:v>
                </c:pt>
                <c:pt idx="142">
                  <c:v>35.673000000000002</c:v>
                </c:pt>
                <c:pt idx="143">
                  <c:v>35.296999999999997</c:v>
                </c:pt>
                <c:pt idx="144">
                  <c:v>34.921999999999997</c:v>
                </c:pt>
                <c:pt idx="145">
                  <c:v>34.542000000000002</c:v>
                </c:pt>
                <c:pt idx="146">
                  <c:v>34.542000000000002</c:v>
                </c:pt>
                <c:pt idx="147">
                  <c:v>34.542000000000002</c:v>
                </c:pt>
                <c:pt idx="148">
                  <c:v>34.542000000000002</c:v>
                </c:pt>
                <c:pt idx="149">
                  <c:v>34.542000000000002</c:v>
                </c:pt>
                <c:pt idx="150">
                  <c:v>34.542000000000002</c:v>
                </c:pt>
                <c:pt idx="151">
                  <c:v>34.542000000000002</c:v>
                </c:pt>
                <c:pt idx="152">
                  <c:v>34.542000000000002</c:v>
                </c:pt>
                <c:pt idx="153">
                  <c:v>34.542000000000002</c:v>
                </c:pt>
                <c:pt idx="154">
                  <c:v>33.947000000000003</c:v>
                </c:pt>
                <c:pt idx="155">
                  <c:v>33.350999999999999</c:v>
                </c:pt>
                <c:pt idx="156">
                  <c:v>32.755000000000003</c:v>
                </c:pt>
                <c:pt idx="157">
                  <c:v>32.755000000000003</c:v>
                </c:pt>
                <c:pt idx="158">
                  <c:v>32.755000000000003</c:v>
                </c:pt>
                <c:pt idx="159">
                  <c:v>32.755000000000003</c:v>
                </c:pt>
                <c:pt idx="160">
                  <c:v>32.755000000000003</c:v>
                </c:pt>
                <c:pt idx="161">
                  <c:v>32.755000000000003</c:v>
                </c:pt>
                <c:pt idx="162">
                  <c:v>32.755000000000003</c:v>
                </c:pt>
                <c:pt idx="163">
                  <c:v>32.755000000000003</c:v>
                </c:pt>
                <c:pt idx="164">
                  <c:v>32.755000000000003</c:v>
                </c:pt>
                <c:pt idx="165">
                  <c:v>31.792000000000002</c:v>
                </c:pt>
                <c:pt idx="166">
                  <c:v>31.792000000000002</c:v>
                </c:pt>
                <c:pt idx="167">
                  <c:v>31.792000000000002</c:v>
                </c:pt>
                <c:pt idx="168">
                  <c:v>31.792000000000002</c:v>
                </c:pt>
                <c:pt idx="169">
                  <c:v>31.792000000000002</c:v>
                </c:pt>
                <c:pt idx="170">
                  <c:v>31.792000000000002</c:v>
                </c:pt>
                <c:pt idx="171">
                  <c:v>31.792000000000002</c:v>
                </c:pt>
                <c:pt idx="172">
                  <c:v>31.792000000000002</c:v>
                </c:pt>
                <c:pt idx="173">
                  <c:v>31.792000000000002</c:v>
                </c:pt>
                <c:pt idx="174">
                  <c:v>31.792000000000002</c:v>
                </c:pt>
                <c:pt idx="175">
                  <c:v>31.792000000000002</c:v>
                </c:pt>
                <c:pt idx="176">
                  <c:v>31.792000000000002</c:v>
                </c:pt>
                <c:pt idx="177">
                  <c:v>31.792000000000002</c:v>
                </c:pt>
                <c:pt idx="178">
                  <c:v>31.792000000000002</c:v>
                </c:pt>
                <c:pt idx="179">
                  <c:v>31.792000000000002</c:v>
                </c:pt>
                <c:pt idx="180">
                  <c:v>31.792000000000002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EEC-4845-A15F-6B9DEC9E37A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with No History of Smoking (N=24,042)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Sheet1!$A$2:$A$217</c:f>
              <c:numCache>
                <c:formatCode>General</c:formatCode>
                <c:ptCount val="185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5</c:v>
                </c:pt>
                <c:pt idx="30">
                  <c:v>5.0833000000000004</c:v>
                </c:pt>
                <c:pt idx="31">
                  <c:v>5.1666999999999996</c:v>
                </c:pt>
                <c:pt idx="32">
                  <c:v>5.25</c:v>
                </c:pt>
                <c:pt idx="33">
                  <c:v>5.3333000000000004</c:v>
                </c:pt>
                <c:pt idx="34">
                  <c:v>5.4166999999999996</c:v>
                </c:pt>
                <c:pt idx="35">
                  <c:v>5.5</c:v>
                </c:pt>
                <c:pt idx="36">
                  <c:v>5.5833000000000004</c:v>
                </c:pt>
                <c:pt idx="37">
                  <c:v>5.6666999999999996</c:v>
                </c:pt>
                <c:pt idx="38">
                  <c:v>5.75</c:v>
                </c:pt>
                <c:pt idx="39">
                  <c:v>5.8333000000000004</c:v>
                </c:pt>
                <c:pt idx="40">
                  <c:v>5.9166999999999996</c:v>
                </c:pt>
                <c:pt idx="41">
                  <c:v>6</c:v>
                </c:pt>
                <c:pt idx="42">
                  <c:v>6.0833000000000004</c:v>
                </c:pt>
                <c:pt idx="43">
                  <c:v>6.1666999999999996</c:v>
                </c:pt>
                <c:pt idx="44">
                  <c:v>6.25</c:v>
                </c:pt>
                <c:pt idx="45">
                  <c:v>6.3333000000000004</c:v>
                </c:pt>
                <c:pt idx="46">
                  <c:v>6.4166999999999996</c:v>
                </c:pt>
                <c:pt idx="47">
                  <c:v>6.5</c:v>
                </c:pt>
                <c:pt idx="48">
                  <c:v>6.5833000000000004</c:v>
                </c:pt>
                <c:pt idx="49">
                  <c:v>6.6666999999999996</c:v>
                </c:pt>
                <c:pt idx="50">
                  <c:v>6.75</c:v>
                </c:pt>
                <c:pt idx="51">
                  <c:v>6.8333000000000004</c:v>
                </c:pt>
                <c:pt idx="52">
                  <c:v>6.9166999999999996</c:v>
                </c:pt>
                <c:pt idx="53">
                  <c:v>7</c:v>
                </c:pt>
                <c:pt idx="54">
                  <c:v>7.0833000000000004</c:v>
                </c:pt>
                <c:pt idx="55">
                  <c:v>7.1666999999999996</c:v>
                </c:pt>
                <c:pt idx="56">
                  <c:v>7.25</c:v>
                </c:pt>
                <c:pt idx="57">
                  <c:v>7.3333000000000004</c:v>
                </c:pt>
                <c:pt idx="58">
                  <c:v>7.4166999999999996</c:v>
                </c:pt>
                <c:pt idx="59">
                  <c:v>7.5</c:v>
                </c:pt>
                <c:pt idx="60">
                  <c:v>7.5833000000000004</c:v>
                </c:pt>
                <c:pt idx="61">
                  <c:v>7.6666999999999996</c:v>
                </c:pt>
                <c:pt idx="62">
                  <c:v>7.75</c:v>
                </c:pt>
                <c:pt idx="63">
                  <c:v>7.8333000000000004</c:v>
                </c:pt>
                <c:pt idx="64">
                  <c:v>7.9166999999999996</c:v>
                </c:pt>
                <c:pt idx="65">
                  <c:v>8</c:v>
                </c:pt>
                <c:pt idx="66">
                  <c:v>8.0832999999999995</c:v>
                </c:pt>
                <c:pt idx="67">
                  <c:v>8.1667000000000005</c:v>
                </c:pt>
                <c:pt idx="68">
                  <c:v>8.25</c:v>
                </c:pt>
                <c:pt idx="69">
                  <c:v>8.3332999999999995</c:v>
                </c:pt>
                <c:pt idx="70">
                  <c:v>8.4167000000000005</c:v>
                </c:pt>
                <c:pt idx="71">
                  <c:v>8.5</c:v>
                </c:pt>
                <c:pt idx="72">
                  <c:v>8.5832999999999995</c:v>
                </c:pt>
                <c:pt idx="73">
                  <c:v>8.6667000000000005</c:v>
                </c:pt>
                <c:pt idx="74">
                  <c:v>8.75</c:v>
                </c:pt>
                <c:pt idx="75">
                  <c:v>8.8332999999999995</c:v>
                </c:pt>
                <c:pt idx="76">
                  <c:v>8.9167000000000005</c:v>
                </c:pt>
                <c:pt idx="77">
                  <c:v>9</c:v>
                </c:pt>
                <c:pt idx="78">
                  <c:v>9.0832999999999995</c:v>
                </c:pt>
                <c:pt idx="79">
                  <c:v>9.1667000000000005</c:v>
                </c:pt>
                <c:pt idx="80">
                  <c:v>9.25</c:v>
                </c:pt>
                <c:pt idx="81">
                  <c:v>9.3332999999999995</c:v>
                </c:pt>
                <c:pt idx="82">
                  <c:v>9.4167000000000005</c:v>
                </c:pt>
                <c:pt idx="83">
                  <c:v>9.5</c:v>
                </c:pt>
                <c:pt idx="84">
                  <c:v>9.5832999999999995</c:v>
                </c:pt>
                <c:pt idx="85">
                  <c:v>9.6667000000000005</c:v>
                </c:pt>
                <c:pt idx="86">
                  <c:v>9.75</c:v>
                </c:pt>
                <c:pt idx="87">
                  <c:v>9.8332999999999995</c:v>
                </c:pt>
                <c:pt idx="88">
                  <c:v>9.9167000000000005</c:v>
                </c:pt>
                <c:pt idx="89">
                  <c:v>10</c:v>
                </c:pt>
                <c:pt idx="90">
                  <c:v>10.083299999999999</c:v>
                </c:pt>
                <c:pt idx="91">
                  <c:v>10.166700000000001</c:v>
                </c:pt>
                <c:pt idx="92">
                  <c:v>10.25</c:v>
                </c:pt>
                <c:pt idx="93">
                  <c:v>10.333299999999999</c:v>
                </c:pt>
                <c:pt idx="94">
                  <c:v>10.416700000000001</c:v>
                </c:pt>
                <c:pt idx="95">
                  <c:v>10.5</c:v>
                </c:pt>
                <c:pt idx="96">
                  <c:v>10.583299999999999</c:v>
                </c:pt>
                <c:pt idx="97">
                  <c:v>10.666700000000001</c:v>
                </c:pt>
                <c:pt idx="98">
                  <c:v>10.75</c:v>
                </c:pt>
                <c:pt idx="99">
                  <c:v>10.833299999999999</c:v>
                </c:pt>
                <c:pt idx="100">
                  <c:v>10.916700000000001</c:v>
                </c:pt>
                <c:pt idx="101">
                  <c:v>11</c:v>
                </c:pt>
                <c:pt idx="102">
                  <c:v>11.083299999999999</c:v>
                </c:pt>
                <c:pt idx="103">
                  <c:v>11.166700000000001</c:v>
                </c:pt>
                <c:pt idx="104">
                  <c:v>11.25</c:v>
                </c:pt>
                <c:pt idx="105">
                  <c:v>11.333299999999999</c:v>
                </c:pt>
                <c:pt idx="106">
                  <c:v>11.416700000000001</c:v>
                </c:pt>
                <c:pt idx="107">
                  <c:v>11.5</c:v>
                </c:pt>
                <c:pt idx="108">
                  <c:v>11.583299999999999</c:v>
                </c:pt>
                <c:pt idx="109">
                  <c:v>11.666700000000001</c:v>
                </c:pt>
                <c:pt idx="110">
                  <c:v>11.75</c:v>
                </c:pt>
                <c:pt idx="111">
                  <c:v>11.833299999999999</c:v>
                </c:pt>
                <c:pt idx="112">
                  <c:v>11.916700000000001</c:v>
                </c:pt>
                <c:pt idx="113">
                  <c:v>12</c:v>
                </c:pt>
                <c:pt idx="114">
                  <c:v>12.083299999999999</c:v>
                </c:pt>
                <c:pt idx="115">
                  <c:v>12.166700000000001</c:v>
                </c:pt>
                <c:pt idx="116">
                  <c:v>12.25</c:v>
                </c:pt>
                <c:pt idx="117">
                  <c:v>12.333299999999999</c:v>
                </c:pt>
                <c:pt idx="118">
                  <c:v>12.416700000000001</c:v>
                </c:pt>
                <c:pt idx="119">
                  <c:v>12.5</c:v>
                </c:pt>
                <c:pt idx="120">
                  <c:v>12.583299999999999</c:v>
                </c:pt>
                <c:pt idx="121">
                  <c:v>12.666700000000001</c:v>
                </c:pt>
                <c:pt idx="122">
                  <c:v>12.75</c:v>
                </c:pt>
                <c:pt idx="123">
                  <c:v>12.833299999999999</c:v>
                </c:pt>
                <c:pt idx="124">
                  <c:v>12.916700000000001</c:v>
                </c:pt>
                <c:pt idx="125">
                  <c:v>13</c:v>
                </c:pt>
                <c:pt idx="126">
                  <c:v>13.083299999999999</c:v>
                </c:pt>
                <c:pt idx="127">
                  <c:v>13.166700000000001</c:v>
                </c:pt>
                <c:pt idx="128">
                  <c:v>13.25</c:v>
                </c:pt>
                <c:pt idx="129">
                  <c:v>13.333299999999999</c:v>
                </c:pt>
                <c:pt idx="130">
                  <c:v>13.416700000000001</c:v>
                </c:pt>
                <c:pt idx="131">
                  <c:v>13.5</c:v>
                </c:pt>
                <c:pt idx="132">
                  <c:v>13.583299999999999</c:v>
                </c:pt>
                <c:pt idx="133">
                  <c:v>13.666700000000001</c:v>
                </c:pt>
                <c:pt idx="134">
                  <c:v>13.75</c:v>
                </c:pt>
                <c:pt idx="135">
                  <c:v>13.833299999999999</c:v>
                </c:pt>
                <c:pt idx="136">
                  <c:v>13.916700000000001</c:v>
                </c:pt>
                <c:pt idx="137">
                  <c:v>14</c:v>
                </c:pt>
                <c:pt idx="138">
                  <c:v>14.083299999999999</c:v>
                </c:pt>
                <c:pt idx="139">
                  <c:v>14.166700000000001</c:v>
                </c:pt>
                <c:pt idx="140">
                  <c:v>14.25</c:v>
                </c:pt>
                <c:pt idx="141">
                  <c:v>14.333299999999999</c:v>
                </c:pt>
                <c:pt idx="142">
                  <c:v>14.416700000000001</c:v>
                </c:pt>
                <c:pt idx="143">
                  <c:v>14.5</c:v>
                </c:pt>
                <c:pt idx="144">
                  <c:v>14.583299999999999</c:v>
                </c:pt>
                <c:pt idx="145">
                  <c:v>14.666700000000001</c:v>
                </c:pt>
                <c:pt idx="146">
                  <c:v>14.75</c:v>
                </c:pt>
                <c:pt idx="147">
                  <c:v>14.833299999999999</c:v>
                </c:pt>
                <c:pt idx="148">
                  <c:v>14.916700000000001</c:v>
                </c:pt>
                <c:pt idx="149">
                  <c:v>15</c:v>
                </c:pt>
                <c:pt idx="150">
                  <c:v>15.083299999999999</c:v>
                </c:pt>
                <c:pt idx="151">
                  <c:v>15.166700000000001</c:v>
                </c:pt>
                <c:pt idx="152">
                  <c:v>15.25</c:v>
                </c:pt>
                <c:pt idx="153">
                  <c:v>15.333299999999999</c:v>
                </c:pt>
                <c:pt idx="154">
                  <c:v>15.416700000000001</c:v>
                </c:pt>
                <c:pt idx="155">
                  <c:v>15.5</c:v>
                </c:pt>
                <c:pt idx="156">
                  <c:v>15.583299999999999</c:v>
                </c:pt>
                <c:pt idx="157">
                  <c:v>15.666700000000001</c:v>
                </c:pt>
                <c:pt idx="158">
                  <c:v>15.75</c:v>
                </c:pt>
                <c:pt idx="159">
                  <c:v>15.833299999999999</c:v>
                </c:pt>
                <c:pt idx="160">
                  <c:v>15.916700000000001</c:v>
                </c:pt>
                <c:pt idx="161">
                  <c:v>16</c:v>
                </c:pt>
                <c:pt idx="162">
                  <c:v>16.083300000000001</c:v>
                </c:pt>
                <c:pt idx="163">
                  <c:v>16.166699999999999</c:v>
                </c:pt>
                <c:pt idx="164">
                  <c:v>16.25</c:v>
                </c:pt>
                <c:pt idx="165">
                  <c:v>16.333300000000001</c:v>
                </c:pt>
                <c:pt idx="166">
                  <c:v>16.416699999999999</c:v>
                </c:pt>
                <c:pt idx="167">
                  <c:v>16.5</c:v>
                </c:pt>
                <c:pt idx="168">
                  <c:v>16.583300000000001</c:v>
                </c:pt>
                <c:pt idx="169">
                  <c:v>16.666699999999999</c:v>
                </c:pt>
                <c:pt idx="170">
                  <c:v>16.75</c:v>
                </c:pt>
                <c:pt idx="171">
                  <c:v>16.833300000000001</c:v>
                </c:pt>
                <c:pt idx="172">
                  <c:v>16.916699999999999</c:v>
                </c:pt>
                <c:pt idx="173">
                  <c:v>17</c:v>
                </c:pt>
                <c:pt idx="174">
                  <c:v>17.083300000000001</c:v>
                </c:pt>
                <c:pt idx="175">
                  <c:v>17.166699999999999</c:v>
                </c:pt>
                <c:pt idx="176">
                  <c:v>17.25</c:v>
                </c:pt>
                <c:pt idx="177">
                  <c:v>17.333300000000001</c:v>
                </c:pt>
                <c:pt idx="178">
                  <c:v>17.416699999999999</c:v>
                </c:pt>
                <c:pt idx="179">
                  <c:v>17.5</c:v>
                </c:pt>
                <c:pt idx="180">
                  <c:v>17.583300000000001</c:v>
                </c:pt>
                <c:pt idx="181">
                  <c:v>17.666699999999999</c:v>
                </c:pt>
                <c:pt idx="182">
                  <c:v>17.75</c:v>
                </c:pt>
                <c:pt idx="183">
                  <c:v>17.833300000000001</c:v>
                </c:pt>
                <c:pt idx="184">
                  <c:v>17.916699999999999</c:v>
                </c:pt>
              </c:numCache>
            </c:numRef>
          </c:xVal>
          <c:yVal>
            <c:numRef>
              <c:f>Sheet1!$C$2:$C$217</c:f>
              <c:numCache>
                <c:formatCode>General</c:formatCode>
                <c:ptCount val="185"/>
                <c:pt idx="0">
                  <c:v>100</c:v>
                </c:pt>
                <c:pt idx="1">
                  <c:v>100</c:v>
                </c:pt>
                <c:pt idx="2">
                  <c:v>99.962999999999994</c:v>
                </c:pt>
                <c:pt idx="3">
                  <c:v>99.921000000000006</c:v>
                </c:pt>
                <c:pt idx="4">
                  <c:v>99.846000000000004</c:v>
                </c:pt>
                <c:pt idx="5">
                  <c:v>99.611999999999995</c:v>
                </c:pt>
                <c:pt idx="6">
                  <c:v>97.206000000000003</c:v>
                </c:pt>
                <c:pt idx="7">
                  <c:v>93.27</c:v>
                </c:pt>
                <c:pt idx="8">
                  <c:v>92.986999999999995</c:v>
                </c:pt>
                <c:pt idx="9">
                  <c:v>92.927999999999997</c:v>
                </c:pt>
                <c:pt idx="10">
                  <c:v>92.906999999999996</c:v>
                </c:pt>
                <c:pt idx="11">
                  <c:v>92.902000000000001</c:v>
                </c:pt>
                <c:pt idx="12">
                  <c:v>92.902000000000001</c:v>
                </c:pt>
                <c:pt idx="13">
                  <c:v>92.85</c:v>
                </c:pt>
                <c:pt idx="14">
                  <c:v>92.805000000000007</c:v>
                </c:pt>
                <c:pt idx="15">
                  <c:v>92.700999999999993</c:v>
                </c:pt>
                <c:pt idx="16">
                  <c:v>92.51</c:v>
                </c:pt>
                <c:pt idx="17">
                  <c:v>92.117999999999995</c:v>
                </c:pt>
                <c:pt idx="18">
                  <c:v>90.25</c:v>
                </c:pt>
                <c:pt idx="19">
                  <c:v>87.408000000000001</c:v>
                </c:pt>
                <c:pt idx="20">
                  <c:v>87.001999999999995</c:v>
                </c:pt>
                <c:pt idx="21">
                  <c:v>86.911000000000001</c:v>
                </c:pt>
                <c:pt idx="22">
                  <c:v>86.89</c:v>
                </c:pt>
                <c:pt idx="23">
                  <c:v>86.88</c:v>
                </c:pt>
                <c:pt idx="24">
                  <c:v>86.869</c:v>
                </c:pt>
                <c:pt idx="25">
                  <c:v>86.822000000000003</c:v>
                </c:pt>
                <c:pt idx="26">
                  <c:v>86.738</c:v>
                </c:pt>
                <c:pt idx="27">
                  <c:v>86.611000000000004</c:v>
                </c:pt>
                <c:pt idx="28">
                  <c:v>86.275999999999996</c:v>
                </c:pt>
                <c:pt idx="29">
                  <c:v>71.629000000000005</c:v>
                </c:pt>
                <c:pt idx="30">
                  <c:v>71.596999999999994</c:v>
                </c:pt>
                <c:pt idx="31">
                  <c:v>71.450999999999993</c:v>
                </c:pt>
                <c:pt idx="32">
                  <c:v>71.167000000000002</c:v>
                </c:pt>
                <c:pt idx="33">
                  <c:v>70.757999999999996</c:v>
                </c:pt>
                <c:pt idx="34">
                  <c:v>70.197999999999993</c:v>
                </c:pt>
                <c:pt idx="35">
                  <c:v>69.052000000000007</c:v>
                </c:pt>
                <c:pt idx="36">
                  <c:v>67.588999999999999</c:v>
                </c:pt>
                <c:pt idx="37">
                  <c:v>67.346000000000004</c:v>
                </c:pt>
                <c:pt idx="38">
                  <c:v>67.239999999999995</c:v>
                </c:pt>
                <c:pt idx="39">
                  <c:v>67.239999999999995</c:v>
                </c:pt>
                <c:pt idx="40">
                  <c:v>67.215999999999994</c:v>
                </c:pt>
                <c:pt idx="41">
                  <c:v>67.153999999999996</c:v>
                </c:pt>
                <c:pt idx="42">
                  <c:v>67.046000000000006</c:v>
                </c:pt>
                <c:pt idx="43">
                  <c:v>66.906000000000006</c:v>
                </c:pt>
                <c:pt idx="44">
                  <c:v>66.665000000000006</c:v>
                </c:pt>
                <c:pt idx="45">
                  <c:v>66.350999999999999</c:v>
                </c:pt>
                <c:pt idx="46">
                  <c:v>65.864000000000004</c:v>
                </c:pt>
                <c:pt idx="47">
                  <c:v>64.941999999999993</c:v>
                </c:pt>
                <c:pt idx="48">
                  <c:v>63.902000000000001</c:v>
                </c:pt>
                <c:pt idx="49">
                  <c:v>63.668999999999997</c:v>
                </c:pt>
                <c:pt idx="50">
                  <c:v>63.64</c:v>
                </c:pt>
                <c:pt idx="51">
                  <c:v>63.58</c:v>
                </c:pt>
                <c:pt idx="52">
                  <c:v>63.548999999999999</c:v>
                </c:pt>
                <c:pt idx="53">
                  <c:v>63.454000000000001</c:v>
                </c:pt>
                <c:pt idx="54">
                  <c:v>63.387</c:v>
                </c:pt>
                <c:pt idx="55">
                  <c:v>63.189</c:v>
                </c:pt>
                <c:pt idx="56">
                  <c:v>62.953000000000003</c:v>
                </c:pt>
                <c:pt idx="57">
                  <c:v>62.624000000000002</c:v>
                </c:pt>
                <c:pt idx="58">
                  <c:v>62.128999999999998</c:v>
                </c:pt>
                <c:pt idx="59">
                  <c:v>61.430999999999997</c:v>
                </c:pt>
                <c:pt idx="60">
                  <c:v>60.338999999999999</c:v>
                </c:pt>
                <c:pt idx="61">
                  <c:v>60.152000000000001</c:v>
                </c:pt>
                <c:pt idx="62">
                  <c:v>60.094999999999999</c:v>
                </c:pt>
                <c:pt idx="63">
                  <c:v>60.076000000000001</c:v>
                </c:pt>
                <c:pt idx="64">
                  <c:v>60.036999999999999</c:v>
                </c:pt>
                <c:pt idx="65">
                  <c:v>59.996000000000002</c:v>
                </c:pt>
                <c:pt idx="66">
                  <c:v>59.906999999999996</c:v>
                </c:pt>
                <c:pt idx="67">
                  <c:v>59.814999999999998</c:v>
                </c:pt>
                <c:pt idx="68">
                  <c:v>59.465000000000003</c:v>
                </c:pt>
                <c:pt idx="69">
                  <c:v>58.996000000000002</c:v>
                </c:pt>
                <c:pt idx="70">
                  <c:v>58.408999999999999</c:v>
                </c:pt>
                <c:pt idx="71">
                  <c:v>57.582999999999998</c:v>
                </c:pt>
                <c:pt idx="72">
                  <c:v>56.774999999999999</c:v>
                </c:pt>
                <c:pt idx="73">
                  <c:v>56.606000000000002</c:v>
                </c:pt>
                <c:pt idx="74">
                  <c:v>56.484000000000002</c:v>
                </c:pt>
                <c:pt idx="75">
                  <c:v>56.484000000000002</c:v>
                </c:pt>
                <c:pt idx="76">
                  <c:v>56.457999999999998</c:v>
                </c:pt>
                <c:pt idx="77">
                  <c:v>56.457999999999998</c:v>
                </c:pt>
                <c:pt idx="78">
                  <c:v>56.344000000000001</c:v>
                </c:pt>
                <c:pt idx="79">
                  <c:v>56.225000000000001</c:v>
                </c:pt>
                <c:pt idx="80">
                  <c:v>56.015999999999998</c:v>
                </c:pt>
                <c:pt idx="81">
                  <c:v>55.744999999999997</c:v>
                </c:pt>
                <c:pt idx="82">
                  <c:v>55.351999999999997</c:v>
                </c:pt>
                <c:pt idx="83">
                  <c:v>54.262999999999998</c:v>
                </c:pt>
                <c:pt idx="84">
                  <c:v>52.890999999999998</c:v>
                </c:pt>
                <c:pt idx="85">
                  <c:v>52.613999999999997</c:v>
                </c:pt>
                <c:pt idx="86">
                  <c:v>52.488</c:v>
                </c:pt>
                <c:pt idx="87">
                  <c:v>52.488</c:v>
                </c:pt>
                <c:pt idx="88">
                  <c:v>52.488</c:v>
                </c:pt>
                <c:pt idx="89">
                  <c:v>52.454999999999998</c:v>
                </c:pt>
                <c:pt idx="90">
                  <c:v>52.344999999999999</c:v>
                </c:pt>
                <c:pt idx="91">
                  <c:v>52.228999999999999</c:v>
                </c:pt>
                <c:pt idx="92">
                  <c:v>52.072000000000003</c:v>
                </c:pt>
                <c:pt idx="93">
                  <c:v>51.953000000000003</c:v>
                </c:pt>
                <c:pt idx="94">
                  <c:v>51.795000000000002</c:v>
                </c:pt>
                <c:pt idx="95">
                  <c:v>51.082000000000001</c:v>
                </c:pt>
                <c:pt idx="96">
                  <c:v>50.207999999999998</c:v>
                </c:pt>
                <c:pt idx="97">
                  <c:v>50.046999999999997</c:v>
                </c:pt>
                <c:pt idx="98">
                  <c:v>50.046999999999997</c:v>
                </c:pt>
                <c:pt idx="99">
                  <c:v>50.046999999999997</c:v>
                </c:pt>
                <c:pt idx="100">
                  <c:v>50.006</c:v>
                </c:pt>
                <c:pt idx="101">
                  <c:v>49.962000000000003</c:v>
                </c:pt>
                <c:pt idx="102">
                  <c:v>49.962000000000003</c:v>
                </c:pt>
                <c:pt idx="103">
                  <c:v>49.862000000000002</c:v>
                </c:pt>
                <c:pt idx="104">
                  <c:v>49.609000000000002</c:v>
                </c:pt>
                <c:pt idx="105">
                  <c:v>49.506999999999998</c:v>
                </c:pt>
                <c:pt idx="106">
                  <c:v>49.098999999999997</c:v>
                </c:pt>
                <c:pt idx="107">
                  <c:v>48.43</c:v>
                </c:pt>
                <c:pt idx="108">
                  <c:v>47.811</c:v>
                </c:pt>
                <c:pt idx="109">
                  <c:v>47.707999999999998</c:v>
                </c:pt>
                <c:pt idx="110">
                  <c:v>47.707999999999998</c:v>
                </c:pt>
                <c:pt idx="111">
                  <c:v>47.707999999999998</c:v>
                </c:pt>
                <c:pt idx="112">
                  <c:v>47.707999999999998</c:v>
                </c:pt>
                <c:pt idx="113">
                  <c:v>47.594000000000001</c:v>
                </c:pt>
                <c:pt idx="114">
                  <c:v>47.594000000000001</c:v>
                </c:pt>
                <c:pt idx="115">
                  <c:v>47.526000000000003</c:v>
                </c:pt>
                <c:pt idx="116">
                  <c:v>47.390999999999998</c:v>
                </c:pt>
                <c:pt idx="117">
                  <c:v>46.776000000000003</c:v>
                </c:pt>
                <c:pt idx="118">
                  <c:v>46.295999999999999</c:v>
                </c:pt>
                <c:pt idx="119">
                  <c:v>45.744</c:v>
                </c:pt>
                <c:pt idx="120">
                  <c:v>44.701000000000001</c:v>
                </c:pt>
                <c:pt idx="121">
                  <c:v>44.558999999999997</c:v>
                </c:pt>
                <c:pt idx="122">
                  <c:v>44.558999999999997</c:v>
                </c:pt>
                <c:pt idx="123">
                  <c:v>44.558999999999997</c:v>
                </c:pt>
                <c:pt idx="124">
                  <c:v>44.558999999999997</c:v>
                </c:pt>
                <c:pt idx="125">
                  <c:v>44.558999999999997</c:v>
                </c:pt>
                <c:pt idx="126">
                  <c:v>44.558999999999997</c:v>
                </c:pt>
                <c:pt idx="127">
                  <c:v>44.558999999999997</c:v>
                </c:pt>
                <c:pt idx="128">
                  <c:v>44.462000000000003</c:v>
                </c:pt>
                <c:pt idx="129">
                  <c:v>44.268000000000001</c:v>
                </c:pt>
                <c:pt idx="130">
                  <c:v>43.975999999999999</c:v>
                </c:pt>
                <c:pt idx="131">
                  <c:v>43.389000000000003</c:v>
                </c:pt>
                <c:pt idx="132">
                  <c:v>42.698999999999998</c:v>
                </c:pt>
                <c:pt idx="133">
                  <c:v>42.598999999999997</c:v>
                </c:pt>
                <c:pt idx="134">
                  <c:v>42.598999999999997</c:v>
                </c:pt>
                <c:pt idx="135">
                  <c:v>42.598999999999997</c:v>
                </c:pt>
                <c:pt idx="136">
                  <c:v>42.598999999999997</c:v>
                </c:pt>
                <c:pt idx="137">
                  <c:v>42.598999999999997</c:v>
                </c:pt>
                <c:pt idx="138">
                  <c:v>42.598999999999997</c:v>
                </c:pt>
                <c:pt idx="139">
                  <c:v>42.598999999999997</c:v>
                </c:pt>
                <c:pt idx="140">
                  <c:v>42.598999999999997</c:v>
                </c:pt>
                <c:pt idx="141">
                  <c:v>42.183999999999997</c:v>
                </c:pt>
                <c:pt idx="142">
                  <c:v>41.631</c:v>
                </c:pt>
                <c:pt idx="143">
                  <c:v>41.076999999999998</c:v>
                </c:pt>
                <c:pt idx="144">
                  <c:v>40.243000000000002</c:v>
                </c:pt>
                <c:pt idx="145">
                  <c:v>40.243000000000002</c:v>
                </c:pt>
                <c:pt idx="146">
                  <c:v>40.243000000000002</c:v>
                </c:pt>
                <c:pt idx="147">
                  <c:v>40.243000000000002</c:v>
                </c:pt>
                <c:pt idx="148">
                  <c:v>40.243000000000002</c:v>
                </c:pt>
                <c:pt idx="149">
                  <c:v>40.243000000000002</c:v>
                </c:pt>
                <c:pt idx="150">
                  <c:v>40.243000000000002</c:v>
                </c:pt>
                <c:pt idx="151">
                  <c:v>40.243000000000002</c:v>
                </c:pt>
                <c:pt idx="152">
                  <c:v>40.017000000000003</c:v>
                </c:pt>
                <c:pt idx="153">
                  <c:v>39.564999999999998</c:v>
                </c:pt>
                <c:pt idx="154">
                  <c:v>39.564999999999998</c:v>
                </c:pt>
                <c:pt idx="155">
                  <c:v>39.107999999999997</c:v>
                </c:pt>
                <c:pt idx="156">
                  <c:v>38.412999999999997</c:v>
                </c:pt>
                <c:pt idx="157">
                  <c:v>38.412999999999997</c:v>
                </c:pt>
                <c:pt idx="158">
                  <c:v>38.412999999999997</c:v>
                </c:pt>
                <c:pt idx="159">
                  <c:v>38.412999999999997</c:v>
                </c:pt>
                <c:pt idx="160">
                  <c:v>38.412999999999997</c:v>
                </c:pt>
                <c:pt idx="161">
                  <c:v>38.412999999999997</c:v>
                </c:pt>
                <c:pt idx="162">
                  <c:v>38.412999999999997</c:v>
                </c:pt>
                <c:pt idx="163">
                  <c:v>38.021000000000001</c:v>
                </c:pt>
                <c:pt idx="164">
                  <c:v>38.021000000000001</c:v>
                </c:pt>
                <c:pt idx="165">
                  <c:v>38.021000000000001</c:v>
                </c:pt>
                <c:pt idx="166">
                  <c:v>38.021000000000001</c:v>
                </c:pt>
                <c:pt idx="167">
                  <c:v>37.198999999999998</c:v>
                </c:pt>
                <c:pt idx="168">
                  <c:v>36.368000000000002</c:v>
                </c:pt>
                <c:pt idx="169">
                  <c:v>36.368000000000002</c:v>
                </c:pt>
                <c:pt idx="170">
                  <c:v>35.935000000000002</c:v>
                </c:pt>
                <c:pt idx="171">
                  <c:v>35.935000000000002</c:v>
                </c:pt>
                <c:pt idx="172">
                  <c:v>35.935000000000002</c:v>
                </c:pt>
                <c:pt idx="173">
                  <c:v>35.935000000000002</c:v>
                </c:pt>
                <c:pt idx="174">
                  <c:v>35.935000000000002</c:v>
                </c:pt>
                <c:pt idx="175">
                  <c:v>35.935000000000002</c:v>
                </c:pt>
                <c:pt idx="176">
                  <c:v>35.935000000000002</c:v>
                </c:pt>
                <c:pt idx="177">
                  <c:v>35.935000000000002</c:v>
                </c:pt>
                <c:pt idx="178">
                  <c:v>35.935000000000002</c:v>
                </c:pt>
                <c:pt idx="179">
                  <c:v>35.935000000000002</c:v>
                </c:pt>
                <c:pt idx="180">
                  <c:v>35.935000000000002</c:v>
                </c:pt>
                <c:pt idx="181">
                  <c:v>35.935000000000002</c:v>
                </c:pt>
                <c:pt idx="182">
                  <c:v>35.935000000000002</c:v>
                </c:pt>
                <c:pt idx="183">
                  <c:v>35.935000000000002</c:v>
                </c:pt>
                <c:pt idx="184">
                  <c:v>35.935000000000002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EEC-4845-A15F-6B9DEC9E37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Years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7997191987031035"/>
              <c:y val="0.92962983215061101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b="1" i="0" baseline="0" dirty="0" smtClean="0">
                    <a:solidFill>
                      <a:schemeClr val="bg2"/>
                    </a:solidFill>
                  </a:rPr>
                  <a:t>Freedom from CAV (%)</a:t>
                </a:r>
                <a:endParaRPr lang="en-US" sz="1400" b="1" i="0" baseline="0" dirty="0">
                  <a:solidFill>
                    <a:schemeClr val="bg2"/>
                  </a:solidFill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1408103444835869"/>
          <c:y val="0.58159974594521824"/>
          <c:w val="0.68759638748092633"/>
          <c:h val="0.15392864322436589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3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11184055118110238"/>
          <c:y val="0.10809549767817485"/>
          <c:w val="0.8533829984613992"/>
          <c:h val="0.7487316777710478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ln w="31750">
              <a:solidFill>
                <a:srgbClr val="006600"/>
              </a:solidFill>
            </a:ln>
          </c:spPr>
          <c:marker>
            <c:symbol val="none"/>
          </c:marker>
          <c:cat>
            <c:numRef>
              <c:f>Sheet1!$A$2:$A$25</c:f>
              <c:numCache>
                <c:formatCode>General</c:formatCode>
                <c:ptCount val="24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40.575539568000003</c:v>
                </c:pt>
                <c:pt idx="1">
                  <c:v>36.949152542</c:v>
                </c:pt>
                <c:pt idx="2">
                  <c:v>37.059115748000004</c:v>
                </c:pt>
                <c:pt idx="3">
                  <c:v>34.826589595000002</c:v>
                </c:pt>
                <c:pt idx="4">
                  <c:v>36.396677050999998</c:v>
                </c:pt>
                <c:pt idx="5">
                  <c:v>37.262942080999998</c:v>
                </c:pt>
                <c:pt idx="6">
                  <c:v>33.998975934000001</c:v>
                </c:pt>
                <c:pt idx="7">
                  <c:v>32.538420774000002</c:v>
                </c:pt>
                <c:pt idx="8">
                  <c:v>29.946808511</c:v>
                </c:pt>
                <c:pt idx="9">
                  <c:v>28.297872340000001</c:v>
                </c:pt>
                <c:pt idx="10">
                  <c:v>25.363724539</c:v>
                </c:pt>
                <c:pt idx="11">
                  <c:v>23.607805806999998</c:v>
                </c:pt>
                <c:pt idx="12">
                  <c:v>20.414058739000001</c:v>
                </c:pt>
                <c:pt idx="13">
                  <c:v>21.464393179999998</c:v>
                </c:pt>
                <c:pt idx="14">
                  <c:v>19.262899263000001</c:v>
                </c:pt>
                <c:pt idx="15">
                  <c:v>17.225539734000002</c:v>
                </c:pt>
                <c:pt idx="16">
                  <c:v>15.794349236</c:v>
                </c:pt>
                <c:pt idx="17">
                  <c:v>15.534842432</c:v>
                </c:pt>
                <c:pt idx="18">
                  <c:v>15.716096324</c:v>
                </c:pt>
                <c:pt idx="19">
                  <c:v>14.807302231</c:v>
                </c:pt>
                <c:pt idx="20">
                  <c:v>11.797090051</c:v>
                </c:pt>
                <c:pt idx="21">
                  <c:v>14.299867900000001</c:v>
                </c:pt>
                <c:pt idx="22">
                  <c:v>12.346477051999999</c:v>
                </c:pt>
                <c:pt idx="23">
                  <c:v>14.655716993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55-4C18-9C91-93F016F5F0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7784312"/>
        <c:axId val="557784704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ln w="41275">
                    <a:solidFill>
                      <a:srgbClr val="00B050"/>
                    </a:solidFill>
                  </a:ln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Sheet1!$A$2:$A$25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1995</c:v>
                      </c:pt>
                      <c:pt idx="1">
                        <c:v>1996</c:v>
                      </c:pt>
                      <c:pt idx="2">
                        <c:v>1997</c:v>
                      </c:pt>
                      <c:pt idx="3">
                        <c:v>1998</c:v>
                      </c:pt>
                      <c:pt idx="4">
                        <c:v>1999</c:v>
                      </c:pt>
                      <c:pt idx="5">
                        <c:v>2000</c:v>
                      </c:pt>
                      <c:pt idx="6">
                        <c:v>2001</c:v>
                      </c:pt>
                      <c:pt idx="7">
                        <c:v>2002</c:v>
                      </c:pt>
                      <c:pt idx="8">
                        <c:v>2003</c:v>
                      </c:pt>
                      <c:pt idx="9">
                        <c:v>2004</c:v>
                      </c:pt>
                      <c:pt idx="10">
                        <c:v>2005</c:v>
                      </c:pt>
                      <c:pt idx="11">
                        <c:v>2006</c:v>
                      </c:pt>
                      <c:pt idx="12">
                        <c:v>2007</c:v>
                      </c:pt>
                      <c:pt idx="13">
                        <c:v>2008</c:v>
                      </c:pt>
                      <c:pt idx="14">
                        <c:v>2009</c:v>
                      </c:pt>
                      <c:pt idx="15">
                        <c:v>2010</c:v>
                      </c:pt>
                      <c:pt idx="16">
                        <c:v>2011</c:v>
                      </c:pt>
                      <c:pt idx="17">
                        <c:v>2012</c:v>
                      </c:pt>
                      <c:pt idx="18">
                        <c:v>2013</c:v>
                      </c:pt>
                      <c:pt idx="19">
                        <c:v>2014</c:v>
                      </c:pt>
                      <c:pt idx="20">
                        <c:v>2015</c:v>
                      </c:pt>
                      <c:pt idx="21">
                        <c:v>2016</c:v>
                      </c:pt>
                      <c:pt idx="22">
                        <c:v>2017</c:v>
                      </c:pt>
                      <c:pt idx="23">
                        <c:v>2018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Sheet1!$C$2:$C$25</c15:sqref>
                        </c15:formulaRef>
                      </c:ext>
                    </c:extLst>
                    <c:numCache>
                      <c:formatCode>General</c:formatCode>
                      <c:ptCount val="24"/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1A55-4C18-9C91-93F016F5F0A4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ln w="41275">
                    <a:solidFill>
                      <a:srgbClr val="FF0000"/>
                    </a:solidFill>
                  </a:ln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Sheet1!$A$2:$A$25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1995</c:v>
                      </c:pt>
                      <c:pt idx="1">
                        <c:v>1996</c:v>
                      </c:pt>
                      <c:pt idx="2">
                        <c:v>1997</c:v>
                      </c:pt>
                      <c:pt idx="3">
                        <c:v>1998</c:v>
                      </c:pt>
                      <c:pt idx="4">
                        <c:v>1999</c:v>
                      </c:pt>
                      <c:pt idx="5">
                        <c:v>2000</c:v>
                      </c:pt>
                      <c:pt idx="6">
                        <c:v>2001</c:v>
                      </c:pt>
                      <c:pt idx="7">
                        <c:v>2002</c:v>
                      </c:pt>
                      <c:pt idx="8">
                        <c:v>2003</c:v>
                      </c:pt>
                      <c:pt idx="9">
                        <c:v>2004</c:v>
                      </c:pt>
                      <c:pt idx="10">
                        <c:v>2005</c:v>
                      </c:pt>
                      <c:pt idx="11">
                        <c:v>2006</c:v>
                      </c:pt>
                      <c:pt idx="12">
                        <c:v>2007</c:v>
                      </c:pt>
                      <c:pt idx="13">
                        <c:v>2008</c:v>
                      </c:pt>
                      <c:pt idx="14">
                        <c:v>2009</c:v>
                      </c:pt>
                      <c:pt idx="15">
                        <c:v>2010</c:v>
                      </c:pt>
                      <c:pt idx="16">
                        <c:v>2011</c:v>
                      </c:pt>
                      <c:pt idx="17">
                        <c:v>2012</c:v>
                      </c:pt>
                      <c:pt idx="18">
                        <c:v>2013</c:v>
                      </c:pt>
                      <c:pt idx="19">
                        <c:v>2014</c:v>
                      </c:pt>
                      <c:pt idx="20">
                        <c:v>2015</c:v>
                      </c:pt>
                      <c:pt idx="21">
                        <c:v>2016</c:v>
                      </c:pt>
                      <c:pt idx="22">
                        <c:v>2017</c:v>
                      </c:pt>
                      <c:pt idx="23">
                        <c:v>2018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Sheet1!$D$2:$D$25</c15:sqref>
                        </c15:formulaRef>
                      </c:ext>
                    </c:extLst>
                    <c:numCache>
                      <c:formatCode>General</c:formatCode>
                      <c:ptCount val="24"/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1A55-4C18-9C91-93F016F5F0A4}"/>
                  </c:ext>
                </c:extLst>
              </c15:ser>
            </c15:filteredLineSeries>
          </c:ext>
        </c:extLst>
      </c:lineChart>
      <c:catAx>
        <c:axId val="557784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-2700000"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557784704"/>
        <c:crosses val="autoZero"/>
        <c:auto val="1"/>
        <c:lblAlgn val="ctr"/>
        <c:lblOffset val="100"/>
        <c:tickLblSkip val="1"/>
        <c:noMultiLvlLbl val="0"/>
      </c:catAx>
      <c:valAx>
        <c:axId val="557784704"/>
        <c:scaling>
          <c:orientation val="minMax"/>
          <c:max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% of transplants 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5.0418887033060258E-3"/>
              <c:y val="0.3641933430196225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  <a:prstDash val="solid"/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557784312"/>
        <c:crosses val="autoZero"/>
        <c:crossBetween val="midCat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67107971797643"/>
          <c:y val="2.3302469135802473E-2"/>
          <c:w val="0.86103970459574908"/>
          <c:h val="0.8212606526036098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with History of Other Drug Use (N=12,099) 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Sheet1!$A$2:$A$217</c:f>
              <c:numCache>
                <c:formatCode>General</c:formatCode>
                <c:ptCount val="185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5</c:v>
                </c:pt>
                <c:pt idx="30">
                  <c:v>5.0833000000000004</c:v>
                </c:pt>
                <c:pt idx="31">
                  <c:v>5.1666999999999996</c:v>
                </c:pt>
                <c:pt idx="32">
                  <c:v>5.25</c:v>
                </c:pt>
                <c:pt idx="33">
                  <c:v>5.3333000000000004</c:v>
                </c:pt>
                <c:pt idx="34">
                  <c:v>5.4166999999999996</c:v>
                </c:pt>
                <c:pt idx="35">
                  <c:v>5.5</c:v>
                </c:pt>
                <c:pt idx="36">
                  <c:v>5.5833000000000004</c:v>
                </c:pt>
                <c:pt idx="37">
                  <c:v>5.6666999999999996</c:v>
                </c:pt>
                <c:pt idx="38">
                  <c:v>5.75</c:v>
                </c:pt>
                <c:pt idx="39">
                  <c:v>5.8333000000000004</c:v>
                </c:pt>
                <c:pt idx="40">
                  <c:v>5.9166999999999996</c:v>
                </c:pt>
                <c:pt idx="41">
                  <c:v>6</c:v>
                </c:pt>
                <c:pt idx="42">
                  <c:v>6.0833000000000004</c:v>
                </c:pt>
                <c:pt idx="43">
                  <c:v>6.1666999999999996</c:v>
                </c:pt>
                <c:pt idx="44">
                  <c:v>6.25</c:v>
                </c:pt>
                <c:pt idx="45">
                  <c:v>6.3333000000000004</c:v>
                </c:pt>
                <c:pt idx="46">
                  <c:v>6.4166999999999996</c:v>
                </c:pt>
                <c:pt idx="47">
                  <c:v>6.5</c:v>
                </c:pt>
                <c:pt idx="48">
                  <c:v>6.5833000000000004</c:v>
                </c:pt>
                <c:pt idx="49">
                  <c:v>6.6666999999999996</c:v>
                </c:pt>
                <c:pt idx="50">
                  <c:v>6.75</c:v>
                </c:pt>
                <c:pt idx="51">
                  <c:v>6.8333000000000004</c:v>
                </c:pt>
                <c:pt idx="52">
                  <c:v>6.9166999999999996</c:v>
                </c:pt>
                <c:pt idx="53">
                  <c:v>7</c:v>
                </c:pt>
                <c:pt idx="54">
                  <c:v>7.0833000000000004</c:v>
                </c:pt>
                <c:pt idx="55">
                  <c:v>7.1666999999999996</c:v>
                </c:pt>
                <c:pt idx="56">
                  <c:v>7.25</c:v>
                </c:pt>
                <c:pt idx="57">
                  <c:v>7.3333000000000004</c:v>
                </c:pt>
                <c:pt idx="58">
                  <c:v>7.4166999999999996</c:v>
                </c:pt>
                <c:pt idx="59">
                  <c:v>7.5</c:v>
                </c:pt>
                <c:pt idx="60">
                  <c:v>7.5833000000000004</c:v>
                </c:pt>
                <c:pt idx="61">
                  <c:v>7.6666999999999996</c:v>
                </c:pt>
                <c:pt idx="62">
                  <c:v>7.75</c:v>
                </c:pt>
                <c:pt idx="63">
                  <c:v>7.8333000000000004</c:v>
                </c:pt>
                <c:pt idx="64">
                  <c:v>7.9166999999999996</c:v>
                </c:pt>
                <c:pt idx="65">
                  <c:v>8</c:v>
                </c:pt>
                <c:pt idx="66">
                  <c:v>8.0832999999999995</c:v>
                </c:pt>
                <c:pt idx="67">
                  <c:v>8.1667000000000005</c:v>
                </c:pt>
                <c:pt idx="68">
                  <c:v>8.25</c:v>
                </c:pt>
                <c:pt idx="69">
                  <c:v>8.3332999999999995</c:v>
                </c:pt>
                <c:pt idx="70">
                  <c:v>8.4167000000000005</c:v>
                </c:pt>
                <c:pt idx="71">
                  <c:v>8.5</c:v>
                </c:pt>
                <c:pt idx="72">
                  <c:v>8.5832999999999995</c:v>
                </c:pt>
                <c:pt idx="73">
                  <c:v>8.6667000000000005</c:v>
                </c:pt>
                <c:pt idx="74">
                  <c:v>8.75</c:v>
                </c:pt>
                <c:pt idx="75">
                  <c:v>8.8332999999999995</c:v>
                </c:pt>
                <c:pt idx="76">
                  <c:v>8.9167000000000005</c:v>
                </c:pt>
                <c:pt idx="77">
                  <c:v>9</c:v>
                </c:pt>
                <c:pt idx="78">
                  <c:v>9.0832999999999995</c:v>
                </c:pt>
                <c:pt idx="79">
                  <c:v>9.1667000000000005</c:v>
                </c:pt>
                <c:pt idx="80">
                  <c:v>9.25</c:v>
                </c:pt>
                <c:pt idx="81">
                  <c:v>9.3332999999999995</c:v>
                </c:pt>
                <c:pt idx="82">
                  <c:v>9.4167000000000005</c:v>
                </c:pt>
                <c:pt idx="83">
                  <c:v>9.5</c:v>
                </c:pt>
                <c:pt idx="84">
                  <c:v>9.5832999999999995</c:v>
                </c:pt>
                <c:pt idx="85">
                  <c:v>9.6667000000000005</c:v>
                </c:pt>
                <c:pt idx="86">
                  <c:v>9.75</c:v>
                </c:pt>
                <c:pt idx="87">
                  <c:v>9.8332999999999995</c:v>
                </c:pt>
                <c:pt idx="88">
                  <c:v>9.9167000000000005</c:v>
                </c:pt>
                <c:pt idx="89">
                  <c:v>10</c:v>
                </c:pt>
                <c:pt idx="90">
                  <c:v>10.083299999999999</c:v>
                </c:pt>
                <c:pt idx="91">
                  <c:v>10.166700000000001</c:v>
                </c:pt>
                <c:pt idx="92">
                  <c:v>10.25</c:v>
                </c:pt>
                <c:pt idx="93">
                  <c:v>10.333299999999999</c:v>
                </c:pt>
                <c:pt idx="94">
                  <c:v>10.416700000000001</c:v>
                </c:pt>
                <c:pt idx="95">
                  <c:v>10.5</c:v>
                </c:pt>
                <c:pt idx="96">
                  <c:v>10.583299999999999</c:v>
                </c:pt>
                <c:pt idx="97">
                  <c:v>10.666700000000001</c:v>
                </c:pt>
                <c:pt idx="98">
                  <c:v>10.75</c:v>
                </c:pt>
                <c:pt idx="99">
                  <c:v>10.833299999999999</c:v>
                </c:pt>
                <c:pt idx="100">
                  <c:v>10.916700000000001</c:v>
                </c:pt>
                <c:pt idx="101">
                  <c:v>11</c:v>
                </c:pt>
                <c:pt idx="102">
                  <c:v>11.083299999999999</c:v>
                </c:pt>
                <c:pt idx="103">
                  <c:v>11.166700000000001</c:v>
                </c:pt>
                <c:pt idx="104">
                  <c:v>11.25</c:v>
                </c:pt>
                <c:pt idx="105">
                  <c:v>11.333299999999999</c:v>
                </c:pt>
                <c:pt idx="106">
                  <c:v>11.416700000000001</c:v>
                </c:pt>
                <c:pt idx="107">
                  <c:v>11.5</c:v>
                </c:pt>
                <c:pt idx="108">
                  <c:v>11.583299999999999</c:v>
                </c:pt>
                <c:pt idx="109">
                  <c:v>11.666700000000001</c:v>
                </c:pt>
                <c:pt idx="110">
                  <c:v>11.75</c:v>
                </c:pt>
                <c:pt idx="111">
                  <c:v>11.833299999999999</c:v>
                </c:pt>
                <c:pt idx="112">
                  <c:v>11.916700000000001</c:v>
                </c:pt>
                <c:pt idx="113">
                  <c:v>12</c:v>
                </c:pt>
                <c:pt idx="114">
                  <c:v>12.083299999999999</c:v>
                </c:pt>
                <c:pt idx="115">
                  <c:v>12.166700000000001</c:v>
                </c:pt>
                <c:pt idx="116">
                  <c:v>12.25</c:v>
                </c:pt>
                <c:pt idx="117">
                  <c:v>12.333299999999999</c:v>
                </c:pt>
                <c:pt idx="118">
                  <c:v>12.416700000000001</c:v>
                </c:pt>
                <c:pt idx="119">
                  <c:v>12.5</c:v>
                </c:pt>
                <c:pt idx="120">
                  <c:v>12.583299999999999</c:v>
                </c:pt>
                <c:pt idx="121">
                  <c:v>12.666700000000001</c:v>
                </c:pt>
                <c:pt idx="122">
                  <c:v>12.75</c:v>
                </c:pt>
                <c:pt idx="123">
                  <c:v>12.833299999999999</c:v>
                </c:pt>
                <c:pt idx="124">
                  <c:v>12.916700000000001</c:v>
                </c:pt>
                <c:pt idx="125">
                  <c:v>13</c:v>
                </c:pt>
                <c:pt idx="126">
                  <c:v>13.083299999999999</c:v>
                </c:pt>
                <c:pt idx="127">
                  <c:v>13.166700000000001</c:v>
                </c:pt>
                <c:pt idx="128">
                  <c:v>13.25</c:v>
                </c:pt>
                <c:pt idx="129">
                  <c:v>13.333299999999999</c:v>
                </c:pt>
                <c:pt idx="130">
                  <c:v>13.416700000000001</c:v>
                </c:pt>
                <c:pt idx="131">
                  <c:v>13.5</c:v>
                </c:pt>
                <c:pt idx="132">
                  <c:v>13.583299999999999</c:v>
                </c:pt>
                <c:pt idx="133">
                  <c:v>13.666700000000001</c:v>
                </c:pt>
                <c:pt idx="134">
                  <c:v>13.75</c:v>
                </c:pt>
                <c:pt idx="135">
                  <c:v>13.833299999999999</c:v>
                </c:pt>
                <c:pt idx="136">
                  <c:v>13.916700000000001</c:v>
                </c:pt>
                <c:pt idx="137">
                  <c:v>14</c:v>
                </c:pt>
                <c:pt idx="138">
                  <c:v>14.083299999999999</c:v>
                </c:pt>
                <c:pt idx="139">
                  <c:v>14.166700000000001</c:v>
                </c:pt>
                <c:pt idx="140">
                  <c:v>14.25</c:v>
                </c:pt>
                <c:pt idx="141">
                  <c:v>14.333299999999999</c:v>
                </c:pt>
                <c:pt idx="142">
                  <c:v>14.416700000000001</c:v>
                </c:pt>
                <c:pt idx="143">
                  <c:v>14.5</c:v>
                </c:pt>
                <c:pt idx="144">
                  <c:v>14.583299999999999</c:v>
                </c:pt>
                <c:pt idx="145">
                  <c:v>14.666700000000001</c:v>
                </c:pt>
                <c:pt idx="146">
                  <c:v>14.75</c:v>
                </c:pt>
                <c:pt idx="147">
                  <c:v>14.833299999999999</c:v>
                </c:pt>
                <c:pt idx="148">
                  <c:v>14.916700000000001</c:v>
                </c:pt>
                <c:pt idx="149">
                  <c:v>15</c:v>
                </c:pt>
                <c:pt idx="150">
                  <c:v>15.083299999999999</c:v>
                </c:pt>
                <c:pt idx="151">
                  <c:v>15.166700000000001</c:v>
                </c:pt>
                <c:pt idx="152">
                  <c:v>15.25</c:v>
                </c:pt>
                <c:pt idx="153">
                  <c:v>15.333299999999999</c:v>
                </c:pt>
                <c:pt idx="154">
                  <c:v>15.416700000000001</c:v>
                </c:pt>
                <c:pt idx="155">
                  <c:v>15.5</c:v>
                </c:pt>
                <c:pt idx="156">
                  <c:v>15.583299999999999</c:v>
                </c:pt>
                <c:pt idx="157">
                  <c:v>15.666700000000001</c:v>
                </c:pt>
                <c:pt idx="158">
                  <c:v>15.75</c:v>
                </c:pt>
                <c:pt idx="159">
                  <c:v>15.833299999999999</c:v>
                </c:pt>
                <c:pt idx="160">
                  <c:v>15.916700000000001</c:v>
                </c:pt>
                <c:pt idx="161">
                  <c:v>16</c:v>
                </c:pt>
                <c:pt idx="162">
                  <c:v>16.083300000000001</c:v>
                </c:pt>
                <c:pt idx="163">
                  <c:v>16.166699999999999</c:v>
                </c:pt>
                <c:pt idx="164">
                  <c:v>16.25</c:v>
                </c:pt>
                <c:pt idx="165">
                  <c:v>16.333300000000001</c:v>
                </c:pt>
                <c:pt idx="166">
                  <c:v>16.416699999999999</c:v>
                </c:pt>
                <c:pt idx="167">
                  <c:v>16.5</c:v>
                </c:pt>
                <c:pt idx="168">
                  <c:v>16.583300000000001</c:v>
                </c:pt>
                <c:pt idx="169">
                  <c:v>16.666699999999999</c:v>
                </c:pt>
                <c:pt idx="170">
                  <c:v>16.75</c:v>
                </c:pt>
                <c:pt idx="171">
                  <c:v>16.833300000000001</c:v>
                </c:pt>
                <c:pt idx="172">
                  <c:v>16.916699999999999</c:v>
                </c:pt>
                <c:pt idx="173">
                  <c:v>17</c:v>
                </c:pt>
                <c:pt idx="174">
                  <c:v>17.083300000000001</c:v>
                </c:pt>
                <c:pt idx="175">
                  <c:v>17.166699999999999</c:v>
                </c:pt>
                <c:pt idx="176">
                  <c:v>17.25</c:v>
                </c:pt>
                <c:pt idx="177">
                  <c:v>17.333300000000001</c:v>
                </c:pt>
                <c:pt idx="178">
                  <c:v>17.416699999999999</c:v>
                </c:pt>
                <c:pt idx="179">
                  <c:v>17.5</c:v>
                </c:pt>
                <c:pt idx="180">
                  <c:v>17.583300000000001</c:v>
                </c:pt>
                <c:pt idx="181">
                  <c:v>17.666699999999999</c:v>
                </c:pt>
                <c:pt idx="182">
                  <c:v>17.75</c:v>
                </c:pt>
                <c:pt idx="183">
                  <c:v>17.833300000000001</c:v>
                </c:pt>
                <c:pt idx="184">
                  <c:v>17.916699999999999</c:v>
                </c:pt>
              </c:numCache>
            </c:numRef>
          </c:xVal>
          <c:yVal>
            <c:numRef>
              <c:f>Sheet1!$B$2:$B$217</c:f>
              <c:numCache>
                <c:formatCode>General</c:formatCode>
                <c:ptCount val="185"/>
                <c:pt idx="0">
                  <c:v>100</c:v>
                </c:pt>
                <c:pt idx="1">
                  <c:v>100</c:v>
                </c:pt>
                <c:pt idx="2">
                  <c:v>99.992000000000004</c:v>
                </c:pt>
                <c:pt idx="3">
                  <c:v>99.959000000000003</c:v>
                </c:pt>
                <c:pt idx="4">
                  <c:v>99.891999999999996</c:v>
                </c:pt>
                <c:pt idx="5">
                  <c:v>99.677000000000007</c:v>
                </c:pt>
                <c:pt idx="6">
                  <c:v>97.328000000000003</c:v>
                </c:pt>
                <c:pt idx="7">
                  <c:v>93.385000000000005</c:v>
                </c:pt>
                <c:pt idx="8">
                  <c:v>93.150999999999996</c:v>
                </c:pt>
                <c:pt idx="9">
                  <c:v>93.108999999999995</c:v>
                </c:pt>
                <c:pt idx="10">
                  <c:v>93.075000000000003</c:v>
                </c:pt>
                <c:pt idx="11">
                  <c:v>93.075000000000003</c:v>
                </c:pt>
                <c:pt idx="12">
                  <c:v>93.075000000000003</c:v>
                </c:pt>
                <c:pt idx="13">
                  <c:v>93.036000000000001</c:v>
                </c:pt>
                <c:pt idx="14">
                  <c:v>92.997</c:v>
                </c:pt>
                <c:pt idx="15">
                  <c:v>92.876000000000005</c:v>
                </c:pt>
                <c:pt idx="16">
                  <c:v>92.664000000000001</c:v>
                </c:pt>
                <c:pt idx="17">
                  <c:v>92.147000000000006</c:v>
                </c:pt>
                <c:pt idx="18">
                  <c:v>90.188000000000002</c:v>
                </c:pt>
                <c:pt idx="19">
                  <c:v>87.215999999999994</c:v>
                </c:pt>
                <c:pt idx="20">
                  <c:v>86.837000000000003</c:v>
                </c:pt>
                <c:pt idx="21">
                  <c:v>86.733999999999995</c:v>
                </c:pt>
                <c:pt idx="22">
                  <c:v>86.703000000000003</c:v>
                </c:pt>
                <c:pt idx="23">
                  <c:v>86.691999999999993</c:v>
                </c:pt>
                <c:pt idx="24">
                  <c:v>86.691999999999993</c:v>
                </c:pt>
                <c:pt idx="25">
                  <c:v>86.632999999999996</c:v>
                </c:pt>
                <c:pt idx="26">
                  <c:v>86.546000000000006</c:v>
                </c:pt>
                <c:pt idx="27">
                  <c:v>86.37</c:v>
                </c:pt>
                <c:pt idx="28">
                  <c:v>86.004999999999995</c:v>
                </c:pt>
                <c:pt idx="29">
                  <c:v>71.34</c:v>
                </c:pt>
                <c:pt idx="30">
                  <c:v>71.316000000000003</c:v>
                </c:pt>
                <c:pt idx="31">
                  <c:v>71.117999999999995</c:v>
                </c:pt>
                <c:pt idx="32">
                  <c:v>70.843999999999994</c:v>
                </c:pt>
                <c:pt idx="33">
                  <c:v>70.494</c:v>
                </c:pt>
                <c:pt idx="34">
                  <c:v>70.066999999999993</c:v>
                </c:pt>
                <c:pt idx="35">
                  <c:v>68.832999999999998</c:v>
                </c:pt>
                <c:pt idx="36">
                  <c:v>67.290000000000006</c:v>
                </c:pt>
                <c:pt idx="37">
                  <c:v>67.085999999999999</c:v>
                </c:pt>
                <c:pt idx="38">
                  <c:v>66.981999999999999</c:v>
                </c:pt>
                <c:pt idx="39">
                  <c:v>66.981999999999999</c:v>
                </c:pt>
                <c:pt idx="40">
                  <c:v>66.954999999999998</c:v>
                </c:pt>
                <c:pt idx="41">
                  <c:v>66.927999999999997</c:v>
                </c:pt>
                <c:pt idx="42">
                  <c:v>66.777000000000001</c:v>
                </c:pt>
                <c:pt idx="43">
                  <c:v>66.650999999999996</c:v>
                </c:pt>
                <c:pt idx="44">
                  <c:v>66.364999999999995</c:v>
                </c:pt>
                <c:pt idx="45">
                  <c:v>66.013000000000005</c:v>
                </c:pt>
                <c:pt idx="46">
                  <c:v>65.498000000000005</c:v>
                </c:pt>
                <c:pt idx="47">
                  <c:v>64.56</c:v>
                </c:pt>
                <c:pt idx="48">
                  <c:v>63.069000000000003</c:v>
                </c:pt>
                <c:pt idx="49">
                  <c:v>62.905999999999999</c:v>
                </c:pt>
                <c:pt idx="50">
                  <c:v>62.84</c:v>
                </c:pt>
                <c:pt idx="51">
                  <c:v>62.773000000000003</c:v>
                </c:pt>
                <c:pt idx="52">
                  <c:v>62.773000000000003</c:v>
                </c:pt>
                <c:pt idx="53">
                  <c:v>62.664000000000001</c:v>
                </c:pt>
                <c:pt idx="54">
                  <c:v>62.624000000000002</c:v>
                </c:pt>
                <c:pt idx="55">
                  <c:v>62.335000000000001</c:v>
                </c:pt>
                <c:pt idx="56">
                  <c:v>62.125999999999998</c:v>
                </c:pt>
                <c:pt idx="57">
                  <c:v>61.747999999999998</c:v>
                </c:pt>
                <c:pt idx="58">
                  <c:v>61.03</c:v>
                </c:pt>
                <c:pt idx="59">
                  <c:v>60.012</c:v>
                </c:pt>
                <c:pt idx="60">
                  <c:v>59.03</c:v>
                </c:pt>
                <c:pt idx="61">
                  <c:v>58.857999999999997</c:v>
                </c:pt>
                <c:pt idx="62">
                  <c:v>58.771000000000001</c:v>
                </c:pt>
                <c:pt idx="63">
                  <c:v>58.771000000000001</c:v>
                </c:pt>
                <c:pt idx="64">
                  <c:v>58.771000000000001</c:v>
                </c:pt>
                <c:pt idx="65">
                  <c:v>58.673999999999999</c:v>
                </c:pt>
                <c:pt idx="66">
                  <c:v>58.624000000000002</c:v>
                </c:pt>
                <c:pt idx="67">
                  <c:v>58.515999999999998</c:v>
                </c:pt>
                <c:pt idx="68">
                  <c:v>58.244</c:v>
                </c:pt>
                <c:pt idx="69">
                  <c:v>57.642000000000003</c:v>
                </c:pt>
                <c:pt idx="70">
                  <c:v>57.201999999999998</c:v>
                </c:pt>
                <c:pt idx="71">
                  <c:v>56.594000000000001</c:v>
                </c:pt>
                <c:pt idx="72">
                  <c:v>55.981999999999999</c:v>
                </c:pt>
                <c:pt idx="73">
                  <c:v>55.814</c:v>
                </c:pt>
                <c:pt idx="74">
                  <c:v>55.7</c:v>
                </c:pt>
                <c:pt idx="75">
                  <c:v>55.7</c:v>
                </c:pt>
                <c:pt idx="76">
                  <c:v>55.64</c:v>
                </c:pt>
                <c:pt idx="77">
                  <c:v>55.64</c:v>
                </c:pt>
                <c:pt idx="78">
                  <c:v>55.64</c:v>
                </c:pt>
                <c:pt idx="79">
                  <c:v>55.57</c:v>
                </c:pt>
                <c:pt idx="80">
                  <c:v>55.284999999999997</c:v>
                </c:pt>
                <c:pt idx="81">
                  <c:v>55</c:v>
                </c:pt>
                <c:pt idx="82">
                  <c:v>54.643000000000001</c:v>
                </c:pt>
                <c:pt idx="83">
                  <c:v>53.781999999999996</c:v>
                </c:pt>
                <c:pt idx="84">
                  <c:v>52.118000000000002</c:v>
                </c:pt>
                <c:pt idx="85">
                  <c:v>52.045000000000002</c:v>
                </c:pt>
                <c:pt idx="86">
                  <c:v>52.045000000000002</c:v>
                </c:pt>
                <c:pt idx="87">
                  <c:v>52.045000000000002</c:v>
                </c:pt>
                <c:pt idx="88">
                  <c:v>52.045000000000002</c:v>
                </c:pt>
                <c:pt idx="89">
                  <c:v>51.883000000000003</c:v>
                </c:pt>
                <c:pt idx="90">
                  <c:v>51.790999999999997</c:v>
                </c:pt>
                <c:pt idx="91">
                  <c:v>51.508000000000003</c:v>
                </c:pt>
                <c:pt idx="92">
                  <c:v>51.128</c:v>
                </c:pt>
                <c:pt idx="93">
                  <c:v>51.033000000000001</c:v>
                </c:pt>
                <c:pt idx="94">
                  <c:v>50.841999999999999</c:v>
                </c:pt>
                <c:pt idx="95">
                  <c:v>49.981000000000002</c:v>
                </c:pt>
                <c:pt idx="96">
                  <c:v>48.451999999999998</c:v>
                </c:pt>
                <c:pt idx="97">
                  <c:v>48.451999999999998</c:v>
                </c:pt>
                <c:pt idx="98">
                  <c:v>48.451999999999998</c:v>
                </c:pt>
                <c:pt idx="99">
                  <c:v>48.451999999999998</c:v>
                </c:pt>
                <c:pt idx="100">
                  <c:v>48.35</c:v>
                </c:pt>
                <c:pt idx="101">
                  <c:v>48.35</c:v>
                </c:pt>
                <c:pt idx="102">
                  <c:v>48.35</c:v>
                </c:pt>
                <c:pt idx="103">
                  <c:v>48.109000000000002</c:v>
                </c:pt>
                <c:pt idx="104">
                  <c:v>47.866</c:v>
                </c:pt>
                <c:pt idx="105">
                  <c:v>47.621000000000002</c:v>
                </c:pt>
                <c:pt idx="106">
                  <c:v>47.375</c:v>
                </c:pt>
                <c:pt idx="107">
                  <c:v>46.636000000000003</c:v>
                </c:pt>
                <c:pt idx="108">
                  <c:v>46.142000000000003</c:v>
                </c:pt>
                <c:pt idx="109">
                  <c:v>46.018000000000001</c:v>
                </c:pt>
                <c:pt idx="110">
                  <c:v>46.018000000000001</c:v>
                </c:pt>
                <c:pt idx="111">
                  <c:v>45.890999999999998</c:v>
                </c:pt>
                <c:pt idx="112">
                  <c:v>45.890999999999998</c:v>
                </c:pt>
                <c:pt idx="113">
                  <c:v>45.890999999999998</c:v>
                </c:pt>
                <c:pt idx="114">
                  <c:v>45.890999999999998</c:v>
                </c:pt>
                <c:pt idx="115">
                  <c:v>45.890999999999998</c:v>
                </c:pt>
                <c:pt idx="116">
                  <c:v>45.890999999999998</c:v>
                </c:pt>
                <c:pt idx="117">
                  <c:v>45.414000000000001</c:v>
                </c:pt>
                <c:pt idx="118">
                  <c:v>44.938000000000002</c:v>
                </c:pt>
                <c:pt idx="119">
                  <c:v>44.301000000000002</c:v>
                </c:pt>
                <c:pt idx="120">
                  <c:v>42.851999999999997</c:v>
                </c:pt>
                <c:pt idx="121">
                  <c:v>42.851999999999997</c:v>
                </c:pt>
                <c:pt idx="122">
                  <c:v>42.851999999999997</c:v>
                </c:pt>
                <c:pt idx="123">
                  <c:v>42.851999999999997</c:v>
                </c:pt>
                <c:pt idx="124">
                  <c:v>42.851999999999997</c:v>
                </c:pt>
                <c:pt idx="125">
                  <c:v>42.851999999999997</c:v>
                </c:pt>
                <c:pt idx="126">
                  <c:v>42.851999999999997</c:v>
                </c:pt>
                <c:pt idx="127">
                  <c:v>42.851999999999997</c:v>
                </c:pt>
                <c:pt idx="128">
                  <c:v>42.615000000000002</c:v>
                </c:pt>
                <c:pt idx="129">
                  <c:v>42.615000000000002</c:v>
                </c:pt>
                <c:pt idx="130">
                  <c:v>42.142000000000003</c:v>
                </c:pt>
                <c:pt idx="131">
                  <c:v>41.9</c:v>
                </c:pt>
                <c:pt idx="132">
                  <c:v>41.165999999999997</c:v>
                </c:pt>
                <c:pt idx="133">
                  <c:v>41.165999999999997</c:v>
                </c:pt>
                <c:pt idx="134">
                  <c:v>41.165999999999997</c:v>
                </c:pt>
                <c:pt idx="135">
                  <c:v>41.165999999999997</c:v>
                </c:pt>
                <c:pt idx="136">
                  <c:v>41.165999999999997</c:v>
                </c:pt>
                <c:pt idx="137">
                  <c:v>41.165999999999997</c:v>
                </c:pt>
                <c:pt idx="138">
                  <c:v>41.165999999999997</c:v>
                </c:pt>
                <c:pt idx="139">
                  <c:v>41.165999999999997</c:v>
                </c:pt>
                <c:pt idx="140">
                  <c:v>41.165999999999997</c:v>
                </c:pt>
                <c:pt idx="141">
                  <c:v>40.805</c:v>
                </c:pt>
                <c:pt idx="142">
                  <c:v>40.444000000000003</c:v>
                </c:pt>
                <c:pt idx="143">
                  <c:v>40.082999999999998</c:v>
                </c:pt>
                <c:pt idx="144">
                  <c:v>38.999000000000002</c:v>
                </c:pt>
                <c:pt idx="145">
                  <c:v>38.999000000000002</c:v>
                </c:pt>
                <c:pt idx="146">
                  <c:v>38.999000000000002</c:v>
                </c:pt>
                <c:pt idx="147">
                  <c:v>38.999000000000002</c:v>
                </c:pt>
                <c:pt idx="148">
                  <c:v>38.999000000000002</c:v>
                </c:pt>
                <c:pt idx="149">
                  <c:v>38.999000000000002</c:v>
                </c:pt>
                <c:pt idx="150">
                  <c:v>38.999000000000002</c:v>
                </c:pt>
                <c:pt idx="151">
                  <c:v>38.999000000000002</c:v>
                </c:pt>
                <c:pt idx="152">
                  <c:v>38.39</c:v>
                </c:pt>
                <c:pt idx="153">
                  <c:v>38.39</c:v>
                </c:pt>
                <c:pt idx="154">
                  <c:v>38.39</c:v>
                </c:pt>
                <c:pt idx="155">
                  <c:v>38.39</c:v>
                </c:pt>
                <c:pt idx="156">
                  <c:v>37.151000000000003</c:v>
                </c:pt>
                <c:pt idx="157">
                  <c:v>37.151000000000003</c:v>
                </c:pt>
                <c:pt idx="158">
                  <c:v>37.151000000000003</c:v>
                </c:pt>
                <c:pt idx="159">
                  <c:v>37.151000000000003</c:v>
                </c:pt>
                <c:pt idx="160">
                  <c:v>37.151000000000003</c:v>
                </c:pt>
                <c:pt idx="161">
                  <c:v>37.151000000000003</c:v>
                </c:pt>
                <c:pt idx="162">
                  <c:v>37.151000000000003</c:v>
                </c:pt>
                <c:pt idx="163">
                  <c:v>37.151000000000003</c:v>
                </c:pt>
                <c:pt idx="164">
                  <c:v>37.151000000000003</c:v>
                </c:pt>
                <c:pt idx="165">
                  <c:v>37.151000000000003</c:v>
                </c:pt>
                <c:pt idx="166">
                  <c:v>37.151000000000003</c:v>
                </c:pt>
                <c:pt idx="167">
                  <c:v>37.151000000000003</c:v>
                </c:pt>
                <c:pt idx="168">
                  <c:v>37.151000000000003</c:v>
                </c:pt>
                <c:pt idx="169">
                  <c:v>37.151000000000003</c:v>
                </c:pt>
                <c:pt idx="170">
                  <c:v>37.151000000000003</c:v>
                </c:pt>
                <c:pt idx="171">
                  <c:v>37.151000000000003</c:v>
                </c:pt>
                <c:pt idx="172">
                  <c:v>37.151000000000003</c:v>
                </c:pt>
                <c:pt idx="173">
                  <c:v>37.151000000000003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A91-4199-8B35-98E639D66B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with No History of Other Drug Use (N=17,291) </c:v>
                </c:pt>
              </c:strCache>
            </c:strRef>
          </c:tx>
          <c:spPr>
            <a:ln w="25400">
              <a:solidFill>
                <a:srgbClr val="009900"/>
              </a:solidFill>
              <a:prstDash val="solid"/>
            </a:ln>
          </c:spPr>
          <c:marker>
            <c:symbol val="none"/>
          </c:marker>
          <c:xVal>
            <c:numRef>
              <c:f>Sheet1!$A$2:$A$217</c:f>
              <c:numCache>
                <c:formatCode>General</c:formatCode>
                <c:ptCount val="185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5</c:v>
                </c:pt>
                <c:pt idx="30">
                  <c:v>5.0833000000000004</c:v>
                </c:pt>
                <c:pt idx="31">
                  <c:v>5.1666999999999996</c:v>
                </c:pt>
                <c:pt idx="32">
                  <c:v>5.25</c:v>
                </c:pt>
                <c:pt idx="33">
                  <c:v>5.3333000000000004</c:v>
                </c:pt>
                <c:pt idx="34">
                  <c:v>5.4166999999999996</c:v>
                </c:pt>
                <c:pt idx="35">
                  <c:v>5.5</c:v>
                </c:pt>
                <c:pt idx="36">
                  <c:v>5.5833000000000004</c:v>
                </c:pt>
                <c:pt idx="37">
                  <c:v>5.6666999999999996</c:v>
                </c:pt>
                <c:pt idx="38">
                  <c:v>5.75</c:v>
                </c:pt>
                <c:pt idx="39">
                  <c:v>5.8333000000000004</c:v>
                </c:pt>
                <c:pt idx="40">
                  <c:v>5.9166999999999996</c:v>
                </c:pt>
                <c:pt idx="41">
                  <c:v>6</c:v>
                </c:pt>
                <c:pt idx="42">
                  <c:v>6.0833000000000004</c:v>
                </c:pt>
                <c:pt idx="43">
                  <c:v>6.1666999999999996</c:v>
                </c:pt>
                <c:pt idx="44">
                  <c:v>6.25</c:v>
                </c:pt>
                <c:pt idx="45">
                  <c:v>6.3333000000000004</c:v>
                </c:pt>
                <c:pt idx="46">
                  <c:v>6.4166999999999996</c:v>
                </c:pt>
                <c:pt idx="47">
                  <c:v>6.5</c:v>
                </c:pt>
                <c:pt idx="48">
                  <c:v>6.5833000000000004</c:v>
                </c:pt>
                <c:pt idx="49">
                  <c:v>6.6666999999999996</c:v>
                </c:pt>
                <c:pt idx="50">
                  <c:v>6.75</c:v>
                </c:pt>
                <c:pt idx="51">
                  <c:v>6.8333000000000004</c:v>
                </c:pt>
                <c:pt idx="52">
                  <c:v>6.9166999999999996</c:v>
                </c:pt>
                <c:pt idx="53">
                  <c:v>7</c:v>
                </c:pt>
                <c:pt idx="54">
                  <c:v>7.0833000000000004</c:v>
                </c:pt>
                <c:pt idx="55">
                  <c:v>7.1666999999999996</c:v>
                </c:pt>
                <c:pt idx="56">
                  <c:v>7.25</c:v>
                </c:pt>
                <c:pt idx="57">
                  <c:v>7.3333000000000004</c:v>
                </c:pt>
                <c:pt idx="58">
                  <c:v>7.4166999999999996</c:v>
                </c:pt>
                <c:pt idx="59">
                  <c:v>7.5</c:v>
                </c:pt>
                <c:pt idx="60">
                  <c:v>7.5833000000000004</c:v>
                </c:pt>
                <c:pt idx="61">
                  <c:v>7.6666999999999996</c:v>
                </c:pt>
                <c:pt idx="62">
                  <c:v>7.75</c:v>
                </c:pt>
                <c:pt idx="63">
                  <c:v>7.8333000000000004</c:v>
                </c:pt>
                <c:pt idx="64">
                  <c:v>7.9166999999999996</c:v>
                </c:pt>
                <c:pt idx="65">
                  <c:v>8</c:v>
                </c:pt>
                <c:pt idx="66">
                  <c:v>8.0832999999999995</c:v>
                </c:pt>
                <c:pt idx="67">
                  <c:v>8.1667000000000005</c:v>
                </c:pt>
                <c:pt idx="68">
                  <c:v>8.25</c:v>
                </c:pt>
                <c:pt idx="69">
                  <c:v>8.3332999999999995</c:v>
                </c:pt>
                <c:pt idx="70">
                  <c:v>8.4167000000000005</c:v>
                </c:pt>
                <c:pt idx="71">
                  <c:v>8.5</c:v>
                </c:pt>
                <c:pt idx="72">
                  <c:v>8.5832999999999995</c:v>
                </c:pt>
                <c:pt idx="73">
                  <c:v>8.6667000000000005</c:v>
                </c:pt>
                <c:pt idx="74">
                  <c:v>8.75</c:v>
                </c:pt>
                <c:pt idx="75">
                  <c:v>8.8332999999999995</c:v>
                </c:pt>
                <c:pt idx="76">
                  <c:v>8.9167000000000005</c:v>
                </c:pt>
                <c:pt idx="77">
                  <c:v>9</c:v>
                </c:pt>
                <c:pt idx="78">
                  <c:v>9.0832999999999995</c:v>
                </c:pt>
                <c:pt idx="79">
                  <c:v>9.1667000000000005</c:v>
                </c:pt>
                <c:pt idx="80">
                  <c:v>9.25</c:v>
                </c:pt>
                <c:pt idx="81">
                  <c:v>9.3332999999999995</c:v>
                </c:pt>
                <c:pt idx="82">
                  <c:v>9.4167000000000005</c:v>
                </c:pt>
                <c:pt idx="83">
                  <c:v>9.5</c:v>
                </c:pt>
                <c:pt idx="84">
                  <c:v>9.5832999999999995</c:v>
                </c:pt>
                <c:pt idx="85">
                  <c:v>9.6667000000000005</c:v>
                </c:pt>
                <c:pt idx="86">
                  <c:v>9.75</c:v>
                </c:pt>
                <c:pt idx="87">
                  <c:v>9.8332999999999995</c:v>
                </c:pt>
                <c:pt idx="88">
                  <c:v>9.9167000000000005</c:v>
                </c:pt>
                <c:pt idx="89">
                  <c:v>10</c:v>
                </c:pt>
                <c:pt idx="90">
                  <c:v>10.083299999999999</c:v>
                </c:pt>
                <c:pt idx="91">
                  <c:v>10.166700000000001</c:v>
                </c:pt>
                <c:pt idx="92">
                  <c:v>10.25</c:v>
                </c:pt>
                <c:pt idx="93">
                  <c:v>10.333299999999999</c:v>
                </c:pt>
                <c:pt idx="94">
                  <c:v>10.416700000000001</c:v>
                </c:pt>
                <c:pt idx="95">
                  <c:v>10.5</c:v>
                </c:pt>
                <c:pt idx="96">
                  <c:v>10.583299999999999</c:v>
                </c:pt>
                <c:pt idx="97">
                  <c:v>10.666700000000001</c:v>
                </c:pt>
                <c:pt idx="98">
                  <c:v>10.75</c:v>
                </c:pt>
                <c:pt idx="99">
                  <c:v>10.833299999999999</c:v>
                </c:pt>
                <c:pt idx="100">
                  <c:v>10.916700000000001</c:v>
                </c:pt>
                <c:pt idx="101">
                  <c:v>11</c:v>
                </c:pt>
                <c:pt idx="102">
                  <c:v>11.083299999999999</c:v>
                </c:pt>
                <c:pt idx="103">
                  <c:v>11.166700000000001</c:v>
                </c:pt>
                <c:pt idx="104">
                  <c:v>11.25</c:v>
                </c:pt>
                <c:pt idx="105">
                  <c:v>11.333299999999999</c:v>
                </c:pt>
                <c:pt idx="106">
                  <c:v>11.416700000000001</c:v>
                </c:pt>
                <c:pt idx="107">
                  <c:v>11.5</c:v>
                </c:pt>
                <c:pt idx="108">
                  <c:v>11.583299999999999</c:v>
                </c:pt>
                <c:pt idx="109">
                  <c:v>11.666700000000001</c:v>
                </c:pt>
                <c:pt idx="110">
                  <c:v>11.75</c:v>
                </c:pt>
                <c:pt idx="111">
                  <c:v>11.833299999999999</c:v>
                </c:pt>
                <c:pt idx="112">
                  <c:v>11.916700000000001</c:v>
                </c:pt>
                <c:pt idx="113">
                  <c:v>12</c:v>
                </c:pt>
                <c:pt idx="114">
                  <c:v>12.083299999999999</c:v>
                </c:pt>
                <c:pt idx="115">
                  <c:v>12.166700000000001</c:v>
                </c:pt>
                <c:pt idx="116">
                  <c:v>12.25</c:v>
                </c:pt>
                <c:pt idx="117">
                  <c:v>12.333299999999999</c:v>
                </c:pt>
                <c:pt idx="118">
                  <c:v>12.416700000000001</c:v>
                </c:pt>
                <c:pt idx="119">
                  <c:v>12.5</c:v>
                </c:pt>
                <c:pt idx="120">
                  <c:v>12.583299999999999</c:v>
                </c:pt>
                <c:pt idx="121">
                  <c:v>12.666700000000001</c:v>
                </c:pt>
                <c:pt idx="122">
                  <c:v>12.75</c:v>
                </c:pt>
                <c:pt idx="123">
                  <c:v>12.833299999999999</c:v>
                </c:pt>
                <c:pt idx="124">
                  <c:v>12.916700000000001</c:v>
                </c:pt>
                <c:pt idx="125">
                  <c:v>13</c:v>
                </c:pt>
                <c:pt idx="126">
                  <c:v>13.083299999999999</c:v>
                </c:pt>
                <c:pt idx="127">
                  <c:v>13.166700000000001</c:v>
                </c:pt>
                <c:pt idx="128">
                  <c:v>13.25</c:v>
                </c:pt>
                <c:pt idx="129">
                  <c:v>13.333299999999999</c:v>
                </c:pt>
                <c:pt idx="130">
                  <c:v>13.416700000000001</c:v>
                </c:pt>
                <c:pt idx="131">
                  <c:v>13.5</c:v>
                </c:pt>
                <c:pt idx="132">
                  <c:v>13.583299999999999</c:v>
                </c:pt>
                <c:pt idx="133">
                  <c:v>13.666700000000001</c:v>
                </c:pt>
                <c:pt idx="134">
                  <c:v>13.75</c:v>
                </c:pt>
                <c:pt idx="135">
                  <c:v>13.833299999999999</c:v>
                </c:pt>
                <c:pt idx="136">
                  <c:v>13.916700000000001</c:v>
                </c:pt>
                <c:pt idx="137">
                  <c:v>14</c:v>
                </c:pt>
                <c:pt idx="138">
                  <c:v>14.083299999999999</c:v>
                </c:pt>
                <c:pt idx="139">
                  <c:v>14.166700000000001</c:v>
                </c:pt>
                <c:pt idx="140">
                  <c:v>14.25</c:v>
                </c:pt>
                <c:pt idx="141">
                  <c:v>14.333299999999999</c:v>
                </c:pt>
                <c:pt idx="142">
                  <c:v>14.416700000000001</c:v>
                </c:pt>
                <c:pt idx="143">
                  <c:v>14.5</c:v>
                </c:pt>
                <c:pt idx="144">
                  <c:v>14.583299999999999</c:v>
                </c:pt>
                <c:pt idx="145">
                  <c:v>14.666700000000001</c:v>
                </c:pt>
                <c:pt idx="146">
                  <c:v>14.75</c:v>
                </c:pt>
                <c:pt idx="147">
                  <c:v>14.833299999999999</c:v>
                </c:pt>
                <c:pt idx="148">
                  <c:v>14.916700000000001</c:v>
                </c:pt>
                <c:pt idx="149">
                  <c:v>15</c:v>
                </c:pt>
                <c:pt idx="150">
                  <c:v>15.083299999999999</c:v>
                </c:pt>
                <c:pt idx="151">
                  <c:v>15.166700000000001</c:v>
                </c:pt>
                <c:pt idx="152">
                  <c:v>15.25</c:v>
                </c:pt>
                <c:pt idx="153">
                  <c:v>15.333299999999999</c:v>
                </c:pt>
                <c:pt idx="154">
                  <c:v>15.416700000000001</c:v>
                </c:pt>
                <c:pt idx="155">
                  <c:v>15.5</c:v>
                </c:pt>
                <c:pt idx="156">
                  <c:v>15.583299999999999</c:v>
                </c:pt>
                <c:pt idx="157">
                  <c:v>15.666700000000001</c:v>
                </c:pt>
                <c:pt idx="158">
                  <c:v>15.75</c:v>
                </c:pt>
                <c:pt idx="159">
                  <c:v>15.833299999999999</c:v>
                </c:pt>
                <c:pt idx="160">
                  <c:v>15.916700000000001</c:v>
                </c:pt>
                <c:pt idx="161">
                  <c:v>16</c:v>
                </c:pt>
                <c:pt idx="162">
                  <c:v>16.083300000000001</c:v>
                </c:pt>
                <c:pt idx="163">
                  <c:v>16.166699999999999</c:v>
                </c:pt>
                <c:pt idx="164">
                  <c:v>16.25</c:v>
                </c:pt>
                <c:pt idx="165">
                  <c:v>16.333300000000001</c:v>
                </c:pt>
                <c:pt idx="166">
                  <c:v>16.416699999999999</c:v>
                </c:pt>
                <c:pt idx="167">
                  <c:v>16.5</c:v>
                </c:pt>
                <c:pt idx="168">
                  <c:v>16.583300000000001</c:v>
                </c:pt>
                <c:pt idx="169">
                  <c:v>16.666699999999999</c:v>
                </c:pt>
                <c:pt idx="170">
                  <c:v>16.75</c:v>
                </c:pt>
                <c:pt idx="171">
                  <c:v>16.833300000000001</c:v>
                </c:pt>
                <c:pt idx="172">
                  <c:v>16.916699999999999</c:v>
                </c:pt>
                <c:pt idx="173">
                  <c:v>17</c:v>
                </c:pt>
                <c:pt idx="174">
                  <c:v>17.083300000000001</c:v>
                </c:pt>
                <c:pt idx="175">
                  <c:v>17.166699999999999</c:v>
                </c:pt>
                <c:pt idx="176">
                  <c:v>17.25</c:v>
                </c:pt>
                <c:pt idx="177">
                  <c:v>17.333300000000001</c:v>
                </c:pt>
                <c:pt idx="178">
                  <c:v>17.416699999999999</c:v>
                </c:pt>
                <c:pt idx="179">
                  <c:v>17.5</c:v>
                </c:pt>
                <c:pt idx="180">
                  <c:v>17.583300000000001</c:v>
                </c:pt>
                <c:pt idx="181">
                  <c:v>17.666699999999999</c:v>
                </c:pt>
                <c:pt idx="182">
                  <c:v>17.75</c:v>
                </c:pt>
                <c:pt idx="183">
                  <c:v>17.833300000000001</c:v>
                </c:pt>
                <c:pt idx="184">
                  <c:v>17.916699999999999</c:v>
                </c:pt>
              </c:numCache>
            </c:numRef>
          </c:xVal>
          <c:yVal>
            <c:numRef>
              <c:f>Sheet1!$C$2:$C$217</c:f>
              <c:numCache>
                <c:formatCode>General</c:formatCode>
                <c:ptCount val="185"/>
                <c:pt idx="0">
                  <c:v>100</c:v>
                </c:pt>
                <c:pt idx="1">
                  <c:v>100</c:v>
                </c:pt>
                <c:pt idx="2">
                  <c:v>99.953999999999994</c:v>
                </c:pt>
                <c:pt idx="3">
                  <c:v>99.89</c:v>
                </c:pt>
                <c:pt idx="4">
                  <c:v>99.768000000000001</c:v>
                </c:pt>
                <c:pt idx="5">
                  <c:v>99.501000000000005</c:v>
                </c:pt>
                <c:pt idx="6">
                  <c:v>96.631</c:v>
                </c:pt>
                <c:pt idx="7">
                  <c:v>92.43</c:v>
                </c:pt>
                <c:pt idx="8">
                  <c:v>92.06</c:v>
                </c:pt>
                <c:pt idx="9">
                  <c:v>91.977999999999994</c:v>
                </c:pt>
                <c:pt idx="10">
                  <c:v>91.971999999999994</c:v>
                </c:pt>
                <c:pt idx="11">
                  <c:v>91.96</c:v>
                </c:pt>
                <c:pt idx="12">
                  <c:v>91.96</c:v>
                </c:pt>
                <c:pt idx="13">
                  <c:v>91.906999999999996</c:v>
                </c:pt>
                <c:pt idx="14">
                  <c:v>91.866</c:v>
                </c:pt>
                <c:pt idx="15">
                  <c:v>91.77</c:v>
                </c:pt>
                <c:pt idx="16">
                  <c:v>91.534999999999997</c:v>
                </c:pt>
                <c:pt idx="17">
                  <c:v>91.099000000000004</c:v>
                </c:pt>
                <c:pt idx="18">
                  <c:v>89.144000000000005</c:v>
                </c:pt>
                <c:pt idx="19">
                  <c:v>86.122</c:v>
                </c:pt>
                <c:pt idx="20">
                  <c:v>85.605000000000004</c:v>
                </c:pt>
                <c:pt idx="21">
                  <c:v>85.478999999999999</c:v>
                </c:pt>
                <c:pt idx="22">
                  <c:v>85.465000000000003</c:v>
                </c:pt>
                <c:pt idx="23">
                  <c:v>85.45</c:v>
                </c:pt>
                <c:pt idx="24">
                  <c:v>85.436000000000007</c:v>
                </c:pt>
                <c:pt idx="25">
                  <c:v>85.403999999999996</c:v>
                </c:pt>
                <c:pt idx="26">
                  <c:v>85.323999999999998</c:v>
                </c:pt>
                <c:pt idx="27">
                  <c:v>85.201999999999998</c:v>
                </c:pt>
                <c:pt idx="28">
                  <c:v>84.867000000000004</c:v>
                </c:pt>
                <c:pt idx="29">
                  <c:v>69.44</c:v>
                </c:pt>
                <c:pt idx="30">
                  <c:v>69.412999999999997</c:v>
                </c:pt>
                <c:pt idx="31">
                  <c:v>69.316000000000003</c:v>
                </c:pt>
                <c:pt idx="32">
                  <c:v>69.006</c:v>
                </c:pt>
                <c:pt idx="33">
                  <c:v>68.652000000000001</c:v>
                </c:pt>
                <c:pt idx="34">
                  <c:v>68.057000000000002</c:v>
                </c:pt>
                <c:pt idx="35">
                  <c:v>67.004999999999995</c:v>
                </c:pt>
                <c:pt idx="36">
                  <c:v>65.647999999999996</c:v>
                </c:pt>
                <c:pt idx="37">
                  <c:v>65.36</c:v>
                </c:pt>
                <c:pt idx="38">
                  <c:v>65.257999999999996</c:v>
                </c:pt>
                <c:pt idx="39">
                  <c:v>65.257999999999996</c:v>
                </c:pt>
                <c:pt idx="40">
                  <c:v>65.198999999999998</c:v>
                </c:pt>
                <c:pt idx="41">
                  <c:v>65.105999999999995</c:v>
                </c:pt>
                <c:pt idx="42">
                  <c:v>65.007000000000005</c:v>
                </c:pt>
                <c:pt idx="43">
                  <c:v>64.870999999999995</c:v>
                </c:pt>
                <c:pt idx="44">
                  <c:v>64.680999999999997</c:v>
                </c:pt>
                <c:pt idx="45">
                  <c:v>64.403999999999996</c:v>
                </c:pt>
                <c:pt idx="46">
                  <c:v>63.917000000000002</c:v>
                </c:pt>
                <c:pt idx="47">
                  <c:v>62.887</c:v>
                </c:pt>
                <c:pt idx="48">
                  <c:v>61.923000000000002</c:v>
                </c:pt>
                <c:pt idx="49">
                  <c:v>61.604999999999997</c:v>
                </c:pt>
                <c:pt idx="50">
                  <c:v>61.552</c:v>
                </c:pt>
                <c:pt idx="51">
                  <c:v>61.515999999999998</c:v>
                </c:pt>
                <c:pt idx="52">
                  <c:v>61.46</c:v>
                </c:pt>
                <c:pt idx="53">
                  <c:v>61.384999999999998</c:v>
                </c:pt>
                <c:pt idx="54">
                  <c:v>61.283999999999999</c:v>
                </c:pt>
                <c:pt idx="55">
                  <c:v>61.134999999999998</c:v>
                </c:pt>
                <c:pt idx="56">
                  <c:v>60.814999999999998</c:v>
                </c:pt>
                <c:pt idx="57">
                  <c:v>60.406999999999996</c:v>
                </c:pt>
                <c:pt idx="58">
                  <c:v>59.933</c:v>
                </c:pt>
                <c:pt idx="59">
                  <c:v>59.113</c:v>
                </c:pt>
                <c:pt idx="60">
                  <c:v>58.072000000000003</c:v>
                </c:pt>
                <c:pt idx="61">
                  <c:v>57.851999999999997</c:v>
                </c:pt>
                <c:pt idx="62">
                  <c:v>57.83</c:v>
                </c:pt>
                <c:pt idx="63">
                  <c:v>57.808</c:v>
                </c:pt>
                <c:pt idx="64">
                  <c:v>57.762</c:v>
                </c:pt>
                <c:pt idx="65">
                  <c:v>57.738</c:v>
                </c:pt>
                <c:pt idx="66">
                  <c:v>57.636000000000003</c:v>
                </c:pt>
                <c:pt idx="67">
                  <c:v>57.451000000000001</c:v>
                </c:pt>
                <c:pt idx="68">
                  <c:v>57.106000000000002</c:v>
                </c:pt>
                <c:pt idx="69">
                  <c:v>56.784999999999997</c:v>
                </c:pt>
                <c:pt idx="70">
                  <c:v>56.170999999999999</c:v>
                </c:pt>
                <c:pt idx="71">
                  <c:v>55.259</c:v>
                </c:pt>
                <c:pt idx="72">
                  <c:v>54.503</c:v>
                </c:pt>
                <c:pt idx="73">
                  <c:v>54.283000000000001</c:v>
                </c:pt>
                <c:pt idx="74">
                  <c:v>54.171999999999997</c:v>
                </c:pt>
                <c:pt idx="75">
                  <c:v>54.171999999999997</c:v>
                </c:pt>
                <c:pt idx="76">
                  <c:v>54.171999999999997</c:v>
                </c:pt>
                <c:pt idx="77">
                  <c:v>54.171999999999997</c:v>
                </c:pt>
                <c:pt idx="78">
                  <c:v>54.045999999999999</c:v>
                </c:pt>
                <c:pt idx="79">
                  <c:v>53.848999999999997</c:v>
                </c:pt>
                <c:pt idx="80">
                  <c:v>53.651000000000003</c:v>
                </c:pt>
                <c:pt idx="81">
                  <c:v>53.451999999999998</c:v>
                </c:pt>
                <c:pt idx="82">
                  <c:v>53.085000000000001</c:v>
                </c:pt>
                <c:pt idx="83">
                  <c:v>52.017000000000003</c:v>
                </c:pt>
                <c:pt idx="84">
                  <c:v>51.043999999999997</c:v>
                </c:pt>
                <c:pt idx="85">
                  <c:v>50.704999999999998</c:v>
                </c:pt>
                <c:pt idx="86">
                  <c:v>50.567</c:v>
                </c:pt>
                <c:pt idx="87">
                  <c:v>50.567</c:v>
                </c:pt>
                <c:pt idx="88">
                  <c:v>50.567</c:v>
                </c:pt>
                <c:pt idx="89">
                  <c:v>50.567</c:v>
                </c:pt>
                <c:pt idx="90">
                  <c:v>50.488</c:v>
                </c:pt>
                <c:pt idx="91">
                  <c:v>50.322000000000003</c:v>
                </c:pt>
                <c:pt idx="92">
                  <c:v>50.152000000000001</c:v>
                </c:pt>
                <c:pt idx="93">
                  <c:v>49.981999999999999</c:v>
                </c:pt>
                <c:pt idx="94">
                  <c:v>49.853999999999999</c:v>
                </c:pt>
                <c:pt idx="95">
                  <c:v>49.165999999999997</c:v>
                </c:pt>
                <c:pt idx="96">
                  <c:v>48.475999999999999</c:v>
                </c:pt>
                <c:pt idx="97">
                  <c:v>48.302999999999997</c:v>
                </c:pt>
                <c:pt idx="98">
                  <c:v>48.302999999999997</c:v>
                </c:pt>
                <c:pt idx="99">
                  <c:v>48.302999999999997</c:v>
                </c:pt>
                <c:pt idx="100">
                  <c:v>48.256999999999998</c:v>
                </c:pt>
                <c:pt idx="101">
                  <c:v>48.21</c:v>
                </c:pt>
                <c:pt idx="102">
                  <c:v>48.21</c:v>
                </c:pt>
                <c:pt idx="103">
                  <c:v>48.155999999999999</c:v>
                </c:pt>
                <c:pt idx="104">
                  <c:v>47.993000000000002</c:v>
                </c:pt>
                <c:pt idx="105">
                  <c:v>47.938000000000002</c:v>
                </c:pt>
                <c:pt idx="106">
                  <c:v>47.61</c:v>
                </c:pt>
                <c:pt idx="107">
                  <c:v>46.947000000000003</c:v>
                </c:pt>
                <c:pt idx="108">
                  <c:v>46.061</c:v>
                </c:pt>
                <c:pt idx="109">
                  <c:v>45.948999999999998</c:v>
                </c:pt>
                <c:pt idx="110">
                  <c:v>45.837000000000003</c:v>
                </c:pt>
                <c:pt idx="111">
                  <c:v>45.837000000000003</c:v>
                </c:pt>
                <c:pt idx="112">
                  <c:v>45.837000000000003</c:v>
                </c:pt>
                <c:pt idx="113">
                  <c:v>45.713000000000001</c:v>
                </c:pt>
                <c:pt idx="114">
                  <c:v>45.646999999999998</c:v>
                </c:pt>
                <c:pt idx="115">
                  <c:v>45.573999999999998</c:v>
                </c:pt>
                <c:pt idx="116">
                  <c:v>45.353999999999999</c:v>
                </c:pt>
                <c:pt idx="117">
                  <c:v>44.838000000000001</c:v>
                </c:pt>
                <c:pt idx="118">
                  <c:v>44.542000000000002</c:v>
                </c:pt>
                <c:pt idx="119">
                  <c:v>44.021000000000001</c:v>
                </c:pt>
                <c:pt idx="120">
                  <c:v>43.268999999999998</c:v>
                </c:pt>
                <c:pt idx="121">
                  <c:v>43.116999999999997</c:v>
                </c:pt>
                <c:pt idx="122">
                  <c:v>43.116999999999997</c:v>
                </c:pt>
                <c:pt idx="123">
                  <c:v>43.116999999999997</c:v>
                </c:pt>
                <c:pt idx="124">
                  <c:v>43.116999999999997</c:v>
                </c:pt>
                <c:pt idx="125">
                  <c:v>43.116999999999997</c:v>
                </c:pt>
                <c:pt idx="126">
                  <c:v>43.116999999999997</c:v>
                </c:pt>
                <c:pt idx="127">
                  <c:v>43.018999999999998</c:v>
                </c:pt>
                <c:pt idx="128">
                  <c:v>43.018999999999998</c:v>
                </c:pt>
                <c:pt idx="129">
                  <c:v>42.82</c:v>
                </c:pt>
                <c:pt idx="130">
                  <c:v>42.417999999999999</c:v>
                </c:pt>
                <c:pt idx="131">
                  <c:v>41.612000000000002</c:v>
                </c:pt>
                <c:pt idx="132">
                  <c:v>41.002000000000002</c:v>
                </c:pt>
                <c:pt idx="133">
                  <c:v>41.002000000000002</c:v>
                </c:pt>
                <c:pt idx="134">
                  <c:v>41.002000000000002</c:v>
                </c:pt>
                <c:pt idx="135">
                  <c:v>41.002000000000002</c:v>
                </c:pt>
                <c:pt idx="136">
                  <c:v>41.002000000000002</c:v>
                </c:pt>
                <c:pt idx="137">
                  <c:v>41.002000000000002</c:v>
                </c:pt>
                <c:pt idx="138">
                  <c:v>41.002000000000002</c:v>
                </c:pt>
                <c:pt idx="139">
                  <c:v>40.859000000000002</c:v>
                </c:pt>
                <c:pt idx="140">
                  <c:v>40.859000000000002</c:v>
                </c:pt>
                <c:pt idx="141">
                  <c:v>40.57</c:v>
                </c:pt>
                <c:pt idx="142">
                  <c:v>40.137</c:v>
                </c:pt>
                <c:pt idx="143">
                  <c:v>39.558999999999997</c:v>
                </c:pt>
                <c:pt idx="144">
                  <c:v>38.978000000000002</c:v>
                </c:pt>
                <c:pt idx="145">
                  <c:v>38.832000000000001</c:v>
                </c:pt>
                <c:pt idx="146">
                  <c:v>38.832000000000001</c:v>
                </c:pt>
                <c:pt idx="147">
                  <c:v>38.832000000000001</c:v>
                </c:pt>
                <c:pt idx="148">
                  <c:v>38.832000000000001</c:v>
                </c:pt>
                <c:pt idx="149">
                  <c:v>38.832000000000001</c:v>
                </c:pt>
                <c:pt idx="150">
                  <c:v>38.832000000000001</c:v>
                </c:pt>
                <c:pt idx="151">
                  <c:v>38.832000000000001</c:v>
                </c:pt>
                <c:pt idx="152">
                  <c:v>38.832000000000001</c:v>
                </c:pt>
                <c:pt idx="153">
                  <c:v>38.372999999999998</c:v>
                </c:pt>
                <c:pt idx="154">
                  <c:v>38.372999999999998</c:v>
                </c:pt>
                <c:pt idx="155">
                  <c:v>37.670999999999999</c:v>
                </c:pt>
                <c:pt idx="156">
                  <c:v>37.201000000000001</c:v>
                </c:pt>
                <c:pt idx="157">
                  <c:v>37.201000000000001</c:v>
                </c:pt>
                <c:pt idx="158">
                  <c:v>37.201000000000001</c:v>
                </c:pt>
                <c:pt idx="159">
                  <c:v>37.201000000000001</c:v>
                </c:pt>
                <c:pt idx="160">
                  <c:v>37.201000000000001</c:v>
                </c:pt>
                <c:pt idx="161">
                  <c:v>37.201000000000001</c:v>
                </c:pt>
                <c:pt idx="162">
                  <c:v>37.201000000000001</c:v>
                </c:pt>
                <c:pt idx="163">
                  <c:v>36.817999999999998</c:v>
                </c:pt>
                <c:pt idx="164">
                  <c:v>36.817999999999998</c:v>
                </c:pt>
                <c:pt idx="165">
                  <c:v>36.421999999999997</c:v>
                </c:pt>
                <c:pt idx="166">
                  <c:v>36.421999999999997</c:v>
                </c:pt>
                <c:pt idx="167">
                  <c:v>35.622</c:v>
                </c:pt>
                <c:pt idx="168">
                  <c:v>34.816000000000003</c:v>
                </c:pt>
                <c:pt idx="169">
                  <c:v>34.816000000000003</c:v>
                </c:pt>
                <c:pt idx="170">
                  <c:v>34.396999999999998</c:v>
                </c:pt>
                <c:pt idx="171">
                  <c:v>34.396999999999998</c:v>
                </c:pt>
                <c:pt idx="172">
                  <c:v>34.396999999999998</c:v>
                </c:pt>
                <c:pt idx="173">
                  <c:v>34.396999999999998</c:v>
                </c:pt>
                <c:pt idx="174">
                  <c:v>34.396999999999998</c:v>
                </c:pt>
                <c:pt idx="175">
                  <c:v>34.396999999999998</c:v>
                </c:pt>
                <c:pt idx="176">
                  <c:v>34.396999999999998</c:v>
                </c:pt>
                <c:pt idx="177">
                  <c:v>34.396999999999998</c:v>
                </c:pt>
                <c:pt idx="178">
                  <c:v>34.396999999999998</c:v>
                </c:pt>
                <c:pt idx="179">
                  <c:v>34.396999999999998</c:v>
                </c:pt>
                <c:pt idx="180">
                  <c:v>34.396999999999998</c:v>
                </c:pt>
                <c:pt idx="181">
                  <c:v>34.396999999999998</c:v>
                </c:pt>
                <c:pt idx="182">
                  <c:v>34.396999999999998</c:v>
                </c:pt>
                <c:pt idx="183">
                  <c:v>34.396999999999998</c:v>
                </c:pt>
                <c:pt idx="184">
                  <c:v>34.396999999999998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A91-4199-8B35-98E639D66B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dirty="0" smtClean="0">
                    <a:solidFill>
                      <a:schemeClr val="bg2"/>
                    </a:solidFill>
                  </a:rPr>
                  <a:t>Years</a:t>
                </a:r>
                <a:endParaRPr lang="en-US" sz="16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8405688719057177"/>
              <c:y val="0.903909667541557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b="1" i="0" u="none" strike="noStrike" baseline="0" dirty="0" smtClean="0">
                    <a:effectLst/>
                  </a:rPr>
                  <a:t>Freedom from CAV</a:t>
                </a:r>
                <a:r>
                  <a:rPr lang="en-US" sz="1400" b="1" i="0" baseline="0" dirty="0" smtClean="0">
                    <a:solidFill>
                      <a:schemeClr val="bg2"/>
                    </a:solidFill>
                  </a:rPr>
                  <a:t> (%)</a:t>
                </a:r>
                <a:endParaRPr lang="en-US" sz="14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4.5325446451546497E-3"/>
              <c:y val="0.2251478481055252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13946078431372549"/>
          <c:y val="0.53141424451573183"/>
          <c:w val="0.72037433739900159"/>
          <c:h val="0.16052287334275522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3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67107971797643"/>
          <c:y val="3.3590508847684365E-2"/>
          <c:w val="0.83652990067418043"/>
          <c:h val="0.8109724861978460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with History of Cocaine Use (N=4,565) 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Sheet1!$A$2:$A$217</c:f>
              <c:numCache>
                <c:formatCode>General</c:formatCode>
                <c:ptCount val="185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5</c:v>
                </c:pt>
                <c:pt idx="30">
                  <c:v>5.0833000000000004</c:v>
                </c:pt>
                <c:pt idx="31">
                  <c:v>5.1666999999999996</c:v>
                </c:pt>
                <c:pt idx="32">
                  <c:v>5.25</c:v>
                </c:pt>
                <c:pt idx="33">
                  <c:v>5.3333000000000004</c:v>
                </c:pt>
                <c:pt idx="34">
                  <c:v>5.4166999999999996</c:v>
                </c:pt>
                <c:pt idx="35">
                  <c:v>5.5</c:v>
                </c:pt>
                <c:pt idx="36">
                  <c:v>5.5833000000000004</c:v>
                </c:pt>
                <c:pt idx="37">
                  <c:v>5.6666999999999996</c:v>
                </c:pt>
                <c:pt idx="38">
                  <c:v>5.75</c:v>
                </c:pt>
                <c:pt idx="39">
                  <c:v>5.8333000000000004</c:v>
                </c:pt>
                <c:pt idx="40">
                  <c:v>5.9166999999999996</c:v>
                </c:pt>
                <c:pt idx="41">
                  <c:v>6</c:v>
                </c:pt>
                <c:pt idx="42">
                  <c:v>6.0833000000000004</c:v>
                </c:pt>
                <c:pt idx="43">
                  <c:v>6.1666999999999996</c:v>
                </c:pt>
                <c:pt idx="44">
                  <c:v>6.25</c:v>
                </c:pt>
                <c:pt idx="45">
                  <c:v>6.3333000000000004</c:v>
                </c:pt>
                <c:pt idx="46">
                  <c:v>6.4166999999999996</c:v>
                </c:pt>
                <c:pt idx="47">
                  <c:v>6.5</c:v>
                </c:pt>
                <c:pt idx="48">
                  <c:v>6.5833000000000004</c:v>
                </c:pt>
                <c:pt idx="49">
                  <c:v>6.6666999999999996</c:v>
                </c:pt>
                <c:pt idx="50">
                  <c:v>6.75</c:v>
                </c:pt>
                <c:pt idx="51">
                  <c:v>6.8333000000000004</c:v>
                </c:pt>
                <c:pt idx="52">
                  <c:v>6.9166999999999996</c:v>
                </c:pt>
                <c:pt idx="53">
                  <c:v>7</c:v>
                </c:pt>
                <c:pt idx="54">
                  <c:v>7.0833000000000004</c:v>
                </c:pt>
                <c:pt idx="55">
                  <c:v>7.1666999999999996</c:v>
                </c:pt>
                <c:pt idx="56">
                  <c:v>7.25</c:v>
                </c:pt>
                <c:pt idx="57">
                  <c:v>7.3333000000000004</c:v>
                </c:pt>
                <c:pt idx="58">
                  <c:v>7.4166999999999996</c:v>
                </c:pt>
                <c:pt idx="59">
                  <c:v>7.5</c:v>
                </c:pt>
                <c:pt idx="60">
                  <c:v>7.5833000000000004</c:v>
                </c:pt>
                <c:pt idx="61">
                  <c:v>7.6666999999999996</c:v>
                </c:pt>
                <c:pt idx="62">
                  <c:v>7.75</c:v>
                </c:pt>
                <c:pt idx="63">
                  <c:v>7.8333000000000004</c:v>
                </c:pt>
                <c:pt idx="64">
                  <c:v>7.9166999999999996</c:v>
                </c:pt>
                <c:pt idx="65">
                  <c:v>8</c:v>
                </c:pt>
                <c:pt idx="66">
                  <c:v>8.0832999999999995</c:v>
                </c:pt>
                <c:pt idx="67">
                  <c:v>8.1667000000000005</c:v>
                </c:pt>
                <c:pt idx="68">
                  <c:v>8.25</c:v>
                </c:pt>
                <c:pt idx="69">
                  <c:v>8.3332999999999995</c:v>
                </c:pt>
                <c:pt idx="70">
                  <c:v>8.4167000000000005</c:v>
                </c:pt>
                <c:pt idx="71">
                  <c:v>8.5</c:v>
                </c:pt>
                <c:pt idx="72">
                  <c:v>8.5832999999999995</c:v>
                </c:pt>
                <c:pt idx="73">
                  <c:v>8.6667000000000005</c:v>
                </c:pt>
                <c:pt idx="74">
                  <c:v>8.75</c:v>
                </c:pt>
                <c:pt idx="75">
                  <c:v>8.8332999999999995</c:v>
                </c:pt>
                <c:pt idx="76">
                  <c:v>8.9167000000000005</c:v>
                </c:pt>
                <c:pt idx="77">
                  <c:v>9</c:v>
                </c:pt>
                <c:pt idx="78">
                  <c:v>9.0832999999999995</c:v>
                </c:pt>
                <c:pt idx="79">
                  <c:v>9.1667000000000005</c:v>
                </c:pt>
                <c:pt idx="80">
                  <c:v>9.25</c:v>
                </c:pt>
                <c:pt idx="81">
                  <c:v>9.3332999999999995</c:v>
                </c:pt>
                <c:pt idx="82">
                  <c:v>9.4167000000000005</c:v>
                </c:pt>
                <c:pt idx="83">
                  <c:v>9.5</c:v>
                </c:pt>
                <c:pt idx="84">
                  <c:v>9.5832999999999995</c:v>
                </c:pt>
                <c:pt idx="85">
                  <c:v>9.6667000000000005</c:v>
                </c:pt>
                <c:pt idx="86">
                  <c:v>9.75</c:v>
                </c:pt>
                <c:pt idx="87">
                  <c:v>9.8332999999999995</c:v>
                </c:pt>
                <c:pt idx="88">
                  <c:v>9.9167000000000005</c:v>
                </c:pt>
                <c:pt idx="89">
                  <c:v>10</c:v>
                </c:pt>
                <c:pt idx="90">
                  <c:v>10.083299999999999</c:v>
                </c:pt>
                <c:pt idx="91">
                  <c:v>10.166700000000001</c:v>
                </c:pt>
                <c:pt idx="92">
                  <c:v>10.25</c:v>
                </c:pt>
                <c:pt idx="93">
                  <c:v>10.333299999999999</c:v>
                </c:pt>
                <c:pt idx="94">
                  <c:v>10.416700000000001</c:v>
                </c:pt>
                <c:pt idx="95">
                  <c:v>10.5</c:v>
                </c:pt>
                <c:pt idx="96">
                  <c:v>10.583299999999999</c:v>
                </c:pt>
                <c:pt idx="97">
                  <c:v>10.666700000000001</c:v>
                </c:pt>
                <c:pt idx="98">
                  <c:v>10.75</c:v>
                </c:pt>
                <c:pt idx="99">
                  <c:v>10.833299999999999</c:v>
                </c:pt>
                <c:pt idx="100">
                  <c:v>10.916700000000001</c:v>
                </c:pt>
                <c:pt idx="101">
                  <c:v>11</c:v>
                </c:pt>
                <c:pt idx="102">
                  <c:v>11.083299999999999</c:v>
                </c:pt>
                <c:pt idx="103">
                  <c:v>11.166700000000001</c:v>
                </c:pt>
                <c:pt idx="104">
                  <c:v>11.25</c:v>
                </c:pt>
                <c:pt idx="105">
                  <c:v>11.333299999999999</c:v>
                </c:pt>
                <c:pt idx="106">
                  <c:v>11.416700000000001</c:v>
                </c:pt>
                <c:pt idx="107">
                  <c:v>11.5</c:v>
                </c:pt>
                <c:pt idx="108">
                  <c:v>11.583299999999999</c:v>
                </c:pt>
                <c:pt idx="109">
                  <c:v>11.666700000000001</c:v>
                </c:pt>
                <c:pt idx="110">
                  <c:v>11.75</c:v>
                </c:pt>
                <c:pt idx="111">
                  <c:v>11.833299999999999</c:v>
                </c:pt>
                <c:pt idx="112">
                  <c:v>11.916700000000001</c:v>
                </c:pt>
                <c:pt idx="113">
                  <c:v>12</c:v>
                </c:pt>
                <c:pt idx="114">
                  <c:v>12.083299999999999</c:v>
                </c:pt>
                <c:pt idx="115">
                  <c:v>12.166700000000001</c:v>
                </c:pt>
                <c:pt idx="116">
                  <c:v>12.25</c:v>
                </c:pt>
                <c:pt idx="117">
                  <c:v>12.333299999999999</c:v>
                </c:pt>
                <c:pt idx="118">
                  <c:v>12.416700000000001</c:v>
                </c:pt>
                <c:pt idx="119">
                  <c:v>12.5</c:v>
                </c:pt>
                <c:pt idx="120">
                  <c:v>12.583299999999999</c:v>
                </c:pt>
                <c:pt idx="121">
                  <c:v>12.666700000000001</c:v>
                </c:pt>
                <c:pt idx="122">
                  <c:v>12.75</c:v>
                </c:pt>
                <c:pt idx="123">
                  <c:v>12.833299999999999</c:v>
                </c:pt>
                <c:pt idx="124">
                  <c:v>12.916700000000001</c:v>
                </c:pt>
                <c:pt idx="125">
                  <c:v>13</c:v>
                </c:pt>
                <c:pt idx="126">
                  <c:v>13.083299999999999</c:v>
                </c:pt>
                <c:pt idx="127">
                  <c:v>13.166700000000001</c:v>
                </c:pt>
                <c:pt idx="128">
                  <c:v>13.25</c:v>
                </c:pt>
                <c:pt idx="129">
                  <c:v>13.333299999999999</c:v>
                </c:pt>
                <c:pt idx="130">
                  <c:v>13.416700000000001</c:v>
                </c:pt>
                <c:pt idx="131">
                  <c:v>13.5</c:v>
                </c:pt>
                <c:pt idx="132">
                  <c:v>13.583299999999999</c:v>
                </c:pt>
                <c:pt idx="133">
                  <c:v>13.666700000000001</c:v>
                </c:pt>
                <c:pt idx="134">
                  <c:v>13.75</c:v>
                </c:pt>
                <c:pt idx="135">
                  <c:v>13.833299999999999</c:v>
                </c:pt>
                <c:pt idx="136">
                  <c:v>13.916700000000001</c:v>
                </c:pt>
                <c:pt idx="137">
                  <c:v>14</c:v>
                </c:pt>
                <c:pt idx="138">
                  <c:v>14.083299999999999</c:v>
                </c:pt>
                <c:pt idx="139">
                  <c:v>14.166700000000001</c:v>
                </c:pt>
                <c:pt idx="140">
                  <c:v>14.25</c:v>
                </c:pt>
                <c:pt idx="141">
                  <c:v>14.333299999999999</c:v>
                </c:pt>
                <c:pt idx="142">
                  <c:v>14.416700000000001</c:v>
                </c:pt>
                <c:pt idx="143">
                  <c:v>14.5</c:v>
                </c:pt>
                <c:pt idx="144">
                  <c:v>14.583299999999999</c:v>
                </c:pt>
                <c:pt idx="145">
                  <c:v>14.666700000000001</c:v>
                </c:pt>
                <c:pt idx="146">
                  <c:v>14.75</c:v>
                </c:pt>
                <c:pt idx="147">
                  <c:v>14.833299999999999</c:v>
                </c:pt>
                <c:pt idx="148">
                  <c:v>14.916700000000001</c:v>
                </c:pt>
                <c:pt idx="149">
                  <c:v>15</c:v>
                </c:pt>
                <c:pt idx="150">
                  <c:v>15.083299999999999</c:v>
                </c:pt>
                <c:pt idx="151">
                  <c:v>15.166700000000001</c:v>
                </c:pt>
                <c:pt idx="152">
                  <c:v>15.25</c:v>
                </c:pt>
                <c:pt idx="153">
                  <c:v>15.333299999999999</c:v>
                </c:pt>
                <c:pt idx="154">
                  <c:v>15.416700000000001</c:v>
                </c:pt>
                <c:pt idx="155">
                  <c:v>15.5</c:v>
                </c:pt>
                <c:pt idx="156">
                  <c:v>15.583299999999999</c:v>
                </c:pt>
                <c:pt idx="157">
                  <c:v>15.666700000000001</c:v>
                </c:pt>
                <c:pt idx="158">
                  <c:v>15.75</c:v>
                </c:pt>
                <c:pt idx="159">
                  <c:v>15.833299999999999</c:v>
                </c:pt>
                <c:pt idx="160">
                  <c:v>15.916700000000001</c:v>
                </c:pt>
                <c:pt idx="161">
                  <c:v>16</c:v>
                </c:pt>
                <c:pt idx="162">
                  <c:v>16.083300000000001</c:v>
                </c:pt>
                <c:pt idx="163">
                  <c:v>16.166699999999999</c:v>
                </c:pt>
                <c:pt idx="164">
                  <c:v>16.25</c:v>
                </c:pt>
                <c:pt idx="165">
                  <c:v>16.333300000000001</c:v>
                </c:pt>
                <c:pt idx="166">
                  <c:v>16.416699999999999</c:v>
                </c:pt>
                <c:pt idx="167">
                  <c:v>16.5</c:v>
                </c:pt>
                <c:pt idx="168">
                  <c:v>16.583300000000001</c:v>
                </c:pt>
                <c:pt idx="169">
                  <c:v>16.666699999999999</c:v>
                </c:pt>
                <c:pt idx="170">
                  <c:v>16.75</c:v>
                </c:pt>
                <c:pt idx="171">
                  <c:v>16.833300000000001</c:v>
                </c:pt>
                <c:pt idx="172">
                  <c:v>16.916699999999999</c:v>
                </c:pt>
                <c:pt idx="173">
                  <c:v>17</c:v>
                </c:pt>
                <c:pt idx="174">
                  <c:v>17.083300000000001</c:v>
                </c:pt>
                <c:pt idx="175">
                  <c:v>17.166699999999999</c:v>
                </c:pt>
                <c:pt idx="176">
                  <c:v>17.25</c:v>
                </c:pt>
                <c:pt idx="177">
                  <c:v>17.333300000000001</c:v>
                </c:pt>
                <c:pt idx="178">
                  <c:v>17.416699999999999</c:v>
                </c:pt>
                <c:pt idx="179">
                  <c:v>17.5</c:v>
                </c:pt>
                <c:pt idx="180">
                  <c:v>17.583300000000001</c:v>
                </c:pt>
                <c:pt idx="181">
                  <c:v>17.666699999999999</c:v>
                </c:pt>
                <c:pt idx="182">
                  <c:v>17.75</c:v>
                </c:pt>
                <c:pt idx="183">
                  <c:v>17.833300000000001</c:v>
                </c:pt>
                <c:pt idx="184">
                  <c:v>17.916699999999999</c:v>
                </c:pt>
              </c:numCache>
            </c:numRef>
          </c:xVal>
          <c:yVal>
            <c:numRef>
              <c:f>Sheet1!$B$2:$B$217</c:f>
              <c:numCache>
                <c:formatCode>General</c:formatCode>
                <c:ptCount val="18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99.977999999999994</c:v>
                </c:pt>
                <c:pt idx="4">
                  <c:v>99.933999999999997</c:v>
                </c:pt>
                <c:pt idx="5">
                  <c:v>99.626000000000005</c:v>
                </c:pt>
                <c:pt idx="6">
                  <c:v>96.400999999999996</c:v>
                </c:pt>
                <c:pt idx="7">
                  <c:v>91.757000000000005</c:v>
                </c:pt>
                <c:pt idx="8">
                  <c:v>91.49</c:v>
                </c:pt>
                <c:pt idx="9">
                  <c:v>91.445999999999998</c:v>
                </c:pt>
                <c:pt idx="10">
                  <c:v>91.400999999999996</c:v>
                </c:pt>
                <c:pt idx="11">
                  <c:v>91.400999999999996</c:v>
                </c:pt>
                <c:pt idx="12">
                  <c:v>91.400999999999996</c:v>
                </c:pt>
                <c:pt idx="13">
                  <c:v>91.323999999999998</c:v>
                </c:pt>
                <c:pt idx="14">
                  <c:v>91.323999999999998</c:v>
                </c:pt>
                <c:pt idx="15">
                  <c:v>91.242999999999995</c:v>
                </c:pt>
                <c:pt idx="16">
                  <c:v>91.132999999999996</c:v>
                </c:pt>
                <c:pt idx="17">
                  <c:v>90.668000000000006</c:v>
                </c:pt>
                <c:pt idx="18">
                  <c:v>88.335999999999999</c:v>
                </c:pt>
                <c:pt idx="19">
                  <c:v>85.557000000000002</c:v>
                </c:pt>
                <c:pt idx="20">
                  <c:v>85.141000000000005</c:v>
                </c:pt>
                <c:pt idx="21">
                  <c:v>84.918000000000006</c:v>
                </c:pt>
                <c:pt idx="22">
                  <c:v>84.89</c:v>
                </c:pt>
                <c:pt idx="23">
                  <c:v>84.861000000000004</c:v>
                </c:pt>
                <c:pt idx="24">
                  <c:v>84.861000000000004</c:v>
                </c:pt>
                <c:pt idx="25">
                  <c:v>84.765000000000001</c:v>
                </c:pt>
                <c:pt idx="26">
                  <c:v>84.63</c:v>
                </c:pt>
                <c:pt idx="27">
                  <c:v>84.596000000000004</c:v>
                </c:pt>
                <c:pt idx="28">
                  <c:v>84.320999999999998</c:v>
                </c:pt>
                <c:pt idx="29">
                  <c:v>69.144000000000005</c:v>
                </c:pt>
                <c:pt idx="30">
                  <c:v>69.144000000000005</c:v>
                </c:pt>
                <c:pt idx="31">
                  <c:v>69.015000000000001</c:v>
                </c:pt>
                <c:pt idx="32">
                  <c:v>68.753</c:v>
                </c:pt>
                <c:pt idx="33">
                  <c:v>68.36</c:v>
                </c:pt>
                <c:pt idx="34">
                  <c:v>68.03</c:v>
                </c:pt>
                <c:pt idx="35">
                  <c:v>66.974999999999994</c:v>
                </c:pt>
                <c:pt idx="36">
                  <c:v>65.453999999999994</c:v>
                </c:pt>
                <c:pt idx="37">
                  <c:v>65.319999999999993</c:v>
                </c:pt>
                <c:pt idx="38">
                  <c:v>65.183999999999997</c:v>
                </c:pt>
                <c:pt idx="39">
                  <c:v>65.183999999999997</c:v>
                </c:pt>
                <c:pt idx="40">
                  <c:v>65.113</c:v>
                </c:pt>
                <c:pt idx="41">
                  <c:v>65.040999999999997</c:v>
                </c:pt>
                <c:pt idx="42">
                  <c:v>65.040999999999997</c:v>
                </c:pt>
                <c:pt idx="43">
                  <c:v>65.040999999999997</c:v>
                </c:pt>
                <c:pt idx="44">
                  <c:v>64.878</c:v>
                </c:pt>
                <c:pt idx="45">
                  <c:v>64.713999999999999</c:v>
                </c:pt>
                <c:pt idx="46">
                  <c:v>64.138000000000005</c:v>
                </c:pt>
                <c:pt idx="47">
                  <c:v>63.143000000000001</c:v>
                </c:pt>
                <c:pt idx="48">
                  <c:v>61.65</c:v>
                </c:pt>
                <c:pt idx="49">
                  <c:v>61.65</c:v>
                </c:pt>
                <c:pt idx="50">
                  <c:v>61.566000000000003</c:v>
                </c:pt>
                <c:pt idx="51">
                  <c:v>61.481000000000002</c:v>
                </c:pt>
                <c:pt idx="52">
                  <c:v>61.481000000000002</c:v>
                </c:pt>
                <c:pt idx="53">
                  <c:v>61.389000000000003</c:v>
                </c:pt>
                <c:pt idx="54">
                  <c:v>61.389000000000003</c:v>
                </c:pt>
                <c:pt idx="55">
                  <c:v>61.183999999999997</c:v>
                </c:pt>
                <c:pt idx="56">
                  <c:v>60.768999999999998</c:v>
                </c:pt>
                <c:pt idx="57">
                  <c:v>60.56</c:v>
                </c:pt>
                <c:pt idx="58">
                  <c:v>60.036999999999999</c:v>
                </c:pt>
                <c:pt idx="59">
                  <c:v>59.198999999999998</c:v>
                </c:pt>
                <c:pt idx="60">
                  <c:v>58.463999999999999</c:v>
                </c:pt>
                <c:pt idx="61">
                  <c:v>58.463999999999999</c:v>
                </c:pt>
                <c:pt idx="62">
                  <c:v>58.356999999999999</c:v>
                </c:pt>
                <c:pt idx="63">
                  <c:v>58.356999999999999</c:v>
                </c:pt>
                <c:pt idx="64">
                  <c:v>58.356999999999999</c:v>
                </c:pt>
                <c:pt idx="65">
                  <c:v>58.24</c:v>
                </c:pt>
                <c:pt idx="66">
                  <c:v>58.24</c:v>
                </c:pt>
                <c:pt idx="67">
                  <c:v>58.24</c:v>
                </c:pt>
                <c:pt idx="68">
                  <c:v>57.853000000000002</c:v>
                </c:pt>
                <c:pt idx="69">
                  <c:v>57.594000000000001</c:v>
                </c:pt>
                <c:pt idx="70">
                  <c:v>56.936</c:v>
                </c:pt>
                <c:pt idx="71">
                  <c:v>56.143999999999998</c:v>
                </c:pt>
                <c:pt idx="72">
                  <c:v>55.481000000000002</c:v>
                </c:pt>
                <c:pt idx="73">
                  <c:v>55.347000000000001</c:v>
                </c:pt>
                <c:pt idx="74">
                  <c:v>55.210999999999999</c:v>
                </c:pt>
                <c:pt idx="75">
                  <c:v>55.210999999999999</c:v>
                </c:pt>
                <c:pt idx="76">
                  <c:v>55.210999999999999</c:v>
                </c:pt>
                <c:pt idx="77">
                  <c:v>55.210999999999999</c:v>
                </c:pt>
                <c:pt idx="78">
                  <c:v>55.054000000000002</c:v>
                </c:pt>
                <c:pt idx="79">
                  <c:v>55.054000000000002</c:v>
                </c:pt>
                <c:pt idx="80">
                  <c:v>54.719000000000001</c:v>
                </c:pt>
                <c:pt idx="81">
                  <c:v>54.383000000000003</c:v>
                </c:pt>
                <c:pt idx="82">
                  <c:v>54.045999999999999</c:v>
                </c:pt>
                <c:pt idx="83">
                  <c:v>53.372999999999998</c:v>
                </c:pt>
                <c:pt idx="84">
                  <c:v>52.19</c:v>
                </c:pt>
                <c:pt idx="85">
                  <c:v>52.018999999999998</c:v>
                </c:pt>
                <c:pt idx="86">
                  <c:v>52.018999999999998</c:v>
                </c:pt>
                <c:pt idx="87">
                  <c:v>52.018999999999998</c:v>
                </c:pt>
                <c:pt idx="88">
                  <c:v>52.018999999999998</c:v>
                </c:pt>
                <c:pt idx="89">
                  <c:v>51.834000000000003</c:v>
                </c:pt>
                <c:pt idx="90">
                  <c:v>51.834000000000003</c:v>
                </c:pt>
                <c:pt idx="91">
                  <c:v>51.616999999999997</c:v>
                </c:pt>
                <c:pt idx="92">
                  <c:v>51.17</c:v>
                </c:pt>
                <c:pt idx="93">
                  <c:v>51.17</c:v>
                </c:pt>
                <c:pt idx="94">
                  <c:v>50.945</c:v>
                </c:pt>
                <c:pt idx="95">
                  <c:v>49.587000000000003</c:v>
                </c:pt>
                <c:pt idx="96">
                  <c:v>48.454999999999998</c:v>
                </c:pt>
                <c:pt idx="97">
                  <c:v>48.454999999999998</c:v>
                </c:pt>
                <c:pt idx="98">
                  <c:v>48.454999999999998</c:v>
                </c:pt>
                <c:pt idx="99">
                  <c:v>48.454999999999998</c:v>
                </c:pt>
                <c:pt idx="100">
                  <c:v>48.216000000000001</c:v>
                </c:pt>
                <c:pt idx="101">
                  <c:v>48.216000000000001</c:v>
                </c:pt>
                <c:pt idx="102">
                  <c:v>48.216000000000001</c:v>
                </c:pt>
                <c:pt idx="103">
                  <c:v>48.216000000000001</c:v>
                </c:pt>
                <c:pt idx="104">
                  <c:v>48.216000000000001</c:v>
                </c:pt>
                <c:pt idx="105">
                  <c:v>48.216000000000001</c:v>
                </c:pt>
                <c:pt idx="106">
                  <c:v>47.633000000000003</c:v>
                </c:pt>
                <c:pt idx="107">
                  <c:v>46.168999999999997</c:v>
                </c:pt>
                <c:pt idx="108">
                  <c:v>45.58</c:v>
                </c:pt>
                <c:pt idx="109">
                  <c:v>45.58</c:v>
                </c:pt>
                <c:pt idx="110">
                  <c:v>45.283999999999999</c:v>
                </c:pt>
                <c:pt idx="111">
                  <c:v>45.283999999999999</c:v>
                </c:pt>
                <c:pt idx="112">
                  <c:v>45.283999999999999</c:v>
                </c:pt>
                <c:pt idx="113">
                  <c:v>45.283999999999999</c:v>
                </c:pt>
                <c:pt idx="114">
                  <c:v>45.283999999999999</c:v>
                </c:pt>
                <c:pt idx="115">
                  <c:v>45.283999999999999</c:v>
                </c:pt>
                <c:pt idx="116">
                  <c:v>45.283999999999999</c:v>
                </c:pt>
                <c:pt idx="117">
                  <c:v>44.872999999999998</c:v>
                </c:pt>
                <c:pt idx="118">
                  <c:v>44.872999999999998</c:v>
                </c:pt>
                <c:pt idx="119">
                  <c:v>44.460999999999999</c:v>
                </c:pt>
                <c:pt idx="120">
                  <c:v>42.363999999999997</c:v>
                </c:pt>
                <c:pt idx="121">
                  <c:v>42.363999999999997</c:v>
                </c:pt>
                <c:pt idx="122">
                  <c:v>42.363999999999997</c:v>
                </c:pt>
                <c:pt idx="123">
                  <c:v>42.363999999999997</c:v>
                </c:pt>
                <c:pt idx="124">
                  <c:v>42.363999999999997</c:v>
                </c:pt>
                <c:pt idx="125">
                  <c:v>42.363999999999997</c:v>
                </c:pt>
                <c:pt idx="126">
                  <c:v>42.363999999999997</c:v>
                </c:pt>
                <c:pt idx="127">
                  <c:v>42.363999999999997</c:v>
                </c:pt>
                <c:pt idx="128">
                  <c:v>41.767000000000003</c:v>
                </c:pt>
                <c:pt idx="129">
                  <c:v>41.767000000000003</c:v>
                </c:pt>
                <c:pt idx="130">
                  <c:v>41.767000000000003</c:v>
                </c:pt>
                <c:pt idx="131">
                  <c:v>41.161999999999999</c:v>
                </c:pt>
                <c:pt idx="132">
                  <c:v>39.951000000000001</c:v>
                </c:pt>
                <c:pt idx="133">
                  <c:v>39.951000000000001</c:v>
                </c:pt>
                <c:pt idx="134">
                  <c:v>39.951000000000001</c:v>
                </c:pt>
                <c:pt idx="135">
                  <c:v>39.951000000000001</c:v>
                </c:pt>
                <c:pt idx="136">
                  <c:v>39.951000000000001</c:v>
                </c:pt>
                <c:pt idx="137">
                  <c:v>39.951000000000001</c:v>
                </c:pt>
                <c:pt idx="138">
                  <c:v>39.951000000000001</c:v>
                </c:pt>
                <c:pt idx="139">
                  <c:v>39.951000000000001</c:v>
                </c:pt>
                <c:pt idx="140">
                  <c:v>39.951000000000001</c:v>
                </c:pt>
                <c:pt idx="141">
                  <c:v>38.927</c:v>
                </c:pt>
                <c:pt idx="142">
                  <c:v>38.927</c:v>
                </c:pt>
                <c:pt idx="143">
                  <c:v>38.927</c:v>
                </c:pt>
                <c:pt idx="144">
                  <c:v>37.902000000000001</c:v>
                </c:pt>
                <c:pt idx="145">
                  <c:v>36.85</c:v>
                </c:pt>
                <c:pt idx="146">
                  <c:v>36.85</c:v>
                </c:pt>
                <c:pt idx="147">
                  <c:v>36.85</c:v>
                </c:pt>
                <c:pt idx="148">
                  <c:v>36.85</c:v>
                </c:pt>
                <c:pt idx="149">
                  <c:v>36.85</c:v>
                </c:pt>
                <c:pt idx="150">
                  <c:v>36.85</c:v>
                </c:pt>
                <c:pt idx="151">
                  <c:v>36.85</c:v>
                </c:pt>
                <c:pt idx="152">
                  <c:v>35.174999999999997</c:v>
                </c:pt>
                <c:pt idx="153">
                  <c:v>35.174999999999997</c:v>
                </c:pt>
                <c:pt idx="154">
                  <c:v>35.174999999999997</c:v>
                </c:pt>
                <c:pt idx="155">
                  <c:v>35.174999999999997</c:v>
                </c:pt>
                <c:pt idx="156">
                  <c:v>35.174999999999997</c:v>
                </c:pt>
                <c:pt idx="157">
                  <c:v>35.174999999999997</c:v>
                </c:pt>
                <c:pt idx="158">
                  <c:v>35.174999999999997</c:v>
                </c:pt>
                <c:pt idx="159">
                  <c:v>35.174999999999997</c:v>
                </c:pt>
                <c:pt idx="160">
                  <c:v>35.174999999999997</c:v>
                </c:pt>
                <c:pt idx="161">
                  <c:v>35.174999999999997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EEC-4845-A15F-6B9DEC9E37A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with No History of Cocaine Use (N=24,656) </c:v>
                </c:pt>
              </c:strCache>
            </c:strRef>
          </c:tx>
          <c:spPr>
            <a:ln w="25400">
              <a:solidFill>
                <a:srgbClr val="009900"/>
              </a:solidFill>
              <a:prstDash val="solid"/>
            </a:ln>
          </c:spPr>
          <c:marker>
            <c:symbol val="none"/>
          </c:marker>
          <c:xVal>
            <c:numRef>
              <c:f>Sheet1!$A$2:$A$217</c:f>
              <c:numCache>
                <c:formatCode>General</c:formatCode>
                <c:ptCount val="185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5</c:v>
                </c:pt>
                <c:pt idx="30">
                  <c:v>5.0833000000000004</c:v>
                </c:pt>
                <c:pt idx="31">
                  <c:v>5.1666999999999996</c:v>
                </c:pt>
                <c:pt idx="32">
                  <c:v>5.25</c:v>
                </c:pt>
                <c:pt idx="33">
                  <c:v>5.3333000000000004</c:v>
                </c:pt>
                <c:pt idx="34">
                  <c:v>5.4166999999999996</c:v>
                </c:pt>
                <c:pt idx="35">
                  <c:v>5.5</c:v>
                </c:pt>
                <c:pt idx="36">
                  <c:v>5.5833000000000004</c:v>
                </c:pt>
                <c:pt idx="37">
                  <c:v>5.6666999999999996</c:v>
                </c:pt>
                <c:pt idx="38">
                  <c:v>5.75</c:v>
                </c:pt>
                <c:pt idx="39">
                  <c:v>5.8333000000000004</c:v>
                </c:pt>
                <c:pt idx="40">
                  <c:v>5.9166999999999996</c:v>
                </c:pt>
                <c:pt idx="41">
                  <c:v>6</c:v>
                </c:pt>
                <c:pt idx="42">
                  <c:v>6.0833000000000004</c:v>
                </c:pt>
                <c:pt idx="43">
                  <c:v>6.1666999999999996</c:v>
                </c:pt>
                <c:pt idx="44">
                  <c:v>6.25</c:v>
                </c:pt>
                <c:pt idx="45">
                  <c:v>6.3333000000000004</c:v>
                </c:pt>
                <c:pt idx="46">
                  <c:v>6.4166999999999996</c:v>
                </c:pt>
                <c:pt idx="47">
                  <c:v>6.5</c:v>
                </c:pt>
                <c:pt idx="48">
                  <c:v>6.5833000000000004</c:v>
                </c:pt>
                <c:pt idx="49">
                  <c:v>6.6666999999999996</c:v>
                </c:pt>
                <c:pt idx="50">
                  <c:v>6.75</c:v>
                </c:pt>
                <c:pt idx="51">
                  <c:v>6.8333000000000004</c:v>
                </c:pt>
                <c:pt idx="52">
                  <c:v>6.9166999999999996</c:v>
                </c:pt>
                <c:pt idx="53">
                  <c:v>7</c:v>
                </c:pt>
                <c:pt idx="54">
                  <c:v>7.0833000000000004</c:v>
                </c:pt>
                <c:pt idx="55">
                  <c:v>7.1666999999999996</c:v>
                </c:pt>
                <c:pt idx="56">
                  <c:v>7.25</c:v>
                </c:pt>
                <c:pt idx="57">
                  <c:v>7.3333000000000004</c:v>
                </c:pt>
                <c:pt idx="58">
                  <c:v>7.4166999999999996</c:v>
                </c:pt>
                <c:pt idx="59">
                  <c:v>7.5</c:v>
                </c:pt>
                <c:pt idx="60">
                  <c:v>7.5833000000000004</c:v>
                </c:pt>
                <c:pt idx="61">
                  <c:v>7.6666999999999996</c:v>
                </c:pt>
                <c:pt idx="62">
                  <c:v>7.75</c:v>
                </c:pt>
                <c:pt idx="63">
                  <c:v>7.8333000000000004</c:v>
                </c:pt>
                <c:pt idx="64">
                  <c:v>7.9166999999999996</c:v>
                </c:pt>
                <c:pt idx="65">
                  <c:v>8</c:v>
                </c:pt>
                <c:pt idx="66">
                  <c:v>8.0832999999999995</c:v>
                </c:pt>
                <c:pt idx="67">
                  <c:v>8.1667000000000005</c:v>
                </c:pt>
                <c:pt idx="68">
                  <c:v>8.25</c:v>
                </c:pt>
                <c:pt idx="69">
                  <c:v>8.3332999999999995</c:v>
                </c:pt>
                <c:pt idx="70">
                  <c:v>8.4167000000000005</c:v>
                </c:pt>
                <c:pt idx="71">
                  <c:v>8.5</c:v>
                </c:pt>
                <c:pt idx="72">
                  <c:v>8.5832999999999995</c:v>
                </c:pt>
                <c:pt idx="73">
                  <c:v>8.6667000000000005</c:v>
                </c:pt>
                <c:pt idx="74">
                  <c:v>8.75</c:v>
                </c:pt>
                <c:pt idx="75">
                  <c:v>8.8332999999999995</c:v>
                </c:pt>
                <c:pt idx="76">
                  <c:v>8.9167000000000005</c:v>
                </c:pt>
                <c:pt idx="77">
                  <c:v>9</c:v>
                </c:pt>
                <c:pt idx="78">
                  <c:v>9.0832999999999995</c:v>
                </c:pt>
                <c:pt idx="79">
                  <c:v>9.1667000000000005</c:v>
                </c:pt>
                <c:pt idx="80">
                  <c:v>9.25</c:v>
                </c:pt>
                <c:pt idx="81">
                  <c:v>9.3332999999999995</c:v>
                </c:pt>
                <c:pt idx="82">
                  <c:v>9.4167000000000005</c:v>
                </c:pt>
                <c:pt idx="83">
                  <c:v>9.5</c:v>
                </c:pt>
                <c:pt idx="84">
                  <c:v>9.5832999999999995</c:v>
                </c:pt>
                <c:pt idx="85">
                  <c:v>9.6667000000000005</c:v>
                </c:pt>
                <c:pt idx="86">
                  <c:v>9.75</c:v>
                </c:pt>
                <c:pt idx="87">
                  <c:v>9.8332999999999995</c:v>
                </c:pt>
                <c:pt idx="88">
                  <c:v>9.9167000000000005</c:v>
                </c:pt>
                <c:pt idx="89">
                  <c:v>10</c:v>
                </c:pt>
                <c:pt idx="90">
                  <c:v>10.083299999999999</c:v>
                </c:pt>
                <c:pt idx="91">
                  <c:v>10.166700000000001</c:v>
                </c:pt>
                <c:pt idx="92">
                  <c:v>10.25</c:v>
                </c:pt>
                <c:pt idx="93">
                  <c:v>10.333299999999999</c:v>
                </c:pt>
                <c:pt idx="94">
                  <c:v>10.416700000000001</c:v>
                </c:pt>
                <c:pt idx="95">
                  <c:v>10.5</c:v>
                </c:pt>
                <c:pt idx="96">
                  <c:v>10.583299999999999</c:v>
                </c:pt>
                <c:pt idx="97">
                  <c:v>10.666700000000001</c:v>
                </c:pt>
                <c:pt idx="98">
                  <c:v>10.75</c:v>
                </c:pt>
                <c:pt idx="99">
                  <c:v>10.833299999999999</c:v>
                </c:pt>
                <c:pt idx="100">
                  <c:v>10.916700000000001</c:v>
                </c:pt>
                <c:pt idx="101">
                  <c:v>11</c:v>
                </c:pt>
                <c:pt idx="102">
                  <c:v>11.083299999999999</c:v>
                </c:pt>
                <c:pt idx="103">
                  <c:v>11.166700000000001</c:v>
                </c:pt>
                <c:pt idx="104">
                  <c:v>11.25</c:v>
                </c:pt>
                <c:pt idx="105">
                  <c:v>11.333299999999999</c:v>
                </c:pt>
                <c:pt idx="106">
                  <c:v>11.416700000000001</c:v>
                </c:pt>
                <c:pt idx="107">
                  <c:v>11.5</c:v>
                </c:pt>
                <c:pt idx="108">
                  <c:v>11.583299999999999</c:v>
                </c:pt>
                <c:pt idx="109">
                  <c:v>11.666700000000001</c:v>
                </c:pt>
                <c:pt idx="110">
                  <c:v>11.75</c:v>
                </c:pt>
                <c:pt idx="111">
                  <c:v>11.833299999999999</c:v>
                </c:pt>
                <c:pt idx="112">
                  <c:v>11.916700000000001</c:v>
                </c:pt>
                <c:pt idx="113">
                  <c:v>12</c:v>
                </c:pt>
                <c:pt idx="114">
                  <c:v>12.083299999999999</c:v>
                </c:pt>
                <c:pt idx="115">
                  <c:v>12.166700000000001</c:v>
                </c:pt>
                <c:pt idx="116">
                  <c:v>12.25</c:v>
                </c:pt>
                <c:pt idx="117">
                  <c:v>12.333299999999999</c:v>
                </c:pt>
                <c:pt idx="118">
                  <c:v>12.416700000000001</c:v>
                </c:pt>
                <c:pt idx="119">
                  <c:v>12.5</c:v>
                </c:pt>
                <c:pt idx="120">
                  <c:v>12.583299999999999</c:v>
                </c:pt>
                <c:pt idx="121">
                  <c:v>12.666700000000001</c:v>
                </c:pt>
                <c:pt idx="122">
                  <c:v>12.75</c:v>
                </c:pt>
                <c:pt idx="123">
                  <c:v>12.833299999999999</c:v>
                </c:pt>
                <c:pt idx="124">
                  <c:v>12.916700000000001</c:v>
                </c:pt>
                <c:pt idx="125">
                  <c:v>13</c:v>
                </c:pt>
                <c:pt idx="126">
                  <c:v>13.083299999999999</c:v>
                </c:pt>
                <c:pt idx="127">
                  <c:v>13.166700000000001</c:v>
                </c:pt>
                <c:pt idx="128">
                  <c:v>13.25</c:v>
                </c:pt>
                <c:pt idx="129">
                  <c:v>13.333299999999999</c:v>
                </c:pt>
                <c:pt idx="130">
                  <c:v>13.416700000000001</c:v>
                </c:pt>
                <c:pt idx="131">
                  <c:v>13.5</c:v>
                </c:pt>
                <c:pt idx="132">
                  <c:v>13.583299999999999</c:v>
                </c:pt>
                <c:pt idx="133">
                  <c:v>13.666700000000001</c:v>
                </c:pt>
                <c:pt idx="134">
                  <c:v>13.75</c:v>
                </c:pt>
                <c:pt idx="135">
                  <c:v>13.833299999999999</c:v>
                </c:pt>
                <c:pt idx="136">
                  <c:v>13.916700000000001</c:v>
                </c:pt>
                <c:pt idx="137">
                  <c:v>14</c:v>
                </c:pt>
                <c:pt idx="138">
                  <c:v>14.083299999999999</c:v>
                </c:pt>
                <c:pt idx="139">
                  <c:v>14.166700000000001</c:v>
                </c:pt>
                <c:pt idx="140">
                  <c:v>14.25</c:v>
                </c:pt>
                <c:pt idx="141">
                  <c:v>14.333299999999999</c:v>
                </c:pt>
                <c:pt idx="142">
                  <c:v>14.416700000000001</c:v>
                </c:pt>
                <c:pt idx="143">
                  <c:v>14.5</c:v>
                </c:pt>
                <c:pt idx="144">
                  <c:v>14.583299999999999</c:v>
                </c:pt>
                <c:pt idx="145">
                  <c:v>14.666700000000001</c:v>
                </c:pt>
                <c:pt idx="146">
                  <c:v>14.75</c:v>
                </c:pt>
                <c:pt idx="147">
                  <c:v>14.833299999999999</c:v>
                </c:pt>
                <c:pt idx="148">
                  <c:v>14.916700000000001</c:v>
                </c:pt>
                <c:pt idx="149">
                  <c:v>15</c:v>
                </c:pt>
                <c:pt idx="150">
                  <c:v>15.083299999999999</c:v>
                </c:pt>
                <c:pt idx="151">
                  <c:v>15.166700000000001</c:v>
                </c:pt>
                <c:pt idx="152">
                  <c:v>15.25</c:v>
                </c:pt>
                <c:pt idx="153">
                  <c:v>15.333299999999999</c:v>
                </c:pt>
                <c:pt idx="154">
                  <c:v>15.416700000000001</c:v>
                </c:pt>
                <c:pt idx="155">
                  <c:v>15.5</c:v>
                </c:pt>
                <c:pt idx="156">
                  <c:v>15.583299999999999</c:v>
                </c:pt>
                <c:pt idx="157">
                  <c:v>15.666700000000001</c:v>
                </c:pt>
                <c:pt idx="158">
                  <c:v>15.75</c:v>
                </c:pt>
                <c:pt idx="159">
                  <c:v>15.833299999999999</c:v>
                </c:pt>
                <c:pt idx="160">
                  <c:v>15.916700000000001</c:v>
                </c:pt>
                <c:pt idx="161">
                  <c:v>16</c:v>
                </c:pt>
                <c:pt idx="162">
                  <c:v>16.083300000000001</c:v>
                </c:pt>
                <c:pt idx="163">
                  <c:v>16.166699999999999</c:v>
                </c:pt>
                <c:pt idx="164">
                  <c:v>16.25</c:v>
                </c:pt>
                <c:pt idx="165">
                  <c:v>16.333300000000001</c:v>
                </c:pt>
                <c:pt idx="166">
                  <c:v>16.416699999999999</c:v>
                </c:pt>
                <c:pt idx="167">
                  <c:v>16.5</c:v>
                </c:pt>
                <c:pt idx="168">
                  <c:v>16.583300000000001</c:v>
                </c:pt>
                <c:pt idx="169">
                  <c:v>16.666699999999999</c:v>
                </c:pt>
                <c:pt idx="170">
                  <c:v>16.75</c:v>
                </c:pt>
                <c:pt idx="171">
                  <c:v>16.833300000000001</c:v>
                </c:pt>
                <c:pt idx="172">
                  <c:v>16.916699999999999</c:v>
                </c:pt>
                <c:pt idx="173">
                  <c:v>17</c:v>
                </c:pt>
                <c:pt idx="174">
                  <c:v>17.083300000000001</c:v>
                </c:pt>
                <c:pt idx="175">
                  <c:v>17.166699999999999</c:v>
                </c:pt>
                <c:pt idx="176">
                  <c:v>17.25</c:v>
                </c:pt>
                <c:pt idx="177">
                  <c:v>17.333300000000001</c:v>
                </c:pt>
                <c:pt idx="178">
                  <c:v>17.416699999999999</c:v>
                </c:pt>
                <c:pt idx="179">
                  <c:v>17.5</c:v>
                </c:pt>
                <c:pt idx="180">
                  <c:v>17.583300000000001</c:v>
                </c:pt>
                <c:pt idx="181">
                  <c:v>17.666699999999999</c:v>
                </c:pt>
                <c:pt idx="182">
                  <c:v>17.75</c:v>
                </c:pt>
                <c:pt idx="183">
                  <c:v>17.833300000000001</c:v>
                </c:pt>
                <c:pt idx="184">
                  <c:v>17.916699999999999</c:v>
                </c:pt>
              </c:numCache>
            </c:numRef>
          </c:xVal>
          <c:yVal>
            <c:numRef>
              <c:f>Sheet1!$C$2:$C$217</c:f>
              <c:numCache>
                <c:formatCode>General</c:formatCode>
                <c:ptCount val="185"/>
                <c:pt idx="0">
                  <c:v>100</c:v>
                </c:pt>
                <c:pt idx="1">
                  <c:v>100</c:v>
                </c:pt>
                <c:pt idx="2">
                  <c:v>99.962999999999994</c:v>
                </c:pt>
                <c:pt idx="3">
                  <c:v>99.915000000000006</c:v>
                </c:pt>
                <c:pt idx="4">
                  <c:v>99.805000000000007</c:v>
                </c:pt>
                <c:pt idx="5">
                  <c:v>99.572999999999993</c:v>
                </c:pt>
                <c:pt idx="6">
                  <c:v>97.013000000000005</c:v>
                </c:pt>
                <c:pt idx="7">
                  <c:v>93.018000000000001</c:v>
                </c:pt>
                <c:pt idx="8">
                  <c:v>92.692999999999998</c:v>
                </c:pt>
                <c:pt idx="9">
                  <c:v>92.622</c:v>
                </c:pt>
                <c:pt idx="10">
                  <c:v>92.61</c:v>
                </c:pt>
                <c:pt idx="11">
                  <c:v>92.602000000000004</c:v>
                </c:pt>
                <c:pt idx="12">
                  <c:v>92.602000000000004</c:v>
                </c:pt>
                <c:pt idx="13">
                  <c:v>92.56</c:v>
                </c:pt>
                <c:pt idx="14">
                  <c:v>92.512</c:v>
                </c:pt>
                <c:pt idx="15">
                  <c:v>92.4</c:v>
                </c:pt>
                <c:pt idx="16">
                  <c:v>92.156999999999996</c:v>
                </c:pt>
                <c:pt idx="17">
                  <c:v>91.69</c:v>
                </c:pt>
                <c:pt idx="18">
                  <c:v>89.790999999999997</c:v>
                </c:pt>
                <c:pt idx="19">
                  <c:v>86.763999999999996</c:v>
                </c:pt>
                <c:pt idx="20">
                  <c:v>86.296999999999997</c:v>
                </c:pt>
                <c:pt idx="21">
                  <c:v>86.197999999999993</c:v>
                </c:pt>
                <c:pt idx="22">
                  <c:v>86.168000000000006</c:v>
                </c:pt>
                <c:pt idx="23">
                  <c:v>86.158000000000001</c:v>
                </c:pt>
                <c:pt idx="24">
                  <c:v>86.147999999999996</c:v>
                </c:pt>
                <c:pt idx="25">
                  <c:v>86.114000000000004</c:v>
                </c:pt>
                <c:pt idx="26">
                  <c:v>86.039000000000001</c:v>
                </c:pt>
                <c:pt idx="27">
                  <c:v>85.876999999999995</c:v>
                </c:pt>
                <c:pt idx="28">
                  <c:v>85.515000000000001</c:v>
                </c:pt>
                <c:pt idx="29">
                  <c:v>70.397000000000006</c:v>
                </c:pt>
                <c:pt idx="30">
                  <c:v>70.367000000000004</c:v>
                </c:pt>
                <c:pt idx="31">
                  <c:v>70.231999999999999</c:v>
                </c:pt>
                <c:pt idx="32">
                  <c:v>69.927000000000007</c:v>
                </c:pt>
                <c:pt idx="33">
                  <c:v>69.578999999999994</c:v>
                </c:pt>
                <c:pt idx="34">
                  <c:v>69.007000000000005</c:v>
                </c:pt>
                <c:pt idx="35">
                  <c:v>67.893000000000001</c:v>
                </c:pt>
                <c:pt idx="36">
                  <c:v>66.474999999999994</c:v>
                </c:pt>
                <c:pt idx="37">
                  <c:v>66.194999999999993</c:v>
                </c:pt>
                <c:pt idx="38">
                  <c:v>66.097999999999999</c:v>
                </c:pt>
                <c:pt idx="39">
                  <c:v>66.097999999999999</c:v>
                </c:pt>
                <c:pt idx="40">
                  <c:v>66.052999999999997</c:v>
                </c:pt>
                <c:pt idx="41">
                  <c:v>65.995000000000005</c:v>
                </c:pt>
                <c:pt idx="42">
                  <c:v>65.858999999999995</c:v>
                </c:pt>
                <c:pt idx="43">
                  <c:v>65.703999999999994</c:v>
                </c:pt>
                <c:pt idx="44">
                  <c:v>65.468999999999994</c:v>
                </c:pt>
                <c:pt idx="45">
                  <c:v>65.141000000000005</c:v>
                </c:pt>
                <c:pt idx="46">
                  <c:v>64.653999999999996</c:v>
                </c:pt>
                <c:pt idx="47">
                  <c:v>63.65</c:v>
                </c:pt>
                <c:pt idx="48">
                  <c:v>62.575000000000003</c:v>
                </c:pt>
                <c:pt idx="49">
                  <c:v>62.253999999999998</c:v>
                </c:pt>
                <c:pt idx="50">
                  <c:v>62.2</c:v>
                </c:pt>
                <c:pt idx="51">
                  <c:v>62.158999999999999</c:v>
                </c:pt>
                <c:pt idx="52">
                  <c:v>62.116999999999997</c:v>
                </c:pt>
                <c:pt idx="53">
                  <c:v>62.03</c:v>
                </c:pt>
                <c:pt idx="54">
                  <c:v>61.936999999999998</c:v>
                </c:pt>
                <c:pt idx="55">
                  <c:v>61.741</c:v>
                </c:pt>
                <c:pt idx="56">
                  <c:v>61.478000000000002</c:v>
                </c:pt>
                <c:pt idx="57">
                  <c:v>61.048000000000002</c:v>
                </c:pt>
                <c:pt idx="58">
                  <c:v>60.466999999999999</c:v>
                </c:pt>
                <c:pt idx="59">
                  <c:v>59.584000000000003</c:v>
                </c:pt>
                <c:pt idx="60">
                  <c:v>58.529000000000003</c:v>
                </c:pt>
                <c:pt idx="61">
                  <c:v>58.292000000000002</c:v>
                </c:pt>
                <c:pt idx="62">
                  <c:v>58.274000000000001</c:v>
                </c:pt>
                <c:pt idx="63">
                  <c:v>58.274000000000001</c:v>
                </c:pt>
                <c:pt idx="64">
                  <c:v>58.238999999999997</c:v>
                </c:pt>
                <c:pt idx="65">
                  <c:v>58.201999999999998</c:v>
                </c:pt>
                <c:pt idx="66">
                  <c:v>58.103000000000002</c:v>
                </c:pt>
                <c:pt idx="67">
                  <c:v>57.936999999999998</c:v>
                </c:pt>
                <c:pt idx="68">
                  <c:v>57.645000000000003</c:v>
                </c:pt>
                <c:pt idx="69">
                  <c:v>57.204999999999998</c:v>
                </c:pt>
                <c:pt idx="70">
                  <c:v>56.66</c:v>
                </c:pt>
                <c:pt idx="71">
                  <c:v>55.84</c:v>
                </c:pt>
                <c:pt idx="72">
                  <c:v>55.12</c:v>
                </c:pt>
                <c:pt idx="73">
                  <c:v>54.927</c:v>
                </c:pt>
                <c:pt idx="74">
                  <c:v>54.84</c:v>
                </c:pt>
                <c:pt idx="75">
                  <c:v>54.84</c:v>
                </c:pt>
                <c:pt idx="76">
                  <c:v>54.817</c:v>
                </c:pt>
                <c:pt idx="77">
                  <c:v>54.817</c:v>
                </c:pt>
                <c:pt idx="78">
                  <c:v>54.741999999999997</c:v>
                </c:pt>
                <c:pt idx="79">
                  <c:v>54.56</c:v>
                </c:pt>
                <c:pt idx="80">
                  <c:v>54.35</c:v>
                </c:pt>
                <c:pt idx="81">
                  <c:v>54.139000000000003</c:v>
                </c:pt>
                <c:pt idx="82">
                  <c:v>53.77</c:v>
                </c:pt>
                <c:pt idx="83">
                  <c:v>52.71</c:v>
                </c:pt>
                <c:pt idx="84">
                  <c:v>51.536000000000001</c:v>
                </c:pt>
                <c:pt idx="85">
                  <c:v>51.265999999999998</c:v>
                </c:pt>
                <c:pt idx="86">
                  <c:v>51.156999999999996</c:v>
                </c:pt>
                <c:pt idx="87">
                  <c:v>51.156999999999996</c:v>
                </c:pt>
                <c:pt idx="88">
                  <c:v>51.156999999999996</c:v>
                </c:pt>
                <c:pt idx="89">
                  <c:v>51.127000000000002</c:v>
                </c:pt>
                <c:pt idx="90">
                  <c:v>51.030999999999999</c:v>
                </c:pt>
                <c:pt idx="91">
                  <c:v>50.831000000000003</c:v>
                </c:pt>
                <c:pt idx="92">
                  <c:v>50.628</c:v>
                </c:pt>
                <c:pt idx="93">
                  <c:v>50.457999999999998</c:v>
                </c:pt>
                <c:pt idx="94">
                  <c:v>50.322000000000003</c:v>
                </c:pt>
                <c:pt idx="95">
                  <c:v>49.671999999999997</c:v>
                </c:pt>
                <c:pt idx="96">
                  <c:v>48.78</c:v>
                </c:pt>
                <c:pt idx="97">
                  <c:v>48.640999999999998</c:v>
                </c:pt>
                <c:pt idx="98">
                  <c:v>48.640999999999998</c:v>
                </c:pt>
                <c:pt idx="99">
                  <c:v>48.640999999999998</c:v>
                </c:pt>
                <c:pt idx="100">
                  <c:v>48.604999999999997</c:v>
                </c:pt>
                <c:pt idx="101">
                  <c:v>48.567</c:v>
                </c:pt>
                <c:pt idx="102">
                  <c:v>48.567</c:v>
                </c:pt>
                <c:pt idx="103">
                  <c:v>48.439</c:v>
                </c:pt>
                <c:pt idx="104">
                  <c:v>48.222999999999999</c:v>
                </c:pt>
                <c:pt idx="105">
                  <c:v>48.091999999999999</c:v>
                </c:pt>
                <c:pt idx="106">
                  <c:v>47.831000000000003</c:v>
                </c:pt>
                <c:pt idx="107">
                  <c:v>47.261000000000003</c:v>
                </c:pt>
                <c:pt idx="108">
                  <c:v>46.469000000000001</c:v>
                </c:pt>
                <c:pt idx="109">
                  <c:v>46.337000000000003</c:v>
                </c:pt>
                <c:pt idx="110">
                  <c:v>46.292000000000002</c:v>
                </c:pt>
                <c:pt idx="111">
                  <c:v>46.247</c:v>
                </c:pt>
                <c:pt idx="112">
                  <c:v>46.247</c:v>
                </c:pt>
                <c:pt idx="113">
                  <c:v>46.149000000000001</c:v>
                </c:pt>
                <c:pt idx="114">
                  <c:v>46.097000000000001</c:v>
                </c:pt>
                <c:pt idx="115">
                  <c:v>46.04</c:v>
                </c:pt>
                <c:pt idx="116">
                  <c:v>45.869</c:v>
                </c:pt>
                <c:pt idx="117">
                  <c:v>45.353000000000002</c:v>
                </c:pt>
                <c:pt idx="118">
                  <c:v>44.95</c:v>
                </c:pt>
                <c:pt idx="119">
                  <c:v>44.372</c:v>
                </c:pt>
                <c:pt idx="120">
                  <c:v>43.555</c:v>
                </c:pt>
                <c:pt idx="121">
                  <c:v>43.436</c:v>
                </c:pt>
                <c:pt idx="122">
                  <c:v>43.436</c:v>
                </c:pt>
                <c:pt idx="123">
                  <c:v>43.436</c:v>
                </c:pt>
                <c:pt idx="124">
                  <c:v>43.436</c:v>
                </c:pt>
                <c:pt idx="125">
                  <c:v>43.436</c:v>
                </c:pt>
                <c:pt idx="126">
                  <c:v>43.436</c:v>
                </c:pt>
                <c:pt idx="127">
                  <c:v>43.357999999999997</c:v>
                </c:pt>
                <c:pt idx="128">
                  <c:v>43.357999999999997</c:v>
                </c:pt>
                <c:pt idx="129">
                  <c:v>43.198999999999998</c:v>
                </c:pt>
                <c:pt idx="130">
                  <c:v>42.718000000000004</c:v>
                </c:pt>
                <c:pt idx="131">
                  <c:v>42.072000000000003</c:v>
                </c:pt>
                <c:pt idx="132">
                  <c:v>41.502000000000002</c:v>
                </c:pt>
                <c:pt idx="133">
                  <c:v>41.502000000000002</c:v>
                </c:pt>
                <c:pt idx="134">
                  <c:v>41.502000000000002</c:v>
                </c:pt>
                <c:pt idx="135">
                  <c:v>41.502000000000002</c:v>
                </c:pt>
                <c:pt idx="136">
                  <c:v>41.502000000000002</c:v>
                </c:pt>
                <c:pt idx="137">
                  <c:v>41.502000000000002</c:v>
                </c:pt>
                <c:pt idx="138">
                  <c:v>41.502000000000002</c:v>
                </c:pt>
                <c:pt idx="139">
                  <c:v>41.387999999999998</c:v>
                </c:pt>
                <c:pt idx="140">
                  <c:v>41.387999999999998</c:v>
                </c:pt>
                <c:pt idx="141">
                  <c:v>41.158000000000001</c:v>
                </c:pt>
                <c:pt idx="142">
                  <c:v>40.698</c:v>
                </c:pt>
                <c:pt idx="143">
                  <c:v>40.122999999999998</c:v>
                </c:pt>
                <c:pt idx="144">
                  <c:v>39.43</c:v>
                </c:pt>
                <c:pt idx="145">
                  <c:v>39.43</c:v>
                </c:pt>
                <c:pt idx="146">
                  <c:v>39.43</c:v>
                </c:pt>
                <c:pt idx="147">
                  <c:v>39.43</c:v>
                </c:pt>
                <c:pt idx="148">
                  <c:v>39.43</c:v>
                </c:pt>
                <c:pt idx="149">
                  <c:v>39.43</c:v>
                </c:pt>
                <c:pt idx="150">
                  <c:v>39.43</c:v>
                </c:pt>
                <c:pt idx="151">
                  <c:v>39.43</c:v>
                </c:pt>
                <c:pt idx="152">
                  <c:v>39.43</c:v>
                </c:pt>
                <c:pt idx="153">
                  <c:v>39.063000000000002</c:v>
                </c:pt>
                <c:pt idx="154">
                  <c:v>38.877000000000002</c:v>
                </c:pt>
                <c:pt idx="155">
                  <c:v>38.319000000000003</c:v>
                </c:pt>
                <c:pt idx="156">
                  <c:v>37.567999999999998</c:v>
                </c:pt>
                <c:pt idx="157">
                  <c:v>37.567999999999998</c:v>
                </c:pt>
                <c:pt idx="158">
                  <c:v>37.567999999999998</c:v>
                </c:pt>
                <c:pt idx="159">
                  <c:v>37.567999999999998</c:v>
                </c:pt>
                <c:pt idx="160">
                  <c:v>37.567999999999998</c:v>
                </c:pt>
                <c:pt idx="161">
                  <c:v>37.567999999999998</c:v>
                </c:pt>
                <c:pt idx="162">
                  <c:v>37.567999999999998</c:v>
                </c:pt>
                <c:pt idx="163">
                  <c:v>37.262999999999998</c:v>
                </c:pt>
                <c:pt idx="164">
                  <c:v>37.262999999999998</c:v>
                </c:pt>
                <c:pt idx="165">
                  <c:v>36.950000000000003</c:v>
                </c:pt>
                <c:pt idx="166">
                  <c:v>36.950000000000003</c:v>
                </c:pt>
                <c:pt idx="167">
                  <c:v>36.316000000000003</c:v>
                </c:pt>
                <c:pt idx="168">
                  <c:v>35.673000000000002</c:v>
                </c:pt>
                <c:pt idx="169">
                  <c:v>35.673000000000002</c:v>
                </c:pt>
                <c:pt idx="170">
                  <c:v>35.33</c:v>
                </c:pt>
                <c:pt idx="171">
                  <c:v>35.33</c:v>
                </c:pt>
                <c:pt idx="172">
                  <c:v>35.33</c:v>
                </c:pt>
                <c:pt idx="173">
                  <c:v>35.33</c:v>
                </c:pt>
                <c:pt idx="174">
                  <c:v>35.33</c:v>
                </c:pt>
                <c:pt idx="175">
                  <c:v>35.33</c:v>
                </c:pt>
                <c:pt idx="176">
                  <c:v>35.33</c:v>
                </c:pt>
                <c:pt idx="177">
                  <c:v>35.33</c:v>
                </c:pt>
                <c:pt idx="178">
                  <c:v>35.33</c:v>
                </c:pt>
                <c:pt idx="179">
                  <c:v>35.33</c:v>
                </c:pt>
                <c:pt idx="180">
                  <c:v>35.33</c:v>
                </c:pt>
                <c:pt idx="181">
                  <c:v>35.33</c:v>
                </c:pt>
                <c:pt idx="182">
                  <c:v>35.33</c:v>
                </c:pt>
                <c:pt idx="183">
                  <c:v>35.33</c:v>
                </c:pt>
                <c:pt idx="184">
                  <c:v>35.33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EEC-4845-A15F-6B9DEC9E37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dirty="0" smtClean="0">
                    <a:solidFill>
                      <a:schemeClr val="bg2"/>
                    </a:solidFill>
                  </a:rPr>
                  <a:t>Years</a:t>
                </a:r>
                <a:endParaRPr lang="en-US" sz="16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881418545108332"/>
              <c:y val="0.9141977333851787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b="1" i="0" u="none" strike="noStrike" baseline="0" dirty="0" smtClean="0">
                    <a:effectLst/>
                  </a:rPr>
                  <a:t>Freedom from CAV</a:t>
                </a:r>
                <a:r>
                  <a:rPr lang="en-US" sz="1400" b="1" i="0" baseline="0" dirty="0" smtClean="0">
                    <a:solidFill>
                      <a:schemeClr val="bg2"/>
                    </a:solidFill>
                  </a:rPr>
                  <a:t> (%)</a:t>
                </a:r>
                <a:endParaRPr lang="en-US" sz="1400" b="1" i="0" baseline="0" dirty="0">
                  <a:solidFill>
                    <a:schemeClr val="bg2"/>
                  </a:solidFill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14645508465853532"/>
          <c:y val="0.52996156151777329"/>
          <c:w val="0.68759638748092633"/>
          <c:h val="0.1672832963187294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3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67107971797643"/>
          <c:y val="3.3590508847684365E-2"/>
          <c:w val="0.86103970459574908"/>
          <c:h val="0.8109724861978460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with History of Hypertension (N=4,085)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Sheet1!$A$2:$A$217</c:f>
              <c:numCache>
                <c:formatCode>General</c:formatCode>
                <c:ptCount val="185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5</c:v>
                </c:pt>
                <c:pt idx="30">
                  <c:v>5.0833000000000004</c:v>
                </c:pt>
                <c:pt idx="31">
                  <c:v>5.1666999999999996</c:v>
                </c:pt>
                <c:pt idx="32">
                  <c:v>5.25</c:v>
                </c:pt>
                <c:pt idx="33">
                  <c:v>5.3333000000000004</c:v>
                </c:pt>
                <c:pt idx="34">
                  <c:v>5.4166999999999996</c:v>
                </c:pt>
                <c:pt idx="35">
                  <c:v>5.5</c:v>
                </c:pt>
                <c:pt idx="36">
                  <c:v>5.5833000000000004</c:v>
                </c:pt>
                <c:pt idx="37">
                  <c:v>5.6666999999999996</c:v>
                </c:pt>
                <c:pt idx="38">
                  <c:v>5.75</c:v>
                </c:pt>
                <c:pt idx="39">
                  <c:v>5.8333000000000004</c:v>
                </c:pt>
                <c:pt idx="40">
                  <c:v>5.9166999999999996</c:v>
                </c:pt>
                <c:pt idx="41">
                  <c:v>6</c:v>
                </c:pt>
                <c:pt idx="42">
                  <c:v>6.0833000000000004</c:v>
                </c:pt>
                <c:pt idx="43">
                  <c:v>6.1666999999999996</c:v>
                </c:pt>
                <c:pt idx="44">
                  <c:v>6.25</c:v>
                </c:pt>
                <c:pt idx="45">
                  <c:v>6.3333000000000004</c:v>
                </c:pt>
                <c:pt idx="46">
                  <c:v>6.4166999999999996</c:v>
                </c:pt>
                <c:pt idx="47">
                  <c:v>6.5</c:v>
                </c:pt>
                <c:pt idx="48">
                  <c:v>6.5833000000000004</c:v>
                </c:pt>
                <c:pt idx="49">
                  <c:v>6.6666999999999996</c:v>
                </c:pt>
                <c:pt idx="50">
                  <c:v>6.75</c:v>
                </c:pt>
                <c:pt idx="51">
                  <c:v>6.8333000000000004</c:v>
                </c:pt>
                <c:pt idx="52">
                  <c:v>6.9166999999999996</c:v>
                </c:pt>
                <c:pt idx="53">
                  <c:v>7</c:v>
                </c:pt>
                <c:pt idx="54">
                  <c:v>7.0833000000000004</c:v>
                </c:pt>
                <c:pt idx="55">
                  <c:v>7.1666999999999996</c:v>
                </c:pt>
                <c:pt idx="56">
                  <c:v>7.25</c:v>
                </c:pt>
                <c:pt idx="57">
                  <c:v>7.3333000000000004</c:v>
                </c:pt>
                <c:pt idx="58">
                  <c:v>7.4166999999999996</c:v>
                </c:pt>
                <c:pt idx="59">
                  <c:v>7.5</c:v>
                </c:pt>
                <c:pt idx="60">
                  <c:v>7.5833000000000004</c:v>
                </c:pt>
                <c:pt idx="61">
                  <c:v>7.6666999999999996</c:v>
                </c:pt>
                <c:pt idx="62">
                  <c:v>7.75</c:v>
                </c:pt>
                <c:pt idx="63">
                  <c:v>7.8333000000000004</c:v>
                </c:pt>
                <c:pt idx="64">
                  <c:v>7.9166999999999996</c:v>
                </c:pt>
                <c:pt idx="65">
                  <c:v>8</c:v>
                </c:pt>
                <c:pt idx="66">
                  <c:v>8.0832999999999995</c:v>
                </c:pt>
                <c:pt idx="67">
                  <c:v>8.1667000000000005</c:v>
                </c:pt>
                <c:pt idx="68">
                  <c:v>8.25</c:v>
                </c:pt>
                <c:pt idx="69">
                  <c:v>8.3332999999999995</c:v>
                </c:pt>
                <c:pt idx="70">
                  <c:v>8.4167000000000005</c:v>
                </c:pt>
                <c:pt idx="71">
                  <c:v>8.5</c:v>
                </c:pt>
                <c:pt idx="72">
                  <c:v>8.5832999999999995</c:v>
                </c:pt>
                <c:pt idx="73">
                  <c:v>8.6667000000000005</c:v>
                </c:pt>
                <c:pt idx="74">
                  <c:v>8.75</c:v>
                </c:pt>
                <c:pt idx="75">
                  <c:v>8.8332999999999995</c:v>
                </c:pt>
                <c:pt idx="76">
                  <c:v>8.9167000000000005</c:v>
                </c:pt>
                <c:pt idx="77">
                  <c:v>9</c:v>
                </c:pt>
                <c:pt idx="78">
                  <c:v>9.0832999999999995</c:v>
                </c:pt>
                <c:pt idx="79">
                  <c:v>9.1667000000000005</c:v>
                </c:pt>
                <c:pt idx="80">
                  <c:v>9.25</c:v>
                </c:pt>
                <c:pt idx="81">
                  <c:v>9.3332999999999995</c:v>
                </c:pt>
                <c:pt idx="82">
                  <c:v>9.4167000000000005</c:v>
                </c:pt>
                <c:pt idx="83">
                  <c:v>9.5</c:v>
                </c:pt>
                <c:pt idx="84">
                  <c:v>9.5832999999999995</c:v>
                </c:pt>
                <c:pt idx="85">
                  <c:v>9.6667000000000005</c:v>
                </c:pt>
                <c:pt idx="86">
                  <c:v>9.75</c:v>
                </c:pt>
                <c:pt idx="87">
                  <c:v>9.8332999999999995</c:v>
                </c:pt>
                <c:pt idx="88">
                  <c:v>9.9167000000000005</c:v>
                </c:pt>
                <c:pt idx="89">
                  <c:v>10</c:v>
                </c:pt>
                <c:pt idx="90">
                  <c:v>10.083299999999999</c:v>
                </c:pt>
                <c:pt idx="91">
                  <c:v>10.166700000000001</c:v>
                </c:pt>
                <c:pt idx="92">
                  <c:v>10.25</c:v>
                </c:pt>
                <c:pt idx="93">
                  <c:v>10.333299999999999</c:v>
                </c:pt>
                <c:pt idx="94">
                  <c:v>10.416700000000001</c:v>
                </c:pt>
                <c:pt idx="95">
                  <c:v>10.5</c:v>
                </c:pt>
                <c:pt idx="96">
                  <c:v>10.583299999999999</c:v>
                </c:pt>
                <c:pt idx="97">
                  <c:v>10.666700000000001</c:v>
                </c:pt>
                <c:pt idx="98">
                  <c:v>10.75</c:v>
                </c:pt>
                <c:pt idx="99">
                  <c:v>10.833299999999999</c:v>
                </c:pt>
                <c:pt idx="100">
                  <c:v>10.916700000000001</c:v>
                </c:pt>
                <c:pt idx="101">
                  <c:v>11</c:v>
                </c:pt>
                <c:pt idx="102">
                  <c:v>11.083299999999999</c:v>
                </c:pt>
                <c:pt idx="103">
                  <c:v>11.166700000000001</c:v>
                </c:pt>
                <c:pt idx="104">
                  <c:v>11.25</c:v>
                </c:pt>
                <c:pt idx="105">
                  <c:v>11.333299999999999</c:v>
                </c:pt>
                <c:pt idx="106">
                  <c:v>11.416700000000001</c:v>
                </c:pt>
                <c:pt idx="107">
                  <c:v>11.5</c:v>
                </c:pt>
                <c:pt idx="108">
                  <c:v>11.583299999999999</c:v>
                </c:pt>
                <c:pt idx="109">
                  <c:v>11.666700000000001</c:v>
                </c:pt>
                <c:pt idx="110">
                  <c:v>11.75</c:v>
                </c:pt>
                <c:pt idx="111">
                  <c:v>11.833299999999999</c:v>
                </c:pt>
                <c:pt idx="112">
                  <c:v>11.916700000000001</c:v>
                </c:pt>
                <c:pt idx="113">
                  <c:v>12</c:v>
                </c:pt>
                <c:pt idx="114">
                  <c:v>12.083299999999999</c:v>
                </c:pt>
                <c:pt idx="115">
                  <c:v>12.166700000000001</c:v>
                </c:pt>
                <c:pt idx="116">
                  <c:v>12.25</c:v>
                </c:pt>
                <c:pt idx="117">
                  <c:v>12.333299999999999</c:v>
                </c:pt>
                <c:pt idx="118">
                  <c:v>12.416700000000001</c:v>
                </c:pt>
                <c:pt idx="119">
                  <c:v>12.5</c:v>
                </c:pt>
                <c:pt idx="120">
                  <c:v>12.583299999999999</c:v>
                </c:pt>
                <c:pt idx="121">
                  <c:v>12.666700000000001</c:v>
                </c:pt>
                <c:pt idx="122">
                  <c:v>12.75</c:v>
                </c:pt>
                <c:pt idx="123">
                  <c:v>12.833299999999999</c:v>
                </c:pt>
                <c:pt idx="124">
                  <c:v>12.916700000000001</c:v>
                </c:pt>
                <c:pt idx="125">
                  <c:v>13</c:v>
                </c:pt>
                <c:pt idx="126">
                  <c:v>13.083299999999999</c:v>
                </c:pt>
                <c:pt idx="127">
                  <c:v>13.166700000000001</c:v>
                </c:pt>
                <c:pt idx="128">
                  <c:v>13.25</c:v>
                </c:pt>
                <c:pt idx="129">
                  <c:v>13.333299999999999</c:v>
                </c:pt>
                <c:pt idx="130">
                  <c:v>13.416700000000001</c:v>
                </c:pt>
                <c:pt idx="131">
                  <c:v>13.5</c:v>
                </c:pt>
                <c:pt idx="132">
                  <c:v>13.583299999999999</c:v>
                </c:pt>
                <c:pt idx="133">
                  <c:v>13.666700000000001</c:v>
                </c:pt>
                <c:pt idx="134">
                  <c:v>13.75</c:v>
                </c:pt>
                <c:pt idx="135">
                  <c:v>13.833299999999999</c:v>
                </c:pt>
                <c:pt idx="136">
                  <c:v>13.916700000000001</c:v>
                </c:pt>
                <c:pt idx="137">
                  <c:v>14</c:v>
                </c:pt>
                <c:pt idx="138">
                  <c:v>14.083299999999999</c:v>
                </c:pt>
                <c:pt idx="139">
                  <c:v>14.166700000000001</c:v>
                </c:pt>
                <c:pt idx="140">
                  <c:v>14.25</c:v>
                </c:pt>
                <c:pt idx="141">
                  <c:v>14.333299999999999</c:v>
                </c:pt>
                <c:pt idx="142">
                  <c:v>14.416700000000001</c:v>
                </c:pt>
                <c:pt idx="143">
                  <c:v>14.5</c:v>
                </c:pt>
                <c:pt idx="144">
                  <c:v>14.583299999999999</c:v>
                </c:pt>
                <c:pt idx="145">
                  <c:v>14.666700000000001</c:v>
                </c:pt>
                <c:pt idx="146">
                  <c:v>14.75</c:v>
                </c:pt>
                <c:pt idx="147">
                  <c:v>14.833299999999999</c:v>
                </c:pt>
                <c:pt idx="148">
                  <c:v>14.916700000000001</c:v>
                </c:pt>
                <c:pt idx="149">
                  <c:v>15</c:v>
                </c:pt>
                <c:pt idx="150">
                  <c:v>15.083299999999999</c:v>
                </c:pt>
                <c:pt idx="151">
                  <c:v>15.166700000000001</c:v>
                </c:pt>
                <c:pt idx="152">
                  <c:v>15.25</c:v>
                </c:pt>
                <c:pt idx="153">
                  <c:v>15.333299999999999</c:v>
                </c:pt>
                <c:pt idx="154">
                  <c:v>15.416700000000001</c:v>
                </c:pt>
                <c:pt idx="155">
                  <c:v>15.5</c:v>
                </c:pt>
                <c:pt idx="156">
                  <c:v>15.583299999999999</c:v>
                </c:pt>
                <c:pt idx="157">
                  <c:v>15.666700000000001</c:v>
                </c:pt>
                <c:pt idx="158">
                  <c:v>15.75</c:v>
                </c:pt>
                <c:pt idx="159">
                  <c:v>15.833299999999999</c:v>
                </c:pt>
                <c:pt idx="160">
                  <c:v>15.916700000000001</c:v>
                </c:pt>
                <c:pt idx="161">
                  <c:v>16</c:v>
                </c:pt>
                <c:pt idx="162">
                  <c:v>16.083300000000001</c:v>
                </c:pt>
                <c:pt idx="163">
                  <c:v>16.166699999999999</c:v>
                </c:pt>
                <c:pt idx="164">
                  <c:v>16.25</c:v>
                </c:pt>
                <c:pt idx="165">
                  <c:v>16.333300000000001</c:v>
                </c:pt>
                <c:pt idx="166">
                  <c:v>16.416699999999999</c:v>
                </c:pt>
                <c:pt idx="167">
                  <c:v>16.5</c:v>
                </c:pt>
                <c:pt idx="168">
                  <c:v>16.583300000000001</c:v>
                </c:pt>
                <c:pt idx="169">
                  <c:v>16.666699999999999</c:v>
                </c:pt>
                <c:pt idx="170">
                  <c:v>16.75</c:v>
                </c:pt>
                <c:pt idx="171">
                  <c:v>16.833300000000001</c:v>
                </c:pt>
                <c:pt idx="172">
                  <c:v>16.916699999999999</c:v>
                </c:pt>
                <c:pt idx="173">
                  <c:v>17</c:v>
                </c:pt>
                <c:pt idx="174">
                  <c:v>17.083300000000001</c:v>
                </c:pt>
                <c:pt idx="175">
                  <c:v>17.166699999999999</c:v>
                </c:pt>
                <c:pt idx="176">
                  <c:v>17.25</c:v>
                </c:pt>
                <c:pt idx="177">
                  <c:v>17.333300000000001</c:v>
                </c:pt>
                <c:pt idx="178">
                  <c:v>17.416699999999999</c:v>
                </c:pt>
                <c:pt idx="179">
                  <c:v>17.5</c:v>
                </c:pt>
                <c:pt idx="180">
                  <c:v>17.583300000000001</c:v>
                </c:pt>
                <c:pt idx="181">
                  <c:v>17.666699999999999</c:v>
                </c:pt>
                <c:pt idx="182">
                  <c:v>17.75</c:v>
                </c:pt>
                <c:pt idx="183">
                  <c:v>17.833300000000001</c:v>
                </c:pt>
                <c:pt idx="184">
                  <c:v>17.916699999999999</c:v>
                </c:pt>
              </c:numCache>
            </c:numRef>
          </c:xVal>
          <c:yVal>
            <c:numRef>
              <c:f>Sheet1!$B$2:$B$217</c:f>
              <c:numCache>
                <c:formatCode>General</c:formatCode>
                <c:ptCount val="185"/>
                <c:pt idx="0">
                  <c:v>100</c:v>
                </c:pt>
                <c:pt idx="1">
                  <c:v>100</c:v>
                </c:pt>
                <c:pt idx="2">
                  <c:v>99.974999999999994</c:v>
                </c:pt>
                <c:pt idx="3">
                  <c:v>99.878</c:v>
                </c:pt>
                <c:pt idx="4">
                  <c:v>99.754999999999995</c:v>
                </c:pt>
                <c:pt idx="5">
                  <c:v>99.335999999999999</c:v>
                </c:pt>
                <c:pt idx="6">
                  <c:v>95.138999999999996</c:v>
                </c:pt>
                <c:pt idx="7">
                  <c:v>88.515000000000001</c:v>
                </c:pt>
                <c:pt idx="8">
                  <c:v>88.117999999999995</c:v>
                </c:pt>
                <c:pt idx="9">
                  <c:v>87.968000000000004</c:v>
                </c:pt>
                <c:pt idx="10">
                  <c:v>87.968000000000004</c:v>
                </c:pt>
                <c:pt idx="11">
                  <c:v>87.968000000000004</c:v>
                </c:pt>
                <c:pt idx="12">
                  <c:v>87.968000000000004</c:v>
                </c:pt>
                <c:pt idx="13">
                  <c:v>87.941000000000003</c:v>
                </c:pt>
                <c:pt idx="14">
                  <c:v>87.911000000000001</c:v>
                </c:pt>
                <c:pt idx="15">
                  <c:v>87.792000000000002</c:v>
                </c:pt>
                <c:pt idx="16">
                  <c:v>87.613</c:v>
                </c:pt>
                <c:pt idx="17">
                  <c:v>87.105000000000004</c:v>
                </c:pt>
                <c:pt idx="18">
                  <c:v>84.68</c:v>
                </c:pt>
                <c:pt idx="19">
                  <c:v>80.569999999999993</c:v>
                </c:pt>
                <c:pt idx="20">
                  <c:v>79.906999999999996</c:v>
                </c:pt>
                <c:pt idx="21">
                  <c:v>79.634</c:v>
                </c:pt>
                <c:pt idx="22">
                  <c:v>79.634</c:v>
                </c:pt>
                <c:pt idx="23">
                  <c:v>79.602999999999994</c:v>
                </c:pt>
                <c:pt idx="24">
                  <c:v>79.602999999999994</c:v>
                </c:pt>
                <c:pt idx="25">
                  <c:v>79.569999999999993</c:v>
                </c:pt>
                <c:pt idx="26">
                  <c:v>79.498000000000005</c:v>
                </c:pt>
                <c:pt idx="27">
                  <c:v>79.316000000000003</c:v>
                </c:pt>
                <c:pt idx="28">
                  <c:v>79.025000000000006</c:v>
                </c:pt>
                <c:pt idx="29">
                  <c:v>61.862000000000002</c:v>
                </c:pt>
                <c:pt idx="30">
                  <c:v>61.862000000000002</c:v>
                </c:pt>
                <c:pt idx="31">
                  <c:v>61.795000000000002</c:v>
                </c:pt>
                <c:pt idx="32">
                  <c:v>61.456000000000003</c:v>
                </c:pt>
                <c:pt idx="33">
                  <c:v>61.182000000000002</c:v>
                </c:pt>
                <c:pt idx="34">
                  <c:v>60.496000000000002</c:v>
                </c:pt>
                <c:pt idx="35">
                  <c:v>59.259</c:v>
                </c:pt>
                <c:pt idx="36">
                  <c:v>57.881</c:v>
                </c:pt>
                <c:pt idx="37">
                  <c:v>57.601999999999997</c:v>
                </c:pt>
                <c:pt idx="38">
                  <c:v>57.530999999999999</c:v>
                </c:pt>
                <c:pt idx="39">
                  <c:v>57.530999999999999</c:v>
                </c:pt>
                <c:pt idx="40">
                  <c:v>57.530999999999999</c:v>
                </c:pt>
                <c:pt idx="41">
                  <c:v>57.530999999999999</c:v>
                </c:pt>
                <c:pt idx="42">
                  <c:v>57.448</c:v>
                </c:pt>
                <c:pt idx="43">
                  <c:v>57.363999999999997</c:v>
                </c:pt>
                <c:pt idx="44">
                  <c:v>57.363999999999997</c:v>
                </c:pt>
                <c:pt idx="45">
                  <c:v>56.932000000000002</c:v>
                </c:pt>
                <c:pt idx="46">
                  <c:v>56.41</c:v>
                </c:pt>
                <c:pt idx="47">
                  <c:v>55.448999999999998</c:v>
                </c:pt>
                <c:pt idx="48">
                  <c:v>54.31</c:v>
                </c:pt>
                <c:pt idx="49">
                  <c:v>54.045000000000002</c:v>
                </c:pt>
                <c:pt idx="50">
                  <c:v>53.956000000000003</c:v>
                </c:pt>
                <c:pt idx="51">
                  <c:v>53.956000000000003</c:v>
                </c:pt>
                <c:pt idx="52">
                  <c:v>53.956000000000003</c:v>
                </c:pt>
                <c:pt idx="53">
                  <c:v>53.86</c:v>
                </c:pt>
                <c:pt idx="54">
                  <c:v>53.86</c:v>
                </c:pt>
                <c:pt idx="55">
                  <c:v>53.86</c:v>
                </c:pt>
                <c:pt idx="56">
                  <c:v>53.640999999999998</c:v>
                </c:pt>
                <c:pt idx="57">
                  <c:v>53.421999999999997</c:v>
                </c:pt>
                <c:pt idx="58">
                  <c:v>52.654000000000003</c:v>
                </c:pt>
                <c:pt idx="59">
                  <c:v>51.442999999999998</c:v>
                </c:pt>
                <c:pt idx="60">
                  <c:v>50.331000000000003</c:v>
                </c:pt>
                <c:pt idx="61">
                  <c:v>49.993000000000002</c:v>
                </c:pt>
                <c:pt idx="62">
                  <c:v>49.993000000000002</c:v>
                </c:pt>
                <c:pt idx="63">
                  <c:v>49.993000000000002</c:v>
                </c:pt>
                <c:pt idx="64">
                  <c:v>49.993000000000002</c:v>
                </c:pt>
                <c:pt idx="65">
                  <c:v>49.993000000000002</c:v>
                </c:pt>
                <c:pt idx="66">
                  <c:v>49.856999999999999</c:v>
                </c:pt>
                <c:pt idx="67">
                  <c:v>49.856999999999999</c:v>
                </c:pt>
                <c:pt idx="68">
                  <c:v>49.716999999999999</c:v>
                </c:pt>
                <c:pt idx="69">
                  <c:v>49.576000000000001</c:v>
                </c:pt>
                <c:pt idx="70">
                  <c:v>49.295999999999999</c:v>
                </c:pt>
                <c:pt idx="71">
                  <c:v>48.734999999999999</c:v>
                </c:pt>
                <c:pt idx="72">
                  <c:v>48.311</c:v>
                </c:pt>
                <c:pt idx="73">
                  <c:v>47.744</c:v>
                </c:pt>
                <c:pt idx="74">
                  <c:v>47.170999999999999</c:v>
                </c:pt>
                <c:pt idx="75">
                  <c:v>47.170999999999999</c:v>
                </c:pt>
                <c:pt idx="76">
                  <c:v>47.170999999999999</c:v>
                </c:pt>
                <c:pt idx="77">
                  <c:v>47.170999999999999</c:v>
                </c:pt>
                <c:pt idx="78">
                  <c:v>47</c:v>
                </c:pt>
                <c:pt idx="79">
                  <c:v>46.46</c:v>
                </c:pt>
                <c:pt idx="80">
                  <c:v>46.097999999999999</c:v>
                </c:pt>
                <c:pt idx="81">
                  <c:v>45.915999999999997</c:v>
                </c:pt>
                <c:pt idx="82">
                  <c:v>45.55</c:v>
                </c:pt>
                <c:pt idx="83">
                  <c:v>44.634999999999998</c:v>
                </c:pt>
                <c:pt idx="84">
                  <c:v>44.262</c:v>
                </c:pt>
                <c:pt idx="85">
                  <c:v>43.884</c:v>
                </c:pt>
                <c:pt idx="86">
                  <c:v>43.884</c:v>
                </c:pt>
                <c:pt idx="87">
                  <c:v>43.884</c:v>
                </c:pt>
                <c:pt idx="88">
                  <c:v>43.884</c:v>
                </c:pt>
                <c:pt idx="89">
                  <c:v>43.884</c:v>
                </c:pt>
                <c:pt idx="90">
                  <c:v>43.884</c:v>
                </c:pt>
                <c:pt idx="91">
                  <c:v>42.898000000000003</c:v>
                </c:pt>
                <c:pt idx="92">
                  <c:v>42.402000000000001</c:v>
                </c:pt>
                <c:pt idx="93">
                  <c:v>42.154000000000003</c:v>
                </c:pt>
                <c:pt idx="94">
                  <c:v>42.154000000000003</c:v>
                </c:pt>
                <c:pt idx="95">
                  <c:v>41.902999999999999</c:v>
                </c:pt>
                <c:pt idx="96">
                  <c:v>41.652000000000001</c:v>
                </c:pt>
                <c:pt idx="97">
                  <c:v>41.402000000000001</c:v>
                </c:pt>
                <c:pt idx="98">
                  <c:v>41.402000000000001</c:v>
                </c:pt>
                <c:pt idx="99">
                  <c:v>41.402000000000001</c:v>
                </c:pt>
                <c:pt idx="100">
                  <c:v>41.402000000000001</c:v>
                </c:pt>
                <c:pt idx="101">
                  <c:v>41.402000000000001</c:v>
                </c:pt>
                <c:pt idx="102">
                  <c:v>41.402000000000001</c:v>
                </c:pt>
                <c:pt idx="103">
                  <c:v>41.402000000000001</c:v>
                </c:pt>
                <c:pt idx="104">
                  <c:v>41.402000000000001</c:v>
                </c:pt>
                <c:pt idx="105">
                  <c:v>41.402000000000001</c:v>
                </c:pt>
                <c:pt idx="106">
                  <c:v>41.402000000000001</c:v>
                </c:pt>
                <c:pt idx="107">
                  <c:v>40.107999999999997</c:v>
                </c:pt>
                <c:pt idx="108">
                  <c:v>39.130000000000003</c:v>
                </c:pt>
                <c:pt idx="109">
                  <c:v>39.130000000000003</c:v>
                </c:pt>
                <c:pt idx="110">
                  <c:v>39.130000000000003</c:v>
                </c:pt>
                <c:pt idx="111">
                  <c:v>38.795000000000002</c:v>
                </c:pt>
                <c:pt idx="112">
                  <c:v>38.795000000000002</c:v>
                </c:pt>
                <c:pt idx="113">
                  <c:v>38.795000000000002</c:v>
                </c:pt>
                <c:pt idx="114">
                  <c:v>38.795000000000002</c:v>
                </c:pt>
                <c:pt idx="115">
                  <c:v>38.795000000000002</c:v>
                </c:pt>
                <c:pt idx="116">
                  <c:v>38.795000000000002</c:v>
                </c:pt>
                <c:pt idx="117">
                  <c:v>38.359000000000002</c:v>
                </c:pt>
                <c:pt idx="118">
                  <c:v>38.359000000000002</c:v>
                </c:pt>
                <c:pt idx="119">
                  <c:v>38.359000000000002</c:v>
                </c:pt>
                <c:pt idx="120">
                  <c:v>38.359000000000002</c:v>
                </c:pt>
                <c:pt idx="121">
                  <c:v>38.359000000000002</c:v>
                </c:pt>
                <c:pt idx="122">
                  <c:v>38.359000000000002</c:v>
                </c:pt>
                <c:pt idx="123">
                  <c:v>38.359000000000002</c:v>
                </c:pt>
                <c:pt idx="124">
                  <c:v>38.359000000000002</c:v>
                </c:pt>
                <c:pt idx="125">
                  <c:v>38.359000000000002</c:v>
                </c:pt>
                <c:pt idx="126">
                  <c:v>38.359000000000002</c:v>
                </c:pt>
                <c:pt idx="127">
                  <c:v>38.359000000000002</c:v>
                </c:pt>
                <c:pt idx="128">
                  <c:v>38.359000000000002</c:v>
                </c:pt>
                <c:pt idx="129">
                  <c:v>38.359000000000002</c:v>
                </c:pt>
                <c:pt idx="130">
                  <c:v>38.359000000000002</c:v>
                </c:pt>
                <c:pt idx="131">
                  <c:v>37.649000000000001</c:v>
                </c:pt>
                <c:pt idx="132">
                  <c:v>36.228000000000002</c:v>
                </c:pt>
                <c:pt idx="133">
                  <c:v>36.228000000000002</c:v>
                </c:pt>
                <c:pt idx="134">
                  <c:v>36.228000000000002</c:v>
                </c:pt>
                <c:pt idx="135">
                  <c:v>36.228000000000002</c:v>
                </c:pt>
                <c:pt idx="136">
                  <c:v>36.228000000000002</c:v>
                </c:pt>
                <c:pt idx="137">
                  <c:v>36.228000000000002</c:v>
                </c:pt>
                <c:pt idx="138">
                  <c:v>36.228000000000002</c:v>
                </c:pt>
                <c:pt idx="139">
                  <c:v>36.228000000000002</c:v>
                </c:pt>
                <c:pt idx="140">
                  <c:v>36.228000000000002</c:v>
                </c:pt>
                <c:pt idx="141">
                  <c:v>36.228000000000002</c:v>
                </c:pt>
                <c:pt idx="142">
                  <c:v>36.228000000000002</c:v>
                </c:pt>
                <c:pt idx="143">
                  <c:v>36.228000000000002</c:v>
                </c:pt>
                <c:pt idx="144">
                  <c:v>36.228000000000002</c:v>
                </c:pt>
                <c:pt idx="145">
                  <c:v>36.228000000000002</c:v>
                </c:pt>
                <c:pt idx="146">
                  <c:v>36.228000000000002</c:v>
                </c:pt>
                <c:pt idx="147">
                  <c:v>36.228000000000002</c:v>
                </c:pt>
                <c:pt idx="148">
                  <c:v>36.228000000000002</c:v>
                </c:pt>
                <c:pt idx="149">
                  <c:v>36.228000000000002</c:v>
                </c:pt>
                <c:pt idx="150">
                  <c:v>36.228000000000002</c:v>
                </c:pt>
                <c:pt idx="151">
                  <c:v>36.228000000000002</c:v>
                </c:pt>
                <c:pt idx="152">
                  <c:v>36.228000000000002</c:v>
                </c:pt>
                <c:pt idx="153">
                  <c:v>36.228000000000002</c:v>
                </c:pt>
                <c:pt idx="154">
                  <c:v>34.978999999999999</c:v>
                </c:pt>
                <c:pt idx="155">
                  <c:v>34.978999999999999</c:v>
                </c:pt>
                <c:pt idx="156">
                  <c:v>34.978999999999999</c:v>
                </c:pt>
                <c:pt idx="157">
                  <c:v>34.978999999999999</c:v>
                </c:pt>
                <c:pt idx="158">
                  <c:v>34.978999999999999</c:v>
                </c:pt>
                <c:pt idx="159">
                  <c:v>34.978999999999999</c:v>
                </c:pt>
                <c:pt idx="160">
                  <c:v>34.978999999999999</c:v>
                </c:pt>
                <c:pt idx="161">
                  <c:v>34.978999999999999</c:v>
                </c:pt>
                <c:pt idx="162">
                  <c:v>34.978999999999999</c:v>
                </c:pt>
                <c:pt idx="163">
                  <c:v>34.978999999999999</c:v>
                </c:pt>
                <c:pt idx="164">
                  <c:v>34.978999999999999</c:v>
                </c:pt>
                <c:pt idx="165">
                  <c:v>34.978999999999999</c:v>
                </c:pt>
                <c:pt idx="166">
                  <c:v>34.978999999999999</c:v>
                </c:pt>
                <c:pt idx="167">
                  <c:v>32.920999999999999</c:v>
                </c:pt>
                <c:pt idx="168">
                  <c:v>30.864000000000001</c:v>
                </c:pt>
                <c:pt idx="169">
                  <c:v>30.864000000000001</c:v>
                </c:pt>
                <c:pt idx="170">
                  <c:v>30.864000000000001</c:v>
                </c:pt>
                <c:pt idx="171">
                  <c:v>30.864000000000001</c:v>
                </c:pt>
                <c:pt idx="172">
                  <c:v>30.864000000000001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A91-4199-8B35-98E639D66B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with No History of Hypertension (N=25,809) </c:v>
                </c:pt>
              </c:strCache>
            </c:strRef>
          </c:tx>
          <c:spPr>
            <a:ln w="28575">
              <a:solidFill>
                <a:srgbClr val="009900"/>
              </a:solidFill>
              <a:prstDash val="solid"/>
            </a:ln>
          </c:spPr>
          <c:marker>
            <c:symbol val="none"/>
          </c:marker>
          <c:xVal>
            <c:numRef>
              <c:f>Sheet1!$A$2:$A$217</c:f>
              <c:numCache>
                <c:formatCode>General</c:formatCode>
                <c:ptCount val="185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5</c:v>
                </c:pt>
                <c:pt idx="30">
                  <c:v>5.0833000000000004</c:v>
                </c:pt>
                <c:pt idx="31">
                  <c:v>5.1666999999999996</c:v>
                </c:pt>
                <c:pt idx="32">
                  <c:v>5.25</c:v>
                </c:pt>
                <c:pt idx="33">
                  <c:v>5.3333000000000004</c:v>
                </c:pt>
                <c:pt idx="34">
                  <c:v>5.4166999999999996</c:v>
                </c:pt>
                <c:pt idx="35">
                  <c:v>5.5</c:v>
                </c:pt>
                <c:pt idx="36">
                  <c:v>5.5833000000000004</c:v>
                </c:pt>
                <c:pt idx="37">
                  <c:v>5.6666999999999996</c:v>
                </c:pt>
                <c:pt idx="38">
                  <c:v>5.75</c:v>
                </c:pt>
                <c:pt idx="39">
                  <c:v>5.8333000000000004</c:v>
                </c:pt>
                <c:pt idx="40">
                  <c:v>5.9166999999999996</c:v>
                </c:pt>
                <c:pt idx="41">
                  <c:v>6</c:v>
                </c:pt>
                <c:pt idx="42">
                  <c:v>6.0833000000000004</c:v>
                </c:pt>
                <c:pt idx="43">
                  <c:v>6.1666999999999996</c:v>
                </c:pt>
                <c:pt idx="44">
                  <c:v>6.25</c:v>
                </c:pt>
                <c:pt idx="45">
                  <c:v>6.3333000000000004</c:v>
                </c:pt>
                <c:pt idx="46">
                  <c:v>6.4166999999999996</c:v>
                </c:pt>
                <c:pt idx="47">
                  <c:v>6.5</c:v>
                </c:pt>
                <c:pt idx="48">
                  <c:v>6.5833000000000004</c:v>
                </c:pt>
                <c:pt idx="49">
                  <c:v>6.6666999999999996</c:v>
                </c:pt>
                <c:pt idx="50">
                  <c:v>6.75</c:v>
                </c:pt>
                <c:pt idx="51">
                  <c:v>6.8333000000000004</c:v>
                </c:pt>
                <c:pt idx="52">
                  <c:v>6.9166999999999996</c:v>
                </c:pt>
                <c:pt idx="53">
                  <c:v>7</c:v>
                </c:pt>
                <c:pt idx="54">
                  <c:v>7.0833000000000004</c:v>
                </c:pt>
                <c:pt idx="55">
                  <c:v>7.1666999999999996</c:v>
                </c:pt>
                <c:pt idx="56">
                  <c:v>7.25</c:v>
                </c:pt>
                <c:pt idx="57">
                  <c:v>7.3333000000000004</c:v>
                </c:pt>
                <c:pt idx="58">
                  <c:v>7.4166999999999996</c:v>
                </c:pt>
                <c:pt idx="59">
                  <c:v>7.5</c:v>
                </c:pt>
                <c:pt idx="60">
                  <c:v>7.5833000000000004</c:v>
                </c:pt>
                <c:pt idx="61">
                  <c:v>7.6666999999999996</c:v>
                </c:pt>
                <c:pt idx="62">
                  <c:v>7.75</c:v>
                </c:pt>
                <c:pt idx="63">
                  <c:v>7.8333000000000004</c:v>
                </c:pt>
                <c:pt idx="64">
                  <c:v>7.9166999999999996</c:v>
                </c:pt>
                <c:pt idx="65">
                  <c:v>8</c:v>
                </c:pt>
                <c:pt idx="66">
                  <c:v>8.0832999999999995</c:v>
                </c:pt>
                <c:pt idx="67">
                  <c:v>8.1667000000000005</c:v>
                </c:pt>
                <c:pt idx="68">
                  <c:v>8.25</c:v>
                </c:pt>
                <c:pt idx="69">
                  <c:v>8.3332999999999995</c:v>
                </c:pt>
                <c:pt idx="70">
                  <c:v>8.4167000000000005</c:v>
                </c:pt>
                <c:pt idx="71">
                  <c:v>8.5</c:v>
                </c:pt>
                <c:pt idx="72">
                  <c:v>8.5832999999999995</c:v>
                </c:pt>
                <c:pt idx="73">
                  <c:v>8.6667000000000005</c:v>
                </c:pt>
                <c:pt idx="74">
                  <c:v>8.75</c:v>
                </c:pt>
                <c:pt idx="75">
                  <c:v>8.8332999999999995</c:v>
                </c:pt>
                <c:pt idx="76">
                  <c:v>8.9167000000000005</c:v>
                </c:pt>
                <c:pt idx="77">
                  <c:v>9</c:v>
                </c:pt>
                <c:pt idx="78">
                  <c:v>9.0832999999999995</c:v>
                </c:pt>
                <c:pt idx="79">
                  <c:v>9.1667000000000005</c:v>
                </c:pt>
                <c:pt idx="80">
                  <c:v>9.25</c:v>
                </c:pt>
                <c:pt idx="81">
                  <c:v>9.3332999999999995</c:v>
                </c:pt>
                <c:pt idx="82">
                  <c:v>9.4167000000000005</c:v>
                </c:pt>
                <c:pt idx="83">
                  <c:v>9.5</c:v>
                </c:pt>
                <c:pt idx="84">
                  <c:v>9.5832999999999995</c:v>
                </c:pt>
                <c:pt idx="85">
                  <c:v>9.6667000000000005</c:v>
                </c:pt>
                <c:pt idx="86">
                  <c:v>9.75</c:v>
                </c:pt>
                <c:pt idx="87">
                  <c:v>9.8332999999999995</c:v>
                </c:pt>
                <c:pt idx="88">
                  <c:v>9.9167000000000005</c:v>
                </c:pt>
                <c:pt idx="89">
                  <c:v>10</c:v>
                </c:pt>
                <c:pt idx="90">
                  <c:v>10.083299999999999</c:v>
                </c:pt>
                <c:pt idx="91">
                  <c:v>10.166700000000001</c:v>
                </c:pt>
                <c:pt idx="92">
                  <c:v>10.25</c:v>
                </c:pt>
                <c:pt idx="93">
                  <c:v>10.333299999999999</c:v>
                </c:pt>
                <c:pt idx="94">
                  <c:v>10.416700000000001</c:v>
                </c:pt>
                <c:pt idx="95">
                  <c:v>10.5</c:v>
                </c:pt>
                <c:pt idx="96">
                  <c:v>10.583299999999999</c:v>
                </c:pt>
                <c:pt idx="97">
                  <c:v>10.666700000000001</c:v>
                </c:pt>
                <c:pt idx="98">
                  <c:v>10.75</c:v>
                </c:pt>
                <c:pt idx="99">
                  <c:v>10.833299999999999</c:v>
                </c:pt>
                <c:pt idx="100">
                  <c:v>10.916700000000001</c:v>
                </c:pt>
                <c:pt idx="101">
                  <c:v>11</c:v>
                </c:pt>
                <c:pt idx="102">
                  <c:v>11.083299999999999</c:v>
                </c:pt>
                <c:pt idx="103">
                  <c:v>11.166700000000001</c:v>
                </c:pt>
                <c:pt idx="104">
                  <c:v>11.25</c:v>
                </c:pt>
                <c:pt idx="105">
                  <c:v>11.333299999999999</c:v>
                </c:pt>
                <c:pt idx="106">
                  <c:v>11.416700000000001</c:v>
                </c:pt>
                <c:pt idx="107">
                  <c:v>11.5</c:v>
                </c:pt>
                <c:pt idx="108">
                  <c:v>11.583299999999999</c:v>
                </c:pt>
                <c:pt idx="109">
                  <c:v>11.666700000000001</c:v>
                </c:pt>
                <c:pt idx="110">
                  <c:v>11.75</c:v>
                </c:pt>
                <c:pt idx="111">
                  <c:v>11.833299999999999</c:v>
                </c:pt>
                <c:pt idx="112">
                  <c:v>11.916700000000001</c:v>
                </c:pt>
                <c:pt idx="113">
                  <c:v>12</c:v>
                </c:pt>
                <c:pt idx="114">
                  <c:v>12.083299999999999</c:v>
                </c:pt>
                <c:pt idx="115">
                  <c:v>12.166700000000001</c:v>
                </c:pt>
                <c:pt idx="116">
                  <c:v>12.25</c:v>
                </c:pt>
                <c:pt idx="117">
                  <c:v>12.333299999999999</c:v>
                </c:pt>
                <c:pt idx="118">
                  <c:v>12.416700000000001</c:v>
                </c:pt>
                <c:pt idx="119">
                  <c:v>12.5</c:v>
                </c:pt>
                <c:pt idx="120">
                  <c:v>12.583299999999999</c:v>
                </c:pt>
                <c:pt idx="121">
                  <c:v>12.666700000000001</c:v>
                </c:pt>
                <c:pt idx="122">
                  <c:v>12.75</c:v>
                </c:pt>
                <c:pt idx="123">
                  <c:v>12.833299999999999</c:v>
                </c:pt>
                <c:pt idx="124">
                  <c:v>12.916700000000001</c:v>
                </c:pt>
                <c:pt idx="125">
                  <c:v>13</c:v>
                </c:pt>
                <c:pt idx="126">
                  <c:v>13.083299999999999</c:v>
                </c:pt>
                <c:pt idx="127">
                  <c:v>13.166700000000001</c:v>
                </c:pt>
                <c:pt idx="128">
                  <c:v>13.25</c:v>
                </c:pt>
                <c:pt idx="129">
                  <c:v>13.333299999999999</c:v>
                </c:pt>
                <c:pt idx="130">
                  <c:v>13.416700000000001</c:v>
                </c:pt>
                <c:pt idx="131">
                  <c:v>13.5</c:v>
                </c:pt>
                <c:pt idx="132">
                  <c:v>13.583299999999999</c:v>
                </c:pt>
                <c:pt idx="133">
                  <c:v>13.666700000000001</c:v>
                </c:pt>
                <c:pt idx="134">
                  <c:v>13.75</c:v>
                </c:pt>
                <c:pt idx="135">
                  <c:v>13.833299999999999</c:v>
                </c:pt>
                <c:pt idx="136">
                  <c:v>13.916700000000001</c:v>
                </c:pt>
                <c:pt idx="137">
                  <c:v>14</c:v>
                </c:pt>
                <c:pt idx="138">
                  <c:v>14.083299999999999</c:v>
                </c:pt>
                <c:pt idx="139">
                  <c:v>14.166700000000001</c:v>
                </c:pt>
                <c:pt idx="140">
                  <c:v>14.25</c:v>
                </c:pt>
                <c:pt idx="141">
                  <c:v>14.333299999999999</c:v>
                </c:pt>
                <c:pt idx="142">
                  <c:v>14.416700000000001</c:v>
                </c:pt>
                <c:pt idx="143">
                  <c:v>14.5</c:v>
                </c:pt>
                <c:pt idx="144">
                  <c:v>14.583299999999999</c:v>
                </c:pt>
                <c:pt idx="145">
                  <c:v>14.666700000000001</c:v>
                </c:pt>
                <c:pt idx="146">
                  <c:v>14.75</c:v>
                </c:pt>
                <c:pt idx="147">
                  <c:v>14.833299999999999</c:v>
                </c:pt>
                <c:pt idx="148">
                  <c:v>14.916700000000001</c:v>
                </c:pt>
                <c:pt idx="149">
                  <c:v>15</c:v>
                </c:pt>
                <c:pt idx="150">
                  <c:v>15.083299999999999</c:v>
                </c:pt>
                <c:pt idx="151">
                  <c:v>15.166700000000001</c:v>
                </c:pt>
                <c:pt idx="152">
                  <c:v>15.25</c:v>
                </c:pt>
                <c:pt idx="153">
                  <c:v>15.333299999999999</c:v>
                </c:pt>
                <c:pt idx="154">
                  <c:v>15.416700000000001</c:v>
                </c:pt>
                <c:pt idx="155">
                  <c:v>15.5</c:v>
                </c:pt>
                <c:pt idx="156">
                  <c:v>15.583299999999999</c:v>
                </c:pt>
                <c:pt idx="157">
                  <c:v>15.666700000000001</c:v>
                </c:pt>
                <c:pt idx="158">
                  <c:v>15.75</c:v>
                </c:pt>
                <c:pt idx="159">
                  <c:v>15.833299999999999</c:v>
                </c:pt>
                <c:pt idx="160">
                  <c:v>15.916700000000001</c:v>
                </c:pt>
                <c:pt idx="161">
                  <c:v>16</c:v>
                </c:pt>
                <c:pt idx="162">
                  <c:v>16.083300000000001</c:v>
                </c:pt>
                <c:pt idx="163">
                  <c:v>16.166699999999999</c:v>
                </c:pt>
                <c:pt idx="164">
                  <c:v>16.25</c:v>
                </c:pt>
                <c:pt idx="165">
                  <c:v>16.333300000000001</c:v>
                </c:pt>
                <c:pt idx="166">
                  <c:v>16.416699999999999</c:v>
                </c:pt>
                <c:pt idx="167">
                  <c:v>16.5</c:v>
                </c:pt>
                <c:pt idx="168">
                  <c:v>16.583300000000001</c:v>
                </c:pt>
                <c:pt idx="169">
                  <c:v>16.666699999999999</c:v>
                </c:pt>
                <c:pt idx="170">
                  <c:v>16.75</c:v>
                </c:pt>
                <c:pt idx="171">
                  <c:v>16.833300000000001</c:v>
                </c:pt>
                <c:pt idx="172">
                  <c:v>16.916699999999999</c:v>
                </c:pt>
                <c:pt idx="173">
                  <c:v>17</c:v>
                </c:pt>
                <c:pt idx="174">
                  <c:v>17.083300000000001</c:v>
                </c:pt>
                <c:pt idx="175">
                  <c:v>17.166699999999999</c:v>
                </c:pt>
                <c:pt idx="176">
                  <c:v>17.25</c:v>
                </c:pt>
                <c:pt idx="177">
                  <c:v>17.333300000000001</c:v>
                </c:pt>
                <c:pt idx="178">
                  <c:v>17.416699999999999</c:v>
                </c:pt>
                <c:pt idx="179">
                  <c:v>17.5</c:v>
                </c:pt>
                <c:pt idx="180">
                  <c:v>17.583300000000001</c:v>
                </c:pt>
                <c:pt idx="181">
                  <c:v>17.666699999999999</c:v>
                </c:pt>
                <c:pt idx="182">
                  <c:v>17.75</c:v>
                </c:pt>
                <c:pt idx="183">
                  <c:v>17.833300000000001</c:v>
                </c:pt>
                <c:pt idx="184">
                  <c:v>17.916699999999999</c:v>
                </c:pt>
              </c:numCache>
            </c:numRef>
          </c:xVal>
          <c:yVal>
            <c:numRef>
              <c:f>Sheet1!$C$2:$C$217</c:f>
              <c:numCache>
                <c:formatCode>General</c:formatCode>
                <c:ptCount val="185"/>
                <c:pt idx="0">
                  <c:v>100</c:v>
                </c:pt>
                <c:pt idx="1">
                  <c:v>100</c:v>
                </c:pt>
                <c:pt idx="2">
                  <c:v>99.965000000000003</c:v>
                </c:pt>
                <c:pt idx="3">
                  <c:v>99.926000000000002</c:v>
                </c:pt>
                <c:pt idx="4">
                  <c:v>99.832999999999998</c:v>
                </c:pt>
                <c:pt idx="5">
                  <c:v>99.614999999999995</c:v>
                </c:pt>
                <c:pt idx="6">
                  <c:v>97.155000000000001</c:v>
                </c:pt>
                <c:pt idx="7">
                  <c:v>93.444000000000003</c:v>
                </c:pt>
                <c:pt idx="8">
                  <c:v>93.141999999999996</c:v>
                </c:pt>
                <c:pt idx="9">
                  <c:v>93.09</c:v>
                </c:pt>
                <c:pt idx="10">
                  <c:v>93.07</c:v>
                </c:pt>
                <c:pt idx="11">
                  <c:v>93.061999999999998</c:v>
                </c:pt>
                <c:pt idx="12">
                  <c:v>93.061999999999998</c:v>
                </c:pt>
                <c:pt idx="13">
                  <c:v>93.013000000000005</c:v>
                </c:pt>
                <c:pt idx="14">
                  <c:v>92.971999999999994</c:v>
                </c:pt>
                <c:pt idx="15">
                  <c:v>92.87</c:v>
                </c:pt>
                <c:pt idx="16">
                  <c:v>92.65</c:v>
                </c:pt>
                <c:pt idx="17">
                  <c:v>92.186999999999998</c:v>
                </c:pt>
                <c:pt idx="18">
                  <c:v>90.296999999999997</c:v>
                </c:pt>
                <c:pt idx="19">
                  <c:v>87.475999999999999</c:v>
                </c:pt>
                <c:pt idx="20">
                  <c:v>87.046000000000006</c:v>
                </c:pt>
                <c:pt idx="21">
                  <c:v>86.956000000000003</c:v>
                </c:pt>
                <c:pt idx="22">
                  <c:v>86.921999999999997</c:v>
                </c:pt>
                <c:pt idx="23">
                  <c:v>86.912000000000006</c:v>
                </c:pt>
                <c:pt idx="24">
                  <c:v>86.902000000000001</c:v>
                </c:pt>
                <c:pt idx="25">
                  <c:v>86.864999999999995</c:v>
                </c:pt>
                <c:pt idx="26">
                  <c:v>86.781000000000006</c:v>
                </c:pt>
                <c:pt idx="27">
                  <c:v>86.646000000000001</c:v>
                </c:pt>
                <c:pt idx="28">
                  <c:v>86.302999999999997</c:v>
                </c:pt>
                <c:pt idx="29">
                  <c:v>71.474000000000004</c:v>
                </c:pt>
                <c:pt idx="30">
                  <c:v>71.435000000000002</c:v>
                </c:pt>
                <c:pt idx="31">
                  <c:v>71.293999999999997</c:v>
                </c:pt>
                <c:pt idx="32">
                  <c:v>71.009</c:v>
                </c:pt>
                <c:pt idx="33">
                  <c:v>70.632000000000005</c:v>
                </c:pt>
                <c:pt idx="34">
                  <c:v>70.12</c:v>
                </c:pt>
                <c:pt idx="35">
                  <c:v>69.031999999999996</c:v>
                </c:pt>
                <c:pt idx="36">
                  <c:v>67.617999999999995</c:v>
                </c:pt>
                <c:pt idx="37">
                  <c:v>67.369</c:v>
                </c:pt>
                <c:pt idx="38">
                  <c:v>67.263999999999996</c:v>
                </c:pt>
                <c:pt idx="39">
                  <c:v>67.263999999999996</c:v>
                </c:pt>
                <c:pt idx="40">
                  <c:v>67.209999999999994</c:v>
                </c:pt>
                <c:pt idx="41">
                  <c:v>67.132000000000005</c:v>
                </c:pt>
                <c:pt idx="42">
                  <c:v>67</c:v>
                </c:pt>
                <c:pt idx="43">
                  <c:v>66.850999999999999</c:v>
                </c:pt>
                <c:pt idx="44">
                  <c:v>66.599000000000004</c:v>
                </c:pt>
                <c:pt idx="45">
                  <c:v>66.334000000000003</c:v>
                </c:pt>
                <c:pt idx="46">
                  <c:v>65.852000000000004</c:v>
                </c:pt>
                <c:pt idx="47">
                  <c:v>64.831999999999994</c:v>
                </c:pt>
                <c:pt idx="48">
                  <c:v>63.695</c:v>
                </c:pt>
                <c:pt idx="49">
                  <c:v>63.423999999999999</c:v>
                </c:pt>
                <c:pt idx="50">
                  <c:v>63.372</c:v>
                </c:pt>
                <c:pt idx="51">
                  <c:v>63.32</c:v>
                </c:pt>
                <c:pt idx="52">
                  <c:v>63.279000000000003</c:v>
                </c:pt>
                <c:pt idx="53">
                  <c:v>63.195999999999998</c:v>
                </c:pt>
                <c:pt idx="54">
                  <c:v>63.106000000000002</c:v>
                </c:pt>
                <c:pt idx="55">
                  <c:v>62.886000000000003</c:v>
                </c:pt>
                <c:pt idx="56">
                  <c:v>62.600999999999999</c:v>
                </c:pt>
                <c:pt idx="57">
                  <c:v>62.186</c:v>
                </c:pt>
                <c:pt idx="58">
                  <c:v>61.674999999999997</c:v>
                </c:pt>
                <c:pt idx="59">
                  <c:v>60.792999999999999</c:v>
                </c:pt>
                <c:pt idx="60">
                  <c:v>59.777000000000001</c:v>
                </c:pt>
                <c:pt idx="61">
                  <c:v>59.597999999999999</c:v>
                </c:pt>
                <c:pt idx="62">
                  <c:v>59.548999999999999</c:v>
                </c:pt>
                <c:pt idx="63">
                  <c:v>59.531999999999996</c:v>
                </c:pt>
                <c:pt idx="64">
                  <c:v>59.497999999999998</c:v>
                </c:pt>
                <c:pt idx="65">
                  <c:v>59.444000000000003</c:v>
                </c:pt>
                <c:pt idx="66">
                  <c:v>59.369</c:v>
                </c:pt>
                <c:pt idx="67">
                  <c:v>59.19</c:v>
                </c:pt>
                <c:pt idx="68">
                  <c:v>58.850999999999999</c:v>
                </c:pt>
                <c:pt idx="69">
                  <c:v>58.411000000000001</c:v>
                </c:pt>
                <c:pt idx="70">
                  <c:v>57.828000000000003</c:v>
                </c:pt>
                <c:pt idx="71">
                  <c:v>56.94</c:v>
                </c:pt>
                <c:pt idx="72">
                  <c:v>56.148000000000003</c:v>
                </c:pt>
                <c:pt idx="73">
                  <c:v>56.003999999999998</c:v>
                </c:pt>
                <c:pt idx="74">
                  <c:v>55.963000000000001</c:v>
                </c:pt>
                <c:pt idx="75">
                  <c:v>55.963000000000001</c:v>
                </c:pt>
                <c:pt idx="76">
                  <c:v>55.941000000000003</c:v>
                </c:pt>
                <c:pt idx="77">
                  <c:v>55.941000000000003</c:v>
                </c:pt>
                <c:pt idx="78">
                  <c:v>55.869</c:v>
                </c:pt>
                <c:pt idx="79">
                  <c:v>55.77</c:v>
                </c:pt>
                <c:pt idx="80">
                  <c:v>55.57</c:v>
                </c:pt>
                <c:pt idx="81">
                  <c:v>55.343000000000004</c:v>
                </c:pt>
                <c:pt idx="82">
                  <c:v>54.991</c:v>
                </c:pt>
                <c:pt idx="83">
                  <c:v>53.93</c:v>
                </c:pt>
                <c:pt idx="84">
                  <c:v>52.634</c:v>
                </c:pt>
                <c:pt idx="85">
                  <c:v>52.402999999999999</c:v>
                </c:pt>
                <c:pt idx="86">
                  <c:v>52.298999999999999</c:v>
                </c:pt>
                <c:pt idx="87">
                  <c:v>52.298999999999999</c:v>
                </c:pt>
                <c:pt idx="88">
                  <c:v>52.298999999999999</c:v>
                </c:pt>
                <c:pt idx="89">
                  <c:v>52.243000000000002</c:v>
                </c:pt>
                <c:pt idx="90">
                  <c:v>52.152000000000001</c:v>
                </c:pt>
                <c:pt idx="91">
                  <c:v>52.057000000000002</c:v>
                </c:pt>
                <c:pt idx="92">
                  <c:v>51.865000000000002</c:v>
                </c:pt>
                <c:pt idx="93">
                  <c:v>51.735999999999997</c:v>
                </c:pt>
                <c:pt idx="94">
                  <c:v>51.573999999999998</c:v>
                </c:pt>
                <c:pt idx="95">
                  <c:v>50.762</c:v>
                </c:pt>
                <c:pt idx="96">
                  <c:v>49.654000000000003</c:v>
                </c:pt>
                <c:pt idx="97">
                  <c:v>49.555</c:v>
                </c:pt>
                <c:pt idx="98">
                  <c:v>49.555</c:v>
                </c:pt>
                <c:pt idx="99">
                  <c:v>49.555</c:v>
                </c:pt>
                <c:pt idx="100">
                  <c:v>49.485999999999997</c:v>
                </c:pt>
                <c:pt idx="101">
                  <c:v>49.451000000000001</c:v>
                </c:pt>
                <c:pt idx="102">
                  <c:v>49.451000000000001</c:v>
                </c:pt>
                <c:pt idx="103">
                  <c:v>49.329000000000001</c:v>
                </c:pt>
                <c:pt idx="104">
                  <c:v>49.122999999999998</c:v>
                </c:pt>
                <c:pt idx="105">
                  <c:v>48.999000000000002</c:v>
                </c:pt>
                <c:pt idx="106">
                  <c:v>48.667999999999999</c:v>
                </c:pt>
                <c:pt idx="107">
                  <c:v>48.085000000000001</c:v>
                </c:pt>
                <c:pt idx="108">
                  <c:v>47.374000000000002</c:v>
                </c:pt>
                <c:pt idx="109">
                  <c:v>47.247999999999998</c:v>
                </c:pt>
                <c:pt idx="110">
                  <c:v>47.162999999999997</c:v>
                </c:pt>
                <c:pt idx="111">
                  <c:v>47.162999999999997</c:v>
                </c:pt>
                <c:pt idx="112">
                  <c:v>47.162999999999997</c:v>
                </c:pt>
                <c:pt idx="113">
                  <c:v>47.070999999999998</c:v>
                </c:pt>
                <c:pt idx="114">
                  <c:v>47.021999999999998</c:v>
                </c:pt>
                <c:pt idx="115">
                  <c:v>46.968000000000004</c:v>
                </c:pt>
                <c:pt idx="116">
                  <c:v>46.805999999999997</c:v>
                </c:pt>
                <c:pt idx="117">
                  <c:v>46.262</c:v>
                </c:pt>
                <c:pt idx="118">
                  <c:v>45.88</c:v>
                </c:pt>
                <c:pt idx="119">
                  <c:v>45.222000000000001</c:v>
                </c:pt>
                <c:pt idx="120">
                  <c:v>44.171999999999997</c:v>
                </c:pt>
                <c:pt idx="121">
                  <c:v>44.058999999999997</c:v>
                </c:pt>
                <c:pt idx="122">
                  <c:v>44.058999999999997</c:v>
                </c:pt>
                <c:pt idx="123">
                  <c:v>44.058999999999997</c:v>
                </c:pt>
                <c:pt idx="124">
                  <c:v>44.058999999999997</c:v>
                </c:pt>
                <c:pt idx="125">
                  <c:v>44.058999999999997</c:v>
                </c:pt>
                <c:pt idx="126">
                  <c:v>44.058999999999997</c:v>
                </c:pt>
                <c:pt idx="127">
                  <c:v>43.987000000000002</c:v>
                </c:pt>
                <c:pt idx="128">
                  <c:v>43.912999999999997</c:v>
                </c:pt>
                <c:pt idx="129">
                  <c:v>43.765000000000001</c:v>
                </c:pt>
                <c:pt idx="130">
                  <c:v>43.319000000000003</c:v>
                </c:pt>
                <c:pt idx="131">
                  <c:v>42.719000000000001</c:v>
                </c:pt>
                <c:pt idx="132">
                  <c:v>42.19</c:v>
                </c:pt>
                <c:pt idx="133">
                  <c:v>42.113999999999997</c:v>
                </c:pt>
                <c:pt idx="134">
                  <c:v>42.113999999999997</c:v>
                </c:pt>
                <c:pt idx="135">
                  <c:v>42.113999999999997</c:v>
                </c:pt>
                <c:pt idx="136">
                  <c:v>42.113999999999997</c:v>
                </c:pt>
                <c:pt idx="137">
                  <c:v>42.113999999999997</c:v>
                </c:pt>
                <c:pt idx="138">
                  <c:v>42.113999999999997</c:v>
                </c:pt>
                <c:pt idx="139">
                  <c:v>42.005000000000003</c:v>
                </c:pt>
                <c:pt idx="140">
                  <c:v>42.005000000000003</c:v>
                </c:pt>
                <c:pt idx="141">
                  <c:v>41.679000000000002</c:v>
                </c:pt>
                <c:pt idx="142">
                  <c:v>41.244</c:v>
                </c:pt>
                <c:pt idx="143">
                  <c:v>40.590000000000003</c:v>
                </c:pt>
                <c:pt idx="144">
                  <c:v>39.826000000000001</c:v>
                </c:pt>
                <c:pt idx="145">
                  <c:v>39.715000000000003</c:v>
                </c:pt>
                <c:pt idx="146">
                  <c:v>39.715000000000003</c:v>
                </c:pt>
                <c:pt idx="147">
                  <c:v>39.715000000000003</c:v>
                </c:pt>
                <c:pt idx="148">
                  <c:v>39.715000000000003</c:v>
                </c:pt>
                <c:pt idx="149">
                  <c:v>39.715000000000003</c:v>
                </c:pt>
                <c:pt idx="150">
                  <c:v>39.715000000000003</c:v>
                </c:pt>
                <c:pt idx="151">
                  <c:v>39.715000000000003</c:v>
                </c:pt>
                <c:pt idx="152">
                  <c:v>39.533000000000001</c:v>
                </c:pt>
                <c:pt idx="153">
                  <c:v>39.168999999999997</c:v>
                </c:pt>
                <c:pt idx="154">
                  <c:v>39.168999999999997</c:v>
                </c:pt>
                <c:pt idx="155">
                  <c:v>38.616999999999997</c:v>
                </c:pt>
                <c:pt idx="156">
                  <c:v>37.69</c:v>
                </c:pt>
                <c:pt idx="157">
                  <c:v>37.69</c:v>
                </c:pt>
                <c:pt idx="158">
                  <c:v>37.69</c:v>
                </c:pt>
                <c:pt idx="159">
                  <c:v>37.69</c:v>
                </c:pt>
                <c:pt idx="160">
                  <c:v>37.69</c:v>
                </c:pt>
                <c:pt idx="161">
                  <c:v>37.69</c:v>
                </c:pt>
                <c:pt idx="162">
                  <c:v>37.69</c:v>
                </c:pt>
                <c:pt idx="163">
                  <c:v>37.381</c:v>
                </c:pt>
                <c:pt idx="164">
                  <c:v>37.381</c:v>
                </c:pt>
                <c:pt idx="165">
                  <c:v>37.067</c:v>
                </c:pt>
                <c:pt idx="166">
                  <c:v>37.067</c:v>
                </c:pt>
                <c:pt idx="167">
                  <c:v>36.75</c:v>
                </c:pt>
                <c:pt idx="168">
                  <c:v>36.430999999999997</c:v>
                </c:pt>
                <c:pt idx="169">
                  <c:v>36.430999999999997</c:v>
                </c:pt>
                <c:pt idx="170">
                  <c:v>36.094000000000001</c:v>
                </c:pt>
                <c:pt idx="171">
                  <c:v>36.094000000000001</c:v>
                </c:pt>
                <c:pt idx="172">
                  <c:v>36.094000000000001</c:v>
                </c:pt>
                <c:pt idx="173">
                  <c:v>36.094000000000001</c:v>
                </c:pt>
                <c:pt idx="174">
                  <c:v>36.094000000000001</c:v>
                </c:pt>
                <c:pt idx="175">
                  <c:v>36.094000000000001</c:v>
                </c:pt>
                <c:pt idx="176">
                  <c:v>36.094000000000001</c:v>
                </c:pt>
                <c:pt idx="177">
                  <c:v>36.094000000000001</c:v>
                </c:pt>
                <c:pt idx="178">
                  <c:v>36.094000000000001</c:v>
                </c:pt>
                <c:pt idx="179">
                  <c:v>36.094000000000001</c:v>
                </c:pt>
                <c:pt idx="180">
                  <c:v>36.094000000000001</c:v>
                </c:pt>
                <c:pt idx="181">
                  <c:v>36.094000000000001</c:v>
                </c:pt>
                <c:pt idx="182">
                  <c:v>36.094000000000001</c:v>
                </c:pt>
                <c:pt idx="183">
                  <c:v>36.094000000000001</c:v>
                </c:pt>
                <c:pt idx="184">
                  <c:v>36.094000000000001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A91-4199-8B35-98E639D66B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6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Years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7588695255004887"/>
              <c:y val="0.91474893763279586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b="1" i="0" u="none" strike="noStrike" baseline="0" dirty="0" smtClean="0">
                    <a:effectLst/>
                  </a:rPr>
                  <a:t>Freedom from CAV</a:t>
                </a:r>
                <a:r>
                  <a:rPr lang="en-US" sz="1400" b="1" i="0" baseline="0" dirty="0" smtClean="0">
                    <a:solidFill>
                      <a:schemeClr val="bg2"/>
                    </a:solidFill>
                  </a:rPr>
                  <a:t> (%)</a:t>
                </a:r>
                <a:endParaRPr lang="en-US" sz="1400" b="1" i="0" baseline="0" dirty="0">
                  <a:solidFill>
                    <a:schemeClr val="bg2"/>
                  </a:solidFill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13333333333333336"/>
          <c:y val="0.58066752616305162"/>
          <c:w val="0.72037433739900159"/>
          <c:h val="0.14454411085509142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3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67107971797643"/>
          <c:y val="3.3590508847684365E-2"/>
          <c:w val="0.86103970459574908"/>
          <c:h val="0.8109724861978460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with History of Diabetes (N=862) 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Sheet1!$A$2:$A$217</c:f>
              <c:numCache>
                <c:formatCode>General</c:formatCode>
                <c:ptCount val="185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5</c:v>
                </c:pt>
                <c:pt idx="30">
                  <c:v>5.0833000000000004</c:v>
                </c:pt>
                <c:pt idx="31">
                  <c:v>5.1666999999999996</c:v>
                </c:pt>
                <c:pt idx="32">
                  <c:v>5.25</c:v>
                </c:pt>
                <c:pt idx="33">
                  <c:v>5.3333000000000004</c:v>
                </c:pt>
                <c:pt idx="34">
                  <c:v>5.4166999999999996</c:v>
                </c:pt>
                <c:pt idx="35">
                  <c:v>5.5</c:v>
                </c:pt>
                <c:pt idx="36">
                  <c:v>5.5833000000000004</c:v>
                </c:pt>
                <c:pt idx="37">
                  <c:v>5.6666999999999996</c:v>
                </c:pt>
                <c:pt idx="38">
                  <c:v>5.75</c:v>
                </c:pt>
                <c:pt idx="39">
                  <c:v>5.8333000000000004</c:v>
                </c:pt>
                <c:pt idx="40">
                  <c:v>5.9166999999999996</c:v>
                </c:pt>
                <c:pt idx="41">
                  <c:v>6</c:v>
                </c:pt>
                <c:pt idx="42">
                  <c:v>6.0833000000000004</c:v>
                </c:pt>
                <c:pt idx="43">
                  <c:v>6.1666999999999996</c:v>
                </c:pt>
                <c:pt idx="44">
                  <c:v>6.25</c:v>
                </c:pt>
                <c:pt idx="45">
                  <c:v>6.3333000000000004</c:v>
                </c:pt>
                <c:pt idx="46">
                  <c:v>6.4166999999999996</c:v>
                </c:pt>
                <c:pt idx="47">
                  <c:v>6.5</c:v>
                </c:pt>
                <c:pt idx="48">
                  <c:v>6.5833000000000004</c:v>
                </c:pt>
                <c:pt idx="49">
                  <c:v>6.6666999999999996</c:v>
                </c:pt>
                <c:pt idx="50">
                  <c:v>6.75</c:v>
                </c:pt>
                <c:pt idx="51">
                  <c:v>6.8333000000000004</c:v>
                </c:pt>
                <c:pt idx="52">
                  <c:v>6.9166999999999996</c:v>
                </c:pt>
                <c:pt idx="53">
                  <c:v>7</c:v>
                </c:pt>
                <c:pt idx="54">
                  <c:v>7.0833000000000004</c:v>
                </c:pt>
                <c:pt idx="55">
                  <c:v>7.1666999999999996</c:v>
                </c:pt>
                <c:pt idx="56">
                  <c:v>7.25</c:v>
                </c:pt>
                <c:pt idx="57">
                  <c:v>7.3333000000000004</c:v>
                </c:pt>
                <c:pt idx="58">
                  <c:v>7.4166999999999996</c:v>
                </c:pt>
                <c:pt idx="59">
                  <c:v>7.5</c:v>
                </c:pt>
                <c:pt idx="60">
                  <c:v>7.5833000000000004</c:v>
                </c:pt>
                <c:pt idx="61">
                  <c:v>7.6666999999999996</c:v>
                </c:pt>
                <c:pt idx="62">
                  <c:v>7.75</c:v>
                </c:pt>
                <c:pt idx="63">
                  <c:v>7.8333000000000004</c:v>
                </c:pt>
                <c:pt idx="64">
                  <c:v>7.9166999999999996</c:v>
                </c:pt>
                <c:pt idx="65">
                  <c:v>8</c:v>
                </c:pt>
                <c:pt idx="66">
                  <c:v>8.0832999999999995</c:v>
                </c:pt>
                <c:pt idx="67">
                  <c:v>8.1667000000000005</c:v>
                </c:pt>
                <c:pt idx="68">
                  <c:v>8.25</c:v>
                </c:pt>
                <c:pt idx="69">
                  <c:v>8.3332999999999995</c:v>
                </c:pt>
                <c:pt idx="70">
                  <c:v>8.4167000000000005</c:v>
                </c:pt>
                <c:pt idx="71">
                  <c:v>8.5</c:v>
                </c:pt>
                <c:pt idx="72">
                  <c:v>8.5832999999999995</c:v>
                </c:pt>
                <c:pt idx="73">
                  <c:v>8.6667000000000005</c:v>
                </c:pt>
                <c:pt idx="74">
                  <c:v>8.75</c:v>
                </c:pt>
                <c:pt idx="75">
                  <c:v>8.8332999999999995</c:v>
                </c:pt>
                <c:pt idx="76">
                  <c:v>8.9167000000000005</c:v>
                </c:pt>
                <c:pt idx="77">
                  <c:v>9</c:v>
                </c:pt>
                <c:pt idx="78">
                  <c:v>9.0832999999999995</c:v>
                </c:pt>
                <c:pt idx="79">
                  <c:v>9.1667000000000005</c:v>
                </c:pt>
                <c:pt idx="80">
                  <c:v>9.25</c:v>
                </c:pt>
                <c:pt idx="81">
                  <c:v>9.3332999999999995</c:v>
                </c:pt>
                <c:pt idx="82">
                  <c:v>9.4167000000000005</c:v>
                </c:pt>
                <c:pt idx="83">
                  <c:v>9.5</c:v>
                </c:pt>
                <c:pt idx="84">
                  <c:v>9.5832999999999995</c:v>
                </c:pt>
                <c:pt idx="85">
                  <c:v>9.6667000000000005</c:v>
                </c:pt>
                <c:pt idx="86">
                  <c:v>9.75</c:v>
                </c:pt>
                <c:pt idx="87">
                  <c:v>9.8332999999999995</c:v>
                </c:pt>
                <c:pt idx="88">
                  <c:v>9.9167000000000005</c:v>
                </c:pt>
                <c:pt idx="89">
                  <c:v>10</c:v>
                </c:pt>
                <c:pt idx="90">
                  <c:v>10.083299999999999</c:v>
                </c:pt>
                <c:pt idx="91">
                  <c:v>10.166700000000001</c:v>
                </c:pt>
                <c:pt idx="92">
                  <c:v>10.25</c:v>
                </c:pt>
                <c:pt idx="93">
                  <c:v>10.333299999999999</c:v>
                </c:pt>
                <c:pt idx="94">
                  <c:v>10.416700000000001</c:v>
                </c:pt>
                <c:pt idx="95">
                  <c:v>10.5</c:v>
                </c:pt>
                <c:pt idx="96">
                  <c:v>10.583299999999999</c:v>
                </c:pt>
                <c:pt idx="97">
                  <c:v>10.666700000000001</c:v>
                </c:pt>
                <c:pt idx="98">
                  <c:v>10.75</c:v>
                </c:pt>
                <c:pt idx="99">
                  <c:v>10.833299999999999</c:v>
                </c:pt>
                <c:pt idx="100">
                  <c:v>10.916700000000001</c:v>
                </c:pt>
                <c:pt idx="101">
                  <c:v>11</c:v>
                </c:pt>
                <c:pt idx="102">
                  <c:v>11.083299999999999</c:v>
                </c:pt>
                <c:pt idx="103">
                  <c:v>11.166700000000001</c:v>
                </c:pt>
                <c:pt idx="104">
                  <c:v>11.25</c:v>
                </c:pt>
                <c:pt idx="105">
                  <c:v>11.333299999999999</c:v>
                </c:pt>
                <c:pt idx="106">
                  <c:v>11.416700000000001</c:v>
                </c:pt>
                <c:pt idx="107">
                  <c:v>11.5</c:v>
                </c:pt>
                <c:pt idx="108">
                  <c:v>11.583299999999999</c:v>
                </c:pt>
                <c:pt idx="109">
                  <c:v>11.666700000000001</c:v>
                </c:pt>
                <c:pt idx="110">
                  <c:v>11.75</c:v>
                </c:pt>
                <c:pt idx="111">
                  <c:v>11.833299999999999</c:v>
                </c:pt>
                <c:pt idx="112">
                  <c:v>11.916700000000001</c:v>
                </c:pt>
                <c:pt idx="113">
                  <c:v>12</c:v>
                </c:pt>
                <c:pt idx="114">
                  <c:v>12.083299999999999</c:v>
                </c:pt>
                <c:pt idx="115">
                  <c:v>12.166700000000001</c:v>
                </c:pt>
                <c:pt idx="116">
                  <c:v>12.25</c:v>
                </c:pt>
                <c:pt idx="117">
                  <c:v>12.333299999999999</c:v>
                </c:pt>
                <c:pt idx="118">
                  <c:v>12.416700000000001</c:v>
                </c:pt>
                <c:pt idx="119">
                  <c:v>12.5</c:v>
                </c:pt>
                <c:pt idx="120">
                  <c:v>12.583299999999999</c:v>
                </c:pt>
                <c:pt idx="121">
                  <c:v>12.666700000000001</c:v>
                </c:pt>
                <c:pt idx="122">
                  <c:v>12.75</c:v>
                </c:pt>
                <c:pt idx="123">
                  <c:v>12.833299999999999</c:v>
                </c:pt>
                <c:pt idx="124">
                  <c:v>12.916700000000001</c:v>
                </c:pt>
                <c:pt idx="125">
                  <c:v>13</c:v>
                </c:pt>
                <c:pt idx="126">
                  <c:v>13.083299999999999</c:v>
                </c:pt>
                <c:pt idx="127">
                  <c:v>13.166700000000001</c:v>
                </c:pt>
                <c:pt idx="128">
                  <c:v>13.25</c:v>
                </c:pt>
                <c:pt idx="129">
                  <c:v>13.333299999999999</c:v>
                </c:pt>
                <c:pt idx="130">
                  <c:v>13.416700000000001</c:v>
                </c:pt>
                <c:pt idx="131">
                  <c:v>13.5</c:v>
                </c:pt>
                <c:pt idx="132">
                  <c:v>13.583299999999999</c:v>
                </c:pt>
                <c:pt idx="133">
                  <c:v>13.666700000000001</c:v>
                </c:pt>
                <c:pt idx="134">
                  <c:v>13.75</c:v>
                </c:pt>
                <c:pt idx="135">
                  <c:v>13.833299999999999</c:v>
                </c:pt>
                <c:pt idx="136">
                  <c:v>13.916700000000001</c:v>
                </c:pt>
                <c:pt idx="137">
                  <c:v>14</c:v>
                </c:pt>
                <c:pt idx="138">
                  <c:v>14.083299999999999</c:v>
                </c:pt>
                <c:pt idx="139">
                  <c:v>14.166700000000001</c:v>
                </c:pt>
                <c:pt idx="140">
                  <c:v>14.25</c:v>
                </c:pt>
                <c:pt idx="141">
                  <c:v>14.333299999999999</c:v>
                </c:pt>
                <c:pt idx="142">
                  <c:v>14.416700000000001</c:v>
                </c:pt>
                <c:pt idx="143">
                  <c:v>14.5</c:v>
                </c:pt>
                <c:pt idx="144">
                  <c:v>14.583299999999999</c:v>
                </c:pt>
                <c:pt idx="145">
                  <c:v>14.666700000000001</c:v>
                </c:pt>
                <c:pt idx="146">
                  <c:v>14.75</c:v>
                </c:pt>
                <c:pt idx="147">
                  <c:v>14.833299999999999</c:v>
                </c:pt>
                <c:pt idx="148">
                  <c:v>14.916700000000001</c:v>
                </c:pt>
                <c:pt idx="149">
                  <c:v>15</c:v>
                </c:pt>
                <c:pt idx="150">
                  <c:v>15.083299999999999</c:v>
                </c:pt>
                <c:pt idx="151">
                  <c:v>15.166700000000001</c:v>
                </c:pt>
                <c:pt idx="152">
                  <c:v>15.25</c:v>
                </c:pt>
                <c:pt idx="153">
                  <c:v>15.333299999999999</c:v>
                </c:pt>
                <c:pt idx="154">
                  <c:v>15.416700000000001</c:v>
                </c:pt>
                <c:pt idx="155">
                  <c:v>15.5</c:v>
                </c:pt>
                <c:pt idx="156">
                  <c:v>15.583299999999999</c:v>
                </c:pt>
                <c:pt idx="157">
                  <c:v>15.666700000000001</c:v>
                </c:pt>
                <c:pt idx="158">
                  <c:v>15.75</c:v>
                </c:pt>
                <c:pt idx="159">
                  <c:v>15.833299999999999</c:v>
                </c:pt>
                <c:pt idx="160">
                  <c:v>15.916700000000001</c:v>
                </c:pt>
                <c:pt idx="161">
                  <c:v>16</c:v>
                </c:pt>
                <c:pt idx="162">
                  <c:v>16.083300000000001</c:v>
                </c:pt>
                <c:pt idx="163">
                  <c:v>16.166699999999999</c:v>
                </c:pt>
                <c:pt idx="164">
                  <c:v>16.25</c:v>
                </c:pt>
                <c:pt idx="165">
                  <c:v>16.333300000000001</c:v>
                </c:pt>
                <c:pt idx="166">
                  <c:v>16.416699999999999</c:v>
                </c:pt>
                <c:pt idx="167">
                  <c:v>16.5</c:v>
                </c:pt>
                <c:pt idx="168">
                  <c:v>16.583300000000001</c:v>
                </c:pt>
                <c:pt idx="169">
                  <c:v>16.666699999999999</c:v>
                </c:pt>
                <c:pt idx="170">
                  <c:v>16.75</c:v>
                </c:pt>
                <c:pt idx="171">
                  <c:v>16.833300000000001</c:v>
                </c:pt>
                <c:pt idx="172">
                  <c:v>16.916699999999999</c:v>
                </c:pt>
                <c:pt idx="173">
                  <c:v>17</c:v>
                </c:pt>
                <c:pt idx="174">
                  <c:v>17.083300000000001</c:v>
                </c:pt>
                <c:pt idx="175">
                  <c:v>17.166699999999999</c:v>
                </c:pt>
                <c:pt idx="176">
                  <c:v>17.25</c:v>
                </c:pt>
                <c:pt idx="177">
                  <c:v>17.333300000000001</c:v>
                </c:pt>
                <c:pt idx="178">
                  <c:v>17.416699999999999</c:v>
                </c:pt>
                <c:pt idx="179">
                  <c:v>17.5</c:v>
                </c:pt>
                <c:pt idx="180">
                  <c:v>17.583300000000001</c:v>
                </c:pt>
                <c:pt idx="181">
                  <c:v>17.666699999999999</c:v>
                </c:pt>
                <c:pt idx="182">
                  <c:v>17.75</c:v>
                </c:pt>
                <c:pt idx="183">
                  <c:v>17.833300000000001</c:v>
                </c:pt>
                <c:pt idx="184">
                  <c:v>17.916699999999999</c:v>
                </c:pt>
              </c:numCache>
            </c:numRef>
          </c:xVal>
          <c:yVal>
            <c:numRef>
              <c:f>Sheet1!$B$2:$B$217</c:f>
              <c:numCache>
                <c:formatCode>General</c:formatCode>
                <c:ptCount val="18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99.414000000000001</c:v>
                </c:pt>
                <c:pt idx="6">
                  <c:v>94.951999999999998</c:v>
                </c:pt>
                <c:pt idx="7">
                  <c:v>88.016000000000005</c:v>
                </c:pt>
                <c:pt idx="8">
                  <c:v>87.662000000000006</c:v>
                </c:pt>
                <c:pt idx="9">
                  <c:v>87.543000000000006</c:v>
                </c:pt>
                <c:pt idx="10">
                  <c:v>87.423000000000002</c:v>
                </c:pt>
                <c:pt idx="11">
                  <c:v>87.423000000000002</c:v>
                </c:pt>
                <c:pt idx="12">
                  <c:v>87.423000000000002</c:v>
                </c:pt>
                <c:pt idx="13">
                  <c:v>87.423000000000002</c:v>
                </c:pt>
                <c:pt idx="14">
                  <c:v>87.423000000000002</c:v>
                </c:pt>
                <c:pt idx="15">
                  <c:v>87.278999999999996</c:v>
                </c:pt>
                <c:pt idx="16">
                  <c:v>86.700999999999993</c:v>
                </c:pt>
                <c:pt idx="17">
                  <c:v>86.122</c:v>
                </c:pt>
                <c:pt idx="18">
                  <c:v>84.384</c:v>
                </c:pt>
                <c:pt idx="19">
                  <c:v>80.739999999999995</c:v>
                </c:pt>
                <c:pt idx="20">
                  <c:v>80.155000000000001</c:v>
                </c:pt>
                <c:pt idx="21">
                  <c:v>79.713999999999999</c:v>
                </c:pt>
                <c:pt idx="22">
                  <c:v>79.713999999999999</c:v>
                </c:pt>
                <c:pt idx="23">
                  <c:v>79.713999999999999</c:v>
                </c:pt>
                <c:pt idx="24">
                  <c:v>79.713999999999999</c:v>
                </c:pt>
                <c:pt idx="25">
                  <c:v>79.713999999999999</c:v>
                </c:pt>
                <c:pt idx="26">
                  <c:v>79.543999999999997</c:v>
                </c:pt>
                <c:pt idx="27">
                  <c:v>79.200999999999993</c:v>
                </c:pt>
                <c:pt idx="28">
                  <c:v>78.510000000000005</c:v>
                </c:pt>
                <c:pt idx="29">
                  <c:v>61.033000000000001</c:v>
                </c:pt>
                <c:pt idx="30">
                  <c:v>61.033000000000001</c:v>
                </c:pt>
                <c:pt idx="31">
                  <c:v>60.68</c:v>
                </c:pt>
                <c:pt idx="32">
                  <c:v>59.619</c:v>
                </c:pt>
                <c:pt idx="33">
                  <c:v>59.264000000000003</c:v>
                </c:pt>
                <c:pt idx="34">
                  <c:v>58.55</c:v>
                </c:pt>
                <c:pt idx="35">
                  <c:v>56.395000000000003</c:v>
                </c:pt>
                <c:pt idx="36">
                  <c:v>54.234999999999999</c:v>
                </c:pt>
                <c:pt idx="37">
                  <c:v>54.234999999999999</c:v>
                </c:pt>
                <c:pt idx="38">
                  <c:v>54.234999999999999</c:v>
                </c:pt>
                <c:pt idx="39">
                  <c:v>54.234999999999999</c:v>
                </c:pt>
                <c:pt idx="40">
                  <c:v>53.850999999999999</c:v>
                </c:pt>
                <c:pt idx="41">
                  <c:v>53.850999999999999</c:v>
                </c:pt>
                <c:pt idx="42">
                  <c:v>53.850999999999999</c:v>
                </c:pt>
                <c:pt idx="43">
                  <c:v>53.850999999999999</c:v>
                </c:pt>
                <c:pt idx="44">
                  <c:v>53.850999999999999</c:v>
                </c:pt>
                <c:pt idx="45">
                  <c:v>53.850999999999999</c:v>
                </c:pt>
                <c:pt idx="46">
                  <c:v>53.402000000000001</c:v>
                </c:pt>
                <c:pt idx="47">
                  <c:v>52.055999999999997</c:v>
                </c:pt>
                <c:pt idx="48">
                  <c:v>50.709000000000003</c:v>
                </c:pt>
                <c:pt idx="49">
                  <c:v>50.709000000000003</c:v>
                </c:pt>
                <c:pt idx="50">
                  <c:v>50.709000000000003</c:v>
                </c:pt>
                <c:pt idx="51">
                  <c:v>50.709000000000003</c:v>
                </c:pt>
                <c:pt idx="52">
                  <c:v>50.709000000000003</c:v>
                </c:pt>
                <c:pt idx="53">
                  <c:v>50.709000000000003</c:v>
                </c:pt>
                <c:pt idx="54">
                  <c:v>50.709000000000003</c:v>
                </c:pt>
                <c:pt idx="55">
                  <c:v>50.709000000000003</c:v>
                </c:pt>
                <c:pt idx="56">
                  <c:v>50.709000000000003</c:v>
                </c:pt>
                <c:pt idx="57">
                  <c:v>50.709000000000003</c:v>
                </c:pt>
                <c:pt idx="58">
                  <c:v>50.091000000000001</c:v>
                </c:pt>
                <c:pt idx="59">
                  <c:v>49.472000000000001</c:v>
                </c:pt>
                <c:pt idx="60">
                  <c:v>48.845999999999997</c:v>
                </c:pt>
                <c:pt idx="61">
                  <c:v>48.195</c:v>
                </c:pt>
                <c:pt idx="62">
                  <c:v>48.195</c:v>
                </c:pt>
                <c:pt idx="63">
                  <c:v>48.195</c:v>
                </c:pt>
                <c:pt idx="64">
                  <c:v>48.195</c:v>
                </c:pt>
                <c:pt idx="65">
                  <c:v>48.195</c:v>
                </c:pt>
                <c:pt idx="66">
                  <c:v>47.363999999999997</c:v>
                </c:pt>
                <c:pt idx="67">
                  <c:v>47.363999999999997</c:v>
                </c:pt>
                <c:pt idx="68">
                  <c:v>47.363999999999997</c:v>
                </c:pt>
                <c:pt idx="69">
                  <c:v>46.487000000000002</c:v>
                </c:pt>
                <c:pt idx="70">
                  <c:v>45.61</c:v>
                </c:pt>
                <c:pt idx="71">
                  <c:v>45.61</c:v>
                </c:pt>
                <c:pt idx="72">
                  <c:v>45.61</c:v>
                </c:pt>
                <c:pt idx="73">
                  <c:v>44.715000000000003</c:v>
                </c:pt>
                <c:pt idx="74">
                  <c:v>44.715000000000003</c:v>
                </c:pt>
                <c:pt idx="75">
                  <c:v>44.715000000000003</c:v>
                </c:pt>
                <c:pt idx="76">
                  <c:v>44.715000000000003</c:v>
                </c:pt>
                <c:pt idx="77">
                  <c:v>44.715000000000003</c:v>
                </c:pt>
                <c:pt idx="78">
                  <c:v>44.715000000000003</c:v>
                </c:pt>
                <c:pt idx="79">
                  <c:v>44.715000000000003</c:v>
                </c:pt>
                <c:pt idx="80">
                  <c:v>44.715000000000003</c:v>
                </c:pt>
                <c:pt idx="81">
                  <c:v>44.715000000000003</c:v>
                </c:pt>
                <c:pt idx="82">
                  <c:v>44.715000000000003</c:v>
                </c:pt>
                <c:pt idx="83">
                  <c:v>44.715000000000003</c:v>
                </c:pt>
                <c:pt idx="84">
                  <c:v>44.715000000000003</c:v>
                </c:pt>
                <c:pt idx="85">
                  <c:v>44.715000000000003</c:v>
                </c:pt>
                <c:pt idx="86">
                  <c:v>44.715000000000003</c:v>
                </c:pt>
                <c:pt idx="87">
                  <c:v>44.715000000000003</c:v>
                </c:pt>
                <c:pt idx="88">
                  <c:v>44.715000000000003</c:v>
                </c:pt>
                <c:pt idx="89">
                  <c:v>44.715000000000003</c:v>
                </c:pt>
                <c:pt idx="90">
                  <c:v>44.715000000000003</c:v>
                </c:pt>
                <c:pt idx="91">
                  <c:v>44.715000000000003</c:v>
                </c:pt>
                <c:pt idx="92">
                  <c:v>44.715000000000003</c:v>
                </c:pt>
                <c:pt idx="93">
                  <c:v>44.715000000000003</c:v>
                </c:pt>
                <c:pt idx="94">
                  <c:v>44.715000000000003</c:v>
                </c:pt>
                <c:pt idx="95">
                  <c:v>44.715000000000003</c:v>
                </c:pt>
                <c:pt idx="96">
                  <c:v>44.715000000000003</c:v>
                </c:pt>
                <c:pt idx="97">
                  <c:v>44.715000000000003</c:v>
                </c:pt>
                <c:pt idx="98">
                  <c:v>44.715000000000003</c:v>
                </c:pt>
                <c:pt idx="99">
                  <c:v>44.715000000000003</c:v>
                </c:pt>
                <c:pt idx="100">
                  <c:v>44.715000000000003</c:v>
                </c:pt>
                <c:pt idx="101">
                  <c:v>44.715000000000003</c:v>
                </c:pt>
                <c:pt idx="102">
                  <c:v>44.715000000000003</c:v>
                </c:pt>
                <c:pt idx="103">
                  <c:v>44.715000000000003</c:v>
                </c:pt>
                <c:pt idx="104">
                  <c:v>44.715000000000003</c:v>
                </c:pt>
                <c:pt idx="105">
                  <c:v>44.715000000000003</c:v>
                </c:pt>
                <c:pt idx="106">
                  <c:v>44.715000000000003</c:v>
                </c:pt>
                <c:pt idx="107">
                  <c:v>44.715000000000003</c:v>
                </c:pt>
                <c:pt idx="108">
                  <c:v>44.715000000000003</c:v>
                </c:pt>
                <c:pt idx="109">
                  <c:v>44.715000000000003</c:v>
                </c:pt>
                <c:pt idx="110">
                  <c:v>41.920999999999999</c:v>
                </c:pt>
                <c:pt idx="111">
                  <c:v>41.920999999999999</c:v>
                </c:pt>
                <c:pt idx="112">
                  <c:v>41.920999999999999</c:v>
                </c:pt>
                <c:pt idx="113">
                  <c:v>41.920999999999999</c:v>
                </c:pt>
                <c:pt idx="114">
                  <c:v>41.920999999999999</c:v>
                </c:pt>
                <c:pt idx="115">
                  <c:v>41.920999999999999</c:v>
                </c:pt>
                <c:pt idx="116">
                  <c:v>41.920999999999999</c:v>
                </c:pt>
                <c:pt idx="117">
                  <c:v>41.920999999999999</c:v>
                </c:pt>
                <c:pt idx="118">
                  <c:v>41.920999999999999</c:v>
                </c:pt>
                <c:pt idx="119">
                  <c:v>41.920999999999999</c:v>
                </c:pt>
                <c:pt idx="120">
                  <c:v>41.920999999999999</c:v>
                </c:pt>
                <c:pt idx="121">
                  <c:v>41.920999999999999</c:v>
                </c:pt>
                <c:pt idx="122">
                  <c:v>41.920999999999999</c:v>
                </c:pt>
                <c:pt idx="123">
                  <c:v>41.920999999999999</c:v>
                </c:pt>
                <c:pt idx="124">
                  <c:v>41.920999999999999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EEC-4845-A15F-6B9DEC9E37A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with No History of Diabetes (N=29,084) 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Sheet1!$A$2:$A$217</c:f>
              <c:numCache>
                <c:formatCode>General</c:formatCode>
                <c:ptCount val="185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5</c:v>
                </c:pt>
                <c:pt idx="30">
                  <c:v>5.0833000000000004</c:v>
                </c:pt>
                <c:pt idx="31">
                  <c:v>5.1666999999999996</c:v>
                </c:pt>
                <c:pt idx="32">
                  <c:v>5.25</c:v>
                </c:pt>
                <c:pt idx="33">
                  <c:v>5.3333000000000004</c:v>
                </c:pt>
                <c:pt idx="34">
                  <c:v>5.4166999999999996</c:v>
                </c:pt>
                <c:pt idx="35">
                  <c:v>5.5</c:v>
                </c:pt>
                <c:pt idx="36">
                  <c:v>5.5833000000000004</c:v>
                </c:pt>
                <c:pt idx="37">
                  <c:v>5.6666999999999996</c:v>
                </c:pt>
                <c:pt idx="38">
                  <c:v>5.75</c:v>
                </c:pt>
                <c:pt idx="39">
                  <c:v>5.8333000000000004</c:v>
                </c:pt>
                <c:pt idx="40">
                  <c:v>5.9166999999999996</c:v>
                </c:pt>
                <c:pt idx="41">
                  <c:v>6</c:v>
                </c:pt>
                <c:pt idx="42">
                  <c:v>6.0833000000000004</c:v>
                </c:pt>
                <c:pt idx="43">
                  <c:v>6.1666999999999996</c:v>
                </c:pt>
                <c:pt idx="44">
                  <c:v>6.25</c:v>
                </c:pt>
                <c:pt idx="45">
                  <c:v>6.3333000000000004</c:v>
                </c:pt>
                <c:pt idx="46">
                  <c:v>6.4166999999999996</c:v>
                </c:pt>
                <c:pt idx="47">
                  <c:v>6.5</c:v>
                </c:pt>
                <c:pt idx="48">
                  <c:v>6.5833000000000004</c:v>
                </c:pt>
                <c:pt idx="49">
                  <c:v>6.6666999999999996</c:v>
                </c:pt>
                <c:pt idx="50">
                  <c:v>6.75</c:v>
                </c:pt>
                <c:pt idx="51">
                  <c:v>6.8333000000000004</c:v>
                </c:pt>
                <c:pt idx="52">
                  <c:v>6.9166999999999996</c:v>
                </c:pt>
                <c:pt idx="53">
                  <c:v>7</c:v>
                </c:pt>
                <c:pt idx="54">
                  <c:v>7.0833000000000004</c:v>
                </c:pt>
                <c:pt idx="55">
                  <c:v>7.1666999999999996</c:v>
                </c:pt>
                <c:pt idx="56">
                  <c:v>7.25</c:v>
                </c:pt>
                <c:pt idx="57">
                  <c:v>7.3333000000000004</c:v>
                </c:pt>
                <c:pt idx="58">
                  <c:v>7.4166999999999996</c:v>
                </c:pt>
                <c:pt idx="59">
                  <c:v>7.5</c:v>
                </c:pt>
                <c:pt idx="60">
                  <c:v>7.5833000000000004</c:v>
                </c:pt>
                <c:pt idx="61">
                  <c:v>7.6666999999999996</c:v>
                </c:pt>
                <c:pt idx="62">
                  <c:v>7.75</c:v>
                </c:pt>
                <c:pt idx="63">
                  <c:v>7.8333000000000004</c:v>
                </c:pt>
                <c:pt idx="64">
                  <c:v>7.9166999999999996</c:v>
                </c:pt>
                <c:pt idx="65">
                  <c:v>8</c:v>
                </c:pt>
                <c:pt idx="66">
                  <c:v>8.0832999999999995</c:v>
                </c:pt>
                <c:pt idx="67">
                  <c:v>8.1667000000000005</c:v>
                </c:pt>
                <c:pt idx="68">
                  <c:v>8.25</c:v>
                </c:pt>
                <c:pt idx="69">
                  <c:v>8.3332999999999995</c:v>
                </c:pt>
                <c:pt idx="70">
                  <c:v>8.4167000000000005</c:v>
                </c:pt>
                <c:pt idx="71">
                  <c:v>8.5</c:v>
                </c:pt>
                <c:pt idx="72">
                  <c:v>8.5832999999999995</c:v>
                </c:pt>
                <c:pt idx="73">
                  <c:v>8.6667000000000005</c:v>
                </c:pt>
                <c:pt idx="74">
                  <c:v>8.75</c:v>
                </c:pt>
                <c:pt idx="75">
                  <c:v>8.8332999999999995</c:v>
                </c:pt>
                <c:pt idx="76">
                  <c:v>8.9167000000000005</c:v>
                </c:pt>
                <c:pt idx="77">
                  <c:v>9</c:v>
                </c:pt>
                <c:pt idx="78">
                  <c:v>9.0832999999999995</c:v>
                </c:pt>
                <c:pt idx="79">
                  <c:v>9.1667000000000005</c:v>
                </c:pt>
                <c:pt idx="80">
                  <c:v>9.25</c:v>
                </c:pt>
                <c:pt idx="81">
                  <c:v>9.3332999999999995</c:v>
                </c:pt>
                <c:pt idx="82">
                  <c:v>9.4167000000000005</c:v>
                </c:pt>
                <c:pt idx="83">
                  <c:v>9.5</c:v>
                </c:pt>
                <c:pt idx="84">
                  <c:v>9.5832999999999995</c:v>
                </c:pt>
                <c:pt idx="85">
                  <c:v>9.6667000000000005</c:v>
                </c:pt>
                <c:pt idx="86">
                  <c:v>9.75</c:v>
                </c:pt>
                <c:pt idx="87">
                  <c:v>9.8332999999999995</c:v>
                </c:pt>
                <c:pt idx="88">
                  <c:v>9.9167000000000005</c:v>
                </c:pt>
                <c:pt idx="89">
                  <c:v>10</c:v>
                </c:pt>
                <c:pt idx="90">
                  <c:v>10.083299999999999</c:v>
                </c:pt>
                <c:pt idx="91">
                  <c:v>10.166700000000001</c:v>
                </c:pt>
                <c:pt idx="92">
                  <c:v>10.25</c:v>
                </c:pt>
                <c:pt idx="93">
                  <c:v>10.333299999999999</c:v>
                </c:pt>
                <c:pt idx="94">
                  <c:v>10.416700000000001</c:v>
                </c:pt>
                <c:pt idx="95">
                  <c:v>10.5</c:v>
                </c:pt>
                <c:pt idx="96">
                  <c:v>10.583299999999999</c:v>
                </c:pt>
                <c:pt idx="97">
                  <c:v>10.666700000000001</c:v>
                </c:pt>
                <c:pt idx="98">
                  <c:v>10.75</c:v>
                </c:pt>
                <c:pt idx="99">
                  <c:v>10.833299999999999</c:v>
                </c:pt>
                <c:pt idx="100">
                  <c:v>10.916700000000001</c:v>
                </c:pt>
                <c:pt idx="101">
                  <c:v>11</c:v>
                </c:pt>
                <c:pt idx="102">
                  <c:v>11.083299999999999</c:v>
                </c:pt>
                <c:pt idx="103">
                  <c:v>11.166700000000001</c:v>
                </c:pt>
                <c:pt idx="104">
                  <c:v>11.25</c:v>
                </c:pt>
                <c:pt idx="105">
                  <c:v>11.333299999999999</c:v>
                </c:pt>
                <c:pt idx="106">
                  <c:v>11.416700000000001</c:v>
                </c:pt>
                <c:pt idx="107">
                  <c:v>11.5</c:v>
                </c:pt>
                <c:pt idx="108">
                  <c:v>11.583299999999999</c:v>
                </c:pt>
                <c:pt idx="109">
                  <c:v>11.666700000000001</c:v>
                </c:pt>
                <c:pt idx="110">
                  <c:v>11.75</c:v>
                </c:pt>
                <c:pt idx="111">
                  <c:v>11.833299999999999</c:v>
                </c:pt>
                <c:pt idx="112">
                  <c:v>11.916700000000001</c:v>
                </c:pt>
                <c:pt idx="113">
                  <c:v>12</c:v>
                </c:pt>
                <c:pt idx="114">
                  <c:v>12.083299999999999</c:v>
                </c:pt>
                <c:pt idx="115">
                  <c:v>12.166700000000001</c:v>
                </c:pt>
                <c:pt idx="116">
                  <c:v>12.25</c:v>
                </c:pt>
                <c:pt idx="117">
                  <c:v>12.333299999999999</c:v>
                </c:pt>
                <c:pt idx="118">
                  <c:v>12.416700000000001</c:v>
                </c:pt>
                <c:pt idx="119">
                  <c:v>12.5</c:v>
                </c:pt>
                <c:pt idx="120">
                  <c:v>12.583299999999999</c:v>
                </c:pt>
                <c:pt idx="121">
                  <c:v>12.666700000000001</c:v>
                </c:pt>
                <c:pt idx="122">
                  <c:v>12.75</c:v>
                </c:pt>
                <c:pt idx="123">
                  <c:v>12.833299999999999</c:v>
                </c:pt>
                <c:pt idx="124">
                  <c:v>12.916700000000001</c:v>
                </c:pt>
                <c:pt idx="125">
                  <c:v>13</c:v>
                </c:pt>
                <c:pt idx="126">
                  <c:v>13.083299999999999</c:v>
                </c:pt>
                <c:pt idx="127">
                  <c:v>13.166700000000001</c:v>
                </c:pt>
                <c:pt idx="128">
                  <c:v>13.25</c:v>
                </c:pt>
                <c:pt idx="129">
                  <c:v>13.333299999999999</c:v>
                </c:pt>
                <c:pt idx="130">
                  <c:v>13.416700000000001</c:v>
                </c:pt>
                <c:pt idx="131">
                  <c:v>13.5</c:v>
                </c:pt>
                <c:pt idx="132">
                  <c:v>13.583299999999999</c:v>
                </c:pt>
                <c:pt idx="133">
                  <c:v>13.666700000000001</c:v>
                </c:pt>
                <c:pt idx="134">
                  <c:v>13.75</c:v>
                </c:pt>
                <c:pt idx="135">
                  <c:v>13.833299999999999</c:v>
                </c:pt>
                <c:pt idx="136">
                  <c:v>13.916700000000001</c:v>
                </c:pt>
                <c:pt idx="137">
                  <c:v>14</c:v>
                </c:pt>
                <c:pt idx="138">
                  <c:v>14.083299999999999</c:v>
                </c:pt>
                <c:pt idx="139">
                  <c:v>14.166700000000001</c:v>
                </c:pt>
                <c:pt idx="140">
                  <c:v>14.25</c:v>
                </c:pt>
                <c:pt idx="141">
                  <c:v>14.333299999999999</c:v>
                </c:pt>
                <c:pt idx="142">
                  <c:v>14.416700000000001</c:v>
                </c:pt>
                <c:pt idx="143">
                  <c:v>14.5</c:v>
                </c:pt>
                <c:pt idx="144">
                  <c:v>14.583299999999999</c:v>
                </c:pt>
                <c:pt idx="145">
                  <c:v>14.666700000000001</c:v>
                </c:pt>
                <c:pt idx="146">
                  <c:v>14.75</c:v>
                </c:pt>
                <c:pt idx="147">
                  <c:v>14.833299999999999</c:v>
                </c:pt>
                <c:pt idx="148">
                  <c:v>14.916700000000001</c:v>
                </c:pt>
                <c:pt idx="149">
                  <c:v>15</c:v>
                </c:pt>
                <c:pt idx="150">
                  <c:v>15.083299999999999</c:v>
                </c:pt>
                <c:pt idx="151">
                  <c:v>15.166700000000001</c:v>
                </c:pt>
                <c:pt idx="152">
                  <c:v>15.25</c:v>
                </c:pt>
                <c:pt idx="153">
                  <c:v>15.333299999999999</c:v>
                </c:pt>
                <c:pt idx="154">
                  <c:v>15.416700000000001</c:v>
                </c:pt>
                <c:pt idx="155">
                  <c:v>15.5</c:v>
                </c:pt>
                <c:pt idx="156">
                  <c:v>15.583299999999999</c:v>
                </c:pt>
                <c:pt idx="157">
                  <c:v>15.666700000000001</c:v>
                </c:pt>
                <c:pt idx="158">
                  <c:v>15.75</c:v>
                </c:pt>
                <c:pt idx="159">
                  <c:v>15.833299999999999</c:v>
                </c:pt>
                <c:pt idx="160">
                  <c:v>15.916700000000001</c:v>
                </c:pt>
                <c:pt idx="161">
                  <c:v>16</c:v>
                </c:pt>
                <c:pt idx="162">
                  <c:v>16.083300000000001</c:v>
                </c:pt>
                <c:pt idx="163">
                  <c:v>16.166699999999999</c:v>
                </c:pt>
                <c:pt idx="164">
                  <c:v>16.25</c:v>
                </c:pt>
                <c:pt idx="165">
                  <c:v>16.333300000000001</c:v>
                </c:pt>
                <c:pt idx="166">
                  <c:v>16.416699999999999</c:v>
                </c:pt>
                <c:pt idx="167">
                  <c:v>16.5</c:v>
                </c:pt>
                <c:pt idx="168">
                  <c:v>16.583300000000001</c:v>
                </c:pt>
                <c:pt idx="169">
                  <c:v>16.666699999999999</c:v>
                </c:pt>
                <c:pt idx="170">
                  <c:v>16.75</c:v>
                </c:pt>
                <c:pt idx="171">
                  <c:v>16.833300000000001</c:v>
                </c:pt>
                <c:pt idx="172">
                  <c:v>16.916699999999999</c:v>
                </c:pt>
                <c:pt idx="173">
                  <c:v>17</c:v>
                </c:pt>
                <c:pt idx="174">
                  <c:v>17.083300000000001</c:v>
                </c:pt>
                <c:pt idx="175">
                  <c:v>17.166699999999999</c:v>
                </c:pt>
                <c:pt idx="176">
                  <c:v>17.25</c:v>
                </c:pt>
                <c:pt idx="177">
                  <c:v>17.333300000000001</c:v>
                </c:pt>
                <c:pt idx="178">
                  <c:v>17.416699999999999</c:v>
                </c:pt>
                <c:pt idx="179">
                  <c:v>17.5</c:v>
                </c:pt>
                <c:pt idx="180">
                  <c:v>17.583300000000001</c:v>
                </c:pt>
                <c:pt idx="181">
                  <c:v>17.666699999999999</c:v>
                </c:pt>
                <c:pt idx="182">
                  <c:v>17.75</c:v>
                </c:pt>
                <c:pt idx="183">
                  <c:v>17.833300000000001</c:v>
                </c:pt>
                <c:pt idx="184">
                  <c:v>17.916699999999999</c:v>
                </c:pt>
              </c:numCache>
            </c:numRef>
          </c:xVal>
          <c:yVal>
            <c:numRef>
              <c:f>Sheet1!$C$2:$C$217</c:f>
              <c:numCache>
                <c:formatCode>General</c:formatCode>
                <c:ptCount val="185"/>
                <c:pt idx="0">
                  <c:v>100</c:v>
                </c:pt>
                <c:pt idx="1">
                  <c:v>100</c:v>
                </c:pt>
                <c:pt idx="2">
                  <c:v>99.965999999999994</c:v>
                </c:pt>
                <c:pt idx="3">
                  <c:v>99.917000000000002</c:v>
                </c:pt>
                <c:pt idx="4">
                  <c:v>99.817999999999998</c:v>
                </c:pt>
                <c:pt idx="5">
                  <c:v>99.581999999999994</c:v>
                </c:pt>
                <c:pt idx="6">
                  <c:v>96.941999999999993</c:v>
                </c:pt>
                <c:pt idx="7">
                  <c:v>92.926000000000002</c:v>
                </c:pt>
                <c:pt idx="8">
                  <c:v>92.613</c:v>
                </c:pt>
                <c:pt idx="9">
                  <c:v>92.546000000000006</c:v>
                </c:pt>
                <c:pt idx="10">
                  <c:v>92.531999999999996</c:v>
                </c:pt>
                <c:pt idx="11">
                  <c:v>92.525000000000006</c:v>
                </c:pt>
                <c:pt idx="12">
                  <c:v>92.525000000000006</c:v>
                </c:pt>
                <c:pt idx="13">
                  <c:v>92.477999999999994</c:v>
                </c:pt>
                <c:pt idx="14">
                  <c:v>92.436999999999998</c:v>
                </c:pt>
                <c:pt idx="15">
                  <c:v>92.332999999999998</c:v>
                </c:pt>
                <c:pt idx="16">
                  <c:v>92.122</c:v>
                </c:pt>
                <c:pt idx="17">
                  <c:v>91.656000000000006</c:v>
                </c:pt>
                <c:pt idx="18">
                  <c:v>89.674000000000007</c:v>
                </c:pt>
                <c:pt idx="19">
                  <c:v>86.706999999999994</c:v>
                </c:pt>
                <c:pt idx="20">
                  <c:v>86.248999999999995</c:v>
                </c:pt>
                <c:pt idx="21">
                  <c:v>86.144000000000005</c:v>
                </c:pt>
                <c:pt idx="22">
                  <c:v>86.114000000000004</c:v>
                </c:pt>
                <c:pt idx="23">
                  <c:v>86.100999999999999</c:v>
                </c:pt>
                <c:pt idx="24">
                  <c:v>86.091999999999999</c:v>
                </c:pt>
                <c:pt idx="25">
                  <c:v>86.049000000000007</c:v>
                </c:pt>
                <c:pt idx="26">
                  <c:v>85.97</c:v>
                </c:pt>
                <c:pt idx="27">
                  <c:v>85.83</c:v>
                </c:pt>
                <c:pt idx="28">
                  <c:v>85.5</c:v>
                </c:pt>
                <c:pt idx="29">
                  <c:v>70.457999999999998</c:v>
                </c:pt>
                <c:pt idx="30">
                  <c:v>70.423000000000002</c:v>
                </c:pt>
                <c:pt idx="31">
                  <c:v>70.298000000000002</c:v>
                </c:pt>
                <c:pt idx="32">
                  <c:v>70.025999999999996</c:v>
                </c:pt>
                <c:pt idx="33">
                  <c:v>69.662000000000006</c:v>
                </c:pt>
                <c:pt idx="34">
                  <c:v>69.132999999999996</c:v>
                </c:pt>
                <c:pt idx="35">
                  <c:v>68.055000000000007</c:v>
                </c:pt>
                <c:pt idx="36">
                  <c:v>66.658000000000001</c:v>
                </c:pt>
                <c:pt idx="37">
                  <c:v>66.399000000000001</c:v>
                </c:pt>
                <c:pt idx="38">
                  <c:v>66.296000000000006</c:v>
                </c:pt>
                <c:pt idx="39">
                  <c:v>66.296000000000006</c:v>
                </c:pt>
                <c:pt idx="40">
                  <c:v>66.257999999999996</c:v>
                </c:pt>
                <c:pt idx="41">
                  <c:v>66.188000000000002</c:v>
                </c:pt>
                <c:pt idx="42">
                  <c:v>66.06</c:v>
                </c:pt>
                <c:pt idx="43">
                  <c:v>65.915000000000006</c:v>
                </c:pt>
                <c:pt idx="44">
                  <c:v>65.691000000000003</c:v>
                </c:pt>
                <c:pt idx="45">
                  <c:v>65.385999999999996</c:v>
                </c:pt>
                <c:pt idx="46">
                  <c:v>64.899000000000001</c:v>
                </c:pt>
                <c:pt idx="47">
                  <c:v>63.898000000000003</c:v>
                </c:pt>
                <c:pt idx="48">
                  <c:v>62.768000000000001</c:v>
                </c:pt>
                <c:pt idx="49">
                  <c:v>62.491999999999997</c:v>
                </c:pt>
                <c:pt idx="50">
                  <c:v>62.433999999999997</c:v>
                </c:pt>
                <c:pt idx="51">
                  <c:v>62.399000000000001</c:v>
                </c:pt>
                <c:pt idx="52">
                  <c:v>62.363</c:v>
                </c:pt>
                <c:pt idx="53">
                  <c:v>62.276000000000003</c:v>
                </c:pt>
                <c:pt idx="54">
                  <c:v>62.195999999999998</c:v>
                </c:pt>
                <c:pt idx="55">
                  <c:v>62</c:v>
                </c:pt>
                <c:pt idx="56">
                  <c:v>61.716999999999999</c:v>
                </c:pt>
                <c:pt idx="57">
                  <c:v>61.334000000000003</c:v>
                </c:pt>
                <c:pt idx="58">
                  <c:v>60.792000000000002</c:v>
                </c:pt>
                <c:pt idx="59">
                  <c:v>59.863</c:v>
                </c:pt>
                <c:pt idx="60">
                  <c:v>58.814</c:v>
                </c:pt>
                <c:pt idx="61">
                  <c:v>58.625999999999998</c:v>
                </c:pt>
                <c:pt idx="62">
                  <c:v>58.582000000000001</c:v>
                </c:pt>
                <c:pt idx="63">
                  <c:v>58.567</c:v>
                </c:pt>
                <c:pt idx="64">
                  <c:v>58.536000000000001</c:v>
                </c:pt>
                <c:pt idx="65">
                  <c:v>58.488999999999997</c:v>
                </c:pt>
                <c:pt idx="66">
                  <c:v>58.420999999999999</c:v>
                </c:pt>
                <c:pt idx="67">
                  <c:v>58.262</c:v>
                </c:pt>
                <c:pt idx="68">
                  <c:v>57.942</c:v>
                </c:pt>
                <c:pt idx="69">
                  <c:v>57.548999999999999</c:v>
                </c:pt>
                <c:pt idx="70">
                  <c:v>57.012</c:v>
                </c:pt>
                <c:pt idx="71">
                  <c:v>56.15</c:v>
                </c:pt>
                <c:pt idx="72">
                  <c:v>55.390999999999998</c:v>
                </c:pt>
                <c:pt idx="73">
                  <c:v>55.207999999999998</c:v>
                </c:pt>
                <c:pt idx="74">
                  <c:v>55.097000000000001</c:v>
                </c:pt>
                <c:pt idx="75">
                  <c:v>55.097000000000001</c:v>
                </c:pt>
                <c:pt idx="76">
                  <c:v>55.078000000000003</c:v>
                </c:pt>
                <c:pt idx="77">
                  <c:v>55.078000000000003</c:v>
                </c:pt>
                <c:pt idx="78">
                  <c:v>54.991999999999997</c:v>
                </c:pt>
                <c:pt idx="79">
                  <c:v>54.837000000000003</c:v>
                </c:pt>
                <c:pt idx="80">
                  <c:v>54.613</c:v>
                </c:pt>
                <c:pt idx="81">
                  <c:v>54.387999999999998</c:v>
                </c:pt>
                <c:pt idx="82">
                  <c:v>54.027000000000001</c:v>
                </c:pt>
                <c:pt idx="83">
                  <c:v>52.965000000000003</c:v>
                </c:pt>
                <c:pt idx="84">
                  <c:v>51.759</c:v>
                </c:pt>
                <c:pt idx="85">
                  <c:v>51.506</c:v>
                </c:pt>
                <c:pt idx="86">
                  <c:v>51.412999999999997</c:v>
                </c:pt>
                <c:pt idx="87">
                  <c:v>51.412999999999997</c:v>
                </c:pt>
                <c:pt idx="88">
                  <c:v>51.412999999999997</c:v>
                </c:pt>
                <c:pt idx="89">
                  <c:v>51.363</c:v>
                </c:pt>
                <c:pt idx="90">
                  <c:v>51.280999999999999</c:v>
                </c:pt>
                <c:pt idx="91">
                  <c:v>51.082000000000001</c:v>
                </c:pt>
                <c:pt idx="92">
                  <c:v>50.851999999999997</c:v>
                </c:pt>
                <c:pt idx="93">
                  <c:v>50.707000000000001</c:v>
                </c:pt>
                <c:pt idx="94">
                  <c:v>50.561999999999998</c:v>
                </c:pt>
                <c:pt idx="95">
                  <c:v>49.805</c:v>
                </c:pt>
                <c:pt idx="96">
                  <c:v>48.783000000000001</c:v>
                </c:pt>
                <c:pt idx="97">
                  <c:v>48.664999999999999</c:v>
                </c:pt>
                <c:pt idx="98">
                  <c:v>48.664999999999999</c:v>
                </c:pt>
                <c:pt idx="99">
                  <c:v>48.664999999999999</c:v>
                </c:pt>
                <c:pt idx="100">
                  <c:v>48.603000000000002</c:v>
                </c:pt>
                <c:pt idx="101">
                  <c:v>48.570999999999998</c:v>
                </c:pt>
                <c:pt idx="102">
                  <c:v>48.570999999999998</c:v>
                </c:pt>
                <c:pt idx="103">
                  <c:v>48.462000000000003</c:v>
                </c:pt>
                <c:pt idx="104">
                  <c:v>48.277000000000001</c:v>
                </c:pt>
                <c:pt idx="105">
                  <c:v>48.165999999999997</c:v>
                </c:pt>
                <c:pt idx="106">
                  <c:v>47.869</c:v>
                </c:pt>
                <c:pt idx="107">
                  <c:v>47.195999999999998</c:v>
                </c:pt>
                <c:pt idx="108">
                  <c:v>46.445999999999998</c:v>
                </c:pt>
                <c:pt idx="109">
                  <c:v>46.332999999999998</c:v>
                </c:pt>
                <c:pt idx="110">
                  <c:v>46.295000000000002</c:v>
                </c:pt>
                <c:pt idx="111">
                  <c:v>46.256999999999998</c:v>
                </c:pt>
                <c:pt idx="112">
                  <c:v>46.256999999999998</c:v>
                </c:pt>
                <c:pt idx="113">
                  <c:v>46.173999999999999</c:v>
                </c:pt>
                <c:pt idx="114">
                  <c:v>46.13</c:v>
                </c:pt>
                <c:pt idx="115">
                  <c:v>46.081000000000003</c:v>
                </c:pt>
                <c:pt idx="116">
                  <c:v>45.935000000000002</c:v>
                </c:pt>
                <c:pt idx="117">
                  <c:v>45.396999999999998</c:v>
                </c:pt>
                <c:pt idx="118">
                  <c:v>45.052999999999997</c:v>
                </c:pt>
                <c:pt idx="119">
                  <c:v>44.460999999999999</c:v>
                </c:pt>
                <c:pt idx="120">
                  <c:v>43.515999999999998</c:v>
                </c:pt>
                <c:pt idx="121">
                  <c:v>43.414999999999999</c:v>
                </c:pt>
                <c:pt idx="122">
                  <c:v>43.414999999999999</c:v>
                </c:pt>
                <c:pt idx="123">
                  <c:v>43.414999999999999</c:v>
                </c:pt>
                <c:pt idx="124">
                  <c:v>43.414999999999999</c:v>
                </c:pt>
                <c:pt idx="125">
                  <c:v>43.414999999999999</c:v>
                </c:pt>
                <c:pt idx="126">
                  <c:v>43.414999999999999</c:v>
                </c:pt>
                <c:pt idx="127">
                  <c:v>43.347999999999999</c:v>
                </c:pt>
                <c:pt idx="128">
                  <c:v>43.280999999999999</c:v>
                </c:pt>
                <c:pt idx="129">
                  <c:v>43.145000000000003</c:v>
                </c:pt>
                <c:pt idx="130">
                  <c:v>42.738</c:v>
                </c:pt>
                <c:pt idx="131">
                  <c:v>42.121000000000002</c:v>
                </c:pt>
                <c:pt idx="132">
                  <c:v>41.43</c:v>
                </c:pt>
                <c:pt idx="133">
                  <c:v>41.360999999999997</c:v>
                </c:pt>
                <c:pt idx="134">
                  <c:v>41.360999999999997</c:v>
                </c:pt>
                <c:pt idx="135">
                  <c:v>41.360999999999997</c:v>
                </c:pt>
                <c:pt idx="136">
                  <c:v>41.360999999999997</c:v>
                </c:pt>
                <c:pt idx="137">
                  <c:v>41.360999999999997</c:v>
                </c:pt>
                <c:pt idx="138">
                  <c:v>41.360999999999997</c:v>
                </c:pt>
                <c:pt idx="139">
                  <c:v>41.262999999999998</c:v>
                </c:pt>
                <c:pt idx="140">
                  <c:v>41.262999999999998</c:v>
                </c:pt>
                <c:pt idx="141">
                  <c:v>40.966999999999999</c:v>
                </c:pt>
                <c:pt idx="142">
                  <c:v>40.573</c:v>
                </c:pt>
                <c:pt idx="143">
                  <c:v>39.981999999999999</c:v>
                </c:pt>
                <c:pt idx="144">
                  <c:v>39.290999999999997</c:v>
                </c:pt>
                <c:pt idx="145">
                  <c:v>39.191000000000003</c:v>
                </c:pt>
                <c:pt idx="146">
                  <c:v>39.191000000000003</c:v>
                </c:pt>
                <c:pt idx="147">
                  <c:v>39.191000000000003</c:v>
                </c:pt>
                <c:pt idx="148">
                  <c:v>39.191000000000003</c:v>
                </c:pt>
                <c:pt idx="149">
                  <c:v>39.191000000000003</c:v>
                </c:pt>
                <c:pt idx="150">
                  <c:v>39.191000000000003</c:v>
                </c:pt>
                <c:pt idx="151">
                  <c:v>39.191000000000003</c:v>
                </c:pt>
                <c:pt idx="152">
                  <c:v>39.033000000000001</c:v>
                </c:pt>
                <c:pt idx="153">
                  <c:v>38.715000000000003</c:v>
                </c:pt>
                <c:pt idx="154">
                  <c:v>38.555</c:v>
                </c:pt>
                <c:pt idx="155">
                  <c:v>38.073</c:v>
                </c:pt>
                <c:pt idx="156">
                  <c:v>37.262999999999998</c:v>
                </c:pt>
                <c:pt idx="157">
                  <c:v>37.262999999999998</c:v>
                </c:pt>
                <c:pt idx="158">
                  <c:v>37.262999999999998</c:v>
                </c:pt>
                <c:pt idx="159">
                  <c:v>37.262999999999998</c:v>
                </c:pt>
                <c:pt idx="160">
                  <c:v>37.262999999999998</c:v>
                </c:pt>
                <c:pt idx="161">
                  <c:v>37.262999999999998</c:v>
                </c:pt>
                <c:pt idx="162">
                  <c:v>37.262999999999998</c:v>
                </c:pt>
                <c:pt idx="163">
                  <c:v>36.996000000000002</c:v>
                </c:pt>
                <c:pt idx="164">
                  <c:v>36.996000000000002</c:v>
                </c:pt>
                <c:pt idx="165">
                  <c:v>36.723999999999997</c:v>
                </c:pt>
                <c:pt idx="166">
                  <c:v>36.723999999999997</c:v>
                </c:pt>
                <c:pt idx="167">
                  <c:v>36.173999999999999</c:v>
                </c:pt>
                <c:pt idx="168">
                  <c:v>35.618000000000002</c:v>
                </c:pt>
                <c:pt idx="169">
                  <c:v>35.618000000000002</c:v>
                </c:pt>
                <c:pt idx="170">
                  <c:v>35.323</c:v>
                </c:pt>
                <c:pt idx="171">
                  <c:v>35.323</c:v>
                </c:pt>
                <c:pt idx="172">
                  <c:v>35.323</c:v>
                </c:pt>
                <c:pt idx="173">
                  <c:v>35.323</c:v>
                </c:pt>
                <c:pt idx="174">
                  <c:v>35.323</c:v>
                </c:pt>
                <c:pt idx="175">
                  <c:v>35.323</c:v>
                </c:pt>
                <c:pt idx="176">
                  <c:v>35.323</c:v>
                </c:pt>
                <c:pt idx="177">
                  <c:v>35.323</c:v>
                </c:pt>
                <c:pt idx="178">
                  <c:v>35.323</c:v>
                </c:pt>
                <c:pt idx="179">
                  <c:v>35.323</c:v>
                </c:pt>
                <c:pt idx="180">
                  <c:v>35.323</c:v>
                </c:pt>
                <c:pt idx="181">
                  <c:v>35.323</c:v>
                </c:pt>
                <c:pt idx="182">
                  <c:v>35.323</c:v>
                </c:pt>
                <c:pt idx="183">
                  <c:v>35.323</c:v>
                </c:pt>
                <c:pt idx="184">
                  <c:v>35.323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EEC-4845-A15F-6B9DEC9E37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Years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7180198522978745"/>
              <c:y val="0.9122687789026371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b="1" i="0" u="none" strike="noStrike" baseline="0" dirty="0" smtClean="0">
                    <a:effectLst/>
                  </a:rPr>
                  <a:t>Freedom from CAV</a:t>
                </a:r>
                <a:r>
                  <a:rPr lang="en-US" sz="1400" b="1" i="0" baseline="0" dirty="0" smtClean="0">
                    <a:solidFill>
                      <a:schemeClr val="bg2"/>
                    </a:solidFill>
                  </a:rPr>
                  <a:t> (%)</a:t>
                </a:r>
                <a:endParaRPr lang="en-US" sz="1400" b="1" i="0" baseline="0" dirty="0">
                  <a:solidFill>
                    <a:schemeClr val="bg2"/>
                  </a:solidFill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14521712502678333"/>
          <c:y val="0.5788059177128696"/>
          <c:w val="0.68759638748092633"/>
          <c:h val="0.15392864322436589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3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84055118110238"/>
          <c:y val="0.10809549767817485"/>
          <c:w val="0.8533829984613992"/>
          <c:h val="0.7487316777710478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ln w="3175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Sheet1!$A$2:$A$15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16.345679012000002</c:v>
                </c:pt>
                <c:pt idx="1">
                  <c:v>14.596423393</c:v>
                </c:pt>
                <c:pt idx="2">
                  <c:v>13.477619281999999</c:v>
                </c:pt>
                <c:pt idx="3">
                  <c:v>16.241062308</c:v>
                </c:pt>
                <c:pt idx="4">
                  <c:v>15.064420218</c:v>
                </c:pt>
                <c:pt idx="5">
                  <c:v>15.362997657999999</c:v>
                </c:pt>
                <c:pt idx="6">
                  <c:v>15.2</c:v>
                </c:pt>
                <c:pt idx="7">
                  <c:v>14.580529385</c:v>
                </c:pt>
                <c:pt idx="8">
                  <c:v>16.844349680000001</c:v>
                </c:pt>
                <c:pt idx="9">
                  <c:v>16.714697405999999</c:v>
                </c:pt>
                <c:pt idx="10">
                  <c:v>15.87365054</c:v>
                </c:pt>
                <c:pt idx="11">
                  <c:v>16.996312437</c:v>
                </c:pt>
                <c:pt idx="12">
                  <c:v>16.960208740999999</c:v>
                </c:pt>
                <c:pt idx="13">
                  <c:v>17.441120305999998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65E-4888-BB6F-8335621CBA4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.</c:v>
                </c:pt>
              </c:strCache>
            </c:strRef>
          </c:tx>
          <c:spPr>
            <a:ln w="41275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Sheet1!$A$2:$A$15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Sheet1!$C$2:$C$15</c:f>
              <c:numCache>
                <c:formatCode>General</c:formatCode>
                <c:ptCount val="1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5E-4888-BB6F-8335621CBA4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.</c:v>
                </c:pt>
              </c:strCache>
            </c:strRef>
          </c:tx>
          <c:spPr>
            <a:ln w="41275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Sheet1!$A$2:$A$15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Sheet1!$D$2:$D$15</c:f>
              <c:numCache>
                <c:formatCode>General</c:formatCode>
                <c:ptCount val="1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65E-4888-BB6F-8335621CB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7784312"/>
        <c:axId val="557784704"/>
      </c:lineChart>
      <c:catAx>
        <c:axId val="557784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-2700000"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557784704"/>
        <c:crosses val="autoZero"/>
        <c:auto val="1"/>
        <c:lblAlgn val="ctr"/>
        <c:lblOffset val="100"/>
        <c:tickLblSkip val="1"/>
        <c:noMultiLvlLbl val="0"/>
      </c:catAx>
      <c:valAx>
        <c:axId val="557784704"/>
        <c:scaling>
          <c:orientation val="minMax"/>
          <c:max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% of transplants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1549219226384581E-2"/>
              <c:y val="0.3569966739071408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  <a:prstDash val="solid"/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557784312"/>
        <c:crosses val="autoZero"/>
        <c:crossBetween val="midCat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84055118110238"/>
          <c:y val="0.10809549767817485"/>
          <c:w val="0.8533829984613992"/>
          <c:h val="0.74873167777104788"/>
        </c:manualLayout>
      </c:layout>
      <c:lineChart>
        <c:grouping val="standar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Year</c:v>
                </c:pt>
              </c:strCache>
            </c:strRef>
          </c:tx>
          <c:spPr>
            <a:ln w="41275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Sheet1!$A$2:$A$20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Sheet1!$A$2:$A$20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55-4C18-9C91-93F016F5F0A4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ln w="38100">
              <a:solidFill>
                <a:srgbClr val="006600"/>
              </a:solidFill>
            </a:ln>
          </c:spPr>
          <c:marker>
            <c:symbol val="none"/>
          </c:marker>
          <c:cat>
            <c:numRef>
              <c:f>Sheet1!$A$2:$A$20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11.029796132</c:v>
                </c:pt>
                <c:pt idx="1">
                  <c:v>10.827693909000001</c:v>
                </c:pt>
                <c:pt idx="2">
                  <c:v>11.538461538</c:v>
                </c:pt>
                <c:pt idx="3">
                  <c:v>13.253012048</c:v>
                </c:pt>
                <c:pt idx="4">
                  <c:v>13.005780347</c:v>
                </c:pt>
                <c:pt idx="5">
                  <c:v>12.617801047</c:v>
                </c:pt>
                <c:pt idx="6">
                  <c:v>14.402035623</c:v>
                </c:pt>
                <c:pt idx="7">
                  <c:v>13.360952874000001</c:v>
                </c:pt>
                <c:pt idx="8">
                  <c:v>13.794954375</c:v>
                </c:pt>
                <c:pt idx="9">
                  <c:v>14.278269932000001</c:v>
                </c:pt>
                <c:pt idx="10">
                  <c:v>14.411333659</c:v>
                </c:pt>
                <c:pt idx="11">
                  <c:v>14.539181863</c:v>
                </c:pt>
                <c:pt idx="12">
                  <c:v>14.757190005</c:v>
                </c:pt>
                <c:pt idx="13">
                  <c:v>15.134887974</c:v>
                </c:pt>
                <c:pt idx="14">
                  <c:v>16.528202885999999</c:v>
                </c:pt>
                <c:pt idx="15">
                  <c:v>19.002860645999998</c:v>
                </c:pt>
                <c:pt idx="16">
                  <c:v>21.972621972999999</c:v>
                </c:pt>
                <c:pt idx="17">
                  <c:v>22.978436658</c:v>
                </c:pt>
                <c:pt idx="18">
                  <c:v>26.591511936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9AC-42E7-9EBD-749EFADC67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7784312"/>
        <c:axId val="557784704"/>
      </c:lineChart>
      <c:catAx>
        <c:axId val="557784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-2700000"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557784704"/>
        <c:crosses val="autoZero"/>
        <c:auto val="1"/>
        <c:lblAlgn val="ctr"/>
        <c:lblOffset val="100"/>
        <c:tickLblSkip val="1"/>
        <c:noMultiLvlLbl val="0"/>
      </c:catAx>
      <c:valAx>
        <c:axId val="557784704"/>
        <c:scaling>
          <c:orientation val="minMax"/>
          <c:max val="6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%</a:t>
                </a:r>
                <a:r>
                  <a:rPr lang="en-US" sz="1400" baseline="0" dirty="0" smtClean="0">
                    <a:solidFill>
                      <a:schemeClr val="bg2"/>
                    </a:solidFill>
                  </a:rPr>
                  <a:t> of</a:t>
                </a:r>
                <a:r>
                  <a:rPr lang="en-US" sz="1400" dirty="0" smtClean="0">
                    <a:solidFill>
                      <a:schemeClr val="bg2"/>
                    </a:solidFill>
                  </a:rPr>
                  <a:t> transplants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3396293405134703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  <a:prstDash val="solid"/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557784312"/>
        <c:crosses val="autoZero"/>
        <c:crossBetween val="midCat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11184055118110238"/>
          <c:y val="0.10809549767817485"/>
          <c:w val="0.8533829984613992"/>
          <c:h val="0.7487316777710478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Sheet1!$A$2:$A$20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24.896907215999999</c:v>
                </c:pt>
                <c:pt idx="1">
                  <c:v>26.348547717999999</c:v>
                </c:pt>
                <c:pt idx="2">
                  <c:v>27.610333692000001</c:v>
                </c:pt>
                <c:pt idx="3">
                  <c:v>33.352370074</c:v>
                </c:pt>
                <c:pt idx="4">
                  <c:v>32.584916522999997</c:v>
                </c:pt>
                <c:pt idx="5">
                  <c:v>32.689295039000001</c:v>
                </c:pt>
                <c:pt idx="6">
                  <c:v>34.997452877999997</c:v>
                </c:pt>
                <c:pt idx="7">
                  <c:v>31.160164270999999</c:v>
                </c:pt>
                <c:pt idx="8">
                  <c:v>33.724027704000001</c:v>
                </c:pt>
                <c:pt idx="9">
                  <c:v>38.016528925999999</c:v>
                </c:pt>
                <c:pt idx="10">
                  <c:v>39.601554907999997</c:v>
                </c:pt>
                <c:pt idx="11">
                  <c:v>42.982885086000003</c:v>
                </c:pt>
                <c:pt idx="12">
                  <c:v>44.340065758999998</c:v>
                </c:pt>
                <c:pt idx="13">
                  <c:v>48.441030275999999</c:v>
                </c:pt>
                <c:pt idx="14">
                  <c:v>50.433275563000002</c:v>
                </c:pt>
                <c:pt idx="15">
                  <c:v>51.179820993</c:v>
                </c:pt>
                <c:pt idx="16">
                  <c:v>52.060055865999999</c:v>
                </c:pt>
                <c:pt idx="17">
                  <c:v>53.443063487000003</c:v>
                </c:pt>
                <c:pt idx="18">
                  <c:v>56.510244546999999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65E-4888-BB6F-8335621CB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7784312"/>
        <c:axId val="557784704"/>
      </c:lineChart>
      <c:catAx>
        <c:axId val="557784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-2700000"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557784704"/>
        <c:crosses val="autoZero"/>
        <c:auto val="1"/>
        <c:lblAlgn val="ctr"/>
        <c:lblOffset val="100"/>
        <c:tickLblSkip val="1"/>
        <c:noMultiLvlLbl val="0"/>
      </c:catAx>
      <c:valAx>
        <c:axId val="557784704"/>
        <c:scaling>
          <c:orientation val="minMax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% of transplants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3354609768606510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  <a:prstDash val="solid"/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557784312"/>
        <c:crosses val="autoZero"/>
        <c:crossBetween val="midCat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0.149</cdr:x>
      <cdr:y>0.71489</cdr:y>
    </cdr:from>
    <cdr:to>
      <cdr:x>0.23105</cdr:x>
      <cdr:y>0.88594</cdr:y>
    </cdr:to>
    <cdr:cxnSp macro="">
      <cdr:nvCxnSpPr>
        <cdr:cNvPr id="3" name="Straight Connector 2"/>
        <cdr:cNvCxnSpPr/>
      </cdr:nvCxnSpPr>
      <cdr:spPr bwMode="auto">
        <a:xfrm xmlns:a="http://schemas.openxmlformats.org/drawingml/2006/main">
          <a:off x="1660525" y="3821476"/>
          <a:ext cx="914400" cy="91440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0.11724</cdr:x>
      <cdr:y>0.84677</cdr:y>
    </cdr:from>
    <cdr:to>
      <cdr:x>0.30413</cdr:x>
      <cdr:y>0.91566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380561" y="4526454"/>
          <a:ext cx="2200842" cy="3683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500" b="1" dirty="0" smtClean="0">
              <a:solidFill>
                <a:srgbClr val="0070C0"/>
              </a:solidFill>
            </a:rPr>
            <a:t>Recipients </a:t>
          </a:r>
          <a:r>
            <a:rPr lang="en-US" sz="1500" b="1" dirty="0">
              <a:solidFill>
                <a:srgbClr val="0070C0"/>
              </a:solidFill>
            </a:rPr>
            <a:t> </a:t>
          </a:r>
          <a:r>
            <a:rPr lang="en-US" sz="1500" b="1" dirty="0" smtClean="0">
              <a:solidFill>
                <a:srgbClr val="0070C0"/>
              </a:solidFill>
            </a:rPr>
            <a:t>18-39 Years</a:t>
          </a:r>
          <a:endParaRPr lang="en-US" sz="1500" b="1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0.05494</cdr:x>
      <cdr:y>0.44006</cdr:y>
    </cdr:from>
    <cdr:to>
      <cdr:x>0.34501</cdr:x>
      <cdr:y>0.48393</cdr:y>
    </cdr:to>
    <cdr:sp macro="" textlink="">
      <cdr:nvSpPr>
        <cdr:cNvPr id="5" name="pvalues"/>
        <cdr:cNvSpPr txBox="1"/>
      </cdr:nvSpPr>
      <cdr:spPr>
        <a:xfrm xmlns:a="http://schemas.openxmlformats.org/drawingml/2006/main">
          <a:off x="679301" y="2470012"/>
          <a:ext cx="3586610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>
              <a:solidFill>
                <a:schemeClr val="bg2"/>
              </a:solidFill>
            </a:rPr>
            <a:t>All pairwise </a:t>
          </a:r>
          <a:r>
            <a:rPr lang="en-US" sz="1000" b="1" dirty="0">
              <a:solidFill>
                <a:schemeClr val="bg2"/>
              </a:solidFill>
            </a:rPr>
            <a:t>comparisons were significant at p &lt; </a:t>
          </a:r>
          <a:r>
            <a:rPr lang="en-US" sz="1000" b="1" dirty="0" smtClean="0">
              <a:solidFill>
                <a:schemeClr val="bg2"/>
              </a:solidFill>
            </a:rPr>
            <a:t>0.05</a:t>
          </a:r>
          <a:endParaRPr lang="en-US" sz="1000" b="1" dirty="0">
            <a:solidFill>
              <a:schemeClr val="bg2"/>
            </a:solidFill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0.12456</cdr:x>
      <cdr:y>0.87999</cdr:y>
    </cdr:from>
    <cdr:to>
      <cdr:x>0.38694</cdr:x>
      <cdr:y>0.94888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466829" y="4704077"/>
          <a:ext cx="3089747" cy="3682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rgbClr val="0070C0"/>
              </a:solidFill>
            </a:rPr>
            <a:t>Donor with History of Diabetes</a:t>
          </a:r>
          <a:endParaRPr lang="en-US" sz="1600" b="1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0.0751</cdr:x>
      <cdr:y>0.47625</cdr:y>
    </cdr:from>
    <cdr:to>
      <cdr:x>0.4027</cdr:x>
      <cdr:y>0.52375</cdr:y>
    </cdr:to>
    <cdr:sp macro="" textlink="">
      <cdr:nvSpPr>
        <cdr:cNvPr id="5" name="pvalues"/>
        <cdr:cNvSpPr txBox="1"/>
      </cdr:nvSpPr>
      <cdr:spPr>
        <a:xfrm xmlns:a="http://schemas.openxmlformats.org/drawingml/2006/main">
          <a:off x="928570" y="2673123"/>
          <a:ext cx="4050655" cy="266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>
              <a:solidFill>
                <a:schemeClr val="bg2"/>
              </a:solidFill>
            </a:rPr>
            <a:t>No pairwise </a:t>
          </a:r>
          <a:r>
            <a:rPr lang="en-US" sz="1000" b="1" dirty="0">
              <a:solidFill>
                <a:schemeClr val="bg2"/>
              </a:solidFill>
            </a:rPr>
            <a:t>comparisons were significant at p &lt; </a:t>
          </a:r>
          <a:r>
            <a:rPr lang="en-US" sz="1000" b="1" dirty="0" smtClean="0">
              <a:solidFill>
                <a:schemeClr val="bg2"/>
              </a:solidFill>
            </a:rPr>
            <a:t>0.05</a:t>
          </a:r>
          <a:endParaRPr lang="en-US" sz="1000" b="1" dirty="0">
            <a:solidFill>
              <a:schemeClr val="bg2"/>
            </a:solidFill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0.7602</cdr:x>
      <cdr:y>0.86956</cdr:y>
    </cdr:from>
    <cdr:to>
      <cdr:x>0.94849</cdr:x>
      <cdr:y>0.94041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506541" y="4933885"/>
          <a:ext cx="2354617" cy="402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>
              <a:solidFill>
                <a:srgbClr val="0070C0"/>
              </a:solidFill>
            </a:rPr>
            <a:t>Recipients </a:t>
          </a:r>
          <a:r>
            <a:rPr lang="en-US" sz="1600" b="1" dirty="0">
              <a:solidFill>
                <a:srgbClr val="0070C0"/>
              </a:solidFill>
            </a:rPr>
            <a:t>≥ </a:t>
          </a:r>
          <a:r>
            <a:rPr lang="en-US" sz="1600" b="1" dirty="0" smtClean="0">
              <a:solidFill>
                <a:srgbClr val="0070C0"/>
              </a:solidFill>
            </a:rPr>
            <a:t>60 Years</a:t>
          </a:r>
          <a:endParaRPr lang="en-US" sz="1600" b="1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0.05032</cdr:x>
      <cdr:y>0.51129</cdr:y>
    </cdr:from>
    <cdr:to>
      <cdr:x>0.23793</cdr:x>
      <cdr:y>0.59265</cdr:y>
    </cdr:to>
    <cdr:sp macro="" textlink="">
      <cdr:nvSpPr>
        <cdr:cNvPr id="3" name="pvalues"/>
        <cdr:cNvSpPr txBox="1"/>
      </cdr:nvSpPr>
      <cdr:spPr>
        <a:xfrm xmlns:a="http://schemas.openxmlformats.org/drawingml/2006/main">
          <a:off x="629274" y="2901047"/>
          <a:ext cx="2346098" cy="46163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50" b="1" dirty="0" smtClean="0">
              <a:solidFill>
                <a:schemeClr val="bg2"/>
              </a:solidFill>
            </a:rPr>
            <a:t>No pairwise </a:t>
          </a:r>
          <a:r>
            <a:rPr lang="en-US" sz="1150" b="1" dirty="0">
              <a:solidFill>
                <a:schemeClr val="bg2"/>
              </a:solidFill>
            </a:rPr>
            <a:t>comparisons were significant at p &lt; </a:t>
          </a:r>
          <a:r>
            <a:rPr lang="en-US" sz="1150" b="1" dirty="0" smtClean="0">
              <a:solidFill>
                <a:schemeClr val="bg2"/>
              </a:solidFill>
            </a:rPr>
            <a:t>0.05</a:t>
          </a:r>
          <a:endParaRPr lang="en-US" sz="1150" b="1" dirty="0">
            <a:solidFill>
              <a:schemeClr val="bg2"/>
            </a:solidFill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0.81491</cdr:x>
      <cdr:y>0.86043</cdr:y>
    </cdr:from>
    <cdr:to>
      <cdr:x>0.87611</cdr:x>
      <cdr:y>0.92858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190698" y="4882095"/>
          <a:ext cx="765322" cy="3866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>
              <a:solidFill>
                <a:srgbClr val="0070C0"/>
              </a:solidFill>
            </a:rPr>
            <a:t>Other</a:t>
          </a:r>
          <a:endParaRPr lang="en-US" sz="1600" b="1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0.05855</cdr:x>
      <cdr:y>0.4636</cdr:y>
    </cdr:from>
    <cdr:to>
      <cdr:x>0.23093</cdr:x>
      <cdr:y>0.53954</cdr:y>
    </cdr:to>
    <cdr:sp macro="" textlink="">
      <cdr:nvSpPr>
        <cdr:cNvPr id="3" name="pvalues"/>
        <cdr:cNvSpPr txBox="1"/>
      </cdr:nvSpPr>
      <cdr:spPr>
        <a:xfrm xmlns:a="http://schemas.openxmlformats.org/drawingml/2006/main">
          <a:off x="732183" y="2630468"/>
          <a:ext cx="2155658" cy="43088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 smtClean="0">
              <a:solidFill>
                <a:schemeClr val="bg2"/>
              </a:solidFill>
            </a:rPr>
            <a:t>All  </a:t>
          </a:r>
          <a:r>
            <a:rPr lang="en-US" sz="1100" b="1" dirty="0">
              <a:solidFill>
                <a:schemeClr val="bg2"/>
              </a:solidFill>
            </a:rPr>
            <a:t>pairwise comparisons were significant at p &lt; </a:t>
          </a:r>
          <a:r>
            <a:rPr lang="en-US" sz="1100" b="1" dirty="0" smtClean="0">
              <a:solidFill>
                <a:schemeClr val="bg2"/>
              </a:solidFill>
            </a:rPr>
            <a:t>0.05</a:t>
          </a:r>
          <a:endParaRPr lang="en-US" sz="1100" b="1" dirty="0">
            <a:solidFill>
              <a:schemeClr val="bg2"/>
            </a:solidFill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0.14273</cdr:x>
      <cdr:y>0.45159</cdr:y>
    </cdr:from>
    <cdr:to>
      <cdr:x>0.63019</cdr:x>
      <cdr:y>0.5438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619729" y="2110088"/>
          <a:ext cx="2116459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 smtClean="0">
              <a:solidFill>
                <a:schemeClr val="bg2"/>
              </a:solidFill>
            </a:rPr>
            <a:t>All  </a:t>
          </a:r>
          <a:r>
            <a:rPr lang="en-US" sz="1100" b="1" dirty="0">
              <a:solidFill>
                <a:schemeClr val="bg2"/>
              </a:solidFill>
            </a:rPr>
            <a:t>pairwise comparisons were significant at p &lt; </a:t>
          </a:r>
          <a:r>
            <a:rPr lang="en-US" sz="1100" b="1" dirty="0" smtClean="0">
              <a:solidFill>
                <a:schemeClr val="bg2"/>
              </a:solidFill>
            </a:rPr>
            <a:t>0.05</a:t>
          </a:r>
          <a:endParaRPr lang="en-US" sz="1100" b="1" dirty="0">
            <a:solidFill>
              <a:schemeClr val="bg2"/>
            </a:solidFill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0.12089</cdr:x>
      <cdr:y>0.45033</cdr:y>
    </cdr:from>
    <cdr:to>
      <cdr:x>0.59172</cdr:x>
      <cdr:y>0.54545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504407" y="2040058"/>
          <a:ext cx="1964472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 smtClean="0">
              <a:solidFill>
                <a:schemeClr val="bg2"/>
              </a:solidFill>
            </a:rPr>
            <a:t>No</a:t>
          </a:r>
          <a:r>
            <a:rPr lang="en-US" sz="1100" b="1" dirty="0" smtClean="0">
              <a:solidFill>
                <a:schemeClr val="bg2"/>
              </a:solidFill>
            </a:rPr>
            <a:t>  </a:t>
          </a:r>
          <a:r>
            <a:rPr lang="en-US" sz="1100" b="1" dirty="0">
              <a:solidFill>
                <a:schemeClr val="bg2"/>
              </a:solidFill>
            </a:rPr>
            <a:t>pairwise comparisons were significant at p &lt; </a:t>
          </a:r>
          <a:r>
            <a:rPr lang="en-US" sz="1100" b="1" dirty="0" smtClean="0">
              <a:solidFill>
                <a:schemeClr val="bg2"/>
              </a:solidFill>
            </a:rPr>
            <a:t>0.05</a:t>
          </a:r>
          <a:endParaRPr lang="en-US" sz="1100" b="1" dirty="0">
            <a:solidFill>
              <a:schemeClr val="bg2"/>
            </a:solidFill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0.06732</cdr:x>
      <cdr:y>0.492</cdr:y>
    </cdr:from>
    <cdr:to>
      <cdr:x>0.439</cdr:x>
      <cdr:y>0.54041</cdr:y>
    </cdr:to>
    <cdr:sp macro="" textlink="">
      <cdr:nvSpPr>
        <cdr:cNvPr id="3" name="pvalues"/>
        <cdr:cNvSpPr txBox="1"/>
      </cdr:nvSpPr>
      <cdr:spPr>
        <a:xfrm xmlns:a="http://schemas.openxmlformats.org/drawingml/2006/main">
          <a:off x="801803" y="2658656"/>
          <a:ext cx="4426627" cy="2615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chemeClr val="bg2"/>
              </a:solidFill>
            </a:rPr>
            <a:t>All pairwise </a:t>
          </a:r>
          <a:r>
            <a:rPr lang="en-US" sz="1200" b="1" dirty="0">
              <a:solidFill>
                <a:schemeClr val="bg2"/>
              </a:solidFill>
            </a:rPr>
            <a:t>comparisons were significant at p &lt; </a:t>
          </a:r>
          <a:r>
            <a:rPr lang="en-US" sz="1200" b="1" dirty="0" smtClean="0">
              <a:solidFill>
                <a:schemeClr val="bg2"/>
              </a:solidFill>
            </a:rPr>
            <a:t>0.05</a:t>
          </a:r>
          <a:endParaRPr lang="en-US" sz="1200" b="1" dirty="0">
            <a:solidFill>
              <a:schemeClr val="bg2"/>
            </a:solidFill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0.06732</cdr:x>
      <cdr:y>0.51389</cdr:y>
    </cdr:from>
    <cdr:to>
      <cdr:x>0.439</cdr:x>
      <cdr:y>0.5623</cdr:y>
    </cdr:to>
    <cdr:sp macro="" textlink="">
      <cdr:nvSpPr>
        <cdr:cNvPr id="3" name="pvalues"/>
        <cdr:cNvSpPr txBox="1"/>
      </cdr:nvSpPr>
      <cdr:spPr>
        <a:xfrm xmlns:a="http://schemas.openxmlformats.org/drawingml/2006/main">
          <a:off x="841894" y="2915795"/>
          <a:ext cx="4647958" cy="2746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chemeClr val="bg2"/>
              </a:solidFill>
            </a:rPr>
            <a:t>No pairwise </a:t>
          </a:r>
          <a:r>
            <a:rPr lang="en-US" sz="1200" b="1" dirty="0">
              <a:solidFill>
                <a:schemeClr val="bg2"/>
              </a:solidFill>
            </a:rPr>
            <a:t>comparisons were significant at p &lt; </a:t>
          </a:r>
          <a:r>
            <a:rPr lang="en-US" sz="1200" b="1" dirty="0" smtClean="0">
              <a:solidFill>
                <a:schemeClr val="bg2"/>
              </a:solidFill>
            </a:rPr>
            <a:t>0.05</a:t>
          </a:r>
          <a:endParaRPr lang="en-US" sz="1200" b="1" dirty="0">
            <a:solidFill>
              <a:schemeClr val="bg2"/>
            </a:solidFill>
          </a:endParaRP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0.13046</cdr:x>
      <cdr:y>0.55021</cdr:y>
    </cdr:from>
    <cdr:to>
      <cdr:x>0.81406</cdr:x>
      <cdr:y>0.67369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798523" y="2674370"/>
          <a:ext cx="4184155" cy="6001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 smtClean="0">
              <a:solidFill>
                <a:schemeClr val="bg2"/>
              </a:solidFill>
            </a:rPr>
            <a:t>No pairwise </a:t>
          </a:r>
          <a:r>
            <a:rPr lang="en-US" sz="1100" b="1" dirty="0">
              <a:solidFill>
                <a:schemeClr val="bg2"/>
              </a:solidFill>
            </a:rPr>
            <a:t>comparisons were significant at p &lt; </a:t>
          </a:r>
          <a:r>
            <a:rPr lang="en-US" sz="1100" b="1" dirty="0" smtClean="0">
              <a:solidFill>
                <a:schemeClr val="bg2"/>
              </a:solidFill>
            </a:rPr>
            <a:t>0.05 except</a:t>
          </a:r>
        </a:p>
        <a:p xmlns:a="http://schemas.openxmlformats.org/drawingml/2006/main">
          <a:pPr marL="171450" indent="-171450">
            <a:buFont typeface="Arial" panose="020B0604020202020204" pitchFamily="34" charset="0"/>
            <a:buChar char="•"/>
          </a:pPr>
          <a:r>
            <a:rPr lang="en-US" sz="1100" b="1" dirty="0">
              <a:solidFill>
                <a:schemeClr val="bg2"/>
              </a:solidFill>
            </a:rPr>
            <a:t>Anoxia vs. CVA/Stroke </a:t>
          </a:r>
        </a:p>
        <a:p xmlns:a="http://schemas.openxmlformats.org/drawingml/2006/main">
          <a:pPr marL="171450" indent="-171450">
            <a:buFont typeface="Arial" panose="020B0604020202020204" pitchFamily="34" charset="0"/>
            <a:buChar char="•"/>
          </a:pPr>
          <a:r>
            <a:rPr lang="en-US" sz="1100" b="1" dirty="0" smtClean="0">
              <a:solidFill>
                <a:schemeClr val="bg2"/>
              </a:solidFill>
            </a:rPr>
            <a:t>CVA/Stroke </a:t>
          </a:r>
          <a:r>
            <a:rPr lang="en-US" sz="1100" b="1" dirty="0">
              <a:solidFill>
                <a:schemeClr val="bg2"/>
              </a:solidFill>
            </a:rPr>
            <a:t>vs. </a:t>
          </a:r>
          <a:r>
            <a:rPr lang="en-US" sz="1100" b="1" dirty="0" smtClean="0">
              <a:solidFill>
                <a:schemeClr val="bg2"/>
              </a:solidFill>
            </a:rPr>
            <a:t>Head Trauma</a:t>
          </a:r>
          <a:endParaRPr lang="en-US" sz="1100" b="1" dirty="0">
            <a:solidFill>
              <a:schemeClr val="bg2"/>
            </a:solidFill>
          </a:endParaRP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0.62244</cdr:x>
      <cdr:y>0.20399</cdr:y>
    </cdr:from>
    <cdr:to>
      <cdr:x>0.91732</cdr:x>
      <cdr:y>0.26254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3870258" y="969931"/>
          <a:ext cx="1833540" cy="2783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>
              <a:solidFill>
                <a:schemeClr val="bg2"/>
              </a:solidFill>
            </a:rPr>
            <a:t>p &lt;</a:t>
          </a:r>
          <a:r>
            <a:rPr lang="en-US" sz="1200" b="1" dirty="0" smtClean="0">
              <a:solidFill>
                <a:schemeClr val="bg2"/>
              </a:solidFill>
            </a:rPr>
            <a:t>0.0001</a:t>
          </a:r>
          <a:endParaRPr lang="en-US" sz="1200" b="1" dirty="0">
            <a:solidFill>
              <a:schemeClr val="bg2"/>
            </a:solidFill>
          </a:endParaRP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0.67483</cdr:x>
      <cdr:y>0.20577</cdr:y>
    </cdr:from>
    <cdr:to>
      <cdr:x>0.96971</cdr:x>
      <cdr:y>0.26726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4196070" y="978414"/>
          <a:ext cx="1833540" cy="2923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300" b="1" dirty="0">
              <a:solidFill>
                <a:schemeClr val="bg2"/>
              </a:solidFill>
            </a:rPr>
            <a:t>p = </a:t>
          </a:r>
          <a:r>
            <a:rPr lang="en-US" sz="1300" b="1" dirty="0" smtClean="0">
              <a:solidFill>
                <a:schemeClr val="bg2"/>
              </a:solidFill>
            </a:rPr>
            <a:t>0.1227</a:t>
          </a:r>
          <a:endParaRPr lang="en-US" sz="1300" b="1" dirty="0">
            <a:solidFill>
              <a:schemeClr val="bg2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0.10395</cdr:x>
      <cdr:y>0.44067</cdr:y>
    </cdr:from>
    <cdr:to>
      <cdr:x>0.81409</cdr:x>
      <cdr:y>0.5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495211" y="1828828"/>
          <a:ext cx="3383028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>
              <a:solidFill>
                <a:schemeClr val="bg2"/>
              </a:solidFill>
            </a:rPr>
            <a:t>All pairwise </a:t>
          </a:r>
          <a:r>
            <a:rPr lang="en-US" sz="1000" b="1" dirty="0">
              <a:solidFill>
                <a:schemeClr val="bg2"/>
              </a:solidFill>
            </a:rPr>
            <a:t>comparisons were significant at p &lt; </a:t>
          </a:r>
          <a:r>
            <a:rPr lang="en-US" sz="1000" b="1" dirty="0" smtClean="0">
              <a:solidFill>
                <a:schemeClr val="bg2"/>
              </a:solidFill>
            </a:rPr>
            <a:t>0.05</a:t>
          </a:r>
          <a:endParaRPr lang="en-US" sz="1000" b="1" dirty="0">
            <a:solidFill>
              <a:schemeClr val="bg2"/>
            </a:solidFill>
          </a:endParaRP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0.68943</cdr:x>
      <cdr:y>0.20712</cdr:y>
    </cdr:from>
    <cdr:to>
      <cdr:x>0.98431</cdr:x>
      <cdr:y>0.26893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3973768" y="979818"/>
          <a:ext cx="1699642" cy="2923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300" b="1" dirty="0">
              <a:solidFill>
                <a:schemeClr val="bg2"/>
              </a:solidFill>
            </a:rPr>
            <a:t>p &lt;</a:t>
          </a:r>
          <a:r>
            <a:rPr lang="en-US" sz="1300" b="1" dirty="0" smtClean="0">
              <a:solidFill>
                <a:schemeClr val="bg2"/>
              </a:solidFill>
            </a:rPr>
            <a:t>0.0001</a:t>
          </a:r>
          <a:endParaRPr lang="en-US" sz="1300" b="1" dirty="0">
            <a:solidFill>
              <a:schemeClr val="bg2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0.08832</cdr:x>
      <cdr:y>0.40658</cdr:y>
    </cdr:from>
    <cdr:to>
      <cdr:x>0.81348</cdr:x>
      <cdr:y>0.45696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432264" y="1987440"/>
          <a:ext cx="3549168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>
              <a:solidFill>
                <a:schemeClr val="bg2"/>
              </a:solidFill>
            </a:rPr>
            <a:t>All  </a:t>
          </a:r>
          <a:r>
            <a:rPr lang="en-US" sz="1000" b="1" dirty="0">
              <a:solidFill>
                <a:schemeClr val="bg2"/>
              </a:solidFill>
            </a:rPr>
            <a:t>pairwise comparisons were significant at p &lt; </a:t>
          </a:r>
          <a:r>
            <a:rPr lang="en-US" sz="1000" b="1" dirty="0" smtClean="0">
              <a:solidFill>
                <a:schemeClr val="bg2"/>
              </a:solidFill>
            </a:rPr>
            <a:t>0.05</a:t>
          </a:r>
          <a:endParaRPr lang="en-US" sz="1000" b="1" dirty="0">
            <a:solidFill>
              <a:schemeClr val="bg2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0.16464</cdr:x>
      <cdr:y>0.84795</cdr:y>
    </cdr:from>
    <cdr:to>
      <cdr:x>0.23932</cdr:x>
      <cdr:y>0.91685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35764" y="4759422"/>
          <a:ext cx="923391" cy="386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rgbClr val="0070C0"/>
              </a:solidFill>
            </a:rPr>
            <a:t>Europe</a:t>
          </a:r>
          <a:endParaRPr lang="en-US" sz="1600" b="1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0.13815</cdr:x>
      <cdr:y>0.52645</cdr:y>
    </cdr:from>
    <cdr:to>
      <cdr:x>0.2158</cdr:x>
      <cdr:y>0.69751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26781" y="281418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0.05754</cdr:x>
      <cdr:y>0.49547</cdr:y>
    </cdr:from>
    <cdr:to>
      <cdr:x>0.33554</cdr:x>
      <cdr:y>0.53934</cdr:y>
    </cdr:to>
    <cdr:sp macro="" textlink="">
      <cdr:nvSpPr>
        <cdr:cNvPr id="5" name="pvalues"/>
        <cdr:cNvSpPr txBox="1"/>
      </cdr:nvSpPr>
      <cdr:spPr>
        <a:xfrm xmlns:a="http://schemas.openxmlformats.org/drawingml/2006/main">
          <a:off x="711444" y="2781028"/>
          <a:ext cx="3437375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>
              <a:solidFill>
                <a:schemeClr val="bg2"/>
              </a:solidFill>
            </a:rPr>
            <a:t>All  </a:t>
          </a:r>
          <a:r>
            <a:rPr lang="en-US" sz="1000" b="1" dirty="0">
              <a:solidFill>
                <a:schemeClr val="bg2"/>
              </a:solidFill>
            </a:rPr>
            <a:t>pairwise comparisons were significant at p &lt; </a:t>
          </a:r>
          <a:r>
            <a:rPr lang="en-US" sz="1000" b="1" dirty="0" smtClean="0">
              <a:solidFill>
                <a:schemeClr val="bg2"/>
              </a:solidFill>
            </a:rPr>
            <a:t>0.05</a:t>
          </a:r>
          <a:endParaRPr lang="en-US" sz="1000" b="1" dirty="0">
            <a:solidFill>
              <a:schemeClr val="bg2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0.10367</cdr:x>
      <cdr:y>0.50583</cdr:y>
    </cdr:from>
    <cdr:to>
      <cdr:x>0.82767</cdr:x>
      <cdr:y>0.56234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518592" y="2204201"/>
          <a:ext cx="3621526" cy="24624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>
              <a:solidFill>
                <a:schemeClr val="bg2"/>
              </a:solidFill>
            </a:rPr>
            <a:t>All  </a:t>
          </a:r>
          <a:r>
            <a:rPr lang="en-US" sz="1000" b="1" dirty="0">
              <a:solidFill>
                <a:schemeClr val="bg2"/>
              </a:solidFill>
            </a:rPr>
            <a:t>pairwise comparisons were significant at p &lt; </a:t>
          </a:r>
          <a:r>
            <a:rPr lang="en-US" sz="1000" b="1" dirty="0" smtClean="0">
              <a:solidFill>
                <a:schemeClr val="bg2"/>
              </a:solidFill>
            </a:rPr>
            <a:t>0.05</a:t>
          </a:r>
          <a:endParaRPr lang="en-US" sz="1000" b="1" dirty="0">
            <a:solidFill>
              <a:schemeClr val="bg2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0.09867</cdr:x>
      <cdr:y>0.46762</cdr:y>
    </cdr:from>
    <cdr:to>
      <cdr:x>0.73363</cdr:x>
      <cdr:y>0.5156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525020" y="2400084"/>
          <a:ext cx="3378563" cy="24625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>
              <a:solidFill>
                <a:schemeClr val="bg2"/>
              </a:solidFill>
            </a:rPr>
            <a:t>No </a:t>
          </a:r>
          <a:r>
            <a:rPr lang="en-US" sz="1000" b="1" dirty="0">
              <a:solidFill>
                <a:schemeClr val="bg2"/>
              </a:solidFill>
            </a:rPr>
            <a:t>pairwise comparisons were significant at p &lt; </a:t>
          </a:r>
          <a:r>
            <a:rPr lang="en-US" sz="1000" b="1" dirty="0" smtClean="0">
              <a:solidFill>
                <a:schemeClr val="bg2"/>
              </a:solidFill>
            </a:rPr>
            <a:t>0.05</a:t>
          </a:r>
          <a:endParaRPr lang="en-US" sz="1000" b="1" dirty="0">
            <a:solidFill>
              <a:schemeClr val="bg2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0.14805</cdr:x>
      <cdr:y>0.3831</cdr:y>
    </cdr:from>
    <cdr:to>
      <cdr:x>0.33377</cdr:x>
      <cdr:y>0.45607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20569" y="1891678"/>
          <a:ext cx="1154792" cy="3603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kern="1200" dirty="0" smtClean="0">
              <a:solidFill>
                <a:schemeClr val="bg2"/>
              </a:solidFill>
            </a:rPr>
            <a:t>p </a:t>
          </a:r>
          <a:r>
            <a:rPr lang="en-US" sz="1200" b="1" kern="1200" dirty="0">
              <a:solidFill>
                <a:schemeClr val="bg2"/>
              </a:solidFill>
            </a:rPr>
            <a:t>= </a:t>
          </a:r>
          <a:r>
            <a:rPr lang="en-US" sz="1200" b="1" kern="1200" dirty="0" smtClean="0">
              <a:solidFill>
                <a:schemeClr val="bg2"/>
              </a:solidFill>
            </a:rPr>
            <a:t>0.0493</a:t>
          </a:r>
          <a:endParaRPr lang="en-US" sz="1100" dirty="0" smtClean="0"/>
        </a:p>
        <a:p xmlns:a="http://schemas.openxmlformats.org/drawingml/2006/main">
          <a:endParaRPr lang="en-US" sz="11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0.1483</cdr:x>
      <cdr:y>0.88514</cdr:y>
    </cdr:from>
    <cdr:to>
      <cdr:x>0.33519</cdr:x>
      <cdr:y>0.95403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746310" y="4731593"/>
          <a:ext cx="2200788" cy="3682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rgbClr val="0070C0"/>
              </a:solidFill>
            </a:rPr>
            <a:t>Ischemic Time &lt;4 Hours</a:t>
          </a:r>
          <a:endParaRPr lang="en-US" sz="1600" b="1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0.05936</cdr:x>
      <cdr:y>0.5955</cdr:y>
    </cdr:from>
    <cdr:to>
      <cdr:x>0.38967</cdr:x>
      <cdr:y>0.64444</cdr:y>
    </cdr:to>
    <cdr:sp macro="" textlink="">
      <cdr:nvSpPr>
        <cdr:cNvPr id="5" name="pvalues"/>
        <cdr:cNvSpPr txBox="1"/>
      </cdr:nvSpPr>
      <cdr:spPr>
        <a:xfrm xmlns:a="http://schemas.openxmlformats.org/drawingml/2006/main">
          <a:off x="734018" y="3342451"/>
          <a:ext cx="4084164" cy="27469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chemeClr val="bg2"/>
              </a:solidFill>
            </a:rPr>
            <a:t>All  </a:t>
          </a:r>
          <a:r>
            <a:rPr lang="en-US" sz="1200" b="1" dirty="0">
              <a:solidFill>
                <a:schemeClr val="bg2"/>
              </a:solidFill>
            </a:rPr>
            <a:t>pairwise comparisons were significant at p &lt; </a:t>
          </a:r>
          <a:r>
            <a:rPr lang="en-US" sz="1200" b="1" dirty="0" smtClean="0">
              <a:solidFill>
                <a:schemeClr val="bg2"/>
              </a:solidFill>
            </a:rPr>
            <a:t>0.05</a:t>
          </a:r>
          <a:endParaRPr lang="en-US" sz="1200" b="1" dirty="0">
            <a:solidFill>
              <a:schemeClr val="bg2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0.10897</cdr:x>
      <cdr:y>0.72765</cdr:y>
    </cdr:from>
    <cdr:to>
      <cdr:x>0.75641</cdr:x>
      <cdr:y>0.87423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95348" y="4125252"/>
          <a:ext cx="7696249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chemeClr val="bg2"/>
              </a:solidFill>
            </a:rPr>
            <a:t>No pairwise comparisons were significant at p &lt; 0.05 except</a:t>
          </a:r>
        </a:p>
        <a:p xmlns:a="http://schemas.openxmlformats.org/drawingml/2006/main">
          <a:pPr marL="171450" indent="-171450">
            <a:buFont typeface="Arial" panose="020B0604020202020204" pitchFamily="34" charset="0"/>
            <a:buChar char="•"/>
          </a:pPr>
          <a:r>
            <a:rPr lang="en-US" sz="1200" b="1" dirty="0">
              <a:solidFill>
                <a:schemeClr val="bg2"/>
              </a:solidFill>
            </a:rPr>
            <a:t>Donor LVEF &lt;</a:t>
          </a:r>
          <a:r>
            <a:rPr lang="en-US" sz="1200" b="1" dirty="0" smtClean="0">
              <a:solidFill>
                <a:schemeClr val="bg2"/>
              </a:solidFill>
            </a:rPr>
            <a:t>50%, </a:t>
          </a:r>
          <a:r>
            <a:rPr lang="en-US" sz="1200" b="1" dirty="0">
              <a:solidFill>
                <a:schemeClr val="bg2"/>
              </a:solidFill>
            </a:rPr>
            <a:t>Ischemic Time </a:t>
          </a:r>
          <a:r>
            <a:rPr lang="en-US" sz="1200" b="1" dirty="0" smtClean="0">
              <a:solidFill>
                <a:schemeClr val="bg2"/>
              </a:solidFill>
            </a:rPr>
            <a:t>≥4 hours </a:t>
          </a:r>
          <a:r>
            <a:rPr lang="en-US" sz="1200" b="1" dirty="0">
              <a:solidFill>
                <a:schemeClr val="bg2"/>
              </a:solidFill>
            </a:rPr>
            <a:t>vs. </a:t>
          </a:r>
          <a:r>
            <a:rPr lang="en-US" sz="1200" b="1" dirty="0" smtClean="0">
              <a:solidFill>
                <a:schemeClr val="bg2"/>
              </a:solidFill>
            </a:rPr>
            <a:t>Donor </a:t>
          </a:r>
          <a:r>
            <a:rPr lang="en-US" sz="1200" b="1" dirty="0">
              <a:solidFill>
                <a:schemeClr val="bg2"/>
              </a:solidFill>
            </a:rPr>
            <a:t>LVEF </a:t>
          </a:r>
          <a:r>
            <a:rPr lang="en-US" sz="1200" b="1" dirty="0" smtClean="0">
              <a:solidFill>
                <a:schemeClr val="bg2"/>
              </a:solidFill>
            </a:rPr>
            <a:t>≥50%, </a:t>
          </a:r>
          <a:r>
            <a:rPr lang="en-US" sz="1200" b="1" dirty="0">
              <a:solidFill>
                <a:schemeClr val="bg2"/>
              </a:solidFill>
            </a:rPr>
            <a:t>Ischemic Time &lt;4 </a:t>
          </a:r>
          <a:r>
            <a:rPr lang="en-US" sz="1200" b="1" dirty="0" smtClean="0">
              <a:solidFill>
                <a:schemeClr val="bg2"/>
              </a:solidFill>
            </a:rPr>
            <a:t>hours  </a:t>
          </a:r>
        </a:p>
        <a:p xmlns:a="http://schemas.openxmlformats.org/drawingml/2006/main">
          <a:pPr marL="171450" indent="-171450">
            <a:buFont typeface="Arial" panose="020B0604020202020204" pitchFamily="34" charset="0"/>
            <a:buChar char="•"/>
          </a:pPr>
          <a:r>
            <a:rPr lang="en-US" sz="1200" b="1" dirty="0" smtClean="0">
              <a:solidFill>
                <a:schemeClr val="bg2"/>
              </a:solidFill>
            </a:rPr>
            <a:t>Donor </a:t>
          </a:r>
          <a:r>
            <a:rPr lang="en-US" sz="1200" b="1" dirty="0">
              <a:solidFill>
                <a:schemeClr val="bg2"/>
              </a:solidFill>
            </a:rPr>
            <a:t>LVEF </a:t>
          </a:r>
          <a:r>
            <a:rPr lang="en-US" sz="1200" b="1" dirty="0" smtClean="0">
              <a:solidFill>
                <a:schemeClr val="bg2"/>
              </a:solidFill>
            </a:rPr>
            <a:t>≥50%, </a:t>
          </a:r>
          <a:r>
            <a:rPr lang="en-US" sz="1200" b="1" dirty="0">
              <a:solidFill>
                <a:schemeClr val="bg2"/>
              </a:solidFill>
            </a:rPr>
            <a:t>Ischemic Time &lt;4 </a:t>
          </a:r>
          <a:r>
            <a:rPr lang="en-US" sz="1200" b="1" dirty="0" smtClean="0">
              <a:solidFill>
                <a:schemeClr val="bg2"/>
              </a:solidFill>
            </a:rPr>
            <a:t>hours </a:t>
          </a:r>
          <a:r>
            <a:rPr lang="en-US" sz="1200" b="1" dirty="0">
              <a:solidFill>
                <a:schemeClr val="bg2"/>
              </a:solidFill>
            </a:rPr>
            <a:t>vs. </a:t>
          </a:r>
          <a:r>
            <a:rPr lang="en-US" sz="1200" b="1" dirty="0" smtClean="0">
              <a:solidFill>
                <a:schemeClr val="bg2"/>
              </a:solidFill>
            </a:rPr>
            <a:t>Donor </a:t>
          </a:r>
          <a:r>
            <a:rPr lang="en-US" sz="1200" b="1" dirty="0">
              <a:solidFill>
                <a:schemeClr val="bg2"/>
              </a:solidFill>
            </a:rPr>
            <a:t>LVEF </a:t>
          </a:r>
          <a:r>
            <a:rPr lang="en-US" sz="1200" b="1" dirty="0" smtClean="0">
              <a:solidFill>
                <a:schemeClr val="bg2"/>
              </a:solidFill>
            </a:rPr>
            <a:t>≥50%, </a:t>
          </a:r>
          <a:r>
            <a:rPr lang="en-US" sz="1200" b="1" dirty="0">
              <a:solidFill>
                <a:schemeClr val="bg2"/>
              </a:solidFill>
            </a:rPr>
            <a:t>Ischemic Time ≥ </a:t>
          </a:r>
          <a:r>
            <a:rPr lang="en-US" sz="1200" b="1" dirty="0" smtClean="0">
              <a:solidFill>
                <a:schemeClr val="bg2"/>
              </a:solidFill>
            </a:rPr>
            <a:t>4 hours </a:t>
          </a:r>
          <a:endParaRPr lang="en-US" sz="1200" b="1" dirty="0">
            <a:solidFill>
              <a:schemeClr val="bg2"/>
            </a:solidFill>
          </a:endParaRPr>
        </a:p>
        <a:p xmlns:a="http://schemas.openxmlformats.org/drawingml/2006/main">
          <a:pPr marL="285750" indent="-285750">
            <a:buFont typeface="Arial" panose="020B0604020202020204" pitchFamily="34" charset="0"/>
            <a:buChar char="•"/>
          </a:pPr>
          <a:endParaRPr lang="en-US" sz="1200" b="1" dirty="0">
            <a:solidFill>
              <a:schemeClr val="bg2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9255E-B7F2-4609-A598-10EEBAA7217E}" type="datetimeFigureOut">
              <a:rPr lang="en-US" smtClean="0"/>
              <a:pPr/>
              <a:t>10/8/2020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685800"/>
            <a:ext cx="6000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BB1FB-AC70-4579-BA4D-6720E6A05D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658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1pPr>
    <a:lvl2pPr marL="482803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2pPr>
    <a:lvl3pPr marL="965606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3pPr>
    <a:lvl4pPr marL="1448410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4pPr>
    <a:lvl5pPr marL="1931213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5pPr>
    <a:lvl6pPr marL="2414016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6pPr>
    <a:lvl7pPr marL="2896819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7pPr>
    <a:lvl8pPr marL="3379622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8pPr>
    <a:lvl9pPr marL="3862426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BB1FB-AC70-4579-BA4D-6720E6A05D3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8353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1343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1785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6300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937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4832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5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09218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5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04804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761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8307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912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9949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043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5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93264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6554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7516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5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99322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4304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574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5975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4928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897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7110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2836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3636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4645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2051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7989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6465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new slide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5396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5494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35721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02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Comparisons for categorical variables were made using the chi-square statistic. Multiple groups were compared using single p-value.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Comparisons for continuous variables were made using Kruskal-Wallis test.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significant p-value means that at least one of the groups is different than the others but it doesn’t identify which group it 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42016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67157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24789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309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Comparisons for categorical variables were made using the chi-square statistic. Multiple groups were compared using single p-value.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Comparisons for continuous variables were made using Kruskal-Wallis test.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significant p-value means that at least one of the groups is different than the others but it doesn’t identify which group it 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138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84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093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311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174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272455"/>
            <a:ext cx="10881360" cy="1568027"/>
          </a:xfrm>
        </p:spPr>
        <p:txBody>
          <a:bodyPr/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145280"/>
            <a:ext cx="8961120" cy="1869440"/>
          </a:xfrm>
        </p:spPr>
        <p:txBody>
          <a:bodyPr/>
          <a:lstStyle>
            <a:lvl1pPr marL="0" indent="0" algn="ctr">
              <a:buNone/>
              <a:defRPr b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1140" y="650240"/>
            <a:ext cx="2720340" cy="5852160"/>
          </a:xfrm>
        </p:spPr>
        <p:txBody>
          <a:bodyPr vert="eaVert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0120" y="650240"/>
            <a:ext cx="7947660" cy="5852160"/>
          </a:xfrm>
        </p:spPr>
        <p:txBody>
          <a:bodyPr vert="eaVert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700695"/>
            <a:ext cx="10881360" cy="1452880"/>
          </a:xfrm>
        </p:spPr>
        <p:txBody>
          <a:bodyPr anchor="t"/>
          <a:lstStyle>
            <a:lvl1pPr algn="l">
              <a:defRPr sz="4000" b="1" cap="all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100495"/>
            <a:ext cx="10881360" cy="160019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0120" y="2113280"/>
            <a:ext cx="5334000" cy="4389120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</a:defRPr>
            </a:lvl1pPr>
            <a:lvl2pPr>
              <a:defRPr sz="24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2113280"/>
            <a:ext cx="5334000" cy="4389120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</a:defRPr>
            </a:lvl1pPr>
            <a:lvl2pPr>
              <a:defRPr sz="24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92947"/>
            <a:ext cx="11521440" cy="1219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637454"/>
            <a:ext cx="5656263" cy="68241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319867"/>
            <a:ext cx="5656263" cy="4214707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7" y="1637454"/>
            <a:ext cx="5658485" cy="68241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7" y="2319867"/>
            <a:ext cx="5658485" cy="4214707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291253"/>
            <a:ext cx="4211638" cy="1239520"/>
          </a:xfrm>
        </p:spPr>
        <p:txBody>
          <a:bodyPr anchor="b"/>
          <a:lstStyle>
            <a:lvl1pPr algn="l"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291255"/>
            <a:ext cx="7156450" cy="6243321"/>
          </a:xfrm>
        </p:spPr>
        <p:txBody>
          <a:bodyPr/>
          <a:lstStyle>
            <a:lvl1pPr>
              <a:defRPr sz="3200">
                <a:solidFill>
                  <a:schemeClr val="bg2"/>
                </a:solidFill>
              </a:defRPr>
            </a:lvl1pPr>
            <a:lvl2pPr>
              <a:defRPr sz="2800">
                <a:solidFill>
                  <a:schemeClr val="bg2"/>
                </a:solidFill>
              </a:defRPr>
            </a:lvl2pPr>
            <a:lvl3pPr>
              <a:defRPr sz="2400">
                <a:solidFill>
                  <a:schemeClr val="bg2"/>
                </a:solidFill>
              </a:defRPr>
            </a:lvl3pPr>
            <a:lvl4pPr>
              <a:defRPr sz="2000">
                <a:solidFill>
                  <a:schemeClr val="bg2"/>
                </a:solidFill>
              </a:defRPr>
            </a:lvl4pPr>
            <a:lvl5pPr>
              <a:defRPr sz="20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530775"/>
            <a:ext cx="4211638" cy="5003801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120640"/>
            <a:ext cx="7680960" cy="604521"/>
          </a:xfrm>
        </p:spPr>
        <p:txBody>
          <a:bodyPr anchor="b"/>
          <a:lstStyle>
            <a:lvl1pPr algn="l"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53627"/>
            <a:ext cx="7680960" cy="438912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5725161"/>
            <a:ext cx="7680960" cy="858519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0120" y="650240"/>
            <a:ext cx="1088136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120" y="2113280"/>
            <a:ext cx="10881360" cy="438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ebdings" charset="2"/>
        <a:buChar char="&lt;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7.xml"/><Relationship Id="rId4" Type="http://schemas.openxmlformats.org/officeDocument/2006/relationships/chart" Target="../charts/char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9.xml"/><Relationship Id="rId4" Type="http://schemas.openxmlformats.org/officeDocument/2006/relationships/chart" Target="../charts/chart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3.xml"/><Relationship Id="rId4" Type="http://schemas.openxmlformats.org/officeDocument/2006/relationships/chart" Target="../charts/chart3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7.xml"/><Relationship Id="rId5" Type="http://schemas.openxmlformats.org/officeDocument/2006/relationships/chart" Target="../charts/chart36.xml"/><Relationship Id="rId4" Type="http://schemas.openxmlformats.org/officeDocument/2006/relationships/chart" Target="../charts/chart3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0.xml"/><Relationship Id="rId5" Type="http://schemas.openxmlformats.org/officeDocument/2006/relationships/chart" Target="../charts/chart39.xml"/><Relationship Id="rId4" Type="http://schemas.openxmlformats.org/officeDocument/2006/relationships/chart" Target="../charts/chart3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4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6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8.xm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0.xml"/><Relationship Id="rId4" Type="http://schemas.openxmlformats.org/officeDocument/2006/relationships/chart" Target="../charts/chart4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4.xml"/><Relationship Id="rId4" Type="http://schemas.openxmlformats.org/officeDocument/2006/relationships/chart" Target="../charts/chart5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7.xml"/><Relationship Id="rId4" Type="http://schemas.openxmlformats.org/officeDocument/2006/relationships/chart" Target="../charts/chart5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9.xml"/><Relationship Id="rId4" Type="http://schemas.openxmlformats.org/officeDocument/2006/relationships/chart" Target="../charts/chart5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1.xml"/><Relationship Id="rId4" Type="http://schemas.openxmlformats.org/officeDocument/2006/relationships/chart" Target="../charts/chart6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3.xml"/><Relationship Id="rId4" Type="http://schemas.openxmlformats.org/officeDocument/2006/relationships/chart" Target="../charts/chart6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918607"/>
            <a:ext cx="10591799" cy="1470025"/>
          </a:xfrm>
        </p:spPr>
        <p:txBody>
          <a:bodyPr/>
          <a:lstStyle/>
          <a:p>
            <a:r>
              <a:rPr lang="en-US" sz="4400" dirty="0" smtClean="0">
                <a:solidFill>
                  <a:srgbClr val="002060"/>
                </a:solidFill>
              </a:rPr>
              <a:t>FOCUS THEME: DONOR TRENDS</a:t>
            </a:r>
            <a:r>
              <a:rPr lang="en-US" sz="4000" dirty="0" smtClean="0">
                <a:solidFill>
                  <a:srgbClr val="002060"/>
                </a:solidFill>
              </a:rPr>
              <a:t/>
            </a:r>
            <a:br>
              <a:rPr lang="en-US" sz="4000" dirty="0" smtClean="0">
                <a:solidFill>
                  <a:srgbClr val="002060"/>
                </a:solidFill>
              </a:rPr>
            </a:br>
            <a:r>
              <a:rPr lang="en-US" sz="4000" dirty="0" smtClean="0">
                <a:solidFill>
                  <a:srgbClr val="002060"/>
                </a:solidFill>
              </a:rPr>
              <a:t>  </a:t>
            </a:r>
            <a:r>
              <a:rPr lang="en-US" sz="4000" dirty="0">
                <a:solidFill>
                  <a:srgbClr val="002060"/>
                </a:solidFill>
              </a:rPr>
              <a:t/>
            </a:r>
            <a:br>
              <a:rPr lang="en-US" sz="4000" dirty="0">
                <a:solidFill>
                  <a:srgbClr val="002060"/>
                </a:solidFill>
              </a:rPr>
            </a:br>
            <a:r>
              <a:rPr lang="en-US" sz="4000" dirty="0">
                <a:solidFill>
                  <a:srgbClr val="002060"/>
                </a:solidFill>
              </a:rPr>
              <a:t>HEART </a:t>
            </a:r>
            <a:r>
              <a:rPr lang="en-US" sz="4000" dirty="0" smtClean="0">
                <a:solidFill>
                  <a:srgbClr val="002060"/>
                </a:solidFill>
              </a:rPr>
              <a:t>TRANSPLANTATION </a:t>
            </a:r>
            <a:br>
              <a:rPr lang="en-US" sz="4000" dirty="0" smtClean="0">
                <a:solidFill>
                  <a:srgbClr val="002060"/>
                </a:solidFill>
              </a:rPr>
            </a:b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4510722"/>
            <a:ext cx="8961120" cy="1869440"/>
          </a:xfrm>
        </p:spPr>
        <p:txBody>
          <a:bodyPr/>
          <a:lstStyle/>
          <a:p>
            <a:r>
              <a:rPr lang="en-US" sz="3400" dirty="0" smtClean="0">
                <a:solidFill>
                  <a:srgbClr val="002060"/>
                </a:solidFill>
              </a:rPr>
              <a:t>Adult Recipients</a:t>
            </a:r>
            <a:endParaRPr lang="en-US" sz="3400" dirty="0">
              <a:solidFill>
                <a:srgbClr val="00206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3786" y="6516073"/>
            <a:ext cx="4715932" cy="711201"/>
            <a:chOff x="2" y="6146792"/>
            <a:chExt cx="4715932" cy="711201"/>
          </a:xfrm>
        </p:grpSpPr>
        <p:grpSp>
          <p:nvGrpSpPr>
            <p:cNvPr id="11" name="Group 10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5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3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710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7316" y="87018"/>
            <a:ext cx="6405165" cy="549360"/>
          </a:xfrm>
        </p:spPr>
        <p:txBody>
          <a:bodyPr/>
          <a:lstStyle/>
          <a:p>
            <a:r>
              <a:rPr lang="en-US" sz="3400" dirty="0">
                <a:solidFill>
                  <a:srgbClr val="002060"/>
                </a:solidFill>
              </a:rPr>
              <a:t>Adult Heart </a:t>
            </a:r>
            <a:r>
              <a:rPr lang="en-US" sz="3400" dirty="0" smtClean="0">
                <a:solidFill>
                  <a:srgbClr val="002060"/>
                </a:solidFill>
              </a:rPr>
              <a:t>Transplants </a:t>
            </a:r>
            <a:endParaRPr lang="en-US" sz="3400" dirty="0">
              <a:solidFill>
                <a:srgbClr val="002060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80016"/>
              </p:ext>
            </p:extLst>
          </p:nvPr>
        </p:nvGraphicFramePr>
        <p:xfrm>
          <a:off x="205092" y="1291337"/>
          <a:ext cx="603504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98655" y="6500875"/>
            <a:ext cx="4715932" cy="711201"/>
            <a:chOff x="2" y="6146792"/>
            <a:chExt cx="4715932" cy="711201"/>
          </a:xfrm>
        </p:grpSpPr>
        <p:grpSp>
          <p:nvGrpSpPr>
            <p:cNvPr id="12" name="Group 11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9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3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 bwMode="auto">
          <a:xfrm>
            <a:off x="320531" y="613594"/>
            <a:ext cx="5943600" cy="68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400" kern="0" dirty="0" smtClean="0">
                <a:solidFill>
                  <a:srgbClr val="002060"/>
                </a:solidFill>
              </a:rPr>
              <a:t>Donors with History of Smoking*</a:t>
            </a:r>
            <a:endParaRPr lang="en-US" sz="2400" kern="0" dirty="0">
              <a:solidFill>
                <a:srgbClr val="00206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6831575" y="636378"/>
            <a:ext cx="5715000" cy="763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400" kern="0" dirty="0" smtClean="0">
                <a:solidFill>
                  <a:srgbClr val="002060"/>
                </a:solidFill>
              </a:rPr>
              <a:t>Donors with History </a:t>
            </a:r>
            <a:r>
              <a:rPr lang="en-US" sz="2400" kern="0" dirty="0">
                <a:solidFill>
                  <a:srgbClr val="002060"/>
                </a:solidFill>
              </a:rPr>
              <a:t>of </a:t>
            </a:r>
            <a:r>
              <a:rPr lang="en-US" sz="2400" kern="0" dirty="0" smtClean="0">
                <a:solidFill>
                  <a:srgbClr val="002060"/>
                </a:solidFill>
              </a:rPr>
              <a:t>Alcohol Use*</a:t>
            </a:r>
            <a:endParaRPr lang="en-US" sz="2400" kern="0" dirty="0">
              <a:solidFill>
                <a:srgbClr val="002060"/>
              </a:solidFill>
            </a:endParaRPr>
          </a:p>
        </p:txBody>
      </p:sp>
      <p:graphicFrame>
        <p:nvGraphicFramePr>
          <p:cNvPr id="15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0889410"/>
              </p:ext>
            </p:extLst>
          </p:nvPr>
        </p:nvGraphicFramePr>
        <p:xfrm>
          <a:off x="6492756" y="1302307"/>
          <a:ext cx="603504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itle 1"/>
          <p:cNvSpPr txBox="1">
            <a:spLocks/>
          </p:cNvSpPr>
          <p:nvPr/>
        </p:nvSpPr>
        <p:spPr bwMode="auto">
          <a:xfrm>
            <a:off x="310371" y="1082283"/>
            <a:ext cx="57150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000" kern="0" dirty="0" smtClean="0">
                <a:solidFill>
                  <a:srgbClr val="002060"/>
                </a:solidFill>
              </a:rPr>
              <a:t>(Transplants: Jan 1995 – Jun 2018)</a:t>
            </a:r>
            <a:endParaRPr lang="en-US" sz="2000" kern="0" dirty="0">
              <a:solidFill>
                <a:srgbClr val="002060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6822186" y="1110476"/>
            <a:ext cx="57150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000" kern="0" dirty="0" smtClean="0">
                <a:solidFill>
                  <a:srgbClr val="002060"/>
                </a:solidFill>
              </a:rPr>
              <a:t>(Transplants: </a:t>
            </a:r>
            <a:r>
              <a:rPr lang="en-US" sz="2000" kern="0" dirty="0">
                <a:solidFill>
                  <a:srgbClr val="002060"/>
                </a:solidFill>
              </a:rPr>
              <a:t>Jan </a:t>
            </a:r>
            <a:r>
              <a:rPr lang="en-US" sz="2000" kern="0" dirty="0" smtClean="0">
                <a:solidFill>
                  <a:srgbClr val="002060"/>
                </a:solidFill>
              </a:rPr>
              <a:t>2005 </a:t>
            </a:r>
            <a:r>
              <a:rPr lang="en-US" sz="2000" kern="0" dirty="0">
                <a:solidFill>
                  <a:srgbClr val="002060"/>
                </a:solidFill>
              </a:rPr>
              <a:t>– Jun 2018)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6555" y="1523284"/>
            <a:ext cx="4229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*Cigarette use for </a:t>
            </a:r>
            <a:r>
              <a:rPr lang="en-US" sz="1400" dirty="0">
                <a:solidFill>
                  <a:schemeClr val="bg2"/>
                </a:solidFill>
              </a:rPr>
              <a:t>more than 20 pack </a:t>
            </a:r>
            <a:r>
              <a:rPr lang="en-US" sz="1400" dirty="0" smtClean="0">
                <a:solidFill>
                  <a:schemeClr val="bg2"/>
                </a:solidFill>
              </a:rPr>
              <a:t>years 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153400" y="1523284"/>
            <a:ext cx="3505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*Two </a:t>
            </a:r>
            <a:r>
              <a:rPr lang="en-US" sz="1400" dirty="0">
                <a:solidFill>
                  <a:schemeClr val="bg2"/>
                </a:solidFill>
              </a:rPr>
              <a:t>or more alcoholic drinks per day</a:t>
            </a:r>
          </a:p>
        </p:txBody>
      </p:sp>
    </p:spTree>
    <p:extLst>
      <p:ext uri="{BB962C8B-B14F-4D97-AF65-F5344CB8AC3E}">
        <p14:creationId xmlns:p14="http://schemas.microsoft.com/office/powerpoint/2010/main" val="322560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80920"/>
            <a:ext cx="7620000" cy="608157"/>
          </a:xfrm>
        </p:spPr>
        <p:txBody>
          <a:bodyPr/>
          <a:lstStyle/>
          <a:p>
            <a:r>
              <a:rPr lang="en-US" sz="3400" dirty="0">
                <a:solidFill>
                  <a:srgbClr val="002060"/>
                </a:solidFill>
              </a:rPr>
              <a:t>Adult Heart </a:t>
            </a:r>
            <a:r>
              <a:rPr lang="en-US" sz="3400" dirty="0" smtClean="0">
                <a:solidFill>
                  <a:srgbClr val="002060"/>
                </a:solidFill>
              </a:rPr>
              <a:t>Transplants</a:t>
            </a:r>
            <a:endParaRPr lang="en-US" sz="3400" dirty="0">
              <a:solidFill>
                <a:srgbClr val="002060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6389836"/>
              </p:ext>
            </p:extLst>
          </p:nvPr>
        </p:nvGraphicFramePr>
        <p:xfrm>
          <a:off x="184438" y="1483159"/>
          <a:ext cx="603504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83737" y="6513486"/>
            <a:ext cx="4715932" cy="711201"/>
            <a:chOff x="2" y="6146792"/>
            <a:chExt cx="4715932" cy="711201"/>
          </a:xfrm>
        </p:grpSpPr>
        <p:grpSp>
          <p:nvGrpSpPr>
            <p:cNvPr id="12" name="Group 11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9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3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  <a:cs typeface="Arial"/>
                </a:rPr>
                <a:t>JHLT. 2020 Oct; 39(10): 1003-1049</a:t>
              </a: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 bwMode="auto">
          <a:xfrm>
            <a:off x="652892" y="544872"/>
            <a:ext cx="5715000" cy="68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400" kern="0" dirty="0" smtClean="0">
                <a:solidFill>
                  <a:srgbClr val="002060"/>
                </a:solidFill>
              </a:rPr>
              <a:t>Donors with History of Cocaine Use*</a:t>
            </a:r>
            <a:endParaRPr lang="en-US" sz="2400" kern="0" dirty="0">
              <a:solidFill>
                <a:srgbClr val="00206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6516230" y="469762"/>
            <a:ext cx="6324600" cy="763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400" kern="0" dirty="0" smtClean="0">
                <a:solidFill>
                  <a:srgbClr val="002060"/>
                </a:solidFill>
              </a:rPr>
              <a:t>Donors with History </a:t>
            </a:r>
            <a:r>
              <a:rPr lang="en-US" sz="2400" kern="0" dirty="0">
                <a:solidFill>
                  <a:srgbClr val="002060"/>
                </a:solidFill>
              </a:rPr>
              <a:t>of </a:t>
            </a:r>
            <a:r>
              <a:rPr lang="en-US" sz="2400" kern="0" dirty="0" smtClean="0">
                <a:solidFill>
                  <a:srgbClr val="002060"/>
                </a:solidFill>
              </a:rPr>
              <a:t>Other Drugs Use*</a:t>
            </a:r>
            <a:endParaRPr lang="en-US" sz="2400" kern="0" dirty="0">
              <a:solidFill>
                <a:srgbClr val="002060"/>
              </a:solidFill>
            </a:endParaRPr>
          </a:p>
        </p:txBody>
      </p:sp>
      <p:graphicFrame>
        <p:nvGraphicFramePr>
          <p:cNvPr id="15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5957375"/>
              </p:ext>
            </p:extLst>
          </p:nvPr>
        </p:nvGraphicFramePr>
        <p:xfrm>
          <a:off x="6367892" y="1494218"/>
          <a:ext cx="603504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itle 1"/>
          <p:cNvSpPr txBox="1">
            <a:spLocks/>
          </p:cNvSpPr>
          <p:nvPr/>
        </p:nvSpPr>
        <p:spPr bwMode="auto">
          <a:xfrm>
            <a:off x="504478" y="1004817"/>
            <a:ext cx="57150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000" kern="0" dirty="0" smtClean="0">
                <a:solidFill>
                  <a:srgbClr val="002060"/>
                </a:solidFill>
              </a:rPr>
              <a:t>(Transplants: Jan 2000 – Jun 2018)</a:t>
            </a:r>
            <a:endParaRPr lang="en-US" sz="2000" kern="0" dirty="0">
              <a:solidFill>
                <a:srgbClr val="002060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6874370" y="961545"/>
            <a:ext cx="57150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000" kern="0" dirty="0" smtClean="0">
                <a:solidFill>
                  <a:srgbClr val="002060"/>
                </a:solidFill>
              </a:rPr>
              <a:t>(Transplants: Jan 2000 – Jun 2018)</a:t>
            </a:r>
            <a:endParaRPr lang="en-US" sz="2000" kern="0" dirty="0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17666" y="1453412"/>
            <a:ext cx="50588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  <a:latin typeface="Arial" panose="020B0604020202020204" pitchFamily="34" charset="0"/>
              </a:rPr>
              <a:t>*Donor has </a:t>
            </a:r>
            <a:r>
              <a:rPr lang="en-US" sz="1400" dirty="0">
                <a:solidFill>
                  <a:schemeClr val="bg2"/>
                </a:solidFill>
                <a:latin typeface="Arial" panose="020B0604020202020204" pitchFamily="34" charset="0"/>
              </a:rPr>
              <a:t>ever abused or had a dependency to </a:t>
            </a:r>
            <a:r>
              <a:rPr lang="en-US" sz="1400" dirty="0" smtClean="0">
                <a:solidFill>
                  <a:schemeClr val="bg2"/>
                </a:solidFill>
                <a:latin typeface="Arial" panose="020B0604020202020204" pitchFamily="34" charset="0"/>
              </a:rPr>
              <a:t>cocaine 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54330" y="1416170"/>
            <a:ext cx="62091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  <a:latin typeface="Arial" panose="020B0604020202020204" pitchFamily="34" charset="0"/>
              </a:rPr>
              <a:t>*</a:t>
            </a:r>
            <a:r>
              <a:rPr lang="en-US" sz="1400" dirty="0" smtClean="0">
                <a:solidFill>
                  <a:schemeClr val="bg2"/>
                </a:solidFill>
              </a:rPr>
              <a:t>Donor ever </a:t>
            </a:r>
            <a:r>
              <a:rPr lang="en-US" sz="1400" dirty="0">
                <a:solidFill>
                  <a:schemeClr val="bg2"/>
                </a:solidFill>
              </a:rPr>
              <a:t>abused or had a dependency to Non-IV street drugs, such as crack, marijuana or prescription narcotics, sedatives, hypnotics or </a:t>
            </a:r>
            <a:r>
              <a:rPr lang="en-US" sz="1400" dirty="0" smtClean="0">
                <a:solidFill>
                  <a:schemeClr val="bg2"/>
                </a:solidFill>
              </a:rPr>
              <a:t>stimulants</a:t>
            </a:r>
            <a:endParaRPr lang="en-US" sz="1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97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933" y="-79387"/>
            <a:ext cx="11658600" cy="914400"/>
          </a:xfrm>
        </p:spPr>
        <p:txBody>
          <a:bodyPr/>
          <a:lstStyle/>
          <a:p>
            <a:r>
              <a:rPr lang="en-US" sz="3400" dirty="0">
                <a:solidFill>
                  <a:srgbClr val="002060"/>
                </a:solidFill>
              </a:rPr>
              <a:t>Adult Heart </a:t>
            </a:r>
            <a:r>
              <a:rPr lang="en-US" sz="3400" dirty="0" smtClean="0">
                <a:solidFill>
                  <a:srgbClr val="002060"/>
                </a:solidFill>
              </a:rPr>
              <a:t>Transplants</a:t>
            </a:r>
            <a:endParaRPr lang="en-US" sz="3400" dirty="0">
              <a:solidFill>
                <a:srgbClr val="002060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/>
          </p:nvPr>
        </p:nvGraphicFramePr>
        <p:xfrm>
          <a:off x="123407" y="1112735"/>
          <a:ext cx="4297680" cy="566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93789" y="6523534"/>
            <a:ext cx="4715932" cy="711201"/>
            <a:chOff x="2" y="6146792"/>
            <a:chExt cx="4715932" cy="711201"/>
          </a:xfrm>
        </p:grpSpPr>
        <p:grpSp>
          <p:nvGrpSpPr>
            <p:cNvPr id="12" name="Group 11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9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3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  <a:cs typeface="Arial"/>
                </a:rPr>
                <a:t>JHLT. 2020 Oct; 39(10): 1003-1049</a:t>
              </a: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 bwMode="auto">
          <a:xfrm>
            <a:off x="-541836" y="694571"/>
            <a:ext cx="5943600" cy="68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200" kern="0" dirty="0" smtClean="0">
                <a:solidFill>
                  <a:srgbClr val="002060"/>
                </a:solidFill>
              </a:rPr>
              <a:t>Donors with Diabetes  </a:t>
            </a:r>
            <a:endParaRPr lang="en-US" sz="2200" kern="0" dirty="0">
              <a:solidFill>
                <a:srgbClr val="00206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3452787" y="576949"/>
            <a:ext cx="6331065" cy="88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200" kern="0" dirty="0" smtClean="0">
                <a:solidFill>
                  <a:srgbClr val="002060"/>
                </a:solidFill>
              </a:rPr>
              <a:t>Donors with Hypertension</a:t>
            </a:r>
            <a:endParaRPr lang="en-US" sz="2200" kern="0" dirty="0">
              <a:solidFill>
                <a:srgbClr val="002060"/>
              </a:solidFill>
            </a:endParaRPr>
          </a:p>
        </p:txBody>
      </p:sp>
      <p:graphicFrame>
        <p:nvGraphicFramePr>
          <p:cNvPr id="15" name="Content Placeholder 8"/>
          <p:cNvGraphicFramePr>
            <a:graphicFrameLocks/>
          </p:cNvGraphicFramePr>
          <p:nvPr>
            <p:extLst/>
          </p:nvPr>
        </p:nvGraphicFramePr>
        <p:xfrm>
          <a:off x="4326425" y="1112734"/>
          <a:ext cx="4297680" cy="566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Content Placeholder 8"/>
          <p:cNvGraphicFramePr>
            <a:graphicFrameLocks/>
          </p:cNvGraphicFramePr>
          <p:nvPr>
            <p:extLst/>
          </p:nvPr>
        </p:nvGraphicFramePr>
        <p:xfrm>
          <a:off x="8364524" y="1159726"/>
          <a:ext cx="4297680" cy="566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Title 1"/>
          <p:cNvSpPr txBox="1">
            <a:spLocks/>
          </p:cNvSpPr>
          <p:nvPr/>
        </p:nvSpPr>
        <p:spPr bwMode="auto">
          <a:xfrm>
            <a:off x="7758896" y="695007"/>
            <a:ext cx="5943600" cy="68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200" kern="0" dirty="0" smtClean="0">
                <a:solidFill>
                  <a:srgbClr val="002060"/>
                </a:solidFill>
              </a:rPr>
              <a:t>Donors with LVEF&lt;50%</a:t>
            </a:r>
            <a:endParaRPr lang="en-US" sz="2200" kern="0" dirty="0">
              <a:solidFill>
                <a:srgbClr val="002060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-474558" y="1042179"/>
            <a:ext cx="5943600" cy="68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1800" kern="0" dirty="0" smtClean="0">
                <a:solidFill>
                  <a:srgbClr val="002060"/>
                </a:solidFill>
              </a:rPr>
              <a:t>(Transplants: Jan 1995 – Jun 2018)</a:t>
            </a:r>
            <a:endParaRPr lang="en-US" sz="1800" kern="0" dirty="0">
              <a:solidFill>
                <a:srgbClr val="002060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3628945" y="1042179"/>
            <a:ext cx="5943600" cy="68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1800" kern="0" dirty="0" smtClean="0">
                <a:solidFill>
                  <a:srgbClr val="002060"/>
                </a:solidFill>
              </a:rPr>
              <a:t>(Transplants: Jan 1995 – Jun 2018)</a:t>
            </a:r>
            <a:endParaRPr lang="en-US" sz="1800" kern="0" dirty="0">
              <a:solidFill>
                <a:srgbClr val="002060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7727889" y="1057187"/>
            <a:ext cx="5943600" cy="68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1800" kern="0" dirty="0" smtClean="0">
                <a:solidFill>
                  <a:srgbClr val="002060"/>
                </a:solidFill>
              </a:rPr>
              <a:t>(Transplants: Jan 2005 – Jun 2018)</a:t>
            </a:r>
            <a:endParaRPr lang="en-US" sz="1800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8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 bwMode="auto">
          <a:xfrm>
            <a:off x="2133600" y="2743200"/>
            <a:ext cx="10058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sz="3600" b="1" dirty="0">
                <a:solidFill>
                  <a:srgbClr val="0070C0"/>
                </a:solidFill>
              </a:rPr>
              <a:t>Kaplan-Meier </a:t>
            </a:r>
            <a:r>
              <a:rPr lang="en-US" sz="3600" b="1" dirty="0" smtClean="0">
                <a:solidFill>
                  <a:srgbClr val="0070C0"/>
                </a:solidFill>
              </a:rPr>
              <a:t>Survival </a:t>
            </a:r>
            <a:r>
              <a:rPr lang="en-US" sz="3600" b="1" dirty="0">
                <a:solidFill>
                  <a:srgbClr val="0070C0"/>
                </a:solidFill>
              </a:rPr>
              <a:t>within </a:t>
            </a:r>
            <a:r>
              <a:rPr lang="en-US" sz="3600" b="1" dirty="0" smtClean="0">
                <a:solidFill>
                  <a:srgbClr val="0070C0"/>
                </a:solidFill>
              </a:rPr>
              <a:t>12 Months</a:t>
            </a:r>
            <a:endParaRPr lang="en-US" sz="3600" b="1" dirty="0">
              <a:solidFill>
                <a:srgbClr val="0070C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3786" y="6501671"/>
            <a:ext cx="4715932" cy="711201"/>
            <a:chOff x="2" y="6146792"/>
            <a:chExt cx="4715932" cy="711201"/>
          </a:xfrm>
        </p:grpSpPr>
        <p:grpSp>
          <p:nvGrpSpPr>
            <p:cNvPr id="12" name="Group 11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0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3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 bwMode="auto">
          <a:xfrm>
            <a:off x="2286000" y="1352914"/>
            <a:ext cx="88392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Survival Analyses</a:t>
            </a:r>
          </a:p>
        </p:txBody>
      </p:sp>
    </p:spTree>
    <p:extLst>
      <p:ext uri="{BB962C8B-B14F-4D97-AF65-F5344CB8AC3E}">
        <p14:creationId xmlns:p14="http://schemas.microsoft.com/office/powerpoint/2010/main" val="200386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1828800" y="-145556"/>
            <a:ext cx="97252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400" kern="0" dirty="0">
                <a:solidFill>
                  <a:srgbClr val="002060"/>
                </a:solidFill>
              </a:rPr>
              <a:t>Adult Heart </a:t>
            </a:r>
            <a:r>
              <a:rPr lang="en-US" sz="3400" kern="0" dirty="0" smtClean="0">
                <a:solidFill>
                  <a:srgbClr val="002060"/>
                </a:solidFill>
              </a:rPr>
              <a:t>Transplants</a:t>
            </a:r>
            <a:br>
              <a:rPr lang="en-US" sz="3400" kern="0" dirty="0" smtClean="0">
                <a:solidFill>
                  <a:srgbClr val="002060"/>
                </a:solidFill>
              </a:rPr>
            </a:br>
            <a:r>
              <a:rPr lang="en-US" sz="2800" kern="0" dirty="0" smtClean="0">
                <a:solidFill>
                  <a:srgbClr val="002060"/>
                </a:solidFill>
              </a:rPr>
              <a:t>Kaplan-Meier Survival within 12 Months by Donor Age </a:t>
            </a:r>
            <a:endParaRPr lang="en-US" sz="2800" kern="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5888" y="6527240"/>
            <a:ext cx="4715932" cy="711201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2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4075082"/>
              </p:ext>
            </p:extLst>
          </p:nvPr>
        </p:nvGraphicFramePr>
        <p:xfrm>
          <a:off x="622300" y="1149844"/>
          <a:ext cx="11417300" cy="5471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pvalues"/>
          <p:cNvSpPr txBox="1"/>
          <p:nvPr/>
        </p:nvSpPr>
        <p:spPr>
          <a:xfrm>
            <a:off x="2270094" y="5105400"/>
            <a:ext cx="5023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2"/>
                </a:solidFill>
              </a:rPr>
              <a:t>All  </a:t>
            </a:r>
            <a:r>
              <a:rPr lang="en-US" sz="1400" b="1" dirty="0">
                <a:solidFill>
                  <a:schemeClr val="bg2"/>
                </a:solidFill>
              </a:rPr>
              <a:t>pairwise comparisons were significant at p &lt; </a:t>
            </a:r>
            <a:r>
              <a:rPr lang="en-US" sz="1400" b="1" dirty="0" smtClean="0">
                <a:solidFill>
                  <a:schemeClr val="bg2"/>
                </a:solidFill>
              </a:rPr>
              <a:t>0.05</a:t>
            </a:r>
            <a:endParaRPr lang="en-US" sz="1400" b="1" dirty="0">
              <a:solidFill>
                <a:schemeClr val="bg2"/>
              </a:solidFill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 bwMode="auto">
          <a:xfrm>
            <a:off x="3801586" y="848759"/>
            <a:ext cx="5943600" cy="68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600" kern="0" dirty="0" smtClean="0">
                <a:solidFill>
                  <a:srgbClr val="002060"/>
                </a:solidFill>
              </a:rPr>
              <a:t>(Transplants: Jan 2000 – Jun 2017)</a:t>
            </a:r>
            <a:endParaRPr lang="en-US" sz="2600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82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550069" y="-82965"/>
            <a:ext cx="12004593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50519"/>
            <a:r>
              <a:rPr lang="en-US" sz="3347" kern="0" dirty="0">
                <a:solidFill>
                  <a:srgbClr val="002060"/>
                </a:solidFill>
                <a:latin typeface="Arial"/>
              </a:rPr>
              <a:t>Adult Heart Transplants</a:t>
            </a:r>
          </a:p>
          <a:p>
            <a:pPr defTabSz="950519"/>
            <a:r>
              <a:rPr lang="en-US" sz="2756" kern="0" dirty="0">
                <a:solidFill>
                  <a:srgbClr val="002060"/>
                </a:solidFill>
                <a:latin typeface="Arial"/>
              </a:rPr>
              <a:t>Kaplan-Meier Survival within 12 Months by Donor and Recipient Age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90024" y="6452950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950519"/>
                <a:r>
                  <a:rPr lang="en-US" sz="2067" b="1" dirty="0">
                    <a:solidFill>
                      <a:srgbClr val="00004C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pPr defTabSz="950519"/>
              <a:r>
                <a:rPr lang="en-US" sz="886" b="1" dirty="0" smtClean="0">
                  <a:solidFill>
                    <a:srgbClr val="00004C"/>
                  </a:solidFill>
                  <a:latin typeface="Arial"/>
                  <a:cs typeface="Arial"/>
                </a:rPr>
                <a:t>JHLT. 2020 Oct; 39(10): 1003-1049</a:t>
              </a:r>
              <a:endParaRPr lang="en-US" sz="886" b="1" dirty="0">
                <a:solidFill>
                  <a:srgbClr val="00004C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7861656"/>
              </p:ext>
            </p:extLst>
          </p:nvPr>
        </p:nvGraphicFramePr>
        <p:xfrm>
          <a:off x="0" y="1346911"/>
          <a:ext cx="12364638" cy="5612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 bwMode="auto">
          <a:xfrm>
            <a:off x="3250407" y="1110341"/>
            <a:ext cx="7125891" cy="24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756" kern="0" dirty="0">
                <a:solidFill>
                  <a:srgbClr val="002060"/>
                </a:solidFill>
                <a:latin typeface="Arial"/>
              </a:rPr>
              <a:t>(Transplants: Jan 2000 - Jun 2017)</a:t>
            </a:r>
          </a:p>
        </p:txBody>
      </p:sp>
      <p:graphicFrame>
        <p:nvGraphicFramePr>
          <p:cNvPr id="1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064428"/>
              </p:ext>
            </p:extLst>
          </p:nvPr>
        </p:nvGraphicFramePr>
        <p:xfrm>
          <a:off x="4312297" y="1902077"/>
          <a:ext cx="5002108" cy="4357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TextBox 1"/>
          <p:cNvSpPr txBox="1"/>
          <p:nvPr/>
        </p:nvSpPr>
        <p:spPr>
          <a:xfrm>
            <a:off x="5657909" y="6127352"/>
            <a:ext cx="2310884" cy="38671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75" b="1" dirty="0">
                <a:solidFill>
                  <a:srgbClr val="0070C0"/>
                </a:solidFill>
              </a:rPr>
              <a:t>Recipients 40-59 Years</a:t>
            </a:r>
          </a:p>
        </p:txBody>
      </p:sp>
      <p:graphicFrame>
        <p:nvGraphicFramePr>
          <p:cNvPr id="2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8260485"/>
              </p:ext>
            </p:extLst>
          </p:nvPr>
        </p:nvGraphicFramePr>
        <p:xfrm>
          <a:off x="8422249" y="1735534"/>
          <a:ext cx="5139050" cy="5132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" name="TextBox 1"/>
          <p:cNvSpPr txBox="1"/>
          <p:nvPr/>
        </p:nvSpPr>
        <p:spPr>
          <a:xfrm>
            <a:off x="9527990" y="6066322"/>
            <a:ext cx="2310884" cy="38671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75" b="1" dirty="0">
                <a:solidFill>
                  <a:srgbClr val="0070C0"/>
                </a:solidFill>
              </a:rPr>
              <a:t>Recipients ≥ </a:t>
            </a:r>
            <a:r>
              <a:rPr lang="en-US" sz="1575" b="1" dirty="0" smtClean="0">
                <a:solidFill>
                  <a:srgbClr val="0070C0"/>
                </a:solidFill>
              </a:rPr>
              <a:t>60 </a:t>
            </a:r>
            <a:r>
              <a:rPr lang="en-US" sz="1575" b="1" dirty="0">
                <a:solidFill>
                  <a:srgbClr val="0070C0"/>
                </a:solidFill>
              </a:rPr>
              <a:t>Years</a:t>
            </a:r>
          </a:p>
        </p:txBody>
      </p:sp>
    </p:spTree>
    <p:extLst>
      <p:ext uri="{BB962C8B-B14F-4D97-AF65-F5344CB8AC3E}">
        <p14:creationId xmlns:p14="http://schemas.microsoft.com/office/powerpoint/2010/main" val="226986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550069" y="-82965"/>
            <a:ext cx="12004593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50519"/>
            <a:r>
              <a:rPr lang="en-US" sz="3347" kern="0" dirty="0">
                <a:solidFill>
                  <a:srgbClr val="002060"/>
                </a:solidFill>
                <a:latin typeface="Arial"/>
              </a:rPr>
              <a:t>Adult Heart Transplants</a:t>
            </a:r>
          </a:p>
          <a:p>
            <a:pPr defTabSz="950519"/>
            <a:r>
              <a:rPr lang="en-US" sz="2756" kern="0" dirty="0">
                <a:solidFill>
                  <a:srgbClr val="002060"/>
                </a:solidFill>
                <a:latin typeface="Arial"/>
              </a:rPr>
              <a:t>Kaplan-Meier Survival within 12 Months by Donor Age and Location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90024" y="6452950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950519"/>
                <a:r>
                  <a:rPr lang="en-US" sz="2067" b="1" dirty="0">
                    <a:solidFill>
                      <a:srgbClr val="00004C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pPr defTabSz="950519"/>
              <a:r>
                <a:rPr lang="en-US" sz="886" b="1" dirty="0" smtClean="0">
                  <a:solidFill>
                    <a:srgbClr val="00004C"/>
                  </a:solidFill>
                  <a:latin typeface="Arial"/>
                  <a:cs typeface="Arial"/>
                </a:rPr>
                <a:t>JHLT. 2020 Oct; 39(10): 1003-1049</a:t>
              </a:r>
              <a:endParaRPr lang="en-US" sz="886" b="1" dirty="0">
                <a:solidFill>
                  <a:srgbClr val="00004C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3300252"/>
              </p:ext>
            </p:extLst>
          </p:nvPr>
        </p:nvGraphicFramePr>
        <p:xfrm>
          <a:off x="0" y="1346911"/>
          <a:ext cx="12364638" cy="5612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 bwMode="auto">
          <a:xfrm>
            <a:off x="3250407" y="1110341"/>
            <a:ext cx="7125891" cy="24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756" kern="0" dirty="0">
                <a:solidFill>
                  <a:srgbClr val="002060"/>
                </a:solidFill>
                <a:latin typeface="Arial"/>
              </a:rPr>
              <a:t>(Transplants: Jan 2000 - Jun 2017)</a:t>
            </a:r>
          </a:p>
        </p:txBody>
      </p:sp>
      <p:graphicFrame>
        <p:nvGraphicFramePr>
          <p:cNvPr id="1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8714386"/>
              </p:ext>
            </p:extLst>
          </p:nvPr>
        </p:nvGraphicFramePr>
        <p:xfrm>
          <a:off x="4262446" y="1922985"/>
          <a:ext cx="5002108" cy="4357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TextBox 1"/>
          <p:cNvSpPr txBox="1"/>
          <p:nvPr/>
        </p:nvSpPr>
        <p:spPr>
          <a:xfrm>
            <a:off x="5990461" y="6106334"/>
            <a:ext cx="1621140" cy="38671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70C0"/>
                </a:solidFill>
              </a:rPr>
              <a:t>North America</a:t>
            </a:r>
          </a:p>
        </p:txBody>
      </p:sp>
      <p:graphicFrame>
        <p:nvGraphicFramePr>
          <p:cNvPr id="2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546069"/>
              </p:ext>
            </p:extLst>
          </p:nvPr>
        </p:nvGraphicFramePr>
        <p:xfrm>
          <a:off x="8450895" y="1730834"/>
          <a:ext cx="5320907" cy="5132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" name="TextBox 1"/>
          <p:cNvSpPr txBox="1"/>
          <p:nvPr/>
        </p:nvSpPr>
        <p:spPr>
          <a:xfrm>
            <a:off x="10425930" y="6106333"/>
            <a:ext cx="698243" cy="38671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70C0"/>
                </a:solidFill>
              </a:rPr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8116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2050256" y="-130087"/>
            <a:ext cx="8992552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347" kern="0" dirty="0">
                <a:solidFill>
                  <a:srgbClr val="002060"/>
                </a:solidFill>
              </a:rPr>
              <a:t>Adult Heart Transplants</a:t>
            </a:r>
          </a:p>
          <a:p>
            <a:r>
              <a:rPr lang="en-US" sz="2756" kern="0" dirty="0">
                <a:solidFill>
                  <a:srgbClr val="002060"/>
                </a:solidFill>
              </a:rPr>
              <a:t>Kaplan-Meier Survival within 12 Months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71515" y="6478701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67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r>
                <a:rPr lang="en-US" sz="886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886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2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6780643"/>
              </p:ext>
            </p:extLst>
          </p:nvPr>
        </p:nvGraphicFramePr>
        <p:xfrm>
          <a:off x="425765" y="1671087"/>
          <a:ext cx="6120765" cy="4860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pvalues"/>
          <p:cNvSpPr txBox="1"/>
          <p:nvPr/>
        </p:nvSpPr>
        <p:spPr>
          <a:xfrm>
            <a:off x="1194789" y="3396044"/>
            <a:ext cx="4582716" cy="819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81" b="1" dirty="0" smtClean="0">
                <a:solidFill>
                  <a:schemeClr val="bg2"/>
                </a:solidFill>
              </a:rPr>
              <a:t>No pairwise </a:t>
            </a:r>
            <a:r>
              <a:rPr lang="en-US" sz="1181" b="1" dirty="0">
                <a:solidFill>
                  <a:schemeClr val="bg2"/>
                </a:solidFill>
              </a:rPr>
              <a:t>comparisons were significant at p &lt; </a:t>
            </a:r>
            <a:r>
              <a:rPr lang="en-US" sz="1181" b="1" dirty="0" smtClean="0">
                <a:solidFill>
                  <a:schemeClr val="bg2"/>
                </a:solidFill>
              </a:rPr>
              <a:t>0.05 except: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81" b="1" dirty="0" smtClean="0">
                <a:solidFill>
                  <a:schemeClr val="bg2"/>
                </a:solidFill>
              </a:rPr>
              <a:t>Anoxia </a:t>
            </a:r>
            <a:r>
              <a:rPr lang="en-US" sz="1181" b="1" dirty="0">
                <a:solidFill>
                  <a:schemeClr val="bg2"/>
                </a:solidFill>
              </a:rPr>
              <a:t>vs. </a:t>
            </a:r>
            <a:r>
              <a:rPr lang="en-US" sz="1181" b="1" dirty="0" smtClean="0">
                <a:solidFill>
                  <a:schemeClr val="bg2"/>
                </a:solidFill>
              </a:rPr>
              <a:t>CVA/Stroke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81" b="1" dirty="0" smtClean="0">
                <a:solidFill>
                  <a:schemeClr val="bg2"/>
                </a:solidFill>
              </a:rPr>
              <a:t>CVA/Stroke vs. Head Trauma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81" b="1" dirty="0" smtClean="0">
                <a:solidFill>
                  <a:schemeClr val="bg2"/>
                </a:solidFill>
              </a:rPr>
              <a:t>CVA/Stroke vs. Other</a:t>
            </a:r>
            <a:endParaRPr lang="en-US" sz="1181" b="1" dirty="0">
              <a:solidFill>
                <a:schemeClr val="bg2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765814" y="1046140"/>
            <a:ext cx="5700713" cy="419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969" kern="0" dirty="0">
                <a:solidFill>
                  <a:srgbClr val="002060"/>
                </a:solidFill>
              </a:rPr>
              <a:t>By Donor Cause of Death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 bwMode="auto">
          <a:xfrm>
            <a:off x="6836594" y="1018854"/>
            <a:ext cx="5700713" cy="419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969" kern="0" dirty="0">
                <a:solidFill>
                  <a:srgbClr val="002060"/>
                </a:solidFill>
              </a:rPr>
              <a:t>By Donor LVEF</a:t>
            </a:r>
          </a:p>
        </p:txBody>
      </p: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5539019"/>
              </p:ext>
            </p:extLst>
          </p:nvPr>
        </p:nvGraphicFramePr>
        <p:xfrm>
          <a:off x="6439733" y="1671087"/>
          <a:ext cx="6120765" cy="4860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itle 1"/>
          <p:cNvSpPr txBox="1">
            <a:spLocks/>
          </p:cNvSpPr>
          <p:nvPr/>
        </p:nvSpPr>
        <p:spPr bwMode="auto">
          <a:xfrm>
            <a:off x="803318" y="1327921"/>
            <a:ext cx="5625704" cy="480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772" kern="0" dirty="0">
                <a:solidFill>
                  <a:srgbClr val="002060"/>
                </a:solidFill>
              </a:rPr>
              <a:t>(Transplants: Jan 2000 - Jun 2017)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6933745" y="1396942"/>
            <a:ext cx="5614273" cy="312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772" kern="0" dirty="0">
                <a:solidFill>
                  <a:srgbClr val="002060"/>
                </a:solidFill>
              </a:rPr>
              <a:t>(Transplants: Jan 2005 - Jun 2017)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25716" y="6721963"/>
            <a:ext cx="4493794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 dirty="0">
                <a:solidFill>
                  <a:schemeClr val="bg2"/>
                </a:solidFill>
              </a:rPr>
              <a:t>Note: Y-axis is truncated for clearer presentation</a:t>
            </a:r>
          </a:p>
        </p:txBody>
      </p:sp>
    </p:spTree>
    <p:extLst>
      <p:ext uri="{BB962C8B-B14F-4D97-AF65-F5344CB8AC3E}">
        <p14:creationId xmlns:p14="http://schemas.microsoft.com/office/powerpoint/2010/main" val="409870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81060" y="6554824"/>
            <a:ext cx="4715932" cy="711201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2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528192"/>
              </p:ext>
            </p:extLst>
          </p:nvPr>
        </p:nvGraphicFramePr>
        <p:xfrm>
          <a:off x="6390624" y="1721264"/>
          <a:ext cx="6217920" cy="493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pvalues"/>
          <p:cNvSpPr txBox="1"/>
          <p:nvPr/>
        </p:nvSpPr>
        <p:spPr>
          <a:xfrm>
            <a:off x="7213775" y="3729467"/>
            <a:ext cx="4188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2"/>
                </a:solidFill>
              </a:rPr>
              <a:t>p  = </a:t>
            </a:r>
            <a:r>
              <a:rPr lang="en-US" sz="1200" b="1" dirty="0" smtClean="0">
                <a:solidFill>
                  <a:schemeClr val="bg2"/>
                </a:solidFill>
              </a:rPr>
              <a:t>0.0601</a:t>
            </a:r>
            <a:endParaRPr lang="en-US" sz="1200" b="1" dirty="0">
              <a:solidFill>
                <a:schemeClr val="bg2"/>
              </a:solidFill>
            </a:endParaRPr>
          </a:p>
        </p:txBody>
      </p: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9653217"/>
              </p:ext>
            </p:extLst>
          </p:nvPr>
        </p:nvGraphicFramePr>
        <p:xfrm>
          <a:off x="199434" y="1725780"/>
          <a:ext cx="6217920" cy="493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pvalues"/>
          <p:cNvSpPr txBox="1"/>
          <p:nvPr/>
        </p:nvSpPr>
        <p:spPr>
          <a:xfrm>
            <a:off x="1015154" y="3677813"/>
            <a:ext cx="4182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2"/>
                </a:solidFill>
              </a:rPr>
              <a:t>p &lt; 0.0001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626154" y="1294592"/>
            <a:ext cx="5791200" cy="286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1800" kern="0" dirty="0" smtClean="0">
                <a:solidFill>
                  <a:srgbClr val="002060"/>
                </a:solidFill>
              </a:rPr>
              <a:t>(Transplants: Jan 2000 - Jun 2017)</a:t>
            </a:r>
            <a:endParaRPr lang="en-US" sz="1800" kern="0" dirty="0">
              <a:solidFill>
                <a:srgbClr val="002060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6933178" y="1038125"/>
            <a:ext cx="5791200" cy="286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000" kern="0" dirty="0" smtClean="0">
                <a:solidFill>
                  <a:srgbClr val="002060"/>
                </a:solidFill>
              </a:rPr>
              <a:t>By </a:t>
            </a:r>
            <a:r>
              <a:rPr lang="en-US" sz="2000" kern="0" dirty="0">
                <a:solidFill>
                  <a:srgbClr val="002060"/>
                </a:solidFill>
              </a:rPr>
              <a:t>Donor History </a:t>
            </a:r>
            <a:r>
              <a:rPr lang="en-US" sz="2000" kern="0" dirty="0" smtClean="0">
                <a:solidFill>
                  <a:srgbClr val="002060"/>
                </a:solidFill>
              </a:rPr>
              <a:t>of Alcohol Use*</a:t>
            </a:r>
            <a:endParaRPr lang="en-US" sz="2000" kern="0" dirty="0">
              <a:solidFill>
                <a:srgbClr val="002060"/>
              </a:solidFill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 bwMode="auto">
          <a:xfrm>
            <a:off x="2165887" y="-158760"/>
            <a:ext cx="913529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400" kern="0" dirty="0">
                <a:solidFill>
                  <a:srgbClr val="002060"/>
                </a:solidFill>
              </a:rPr>
              <a:t>Adult Heart </a:t>
            </a:r>
            <a:r>
              <a:rPr lang="en-US" sz="3400" kern="0" dirty="0" smtClean="0">
                <a:solidFill>
                  <a:srgbClr val="002060"/>
                </a:solidFill>
              </a:rPr>
              <a:t>Transplants</a:t>
            </a:r>
            <a:br>
              <a:rPr lang="en-US" sz="3400" kern="0" dirty="0" smtClean="0">
                <a:solidFill>
                  <a:srgbClr val="002060"/>
                </a:solidFill>
              </a:rPr>
            </a:br>
            <a:r>
              <a:rPr lang="en-US" sz="2800" kern="0" dirty="0" smtClean="0">
                <a:solidFill>
                  <a:srgbClr val="002060"/>
                </a:solidFill>
              </a:rPr>
              <a:t>Kaplan-Meier Survival within 12 Months </a:t>
            </a:r>
            <a:endParaRPr lang="en-US" sz="2800" kern="0" dirty="0">
              <a:solidFill>
                <a:srgbClr val="002060"/>
              </a:solidFill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 bwMode="auto">
          <a:xfrm>
            <a:off x="626154" y="1004149"/>
            <a:ext cx="5791200" cy="286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000" kern="0" dirty="0" smtClean="0">
                <a:solidFill>
                  <a:srgbClr val="002060"/>
                </a:solidFill>
              </a:rPr>
              <a:t>By Donor History of Smoking*</a:t>
            </a:r>
            <a:endParaRPr lang="en-US" sz="2000" kern="0" dirty="0">
              <a:solidFill>
                <a:srgbClr val="002060"/>
              </a:solidFill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6844074" y="1326937"/>
            <a:ext cx="5791200" cy="286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1800" kern="0" dirty="0" smtClean="0">
                <a:solidFill>
                  <a:srgbClr val="002060"/>
                </a:solidFill>
              </a:rPr>
              <a:t>(Transplants: Jan 2005 - Jun 2017)</a:t>
            </a:r>
            <a:endParaRPr lang="en-US" sz="1800" kern="0" dirty="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91200" y="6766770"/>
            <a:ext cx="45671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</a:rPr>
              <a:t>Note: Y-axis is truncated for clearer presentation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86494" y="1550256"/>
            <a:ext cx="3670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*Cigarette use for </a:t>
            </a:r>
            <a:r>
              <a:rPr lang="en-US" sz="1400" dirty="0">
                <a:solidFill>
                  <a:schemeClr val="bg2"/>
                </a:solidFill>
              </a:rPr>
              <a:t>more than 20 pack </a:t>
            </a:r>
            <a:r>
              <a:rPr lang="en-US" sz="1400" dirty="0" smtClean="0">
                <a:solidFill>
                  <a:schemeClr val="bg2"/>
                </a:solidFill>
              </a:rPr>
              <a:t>years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190691" y="1589420"/>
            <a:ext cx="3492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*Two </a:t>
            </a:r>
            <a:r>
              <a:rPr lang="en-US" sz="1400" dirty="0">
                <a:solidFill>
                  <a:schemeClr val="bg2"/>
                </a:solidFill>
              </a:rPr>
              <a:t>or more alcoholic drinks per day</a:t>
            </a:r>
          </a:p>
        </p:txBody>
      </p:sp>
    </p:spTree>
    <p:extLst>
      <p:ext uri="{BB962C8B-B14F-4D97-AF65-F5344CB8AC3E}">
        <p14:creationId xmlns:p14="http://schemas.microsoft.com/office/powerpoint/2010/main" val="160573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2133600" y="-148479"/>
            <a:ext cx="913529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400" kern="0" dirty="0">
                <a:solidFill>
                  <a:srgbClr val="002060"/>
                </a:solidFill>
              </a:rPr>
              <a:t>Adult Heart </a:t>
            </a:r>
            <a:r>
              <a:rPr lang="en-US" sz="3400" kern="0" dirty="0" smtClean="0">
                <a:solidFill>
                  <a:srgbClr val="002060"/>
                </a:solidFill>
              </a:rPr>
              <a:t>Transplants</a:t>
            </a:r>
          </a:p>
          <a:p>
            <a:r>
              <a:rPr lang="en-US" sz="2800" kern="0" dirty="0" smtClean="0">
                <a:solidFill>
                  <a:srgbClr val="002060"/>
                </a:solidFill>
              </a:rPr>
              <a:t>Kaplan-Meier Survival within 12 Months </a:t>
            </a:r>
            <a:endParaRPr lang="en-US" sz="2800" kern="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3641" y="6553200"/>
            <a:ext cx="4715932" cy="711201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2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8931992"/>
              </p:ext>
            </p:extLst>
          </p:nvPr>
        </p:nvGraphicFramePr>
        <p:xfrm>
          <a:off x="6412624" y="1886380"/>
          <a:ext cx="6217920" cy="493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pvalues"/>
          <p:cNvSpPr txBox="1"/>
          <p:nvPr/>
        </p:nvSpPr>
        <p:spPr>
          <a:xfrm>
            <a:off x="7270818" y="3796499"/>
            <a:ext cx="4188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2"/>
                </a:solidFill>
              </a:rPr>
              <a:t>p &lt;</a:t>
            </a:r>
            <a:r>
              <a:rPr lang="en-US" sz="1200" b="1" dirty="0" smtClean="0">
                <a:solidFill>
                  <a:schemeClr val="bg2"/>
                </a:solidFill>
              </a:rPr>
              <a:t>0.0001</a:t>
            </a:r>
            <a:endParaRPr lang="en-US" sz="1200" b="1" dirty="0">
              <a:solidFill>
                <a:schemeClr val="bg2"/>
              </a:solidFill>
            </a:endParaRPr>
          </a:p>
        </p:txBody>
      </p: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3370596"/>
              </p:ext>
            </p:extLst>
          </p:nvPr>
        </p:nvGraphicFramePr>
        <p:xfrm>
          <a:off x="177187" y="1905067"/>
          <a:ext cx="6217920" cy="493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pvalues"/>
          <p:cNvSpPr txBox="1"/>
          <p:nvPr/>
        </p:nvSpPr>
        <p:spPr>
          <a:xfrm>
            <a:off x="1028791" y="3880172"/>
            <a:ext cx="4182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2"/>
                </a:solidFill>
              </a:rPr>
              <a:t>p  </a:t>
            </a:r>
            <a:r>
              <a:rPr lang="en-US" sz="1200" b="1" dirty="0">
                <a:solidFill>
                  <a:schemeClr val="bg2"/>
                </a:solidFill>
              </a:rPr>
              <a:t>= </a:t>
            </a:r>
            <a:r>
              <a:rPr lang="en-US" sz="1200" b="1" dirty="0" smtClean="0">
                <a:solidFill>
                  <a:schemeClr val="bg2"/>
                </a:solidFill>
              </a:rPr>
              <a:t>0.1631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634124" y="978024"/>
            <a:ext cx="5791200" cy="286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000" kern="0" dirty="0" smtClean="0">
                <a:solidFill>
                  <a:srgbClr val="002060"/>
                </a:solidFill>
              </a:rPr>
              <a:t>By Donor History of Cocaine Use*</a:t>
            </a:r>
            <a:endParaRPr lang="en-US" sz="2000" kern="0" dirty="0">
              <a:solidFill>
                <a:srgbClr val="002060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6864744" y="993651"/>
            <a:ext cx="5791200" cy="286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000" kern="0" dirty="0" smtClean="0">
                <a:solidFill>
                  <a:srgbClr val="002060"/>
                </a:solidFill>
              </a:rPr>
              <a:t>By </a:t>
            </a:r>
            <a:r>
              <a:rPr lang="en-US" sz="2000" kern="0" dirty="0">
                <a:solidFill>
                  <a:srgbClr val="002060"/>
                </a:solidFill>
              </a:rPr>
              <a:t>Donor History </a:t>
            </a:r>
            <a:r>
              <a:rPr lang="en-US" sz="2000" kern="0" dirty="0" smtClean="0">
                <a:solidFill>
                  <a:srgbClr val="002060"/>
                </a:solidFill>
              </a:rPr>
              <a:t>of Other Drug Use*</a:t>
            </a:r>
            <a:endParaRPr lang="en-US" sz="2000" kern="0" dirty="0">
              <a:solidFill>
                <a:srgbClr val="002060"/>
              </a:solidFill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 bwMode="auto">
          <a:xfrm>
            <a:off x="603907" y="1283499"/>
            <a:ext cx="5791200" cy="286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1800" kern="0" dirty="0" smtClean="0">
                <a:solidFill>
                  <a:srgbClr val="002060"/>
                </a:solidFill>
              </a:rPr>
              <a:t>(Transplants: Jan 2000 - Jun 2017)</a:t>
            </a:r>
            <a:endParaRPr lang="en-US" sz="1800" kern="0" dirty="0">
              <a:solidFill>
                <a:srgbClr val="002060"/>
              </a:solidFill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 bwMode="auto">
          <a:xfrm>
            <a:off x="6864744" y="1292673"/>
            <a:ext cx="5791200" cy="286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1800" kern="0" dirty="0" smtClean="0">
                <a:solidFill>
                  <a:srgbClr val="002060"/>
                </a:solidFill>
              </a:rPr>
              <a:t>(Transplants: Jan 2000 - Jun 2017)</a:t>
            </a:r>
            <a:endParaRPr lang="en-US" sz="1800" kern="0" dirty="0">
              <a:solidFill>
                <a:srgbClr val="00206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60712" y="1619178"/>
            <a:ext cx="51227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  <a:latin typeface="Arial" panose="020B0604020202020204" pitchFamily="34" charset="0"/>
              </a:rPr>
              <a:t>*Donor has </a:t>
            </a:r>
            <a:r>
              <a:rPr lang="en-US" sz="1400" dirty="0">
                <a:solidFill>
                  <a:schemeClr val="bg2"/>
                </a:solidFill>
                <a:latin typeface="Arial" panose="020B0604020202020204" pitchFamily="34" charset="0"/>
              </a:rPr>
              <a:t>ever abused or had a dependency to </a:t>
            </a:r>
            <a:r>
              <a:rPr lang="en-US" sz="1400" dirty="0" smtClean="0">
                <a:solidFill>
                  <a:schemeClr val="bg2"/>
                </a:solidFill>
                <a:latin typeface="Arial" panose="020B0604020202020204" pitchFamily="34" charset="0"/>
              </a:rPr>
              <a:t>cocaine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701245" y="1547434"/>
            <a:ext cx="61722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 smtClean="0">
                <a:solidFill>
                  <a:schemeClr val="bg2"/>
                </a:solidFill>
                <a:latin typeface="Arial" panose="020B0604020202020204" pitchFamily="34" charset="0"/>
              </a:rPr>
              <a:t>*</a:t>
            </a:r>
            <a:r>
              <a:rPr lang="en-US" sz="1300" dirty="0" smtClean="0">
                <a:solidFill>
                  <a:schemeClr val="bg2"/>
                </a:solidFill>
              </a:rPr>
              <a:t>Donor ever </a:t>
            </a:r>
            <a:r>
              <a:rPr lang="en-US" sz="1300" dirty="0">
                <a:solidFill>
                  <a:schemeClr val="bg2"/>
                </a:solidFill>
              </a:rPr>
              <a:t>abused or had a dependency to </a:t>
            </a:r>
            <a:r>
              <a:rPr lang="en-US" sz="1300" dirty="0" smtClean="0">
                <a:solidFill>
                  <a:schemeClr val="bg2"/>
                </a:solidFill>
              </a:rPr>
              <a:t>non-intravenous street </a:t>
            </a:r>
            <a:r>
              <a:rPr lang="en-US" sz="1300" dirty="0">
                <a:solidFill>
                  <a:schemeClr val="bg2"/>
                </a:solidFill>
              </a:rPr>
              <a:t>drugs, such as crack, marijuana or prescription narcotics, sedatives, hypnotics or </a:t>
            </a:r>
            <a:r>
              <a:rPr lang="en-US" sz="1300" dirty="0" smtClean="0">
                <a:solidFill>
                  <a:schemeClr val="bg2"/>
                </a:solidFill>
              </a:rPr>
              <a:t>stimulants</a:t>
            </a:r>
            <a:endParaRPr lang="en-US" sz="1300" dirty="0">
              <a:solidFill>
                <a:schemeClr val="bg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62600" y="6760949"/>
            <a:ext cx="45671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</a:rPr>
              <a:t>Note: Y-axis is truncated for clearer presentation</a:t>
            </a:r>
            <a:endParaRPr lang="en-US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31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610600" cy="1066800"/>
          </a:xfrm>
        </p:spPr>
        <p:txBody>
          <a:bodyPr/>
          <a:lstStyle/>
          <a:p>
            <a:r>
              <a:rPr lang="en-US" sz="4400" dirty="0">
                <a:solidFill>
                  <a:srgbClr val="002060"/>
                </a:solidFill>
              </a:rPr>
              <a:t>Table of Contents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81000" y="1066800"/>
            <a:ext cx="12115800" cy="5257800"/>
          </a:xfrm>
        </p:spPr>
        <p:txBody>
          <a:bodyPr vert="horz" wrap="square" lIns="9144" tIns="45720" rIns="9144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b="1" dirty="0" smtClean="0">
                <a:solidFill>
                  <a:srgbClr val="002060"/>
                </a:solidFill>
              </a:rPr>
              <a:t>Deceased donor </a:t>
            </a:r>
            <a:r>
              <a:rPr lang="en-US" b="1" dirty="0">
                <a:solidFill>
                  <a:srgbClr val="002060"/>
                </a:solidFill>
              </a:rPr>
              <a:t>characteristics by transplant </a:t>
            </a:r>
            <a:r>
              <a:rPr lang="en-US" b="1" dirty="0" smtClean="0">
                <a:solidFill>
                  <a:srgbClr val="002060"/>
                </a:solidFill>
              </a:rPr>
              <a:t>year/era: </a:t>
            </a:r>
            <a:r>
              <a:rPr lang="en-US" b="1" dirty="0">
                <a:solidFill>
                  <a:srgbClr val="002060"/>
                </a:solidFill>
              </a:rPr>
              <a:t>slides </a:t>
            </a:r>
            <a:r>
              <a:rPr lang="en-US" b="1" dirty="0" smtClean="0">
                <a:solidFill>
                  <a:srgbClr val="002060"/>
                </a:solidFill>
              </a:rPr>
              <a:t>3-12</a:t>
            </a:r>
            <a:endParaRPr lang="en-US" b="1" dirty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b="1" dirty="0" smtClean="0">
                <a:solidFill>
                  <a:srgbClr val="002060"/>
                </a:solidFill>
              </a:rPr>
              <a:t>Kaplan-Meier Survival Analyses: 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sz="3200" b="1" dirty="0" smtClean="0"/>
              <a:t>Survival within 12 months: </a:t>
            </a:r>
            <a:r>
              <a:rPr lang="en-US" sz="3200" b="1" dirty="0"/>
              <a:t>slides </a:t>
            </a:r>
            <a:r>
              <a:rPr lang="en-US" sz="3200" b="1" dirty="0" smtClean="0"/>
              <a:t>13-24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sz="3200" b="1" dirty="0" smtClean="0"/>
              <a:t>Survival </a:t>
            </a:r>
            <a:r>
              <a:rPr lang="en-US" sz="3200" b="1" dirty="0"/>
              <a:t>within </a:t>
            </a:r>
            <a:r>
              <a:rPr lang="en-US" sz="3200" b="1" dirty="0" smtClean="0"/>
              <a:t>5 years conditional on survival to 1 year: </a:t>
            </a:r>
            <a:r>
              <a:rPr lang="en-US" sz="3200" b="1" dirty="0"/>
              <a:t>slides </a:t>
            </a:r>
            <a:r>
              <a:rPr lang="en-US" sz="3200" b="1" dirty="0" smtClean="0"/>
              <a:t>25-36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sz="3200" b="1" dirty="0" smtClean="0"/>
              <a:t>Freedom from CAV conditional on survival to discharge: slides 37-42</a:t>
            </a:r>
            <a:endParaRPr lang="en-US" sz="3200" b="1" dirty="0"/>
          </a:p>
          <a:p>
            <a:pPr marL="0" indent="0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  <a:buNone/>
            </a:pPr>
            <a:endParaRPr lang="en-US" sz="3400" b="1" dirty="0">
              <a:solidFill>
                <a:srgbClr val="00206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3787" y="6526120"/>
            <a:ext cx="4715932" cy="711201"/>
            <a:chOff x="2" y="6146792"/>
            <a:chExt cx="4715932" cy="711201"/>
          </a:xfrm>
        </p:grpSpPr>
        <p:grpSp>
          <p:nvGrpSpPr>
            <p:cNvPr id="12" name="Group 11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5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3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956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2209800" y="-147915"/>
            <a:ext cx="913529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400" kern="0" dirty="0">
                <a:solidFill>
                  <a:srgbClr val="002060"/>
                </a:solidFill>
              </a:rPr>
              <a:t>Adult Heart </a:t>
            </a:r>
            <a:r>
              <a:rPr lang="en-US" sz="3400" kern="0" dirty="0" smtClean="0">
                <a:solidFill>
                  <a:srgbClr val="002060"/>
                </a:solidFill>
              </a:rPr>
              <a:t>Transplants</a:t>
            </a:r>
            <a:br>
              <a:rPr lang="en-US" sz="3400" kern="0" dirty="0" smtClean="0">
                <a:solidFill>
                  <a:srgbClr val="002060"/>
                </a:solidFill>
              </a:rPr>
            </a:br>
            <a:r>
              <a:rPr lang="en-US" sz="2800" kern="0" dirty="0" smtClean="0">
                <a:solidFill>
                  <a:srgbClr val="002060"/>
                </a:solidFill>
              </a:rPr>
              <a:t>Kaplan-Meier Survival within 12 Months </a:t>
            </a:r>
            <a:endParaRPr lang="en-US" sz="2800" kern="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3920" y="6526680"/>
            <a:ext cx="4715932" cy="711201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2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342131"/>
              </p:ext>
            </p:extLst>
          </p:nvPr>
        </p:nvGraphicFramePr>
        <p:xfrm>
          <a:off x="6405683" y="1668438"/>
          <a:ext cx="6217920" cy="493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pvalues"/>
          <p:cNvSpPr txBox="1"/>
          <p:nvPr/>
        </p:nvSpPr>
        <p:spPr>
          <a:xfrm>
            <a:off x="7293045" y="3607360"/>
            <a:ext cx="1126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2"/>
                </a:solidFill>
              </a:rPr>
              <a:t>p &lt;</a:t>
            </a:r>
            <a:r>
              <a:rPr lang="en-US" sz="1200" b="1" dirty="0" smtClean="0">
                <a:solidFill>
                  <a:schemeClr val="bg2"/>
                </a:solidFill>
              </a:rPr>
              <a:t>0.0001</a:t>
            </a:r>
            <a:endParaRPr lang="en-US" sz="1200" b="1" dirty="0">
              <a:solidFill>
                <a:schemeClr val="bg2"/>
              </a:solidFill>
            </a:endParaRPr>
          </a:p>
        </p:txBody>
      </p: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0414465"/>
              </p:ext>
            </p:extLst>
          </p:nvPr>
        </p:nvGraphicFramePr>
        <p:xfrm>
          <a:off x="171272" y="1665067"/>
          <a:ext cx="6217920" cy="493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pvalues"/>
          <p:cNvSpPr txBox="1"/>
          <p:nvPr/>
        </p:nvSpPr>
        <p:spPr>
          <a:xfrm>
            <a:off x="1134795" y="3581680"/>
            <a:ext cx="1258349" cy="285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2"/>
                </a:solidFill>
              </a:rPr>
              <a:t>p = </a:t>
            </a:r>
            <a:r>
              <a:rPr lang="en-US" sz="1200" b="1" dirty="0" smtClean="0">
                <a:solidFill>
                  <a:schemeClr val="bg2"/>
                </a:solidFill>
              </a:rPr>
              <a:t>0.0293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614483" y="1101095"/>
            <a:ext cx="5791200" cy="286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000" kern="0" dirty="0" smtClean="0">
                <a:solidFill>
                  <a:srgbClr val="002060"/>
                </a:solidFill>
              </a:rPr>
              <a:t>By Donor History of Diabetes </a:t>
            </a:r>
            <a:endParaRPr lang="en-US" sz="2000" kern="0" dirty="0">
              <a:solidFill>
                <a:srgbClr val="002060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6832403" y="1054724"/>
            <a:ext cx="5791200" cy="286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000" kern="0" dirty="0" smtClean="0">
                <a:solidFill>
                  <a:srgbClr val="002060"/>
                </a:solidFill>
              </a:rPr>
              <a:t>By </a:t>
            </a:r>
            <a:r>
              <a:rPr lang="en-US" sz="2000" kern="0" dirty="0">
                <a:solidFill>
                  <a:srgbClr val="002060"/>
                </a:solidFill>
              </a:rPr>
              <a:t>Donor History </a:t>
            </a:r>
            <a:r>
              <a:rPr lang="en-US" sz="2000" kern="0" dirty="0" smtClean="0">
                <a:solidFill>
                  <a:srgbClr val="002060"/>
                </a:solidFill>
              </a:rPr>
              <a:t>of Hypertension</a:t>
            </a:r>
            <a:endParaRPr lang="en-US" sz="2000" kern="0" dirty="0">
              <a:solidFill>
                <a:srgbClr val="002060"/>
              </a:solidFill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 bwMode="auto">
          <a:xfrm>
            <a:off x="539868" y="1429134"/>
            <a:ext cx="5791200" cy="286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1800" kern="0" dirty="0" smtClean="0">
                <a:solidFill>
                  <a:srgbClr val="002060"/>
                </a:solidFill>
              </a:rPr>
              <a:t>(Transplants: Jan 2000 - Jun 2017)</a:t>
            </a:r>
            <a:endParaRPr lang="en-US" sz="1800" kern="0" dirty="0">
              <a:solidFill>
                <a:srgbClr val="002060"/>
              </a:solidFill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 bwMode="auto">
          <a:xfrm>
            <a:off x="6819265" y="1406953"/>
            <a:ext cx="5791200" cy="286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1800" kern="0" dirty="0" smtClean="0">
                <a:solidFill>
                  <a:srgbClr val="002060"/>
                </a:solidFill>
              </a:rPr>
              <a:t>(Transplants: Jan 2000 - Jun 2017)</a:t>
            </a:r>
            <a:endParaRPr lang="en-US" sz="1800" kern="0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87234" y="6671846"/>
            <a:ext cx="45671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</a:rPr>
              <a:t>Note: Y-axis is truncated for clearer presentation</a:t>
            </a:r>
            <a:endParaRPr lang="en-US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59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665205" y="-108332"/>
            <a:ext cx="12004593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50519"/>
            <a:r>
              <a:rPr lang="en-US" sz="2940" kern="0" dirty="0">
                <a:solidFill>
                  <a:srgbClr val="002060"/>
                </a:solidFill>
                <a:latin typeface="Arial"/>
              </a:rPr>
              <a:t>Adult Heart Transplants</a:t>
            </a:r>
          </a:p>
          <a:p>
            <a:pPr defTabSz="950519"/>
            <a:r>
              <a:rPr lang="en-US" sz="2730" kern="0" dirty="0">
                <a:solidFill>
                  <a:srgbClr val="002060"/>
                </a:solidFill>
                <a:latin typeface="Arial"/>
              </a:rPr>
              <a:t>Kaplan-Meier Survival within 12 Months by Donor Age and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90023" y="6452950"/>
            <a:ext cx="4823936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950519"/>
                <a:r>
                  <a:rPr lang="en-US" sz="2067" b="1" dirty="0">
                    <a:solidFill>
                      <a:srgbClr val="00004C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pPr defTabSz="950519"/>
              <a:r>
                <a:rPr lang="en-US" sz="886" b="1" dirty="0" smtClean="0">
                  <a:solidFill>
                    <a:srgbClr val="00004C"/>
                  </a:solidFill>
                  <a:latin typeface="Arial"/>
                  <a:cs typeface="Arial"/>
                </a:rPr>
                <a:t>JHLT. 2020 Oct; 39(10): 1003-1049</a:t>
              </a:r>
              <a:endParaRPr lang="en-US" sz="886" b="1" dirty="0">
                <a:solidFill>
                  <a:srgbClr val="00004C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7428545"/>
              </p:ext>
            </p:extLst>
          </p:nvPr>
        </p:nvGraphicFramePr>
        <p:xfrm>
          <a:off x="485182" y="1201748"/>
          <a:ext cx="12364638" cy="5612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 bwMode="auto">
          <a:xfrm>
            <a:off x="1520191" y="998747"/>
            <a:ext cx="10294620" cy="323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730" kern="0" dirty="0">
                <a:solidFill>
                  <a:srgbClr val="002060"/>
                </a:solidFill>
              </a:rPr>
              <a:t>Ischemic Time </a:t>
            </a:r>
            <a:r>
              <a:rPr lang="en-US" sz="2730" kern="0" dirty="0">
                <a:solidFill>
                  <a:srgbClr val="002060"/>
                </a:solidFill>
                <a:latin typeface="Arial"/>
              </a:rPr>
              <a:t>(Transplants: Jan 2000 - Jun 2017)</a:t>
            </a:r>
          </a:p>
        </p:txBody>
      </p:sp>
      <p:graphicFrame>
        <p:nvGraphicFramePr>
          <p:cNvPr id="1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6571303"/>
              </p:ext>
            </p:extLst>
          </p:nvPr>
        </p:nvGraphicFramePr>
        <p:xfrm>
          <a:off x="6400799" y="1787066"/>
          <a:ext cx="5891106" cy="4442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TextBox 1"/>
          <p:cNvSpPr txBox="1"/>
          <p:nvPr/>
        </p:nvSpPr>
        <p:spPr>
          <a:xfrm>
            <a:off x="8427735" y="6212978"/>
            <a:ext cx="2310827" cy="3866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70C0"/>
                </a:solidFill>
              </a:rPr>
              <a:t>Ischemic Time ≥ </a:t>
            </a:r>
            <a:r>
              <a:rPr lang="en-US" sz="1600" b="1" dirty="0" smtClean="0">
                <a:solidFill>
                  <a:srgbClr val="0070C0"/>
                </a:solidFill>
              </a:rPr>
              <a:t>4 </a:t>
            </a:r>
            <a:r>
              <a:rPr lang="en-US" sz="1600" b="1" dirty="0">
                <a:solidFill>
                  <a:srgbClr val="0070C0"/>
                </a:solidFill>
              </a:rPr>
              <a:t>Hours</a:t>
            </a:r>
          </a:p>
        </p:txBody>
      </p:sp>
      <p:sp>
        <p:nvSpPr>
          <p:cNvPr id="20" name="pvalues"/>
          <p:cNvSpPr txBox="1"/>
          <p:nvPr/>
        </p:nvSpPr>
        <p:spPr>
          <a:xfrm>
            <a:off x="7321713" y="4572000"/>
            <a:ext cx="40492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chemeClr val="bg2"/>
                </a:solidFill>
              </a:rPr>
              <a:t>All  pairwise comparisons were significant at p &lt; 0.05</a:t>
            </a:r>
          </a:p>
        </p:txBody>
      </p:sp>
    </p:spTree>
    <p:extLst>
      <p:ext uri="{BB962C8B-B14F-4D97-AF65-F5344CB8AC3E}">
        <p14:creationId xmlns:p14="http://schemas.microsoft.com/office/powerpoint/2010/main" val="404381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-228600" y="-103564"/>
            <a:ext cx="13335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400" kern="0" dirty="0">
                <a:solidFill>
                  <a:srgbClr val="002060"/>
                </a:solidFill>
              </a:rPr>
              <a:t>Adult Heart </a:t>
            </a:r>
            <a:r>
              <a:rPr lang="en-US" sz="3400" kern="0" dirty="0" smtClean="0">
                <a:solidFill>
                  <a:srgbClr val="002060"/>
                </a:solidFill>
              </a:rPr>
              <a:t>Transplants</a:t>
            </a:r>
          </a:p>
          <a:p>
            <a:r>
              <a:rPr lang="en-US" sz="2700" kern="0" dirty="0" smtClean="0">
                <a:solidFill>
                  <a:srgbClr val="002060"/>
                </a:solidFill>
              </a:rPr>
              <a:t>Kaplan-Meier </a:t>
            </a:r>
            <a:r>
              <a:rPr lang="en-US" sz="2700" kern="0" dirty="0">
                <a:solidFill>
                  <a:srgbClr val="002060"/>
                </a:solidFill>
              </a:rPr>
              <a:t>Survival within </a:t>
            </a:r>
            <a:r>
              <a:rPr lang="en-US" sz="2700" kern="0" dirty="0" smtClean="0">
                <a:solidFill>
                  <a:srgbClr val="002060"/>
                </a:solidFill>
              </a:rPr>
              <a:t>12 Months by Donor LVEF </a:t>
            </a:r>
            <a:r>
              <a:rPr lang="en-US" sz="2700" kern="0" dirty="0">
                <a:solidFill>
                  <a:srgbClr val="002060"/>
                </a:solidFill>
              </a:rPr>
              <a:t>and Ischemic Time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6648" y="6537399"/>
            <a:ext cx="4715932" cy="711201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039652"/>
              </p:ext>
            </p:extLst>
          </p:nvPr>
        </p:nvGraphicFramePr>
        <p:xfrm>
          <a:off x="457200" y="1191836"/>
          <a:ext cx="11887200" cy="566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 bwMode="auto">
          <a:xfrm>
            <a:off x="3657600" y="1077910"/>
            <a:ext cx="5791200" cy="286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600" kern="0" dirty="0" smtClean="0">
                <a:solidFill>
                  <a:srgbClr val="002060"/>
                </a:solidFill>
              </a:rPr>
              <a:t>(Transplants: Jan 2005 - Jun 2017)</a:t>
            </a:r>
            <a:endParaRPr lang="en-US" sz="2600" kern="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1800" y="6805765"/>
            <a:ext cx="45671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</a:rPr>
              <a:t>Note: Y-axis is truncated for clearer presentation</a:t>
            </a:r>
            <a:endParaRPr lang="en-US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95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606458" y="-378798"/>
            <a:ext cx="1219514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400" kern="0" dirty="0">
                <a:solidFill>
                  <a:srgbClr val="002060"/>
                </a:solidFill>
              </a:rPr>
              <a:t>Adult Heart </a:t>
            </a:r>
            <a:r>
              <a:rPr lang="en-US" sz="3400" kern="0" dirty="0" smtClean="0">
                <a:solidFill>
                  <a:srgbClr val="002060"/>
                </a:solidFill>
              </a:rPr>
              <a:t>Transplants</a:t>
            </a:r>
            <a:endParaRPr lang="en-US" sz="2600" kern="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0240" y="6525812"/>
            <a:ext cx="4715932" cy="711201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9185306"/>
              </p:ext>
            </p:extLst>
          </p:nvPr>
        </p:nvGraphicFramePr>
        <p:xfrm>
          <a:off x="533400" y="1293703"/>
          <a:ext cx="11963400" cy="566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042972" y="4743658"/>
            <a:ext cx="5348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2"/>
                </a:solidFill>
              </a:rPr>
              <a:t>All pairwise comparisons were significant at p &lt; 0.05 except: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chemeClr val="bg2"/>
                </a:solidFill>
              </a:rPr>
              <a:t>Donor with </a:t>
            </a:r>
            <a:r>
              <a:rPr lang="en-US" sz="1200" b="1" dirty="0">
                <a:solidFill>
                  <a:schemeClr val="bg2"/>
                </a:solidFill>
              </a:rPr>
              <a:t>History </a:t>
            </a:r>
            <a:r>
              <a:rPr lang="en-US" sz="1200" b="1" dirty="0" smtClean="0">
                <a:solidFill>
                  <a:schemeClr val="bg2"/>
                </a:solidFill>
              </a:rPr>
              <a:t>of Hypertension, </a:t>
            </a:r>
            <a:r>
              <a:rPr lang="en-US" sz="1200" b="1" dirty="0">
                <a:solidFill>
                  <a:schemeClr val="bg2"/>
                </a:solidFill>
              </a:rPr>
              <a:t>Ischemic Time &lt;4 hours </a:t>
            </a:r>
            <a:r>
              <a:rPr lang="en-US" sz="1200" b="1" dirty="0" smtClean="0">
                <a:solidFill>
                  <a:schemeClr val="bg2"/>
                </a:solidFill>
              </a:rPr>
              <a:t>vs</a:t>
            </a:r>
            <a:r>
              <a:rPr lang="en-US" sz="1200" b="1" dirty="0">
                <a:solidFill>
                  <a:schemeClr val="bg2"/>
                </a:solidFill>
              </a:rPr>
              <a:t>. Donor </a:t>
            </a:r>
            <a:r>
              <a:rPr lang="en-US" sz="1200" b="1" dirty="0" smtClean="0">
                <a:solidFill>
                  <a:schemeClr val="bg2"/>
                </a:solidFill>
              </a:rPr>
              <a:t>with No </a:t>
            </a:r>
            <a:r>
              <a:rPr lang="en-US" sz="1200" b="1" dirty="0">
                <a:solidFill>
                  <a:schemeClr val="bg2"/>
                </a:solidFill>
              </a:rPr>
              <a:t>History </a:t>
            </a:r>
            <a:r>
              <a:rPr lang="en-US" sz="1200" b="1" dirty="0" smtClean="0">
                <a:solidFill>
                  <a:schemeClr val="bg2"/>
                </a:solidFill>
              </a:rPr>
              <a:t>of Hypertension, </a:t>
            </a:r>
            <a:r>
              <a:rPr lang="en-US" sz="1200" b="1" dirty="0">
                <a:solidFill>
                  <a:schemeClr val="bg2"/>
                </a:solidFill>
              </a:rPr>
              <a:t>Ischemic Time </a:t>
            </a:r>
            <a:r>
              <a:rPr lang="en-US" sz="1200" b="1" dirty="0" smtClean="0">
                <a:solidFill>
                  <a:schemeClr val="bg2"/>
                </a:solidFill>
              </a:rPr>
              <a:t>≥4 </a:t>
            </a:r>
            <a:r>
              <a:rPr lang="en-US" sz="1200" b="1" dirty="0">
                <a:solidFill>
                  <a:schemeClr val="bg2"/>
                </a:solidFill>
              </a:rPr>
              <a:t>hours  </a:t>
            </a:r>
            <a:endParaRPr lang="en-US" sz="1200" b="1" dirty="0" smtClean="0">
              <a:solidFill>
                <a:schemeClr val="bg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chemeClr val="bg2"/>
                </a:solidFill>
              </a:rPr>
              <a:t>Donor with </a:t>
            </a:r>
            <a:r>
              <a:rPr lang="en-US" sz="1200" b="1" dirty="0">
                <a:solidFill>
                  <a:schemeClr val="bg2"/>
                </a:solidFill>
              </a:rPr>
              <a:t>History </a:t>
            </a:r>
            <a:r>
              <a:rPr lang="en-US" sz="1200" b="1" dirty="0" smtClean="0">
                <a:solidFill>
                  <a:schemeClr val="bg2"/>
                </a:solidFill>
              </a:rPr>
              <a:t>of Hypertension, Ischemic </a:t>
            </a:r>
            <a:r>
              <a:rPr lang="en-US" sz="1200" b="1" dirty="0">
                <a:solidFill>
                  <a:schemeClr val="bg2"/>
                </a:solidFill>
              </a:rPr>
              <a:t>Time ≥ </a:t>
            </a:r>
            <a:r>
              <a:rPr lang="en-US" sz="1200" b="1" dirty="0" smtClean="0">
                <a:solidFill>
                  <a:schemeClr val="bg2"/>
                </a:solidFill>
              </a:rPr>
              <a:t>4 </a:t>
            </a:r>
            <a:r>
              <a:rPr lang="en-US" sz="1200" b="1" dirty="0">
                <a:solidFill>
                  <a:schemeClr val="bg2"/>
                </a:solidFill>
              </a:rPr>
              <a:t>hours </a:t>
            </a:r>
            <a:r>
              <a:rPr lang="en-US" sz="1200" b="1" dirty="0" smtClean="0">
                <a:solidFill>
                  <a:schemeClr val="bg2"/>
                </a:solidFill>
              </a:rPr>
              <a:t>vs</a:t>
            </a:r>
            <a:r>
              <a:rPr lang="en-US" sz="1200" b="1" dirty="0">
                <a:solidFill>
                  <a:schemeClr val="bg2"/>
                </a:solidFill>
              </a:rPr>
              <a:t>. Donor </a:t>
            </a:r>
            <a:r>
              <a:rPr lang="en-US" sz="1200" b="1" dirty="0" smtClean="0">
                <a:solidFill>
                  <a:schemeClr val="bg2"/>
                </a:solidFill>
              </a:rPr>
              <a:t>with No </a:t>
            </a:r>
            <a:r>
              <a:rPr lang="en-US" sz="1200" b="1" dirty="0">
                <a:solidFill>
                  <a:schemeClr val="bg2"/>
                </a:solidFill>
              </a:rPr>
              <a:t>History </a:t>
            </a:r>
            <a:r>
              <a:rPr lang="en-US" sz="1200" b="1" dirty="0" smtClean="0">
                <a:solidFill>
                  <a:schemeClr val="bg2"/>
                </a:solidFill>
              </a:rPr>
              <a:t>of Hypertension, </a:t>
            </a:r>
            <a:r>
              <a:rPr lang="en-US" sz="1200" b="1" dirty="0">
                <a:solidFill>
                  <a:schemeClr val="bg2"/>
                </a:solidFill>
              </a:rPr>
              <a:t>Ischemic Time ≥ </a:t>
            </a:r>
            <a:r>
              <a:rPr lang="en-US" sz="1200" b="1" dirty="0" smtClean="0">
                <a:solidFill>
                  <a:schemeClr val="bg2"/>
                </a:solidFill>
              </a:rPr>
              <a:t>4 </a:t>
            </a:r>
            <a:r>
              <a:rPr lang="en-US" sz="1200" b="1" dirty="0">
                <a:solidFill>
                  <a:schemeClr val="bg2"/>
                </a:solidFill>
              </a:rPr>
              <a:t>hours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295400" y="1061603"/>
            <a:ext cx="10896600" cy="64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800" kern="0" dirty="0" smtClean="0">
                <a:solidFill>
                  <a:srgbClr val="002060"/>
                </a:solidFill>
              </a:rPr>
              <a:t>Ischemic Time </a:t>
            </a:r>
            <a:r>
              <a:rPr lang="en-US" sz="2800" kern="0" dirty="0">
                <a:solidFill>
                  <a:srgbClr val="002060"/>
                </a:solidFill>
              </a:rPr>
              <a:t>(Transplants: Jan 2000 - Jun 2017)</a:t>
            </a:r>
          </a:p>
          <a:p>
            <a:pPr defTabSz="914400"/>
            <a:endParaRPr lang="en-US" sz="2800" kern="0" dirty="0">
              <a:solidFill>
                <a:srgbClr val="00206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07948" y="553749"/>
            <a:ext cx="11963400" cy="382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800" kern="0" dirty="0" smtClean="0">
                <a:solidFill>
                  <a:srgbClr val="002060"/>
                </a:solidFill>
              </a:rPr>
              <a:t>Kaplan-Meier Survival within 12 Months by Donor Hypertension and</a:t>
            </a:r>
            <a:endParaRPr lang="en-US" sz="2800" kern="0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81800" y="6805765"/>
            <a:ext cx="45671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</a:rPr>
              <a:t>Note: Y-axis is truncated for clearer presentation</a:t>
            </a:r>
            <a:endParaRPr lang="en-US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90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665205" y="-108332"/>
            <a:ext cx="12004593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50519"/>
            <a:r>
              <a:rPr lang="en-US" sz="2940" kern="0" dirty="0">
                <a:solidFill>
                  <a:srgbClr val="002060"/>
                </a:solidFill>
                <a:latin typeface="Arial"/>
              </a:rPr>
              <a:t>Adult Heart Transplants</a:t>
            </a:r>
          </a:p>
          <a:p>
            <a:pPr defTabSz="950519"/>
            <a:r>
              <a:rPr lang="en-US" sz="2730" kern="0" dirty="0">
                <a:solidFill>
                  <a:srgbClr val="002060"/>
                </a:solidFill>
                <a:latin typeface="Arial"/>
              </a:rPr>
              <a:t>Kaplan-Meier Survival within 12 Months by Donor Age and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90024" y="6452950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950519"/>
                <a:r>
                  <a:rPr lang="en-US" sz="2067" b="1" dirty="0">
                    <a:solidFill>
                      <a:srgbClr val="00004C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pPr defTabSz="950519"/>
              <a:r>
                <a:rPr lang="en-US" sz="886" b="1" dirty="0" smtClean="0">
                  <a:solidFill>
                    <a:srgbClr val="00004C"/>
                  </a:solidFill>
                  <a:latin typeface="Arial"/>
                  <a:cs typeface="Arial"/>
                </a:rPr>
                <a:t>JHLT. 2020 Oct; 39(10): 1003-1049</a:t>
              </a:r>
              <a:endParaRPr lang="en-US" sz="886" b="1" dirty="0">
                <a:solidFill>
                  <a:srgbClr val="00004C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8180443"/>
              </p:ext>
            </p:extLst>
          </p:nvPr>
        </p:nvGraphicFramePr>
        <p:xfrm>
          <a:off x="485182" y="1216420"/>
          <a:ext cx="12364638" cy="5612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 bwMode="auto">
          <a:xfrm>
            <a:off x="1520191" y="998747"/>
            <a:ext cx="10294620" cy="323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730" kern="0" dirty="0">
                <a:solidFill>
                  <a:srgbClr val="002060"/>
                </a:solidFill>
              </a:rPr>
              <a:t>Donor History of Diabetes </a:t>
            </a:r>
            <a:r>
              <a:rPr lang="en-US" sz="2730" kern="0" dirty="0">
                <a:solidFill>
                  <a:srgbClr val="002060"/>
                </a:solidFill>
                <a:latin typeface="Arial"/>
              </a:rPr>
              <a:t>(Transplants: Jan 2000 - Jun 2017)</a:t>
            </a:r>
          </a:p>
        </p:txBody>
      </p:sp>
      <p:graphicFrame>
        <p:nvGraphicFramePr>
          <p:cNvPr id="1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3332887"/>
              </p:ext>
            </p:extLst>
          </p:nvPr>
        </p:nvGraphicFramePr>
        <p:xfrm>
          <a:off x="6424508" y="1821712"/>
          <a:ext cx="5902958" cy="4442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TextBox 1"/>
          <p:cNvSpPr txBox="1"/>
          <p:nvPr/>
        </p:nvSpPr>
        <p:spPr>
          <a:xfrm>
            <a:off x="7957214" y="6158794"/>
            <a:ext cx="3495616" cy="3866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70C0"/>
                </a:solidFill>
              </a:rPr>
              <a:t>Donor with No History of Diabetes</a:t>
            </a:r>
          </a:p>
        </p:txBody>
      </p:sp>
      <p:sp>
        <p:nvSpPr>
          <p:cNvPr id="20" name="pvalues"/>
          <p:cNvSpPr txBox="1"/>
          <p:nvPr/>
        </p:nvSpPr>
        <p:spPr>
          <a:xfrm>
            <a:off x="7315200" y="3863295"/>
            <a:ext cx="36872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>
                <a:solidFill>
                  <a:schemeClr val="bg2"/>
                </a:solidFill>
              </a:rPr>
              <a:t>All  pairwise comparisons were significant at p &lt; 0.05</a:t>
            </a:r>
          </a:p>
        </p:txBody>
      </p:sp>
    </p:spTree>
    <p:extLst>
      <p:ext uri="{BB962C8B-B14F-4D97-AF65-F5344CB8AC3E}">
        <p14:creationId xmlns:p14="http://schemas.microsoft.com/office/powerpoint/2010/main" val="400375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 bwMode="auto">
          <a:xfrm>
            <a:off x="1600200" y="2713983"/>
            <a:ext cx="10058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sz="3600" b="1" dirty="0">
                <a:solidFill>
                  <a:srgbClr val="0070C0"/>
                </a:solidFill>
              </a:rPr>
              <a:t>Kaplan-Meier </a:t>
            </a:r>
            <a:r>
              <a:rPr lang="en-US" sz="3600" b="1" dirty="0" smtClean="0">
                <a:solidFill>
                  <a:srgbClr val="0070C0"/>
                </a:solidFill>
              </a:rPr>
              <a:t>Survival </a:t>
            </a:r>
            <a:r>
              <a:rPr lang="en-US" sz="3600" b="1" dirty="0">
                <a:solidFill>
                  <a:srgbClr val="0070C0"/>
                </a:solidFill>
              </a:rPr>
              <a:t>within </a:t>
            </a:r>
            <a:r>
              <a:rPr lang="en-US" sz="3600" b="1" dirty="0" smtClean="0">
                <a:solidFill>
                  <a:srgbClr val="0070C0"/>
                </a:solidFill>
              </a:rPr>
              <a:t>5 Years Conditional on Survival to 1 Year</a:t>
            </a:r>
            <a:endParaRPr lang="en-US" sz="3600" b="1" dirty="0">
              <a:solidFill>
                <a:srgbClr val="0070C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3786" y="6501671"/>
            <a:ext cx="4715932" cy="711201"/>
            <a:chOff x="2" y="6146792"/>
            <a:chExt cx="4715932" cy="711201"/>
          </a:xfrm>
        </p:grpSpPr>
        <p:grpSp>
          <p:nvGrpSpPr>
            <p:cNvPr id="12" name="Group 11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0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3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 bwMode="auto">
          <a:xfrm>
            <a:off x="2286000" y="1149976"/>
            <a:ext cx="88392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Survival Analyses</a:t>
            </a:r>
          </a:p>
        </p:txBody>
      </p:sp>
    </p:spTree>
    <p:extLst>
      <p:ext uri="{BB962C8B-B14F-4D97-AF65-F5344CB8AC3E}">
        <p14:creationId xmlns:p14="http://schemas.microsoft.com/office/powerpoint/2010/main" val="26212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8378214"/>
              </p:ext>
            </p:extLst>
          </p:nvPr>
        </p:nvGraphicFramePr>
        <p:xfrm>
          <a:off x="152400" y="1395471"/>
          <a:ext cx="11506200" cy="5333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 bwMode="auto">
          <a:xfrm>
            <a:off x="304800" y="0"/>
            <a:ext cx="12115800" cy="861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000" kern="0" dirty="0">
                <a:solidFill>
                  <a:srgbClr val="002060"/>
                </a:solidFill>
              </a:rPr>
              <a:t>Adult Heart </a:t>
            </a:r>
            <a:r>
              <a:rPr lang="en-US" sz="3000" kern="0" dirty="0" smtClean="0">
                <a:solidFill>
                  <a:srgbClr val="002060"/>
                </a:solidFill>
              </a:rPr>
              <a:t>Transplants</a:t>
            </a:r>
          </a:p>
          <a:p>
            <a:r>
              <a:rPr lang="en-US" sz="2800" kern="0" dirty="0" smtClean="0">
                <a:solidFill>
                  <a:srgbClr val="002060"/>
                </a:solidFill>
              </a:rPr>
              <a:t>Kaplan-Meier </a:t>
            </a:r>
            <a:r>
              <a:rPr lang="en-US" sz="2800" kern="0" dirty="0">
                <a:solidFill>
                  <a:srgbClr val="002060"/>
                </a:solidFill>
              </a:rPr>
              <a:t>Survival </a:t>
            </a:r>
            <a:r>
              <a:rPr lang="en-US" sz="2800" kern="0" dirty="0" smtClean="0">
                <a:solidFill>
                  <a:srgbClr val="002060"/>
                </a:solidFill>
              </a:rPr>
              <a:t>within 5 Years Conditional </a:t>
            </a:r>
            <a:r>
              <a:rPr lang="en-US" sz="2800" kern="0" dirty="0">
                <a:solidFill>
                  <a:srgbClr val="002060"/>
                </a:solidFill>
              </a:rPr>
              <a:t>on Survival to </a:t>
            </a:r>
            <a:r>
              <a:rPr lang="en-US" sz="2800" kern="0" dirty="0" smtClean="0">
                <a:solidFill>
                  <a:srgbClr val="002060"/>
                </a:solidFill>
              </a:rPr>
              <a:t>1 Year</a:t>
            </a:r>
            <a:endParaRPr lang="en-US" sz="2800" kern="0" dirty="0">
              <a:solidFill>
                <a:srgbClr val="002060"/>
              </a:solidFill>
            </a:endParaRPr>
          </a:p>
          <a:p>
            <a:endParaRPr lang="en-US" sz="3000" kern="0" dirty="0">
              <a:solidFill>
                <a:srgbClr val="002060"/>
              </a:solidFill>
            </a:endParaRPr>
          </a:p>
        </p:txBody>
      </p:sp>
      <p:sp>
        <p:nvSpPr>
          <p:cNvPr id="9" name="pvalues"/>
          <p:cNvSpPr txBox="1"/>
          <p:nvPr/>
        </p:nvSpPr>
        <p:spPr>
          <a:xfrm>
            <a:off x="2061899" y="4572000"/>
            <a:ext cx="5024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2"/>
                </a:solidFill>
              </a:rPr>
              <a:t>All pairwise comparisons significant at p&lt;0.05</a:t>
            </a:r>
            <a:endParaRPr lang="en-US" sz="1600" b="1" dirty="0">
              <a:solidFill>
                <a:schemeClr val="bg2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6082" y="6534475"/>
            <a:ext cx="4715932" cy="711201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 bwMode="auto">
          <a:xfrm>
            <a:off x="1524000" y="820320"/>
            <a:ext cx="10386060" cy="598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600" kern="0" dirty="0" smtClean="0">
                <a:solidFill>
                  <a:srgbClr val="002060"/>
                </a:solidFill>
              </a:rPr>
              <a:t>By Donor </a:t>
            </a:r>
            <a:r>
              <a:rPr lang="en-US" sz="2600" kern="0" dirty="0">
                <a:solidFill>
                  <a:srgbClr val="002060"/>
                </a:solidFill>
              </a:rPr>
              <a:t>Age (Transplants: Jan 2000 - Jun 2013</a:t>
            </a:r>
            <a:r>
              <a:rPr lang="en-US" sz="2600" kern="0" dirty="0" smtClean="0">
                <a:solidFill>
                  <a:srgbClr val="002060"/>
                </a:solidFill>
              </a:rPr>
              <a:t>)</a:t>
            </a:r>
            <a:endParaRPr lang="en-US" sz="2600" kern="0" dirty="0">
              <a:solidFill>
                <a:srgbClr val="002060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459600" y="1678208"/>
            <a:ext cx="5791200" cy="286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endParaRPr lang="en-US" sz="1800" kern="0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81800" y="6805765"/>
            <a:ext cx="45671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</a:rPr>
              <a:t>Note: Y-axis is truncated for clearer presentation</a:t>
            </a:r>
            <a:endParaRPr lang="en-US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04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325040" y="-147991"/>
            <a:ext cx="12004593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560" kern="0" dirty="0">
                <a:solidFill>
                  <a:srgbClr val="002060"/>
                </a:solidFill>
              </a:rPr>
              <a:t>Adult Heart Transplants </a:t>
            </a:r>
          </a:p>
          <a:p>
            <a:r>
              <a:rPr lang="en-US" sz="2560" kern="0" dirty="0">
                <a:solidFill>
                  <a:srgbClr val="002060"/>
                </a:solidFill>
              </a:rPr>
              <a:t>Kaplan-Meier Survival within 5 Years Conditional on Survival to 1 Year</a:t>
            </a:r>
            <a:r>
              <a:rPr lang="en-US" sz="2756" kern="0" dirty="0">
                <a:solidFill>
                  <a:srgbClr val="002060"/>
                </a:solidFill>
              </a:rPr>
              <a:t> </a:t>
            </a:r>
            <a:endParaRPr lang="en-US" sz="2363" kern="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90024" y="6472953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67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r>
                <a:rPr lang="en-US" sz="886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886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8945439"/>
              </p:ext>
            </p:extLst>
          </p:nvPr>
        </p:nvGraphicFramePr>
        <p:xfrm>
          <a:off x="0" y="1271238"/>
          <a:ext cx="12505267" cy="5674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 bwMode="auto">
          <a:xfrm>
            <a:off x="587574" y="800705"/>
            <a:ext cx="11629546" cy="5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560" kern="0" dirty="0">
                <a:solidFill>
                  <a:srgbClr val="002060"/>
                </a:solidFill>
              </a:rPr>
              <a:t>by Donor and Recipient Age (Transplants: Jan 2000 - Jun 2013)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59644" y="6757923"/>
            <a:ext cx="4493794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 dirty="0">
                <a:solidFill>
                  <a:schemeClr val="bg2"/>
                </a:solidFill>
              </a:rPr>
              <a:t>Note: Y-axis is truncated for clearer presentation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1410730" y="6180846"/>
            <a:ext cx="2310827" cy="3866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70C0"/>
                </a:solidFill>
              </a:rPr>
              <a:t>Recipients 18-39 Years</a:t>
            </a:r>
          </a:p>
        </p:txBody>
      </p:sp>
      <p:graphicFrame>
        <p:nvGraphicFramePr>
          <p:cNvPr id="2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9016220"/>
              </p:ext>
            </p:extLst>
          </p:nvPr>
        </p:nvGraphicFramePr>
        <p:xfrm>
          <a:off x="4243672" y="1783703"/>
          <a:ext cx="4341840" cy="4672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Box 1"/>
          <p:cNvSpPr txBox="1"/>
          <p:nvPr/>
        </p:nvSpPr>
        <p:spPr>
          <a:xfrm>
            <a:off x="5354384" y="6196974"/>
            <a:ext cx="2310827" cy="3866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70C0"/>
                </a:solidFill>
              </a:rPr>
              <a:t>Recipients 40-59 Years</a:t>
            </a:r>
          </a:p>
        </p:txBody>
      </p:sp>
      <p:graphicFrame>
        <p:nvGraphicFramePr>
          <p:cNvPr id="2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5419581"/>
              </p:ext>
            </p:extLst>
          </p:nvPr>
        </p:nvGraphicFramePr>
        <p:xfrm>
          <a:off x="8358450" y="1767079"/>
          <a:ext cx="4373879" cy="455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4" name="pvalues"/>
          <p:cNvSpPr txBox="1"/>
          <p:nvPr/>
        </p:nvSpPr>
        <p:spPr>
          <a:xfrm>
            <a:off x="4601791" y="4172257"/>
            <a:ext cx="3962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50" b="1" dirty="0">
                <a:solidFill>
                  <a:schemeClr val="bg2"/>
                </a:solidFill>
              </a:rPr>
              <a:t>All pairwise comparisons were significant at p </a:t>
            </a:r>
            <a:r>
              <a:rPr lang="en-US" sz="1150" b="1" dirty="0" smtClean="0">
                <a:solidFill>
                  <a:schemeClr val="bg2"/>
                </a:solidFill>
              </a:rPr>
              <a:t>&lt; 0.05 except Donor </a:t>
            </a:r>
            <a:r>
              <a:rPr lang="nn-NO" sz="1150" b="1" dirty="0">
                <a:solidFill>
                  <a:schemeClr val="bg2"/>
                </a:solidFill>
              </a:rPr>
              <a:t>35-49 yrs vs. Donor ≥ </a:t>
            </a:r>
            <a:r>
              <a:rPr lang="nn-NO" sz="1150" b="1" dirty="0" smtClean="0">
                <a:solidFill>
                  <a:schemeClr val="bg2"/>
                </a:solidFill>
              </a:rPr>
              <a:t>50 </a:t>
            </a:r>
            <a:r>
              <a:rPr lang="nn-NO" sz="1150" b="1" dirty="0">
                <a:solidFill>
                  <a:schemeClr val="bg2"/>
                </a:solidFill>
              </a:rPr>
              <a:t>yrs </a:t>
            </a:r>
            <a:endParaRPr lang="en-US" sz="1150" b="1" dirty="0">
              <a:solidFill>
                <a:schemeClr val="bg2"/>
              </a:solidFill>
            </a:endParaRPr>
          </a:p>
        </p:txBody>
      </p:sp>
      <p:sp>
        <p:nvSpPr>
          <p:cNvPr id="25" name="pvalues"/>
          <p:cNvSpPr txBox="1"/>
          <p:nvPr/>
        </p:nvSpPr>
        <p:spPr>
          <a:xfrm>
            <a:off x="8699043" y="4172257"/>
            <a:ext cx="3919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50" b="1" dirty="0">
                <a:solidFill>
                  <a:schemeClr val="bg2"/>
                </a:solidFill>
              </a:rPr>
              <a:t>All pairwise comparisons were significant at p &lt; 0.05 </a:t>
            </a:r>
            <a:r>
              <a:rPr lang="en-US" sz="1150" b="1" dirty="0" smtClean="0">
                <a:solidFill>
                  <a:schemeClr val="bg2"/>
                </a:solidFill>
              </a:rPr>
              <a:t>except Donor </a:t>
            </a:r>
            <a:r>
              <a:rPr lang="nn-NO" sz="1150" b="1" dirty="0">
                <a:solidFill>
                  <a:schemeClr val="bg2"/>
                </a:solidFill>
              </a:rPr>
              <a:t>35-49 yrs vs. Donor ≥ </a:t>
            </a:r>
            <a:r>
              <a:rPr lang="nn-NO" sz="1150" b="1" dirty="0" smtClean="0">
                <a:solidFill>
                  <a:schemeClr val="bg2"/>
                </a:solidFill>
              </a:rPr>
              <a:t>50 </a:t>
            </a:r>
            <a:r>
              <a:rPr lang="nn-NO" sz="1150" b="1" dirty="0">
                <a:solidFill>
                  <a:schemeClr val="bg2"/>
                </a:solidFill>
              </a:rPr>
              <a:t>yrs </a:t>
            </a:r>
            <a:endParaRPr lang="en-US" sz="115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39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325040" y="-147991"/>
            <a:ext cx="12004593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560" kern="0" dirty="0">
                <a:solidFill>
                  <a:srgbClr val="002060"/>
                </a:solidFill>
              </a:rPr>
              <a:t>Adult Heart Transplants </a:t>
            </a:r>
          </a:p>
          <a:p>
            <a:r>
              <a:rPr lang="en-US" sz="2560" kern="0" dirty="0">
                <a:solidFill>
                  <a:srgbClr val="002060"/>
                </a:solidFill>
              </a:rPr>
              <a:t>Kaplan-Meier Survival within 5 Years Conditional on Survival to 1 Year</a:t>
            </a:r>
            <a:r>
              <a:rPr lang="en-US" sz="2756" kern="0" dirty="0">
                <a:solidFill>
                  <a:srgbClr val="002060"/>
                </a:solidFill>
              </a:rPr>
              <a:t> </a:t>
            </a:r>
            <a:endParaRPr lang="en-US" sz="2363" kern="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90024" y="6472953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67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r>
                <a:rPr lang="en-US" sz="886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886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0893638"/>
              </p:ext>
            </p:extLst>
          </p:nvPr>
        </p:nvGraphicFramePr>
        <p:xfrm>
          <a:off x="0" y="1335256"/>
          <a:ext cx="12505267" cy="5674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 bwMode="auto">
          <a:xfrm>
            <a:off x="587574" y="800705"/>
            <a:ext cx="11629546" cy="5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560" kern="0" dirty="0">
                <a:solidFill>
                  <a:srgbClr val="002060"/>
                </a:solidFill>
              </a:rPr>
              <a:t>by Donor Age and Location (Transplants: Jan 2000 - Jun 2013)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59644" y="6757923"/>
            <a:ext cx="4493794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 dirty="0">
                <a:solidFill>
                  <a:schemeClr val="bg2"/>
                </a:solidFill>
              </a:rPr>
              <a:t>Note: Y-axis is truncated for clearer presentation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1977142" y="6191631"/>
            <a:ext cx="1265264" cy="3866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70C0"/>
                </a:solidFill>
              </a:rPr>
              <a:t>Europe</a:t>
            </a:r>
          </a:p>
        </p:txBody>
      </p:sp>
      <p:graphicFrame>
        <p:nvGraphicFramePr>
          <p:cNvPr id="2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7392146"/>
              </p:ext>
            </p:extLst>
          </p:nvPr>
        </p:nvGraphicFramePr>
        <p:xfrm>
          <a:off x="4274212" y="1844835"/>
          <a:ext cx="4341840" cy="4672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Box 1"/>
          <p:cNvSpPr txBox="1"/>
          <p:nvPr/>
        </p:nvSpPr>
        <p:spPr>
          <a:xfrm>
            <a:off x="5630620" y="6228768"/>
            <a:ext cx="1629025" cy="3866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75" b="1" dirty="0">
                <a:solidFill>
                  <a:srgbClr val="0070C0"/>
                </a:solidFill>
              </a:rPr>
              <a:t>North </a:t>
            </a:r>
            <a:r>
              <a:rPr lang="en-US" sz="1600" b="1" dirty="0">
                <a:solidFill>
                  <a:srgbClr val="0070C0"/>
                </a:solidFill>
              </a:rPr>
              <a:t>America</a:t>
            </a:r>
          </a:p>
        </p:txBody>
      </p:sp>
      <p:graphicFrame>
        <p:nvGraphicFramePr>
          <p:cNvPr id="2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4988798"/>
              </p:ext>
            </p:extLst>
          </p:nvPr>
        </p:nvGraphicFramePr>
        <p:xfrm>
          <a:off x="8427721" y="1844835"/>
          <a:ext cx="4172372" cy="4530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66367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4879208"/>
              </p:ext>
            </p:extLst>
          </p:nvPr>
        </p:nvGraphicFramePr>
        <p:xfrm>
          <a:off x="306492" y="1535192"/>
          <a:ext cx="6120765" cy="4860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 bwMode="auto">
          <a:xfrm>
            <a:off x="464012" y="115267"/>
            <a:ext cx="11926491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954" kern="0" dirty="0">
                <a:solidFill>
                  <a:srgbClr val="002060"/>
                </a:solidFill>
              </a:rPr>
              <a:t>Adult Heart Transplants </a:t>
            </a:r>
          </a:p>
          <a:p>
            <a:r>
              <a:rPr lang="en-US" sz="2756" kern="0" dirty="0">
                <a:solidFill>
                  <a:srgbClr val="002060"/>
                </a:solidFill>
              </a:rPr>
              <a:t>Kaplan-Meier Survival within 5 Years Conditional on Survival to 1 Year</a:t>
            </a:r>
          </a:p>
          <a:p>
            <a:endParaRPr lang="en-US" sz="2954" kern="0" dirty="0">
              <a:solidFill>
                <a:srgbClr val="002060"/>
              </a:solidFill>
            </a:endParaRPr>
          </a:p>
        </p:txBody>
      </p:sp>
      <p:sp>
        <p:nvSpPr>
          <p:cNvPr id="9" name="pvalues"/>
          <p:cNvSpPr txBox="1"/>
          <p:nvPr/>
        </p:nvSpPr>
        <p:spPr>
          <a:xfrm>
            <a:off x="1173823" y="3944629"/>
            <a:ext cx="4099141" cy="274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81" b="1" dirty="0">
                <a:solidFill>
                  <a:schemeClr val="bg2"/>
                </a:solidFill>
              </a:rPr>
              <a:t>No pairwise comparisons were significant at p &lt;0.05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72995" y="6481851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67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r>
                <a:rPr lang="en-US" sz="886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886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2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8557780"/>
              </p:ext>
            </p:extLst>
          </p:nvPr>
        </p:nvGraphicFramePr>
        <p:xfrm>
          <a:off x="6385883" y="1650629"/>
          <a:ext cx="6165686" cy="4835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pvalues"/>
          <p:cNvSpPr txBox="1"/>
          <p:nvPr/>
        </p:nvSpPr>
        <p:spPr>
          <a:xfrm>
            <a:off x="7315200" y="3931482"/>
            <a:ext cx="4123450" cy="274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81" b="1" dirty="0">
                <a:solidFill>
                  <a:schemeClr val="bg2"/>
                </a:solidFill>
              </a:rPr>
              <a:t> p  = 0.0354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633614" y="1020215"/>
            <a:ext cx="5767187" cy="485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969" kern="0" dirty="0">
                <a:solidFill>
                  <a:srgbClr val="002060"/>
                </a:solidFill>
              </a:rPr>
              <a:t>By Donor Cause of Death</a:t>
            </a:r>
            <a:br>
              <a:rPr lang="en-US" sz="1969" kern="0" dirty="0">
                <a:solidFill>
                  <a:srgbClr val="002060"/>
                </a:solidFill>
              </a:rPr>
            </a:br>
            <a:endParaRPr lang="en-US" sz="1969" kern="0" dirty="0">
              <a:solidFill>
                <a:srgbClr val="002060"/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6647163" y="1054143"/>
            <a:ext cx="5700713" cy="28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969" kern="0" dirty="0">
                <a:solidFill>
                  <a:srgbClr val="002060"/>
                </a:solidFill>
              </a:rPr>
              <a:t>By Donor </a:t>
            </a:r>
            <a:r>
              <a:rPr lang="en-US" sz="1969" kern="0" dirty="0" smtClean="0">
                <a:solidFill>
                  <a:srgbClr val="002060"/>
                </a:solidFill>
              </a:rPr>
              <a:t>LVEF</a:t>
            </a:r>
            <a:endParaRPr lang="en-US" sz="1969" kern="0" dirty="0">
              <a:solidFill>
                <a:srgbClr val="002060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592958" y="1286817"/>
            <a:ext cx="5625704" cy="480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772" kern="0" dirty="0">
                <a:solidFill>
                  <a:srgbClr val="002060"/>
                </a:solidFill>
              </a:rPr>
              <a:t>(Transplants: Jan 2000 - Jun 2013)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6818155" y="1249938"/>
            <a:ext cx="5625704" cy="5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772" kern="0" dirty="0">
                <a:solidFill>
                  <a:srgbClr val="002060"/>
                </a:solidFill>
              </a:rPr>
              <a:t>(Transplants: Jan 2005 - Jun 2013)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75847" y="6756576"/>
            <a:ext cx="4493794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 dirty="0">
                <a:solidFill>
                  <a:schemeClr val="bg2"/>
                </a:solidFill>
              </a:rPr>
              <a:t>Note: Y-axis is truncated for clearer presentation</a:t>
            </a:r>
          </a:p>
        </p:txBody>
      </p:sp>
    </p:spTree>
    <p:extLst>
      <p:ext uri="{BB962C8B-B14F-4D97-AF65-F5344CB8AC3E}">
        <p14:creationId xmlns:p14="http://schemas.microsoft.com/office/powerpoint/2010/main" val="229989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1676400" y="2438401"/>
            <a:ext cx="895664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Deceased Donor </a:t>
            </a:r>
            <a:r>
              <a:rPr lang="en-US" sz="4000" b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Characteristics by Transplant Era/Year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3786" y="6516072"/>
            <a:ext cx="4715932" cy="711201"/>
            <a:chOff x="2" y="6146792"/>
            <a:chExt cx="4715932" cy="711201"/>
          </a:xfrm>
        </p:grpSpPr>
        <p:grpSp>
          <p:nvGrpSpPr>
            <p:cNvPr id="13" name="Group 12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6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4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281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7464277"/>
              </p:ext>
            </p:extLst>
          </p:nvPr>
        </p:nvGraphicFramePr>
        <p:xfrm>
          <a:off x="188928" y="1641543"/>
          <a:ext cx="6217920" cy="493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 bwMode="auto">
          <a:xfrm>
            <a:off x="512220" y="52279"/>
            <a:ext cx="12115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000" kern="0" dirty="0">
                <a:solidFill>
                  <a:srgbClr val="002060"/>
                </a:solidFill>
              </a:rPr>
              <a:t>Adult Heart </a:t>
            </a:r>
            <a:r>
              <a:rPr lang="en-US" sz="3000" kern="0" dirty="0" smtClean="0">
                <a:solidFill>
                  <a:srgbClr val="002060"/>
                </a:solidFill>
              </a:rPr>
              <a:t>Transplants </a:t>
            </a:r>
          </a:p>
          <a:p>
            <a:r>
              <a:rPr lang="en-US" sz="2800" kern="0" dirty="0" smtClean="0">
                <a:solidFill>
                  <a:srgbClr val="002060"/>
                </a:solidFill>
              </a:rPr>
              <a:t>Kaplan-Meier </a:t>
            </a:r>
            <a:r>
              <a:rPr lang="en-US" sz="2800" kern="0" dirty="0">
                <a:solidFill>
                  <a:srgbClr val="002060"/>
                </a:solidFill>
              </a:rPr>
              <a:t>Survival </a:t>
            </a:r>
            <a:r>
              <a:rPr lang="en-US" sz="2800" kern="0" dirty="0" smtClean="0">
                <a:solidFill>
                  <a:srgbClr val="002060"/>
                </a:solidFill>
              </a:rPr>
              <a:t>within 5 Years Conditional </a:t>
            </a:r>
            <a:r>
              <a:rPr lang="en-US" sz="2800" kern="0" dirty="0">
                <a:solidFill>
                  <a:srgbClr val="002060"/>
                </a:solidFill>
              </a:rPr>
              <a:t>on Survival to </a:t>
            </a:r>
            <a:r>
              <a:rPr lang="en-US" sz="2800" kern="0" dirty="0" smtClean="0">
                <a:solidFill>
                  <a:srgbClr val="002060"/>
                </a:solidFill>
              </a:rPr>
              <a:t>1 Year</a:t>
            </a:r>
            <a:endParaRPr lang="en-US" sz="2800" kern="0" dirty="0">
              <a:solidFill>
                <a:srgbClr val="002060"/>
              </a:solidFill>
            </a:endParaRPr>
          </a:p>
          <a:p>
            <a:endParaRPr lang="en-US" sz="3000" kern="0" dirty="0">
              <a:solidFill>
                <a:srgbClr val="002060"/>
              </a:solidFill>
            </a:endParaRPr>
          </a:p>
        </p:txBody>
      </p:sp>
      <p:sp>
        <p:nvSpPr>
          <p:cNvPr id="9" name="pvalues"/>
          <p:cNvSpPr txBox="1"/>
          <p:nvPr/>
        </p:nvSpPr>
        <p:spPr>
          <a:xfrm>
            <a:off x="1083880" y="3850726"/>
            <a:ext cx="1225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2"/>
                </a:solidFill>
              </a:rPr>
              <a:t>p &lt;</a:t>
            </a:r>
            <a:r>
              <a:rPr lang="en-US" sz="1200" b="1" dirty="0" smtClean="0">
                <a:solidFill>
                  <a:schemeClr val="bg2"/>
                </a:solidFill>
              </a:rPr>
              <a:t>0.0001</a:t>
            </a:r>
            <a:endParaRPr lang="en-US" sz="1200" b="1" dirty="0">
              <a:solidFill>
                <a:schemeClr val="bg2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4298" y="6523055"/>
            <a:ext cx="4715932" cy="711201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2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8980211"/>
              </p:ext>
            </p:extLst>
          </p:nvPr>
        </p:nvGraphicFramePr>
        <p:xfrm>
          <a:off x="6313585" y="1795738"/>
          <a:ext cx="6217920" cy="493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pvalues"/>
          <p:cNvSpPr txBox="1"/>
          <p:nvPr/>
        </p:nvSpPr>
        <p:spPr>
          <a:xfrm>
            <a:off x="7160047" y="3816664"/>
            <a:ext cx="4188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2"/>
                </a:solidFill>
              </a:rPr>
              <a:t> </a:t>
            </a:r>
            <a:r>
              <a:rPr lang="en-US" sz="1200" b="1" dirty="0">
                <a:solidFill>
                  <a:schemeClr val="bg2"/>
                </a:solidFill>
              </a:rPr>
              <a:t>p = </a:t>
            </a:r>
            <a:r>
              <a:rPr lang="en-US" sz="1200" b="1" dirty="0" smtClean="0">
                <a:solidFill>
                  <a:schemeClr val="bg2"/>
                </a:solidFill>
              </a:rPr>
              <a:t>0.0184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551431" y="927721"/>
            <a:ext cx="5858730" cy="49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000" kern="0" dirty="0" smtClean="0">
                <a:solidFill>
                  <a:srgbClr val="002060"/>
                </a:solidFill>
              </a:rPr>
              <a:t>By Donor History of Smoking*</a:t>
            </a:r>
            <a:endParaRPr lang="en-US" sz="2000" kern="0" dirty="0">
              <a:solidFill>
                <a:srgbClr val="002060"/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6258631" y="924468"/>
            <a:ext cx="6327827" cy="52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lvl="1" defTabSz="914400"/>
            <a:r>
              <a:rPr lang="en-US" sz="2000" kern="0" dirty="0" smtClean="0">
                <a:solidFill>
                  <a:srgbClr val="002060"/>
                </a:solidFill>
              </a:rPr>
              <a:t>By Donor History of Alcohol Use*</a:t>
            </a:r>
            <a:endParaRPr lang="en-US" sz="2000" kern="0" dirty="0">
              <a:solidFill>
                <a:srgbClr val="002060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541542" y="1159839"/>
            <a:ext cx="57150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1800" kern="0" dirty="0" smtClean="0">
                <a:solidFill>
                  <a:srgbClr val="002060"/>
                </a:solidFill>
              </a:rPr>
              <a:t>(Transplants: Jan 2000 - Jun 2013)</a:t>
            </a:r>
            <a:endParaRPr lang="en-US" sz="1800" kern="0" dirty="0">
              <a:solidFill>
                <a:srgbClr val="002060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6833358" y="1145125"/>
            <a:ext cx="57150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1800" kern="0" dirty="0" smtClean="0">
                <a:solidFill>
                  <a:srgbClr val="002060"/>
                </a:solidFill>
              </a:rPr>
              <a:t>(Transplants: Jan 2005 - Jun 2013)</a:t>
            </a:r>
            <a:endParaRPr lang="en-US" sz="1800" kern="0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96766" y="1554499"/>
            <a:ext cx="4229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*Cigarette use for </a:t>
            </a:r>
            <a:r>
              <a:rPr lang="en-US" sz="1400" dirty="0">
                <a:solidFill>
                  <a:schemeClr val="bg2"/>
                </a:solidFill>
              </a:rPr>
              <a:t>more than 20 pack </a:t>
            </a:r>
            <a:r>
              <a:rPr lang="en-US" sz="1400" dirty="0" smtClean="0">
                <a:solidFill>
                  <a:schemeClr val="bg2"/>
                </a:solidFill>
              </a:rPr>
              <a:t>years 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184290" y="1558494"/>
            <a:ext cx="3492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*Two </a:t>
            </a:r>
            <a:r>
              <a:rPr lang="en-US" sz="1400" dirty="0">
                <a:solidFill>
                  <a:schemeClr val="bg2"/>
                </a:solidFill>
              </a:rPr>
              <a:t>or more alcoholic drinks per day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781800" y="6805765"/>
            <a:ext cx="45671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</a:rPr>
              <a:t>Note: Y-axis is truncated for clearer presentation</a:t>
            </a:r>
            <a:endParaRPr lang="en-US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72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6106786"/>
              </p:ext>
            </p:extLst>
          </p:nvPr>
        </p:nvGraphicFramePr>
        <p:xfrm>
          <a:off x="103700" y="1859795"/>
          <a:ext cx="6217920" cy="4754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 bwMode="auto">
          <a:xfrm>
            <a:off x="491613" y="76200"/>
            <a:ext cx="12115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000" kern="0" dirty="0">
                <a:solidFill>
                  <a:srgbClr val="002060"/>
                </a:solidFill>
              </a:rPr>
              <a:t>Adult Heart </a:t>
            </a:r>
            <a:r>
              <a:rPr lang="en-US" sz="3000" kern="0" dirty="0" smtClean="0">
                <a:solidFill>
                  <a:srgbClr val="002060"/>
                </a:solidFill>
              </a:rPr>
              <a:t>Transplants</a:t>
            </a:r>
          </a:p>
          <a:p>
            <a:r>
              <a:rPr lang="en-US" sz="2800" kern="0" dirty="0" smtClean="0">
                <a:solidFill>
                  <a:srgbClr val="002060"/>
                </a:solidFill>
              </a:rPr>
              <a:t>Kaplan-Meier </a:t>
            </a:r>
            <a:r>
              <a:rPr lang="en-US" sz="2800" kern="0" dirty="0">
                <a:solidFill>
                  <a:srgbClr val="002060"/>
                </a:solidFill>
              </a:rPr>
              <a:t>Survival </a:t>
            </a:r>
            <a:r>
              <a:rPr lang="en-US" sz="2800" kern="0" dirty="0" smtClean="0">
                <a:solidFill>
                  <a:srgbClr val="002060"/>
                </a:solidFill>
              </a:rPr>
              <a:t>within 5 Years Conditional </a:t>
            </a:r>
            <a:r>
              <a:rPr lang="en-US" sz="2800" kern="0" dirty="0">
                <a:solidFill>
                  <a:srgbClr val="002060"/>
                </a:solidFill>
              </a:rPr>
              <a:t>on Survival to </a:t>
            </a:r>
            <a:r>
              <a:rPr lang="en-US" sz="2800" kern="0" dirty="0" smtClean="0">
                <a:solidFill>
                  <a:srgbClr val="002060"/>
                </a:solidFill>
              </a:rPr>
              <a:t>1 Year</a:t>
            </a:r>
            <a:endParaRPr lang="en-US" sz="2800" kern="0" dirty="0">
              <a:solidFill>
                <a:srgbClr val="002060"/>
              </a:solidFill>
            </a:endParaRPr>
          </a:p>
          <a:p>
            <a:endParaRPr lang="en-US" sz="3000" kern="0" dirty="0">
              <a:solidFill>
                <a:srgbClr val="002060"/>
              </a:solidFill>
            </a:endParaRPr>
          </a:p>
        </p:txBody>
      </p:sp>
      <p:sp>
        <p:nvSpPr>
          <p:cNvPr id="9" name="pvalues"/>
          <p:cNvSpPr txBox="1"/>
          <p:nvPr/>
        </p:nvSpPr>
        <p:spPr>
          <a:xfrm>
            <a:off x="1143000" y="3877658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2"/>
                </a:solidFill>
              </a:rPr>
              <a:t>p  = </a:t>
            </a:r>
            <a:r>
              <a:rPr lang="en-US" sz="1200" b="1" dirty="0" smtClean="0">
                <a:solidFill>
                  <a:schemeClr val="bg2"/>
                </a:solidFill>
              </a:rPr>
              <a:t>0.4033</a:t>
            </a:r>
            <a:endParaRPr lang="en-US" sz="1200" b="1" dirty="0">
              <a:solidFill>
                <a:schemeClr val="bg2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9984" y="6533640"/>
            <a:ext cx="4715932" cy="711207"/>
            <a:chOff x="2" y="6146792"/>
            <a:chExt cx="4715932" cy="711207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7"/>
              <a:chOff x="1" y="6067770"/>
              <a:chExt cx="4952999" cy="790230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0"/>
                <a:ext cx="1885813" cy="4616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2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6523127"/>
              </p:ext>
            </p:extLst>
          </p:nvPr>
        </p:nvGraphicFramePr>
        <p:xfrm>
          <a:off x="6321620" y="1866271"/>
          <a:ext cx="6217920" cy="4754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pvalues"/>
          <p:cNvSpPr txBox="1"/>
          <p:nvPr/>
        </p:nvSpPr>
        <p:spPr>
          <a:xfrm>
            <a:off x="7239000" y="3833896"/>
            <a:ext cx="14086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2"/>
                </a:solidFill>
              </a:rPr>
              <a:t> </a:t>
            </a:r>
            <a:r>
              <a:rPr lang="en-US" sz="1200" b="1" dirty="0">
                <a:solidFill>
                  <a:schemeClr val="bg2"/>
                </a:solidFill>
              </a:rPr>
              <a:t>p = </a:t>
            </a:r>
            <a:r>
              <a:rPr lang="en-US" sz="1200" b="1" dirty="0" smtClean="0">
                <a:solidFill>
                  <a:schemeClr val="bg2"/>
                </a:solidFill>
              </a:rPr>
              <a:t>0.4528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622854" y="940664"/>
            <a:ext cx="5858730" cy="49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000" kern="0" dirty="0" smtClean="0">
                <a:solidFill>
                  <a:srgbClr val="002060"/>
                </a:solidFill>
              </a:rPr>
              <a:t>By Donor History of Cocaine Use*</a:t>
            </a:r>
            <a:endParaRPr lang="en-US" sz="2000" kern="0" dirty="0">
              <a:solidFill>
                <a:srgbClr val="002060"/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6452681" y="862353"/>
            <a:ext cx="6327827" cy="52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000" kern="0" dirty="0" smtClean="0">
                <a:solidFill>
                  <a:srgbClr val="002060"/>
                </a:solidFill>
              </a:rPr>
              <a:t>By Donor History of Other Drug Use*</a:t>
            </a:r>
            <a:endParaRPr lang="en-US" sz="2000" kern="0" dirty="0">
              <a:solidFill>
                <a:srgbClr val="002060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566323" y="1220186"/>
            <a:ext cx="57150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1800" kern="0" dirty="0" smtClean="0">
                <a:solidFill>
                  <a:srgbClr val="002060"/>
                </a:solidFill>
              </a:rPr>
              <a:t>(Transplants: Jan 2000 - Jun 2013)</a:t>
            </a:r>
            <a:endParaRPr lang="en-US" sz="1800" kern="0" dirty="0">
              <a:solidFill>
                <a:srgbClr val="002060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6785243" y="1155166"/>
            <a:ext cx="57150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1800" kern="0" dirty="0" smtClean="0">
                <a:solidFill>
                  <a:srgbClr val="002060"/>
                </a:solidFill>
              </a:rPr>
              <a:t>(Transplants: Jan 2000 - Jun 2013)</a:t>
            </a:r>
            <a:endParaRPr lang="en-US" sz="1800" kern="0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43000" y="1668719"/>
            <a:ext cx="49989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  <a:latin typeface="Arial" panose="020B0604020202020204" pitchFamily="34" charset="0"/>
              </a:rPr>
              <a:t>*Donor has </a:t>
            </a:r>
            <a:r>
              <a:rPr lang="en-US" sz="1400" dirty="0">
                <a:solidFill>
                  <a:schemeClr val="bg2"/>
                </a:solidFill>
                <a:latin typeface="Arial" panose="020B0604020202020204" pitchFamily="34" charset="0"/>
              </a:rPr>
              <a:t>ever abused or had a dependency to </a:t>
            </a:r>
            <a:r>
              <a:rPr lang="en-US" sz="1400" dirty="0" smtClean="0">
                <a:solidFill>
                  <a:schemeClr val="bg2"/>
                </a:solidFill>
                <a:latin typeface="Arial" panose="020B0604020202020204" pitchFamily="34" charset="0"/>
              </a:rPr>
              <a:t>cocaine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705905" y="1599551"/>
            <a:ext cx="622668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 smtClean="0">
                <a:solidFill>
                  <a:schemeClr val="bg2"/>
                </a:solidFill>
                <a:latin typeface="Arial" panose="020B0604020202020204" pitchFamily="34" charset="0"/>
              </a:rPr>
              <a:t>*</a:t>
            </a:r>
            <a:r>
              <a:rPr lang="en-US" sz="1300" dirty="0" smtClean="0">
                <a:solidFill>
                  <a:schemeClr val="bg2"/>
                </a:solidFill>
              </a:rPr>
              <a:t>Donor ever </a:t>
            </a:r>
            <a:r>
              <a:rPr lang="en-US" sz="1300" dirty="0">
                <a:solidFill>
                  <a:schemeClr val="bg2"/>
                </a:solidFill>
              </a:rPr>
              <a:t>abused or had a dependency to </a:t>
            </a:r>
            <a:r>
              <a:rPr lang="en-US" sz="1300" dirty="0" smtClean="0">
                <a:solidFill>
                  <a:schemeClr val="bg2"/>
                </a:solidFill>
              </a:rPr>
              <a:t>non-intravenous </a:t>
            </a:r>
            <a:r>
              <a:rPr lang="en-US" sz="1300" dirty="0">
                <a:solidFill>
                  <a:schemeClr val="bg2"/>
                </a:solidFill>
              </a:rPr>
              <a:t>street drugs, such as crack, marijuana or prescription narcotics, sedatives, hypnotics or </a:t>
            </a:r>
            <a:r>
              <a:rPr lang="en-US" sz="1300" dirty="0" smtClean="0">
                <a:solidFill>
                  <a:schemeClr val="bg2"/>
                </a:solidFill>
              </a:rPr>
              <a:t>stimulants</a:t>
            </a:r>
            <a:endParaRPr lang="en-US" sz="1300" dirty="0">
              <a:solidFill>
                <a:schemeClr val="bg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81800" y="6805765"/>
            <a:ext cx="45671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</a:rPr>
              <a:t>Note: Y-axis is truncated for clearer presentation</a:t>
            </a:r>
            <a:endParaRPr lang="en-US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19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0673051"/>
              </p:ext>
            </p:extLst>
          </p:nvPr>
        </p:nvGraphicFramePr>
        <p:xfrm>
          <a:off x="182880" y="1536427"/>
          <a:ext cx="6217920" cy="4940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 bwMode="auto">
          <a:xfrm>
            <a:off x="511590" y="105624"/>
            <a:ext cx="12115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000" kern="0" dirty="0">
                <a:solidFill>
                  <a:srgbClr val="002060"/>
                </a:solidFill>
              </a:rPr>
              <a:t>Adult Heart </a:t>
            </a:r>
            <a:r>
              <a:rPr lang="en-US" sz="3000" kern="0" dirty="0" smtClean="0">
                <a:solidFill>
                  <a:srgbClr val="002060"/>
                </a:solidFill>
              </a:rPr>
              <a:t>Transplants</a:t>
            </a:r>
          </a:p>
          <a:p>
            <a:r>
              <a:rPr lang="en-US" sz="2800" kern="0" dirty="0" smtClean="0">
                <a:solidFill>
                  <a:srgbClr val="002060"/>
                </a:solidFill>
              </a:rPr>
              <a:t>Kaplan-Meier </a:t>
            </a:r>
            <a:r>
              <a:rPr lang="en-US" sz="2800" kern="0" dirty="0">
                <a:solidFill>
                  <a:srgbClr val="002060"/>
                </a:solidFill>
              </a:rPr>
              <a:t>Survival </a:t>
            </a:r>
            <a:r>
              <a:rPr lang="en-US" sz="2800" kern="0" dirty="0" smtClean="0">
                <a:solidFill>
                  <a:srgbClr val="002060"/>
                </a:solidFill>
              </a:rPr>
              <a:t>within 5 Years Conditional </a:t>
            </a:r>
            <a:r>
              <a:rPr lang="en-US" sz="2800" kern="0" dirty="0">
                <a:solidFill>
                  <a:srgbClr val="002060"/>
                </a:solidFill>
              </a:rPr>
              <a:t>on Survival to </a:t>
            </a:r>
            <a:r>
              <a:rPr lang="en-US" sz="2800" kern="0" dirty="0" smtClean="0">
                <a:solidFill>
                  <a:srgbClr val="002060"/>
                </a:solidFill>
              </a:rPr>
              <a:t>1 Year</a:t>
            </a:r>
            <a:endParaRPr lang="en-US" sz="2800" kern="0" dirty="0">
              <a:solidFill>
                <a:srgbClr val="002060"/>
              </a:solidFill>
            </a:endParaRPr>
          </a:p>
          <a:p>
            <a:endParaRPr lang="en-US" sz="3000" kern="0" dirty="0">
              <a:solidFill>
                <a:srgbClr val="002060"/>
              </a:solidFill>
            </a:endParaRPr>
          </a:p>
        </p:txBody>
      </p:sp>
      <p:sp>
        <p:nvSpPr>
          <p:cNvPr id="9" name="pvalues"/>
          <p:cNvSpPr txBox="1"/>
          <p:nvPr/>
        </p:nvSpPr>
        <p:spPr>
          <a:xfrm>
            <a:off x="1219200" y="3554226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2"/>
                </a:solidFill>
              </a:rPr>
              <a:t>p = </a:t>
            </a:r>
            <a:r>
              <a:rPr lang="en-US" sz="1200" b="1" dirty="0" smtClean="0">
                <a:solidFill>
                  <a:schemeClr val="bg2"/>
                </a:solidFill>
              </a:rPr>
              <a:t>0.0312</a:t>
            </a:r>
            <a:endParaRPr lang="en-US" sz="1200" b="1" dirty="0">
              <a:solidFill>
                <a:schemeClr val="bg2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1280" y="6517640"/>
            <a:ext cx="4715932" cy="711201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2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793564"/>
              </p:ext>
            </p:extLst>
          </p:nvPr>
        </p:nvGraphicFramePr>
        <p:xfrm>
          <a:off x="6400800" y="1546235"/>
          <a:ext cx="6050280" cy="4940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pvalues"/>
          <p:cNvSpPr txBox="1"/>
          <p:nvPr/>
        </p:nvSpPr>
        <p:spPr>
          <a:xfrm>
            <a:off x="7283276" y="3554227"/>
            <a:ext cx="14086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2"/>
                </a:solidFill>
              </a:rPr>
              <a:t> p </a:t>
            </a:r>
            <a:r>
              <a:rPr lang="en-US" sz="1200" b="1" dirty="0">
                <a:solidFill>
                  <a:schemeClr val="bg2"/>
                </a:solidFill>
              </a:rPr>
              <a:t>&lt;</a:t>
            </a:r>
            <a:r>
              <a:rPr lang="en-US" sz="1200" b="1" dirty="0" smtClean="0">
                <a:solidFill>
                  <a:schemeClr val="bg2"/>
                </a:solidFill>
              </a:rPr>
              <a:t>0.0001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686577" y="1031241"/>
            <a:ext cx="5858730" cy="49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000" kern="0" dirty="0" smtClean="0">
                <a:solidFill>
                  <a:srgbClr val="002060"/>
                </a:solidFill>
              </a:rPr>
              <a:t>By Donor History of Diabetes</a:t>
            </a:r>
            <a:endParaRPr lang="en-US" sz="2000" kern="0" dirty="0">
              <a:solidFill>
                <a:srgbClr val="002060"/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6494607" y="938980"/>
            <a:ext cx="6327827" cy="52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000" kern="0" dirty="0" smtClean="0">
                <a:solidFill>
                  <a:srgbClr val="002060"/>
                </a:solidFill>
              </a:rPr>
              <a:t>By Donor History of Hypertension</a:t>
            </a:r>
            <a:endParaRPr lang="en-US" sz="2000" kern="0" dirty="0">
              <a:solidFill>
                <a:srgbClr val="002060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635100" y="1271554"/>
            <a:ext cx="57150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1800" kern="0" dirty="0" smtClean="0">
                <a:solidFill>
                  <a:srgbClr val="002060"/>
                </a:solidFill>
              </a:rPr>
              <a:t>(Transplants: Jan 2000 - Jun 2013)</a:t>
            </a:r>
            <a:endParaRPr lang="en-US" sz="1800" kern="0" dirty="0">
              <a:solidFill>
                <a:srgbClr val="002060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6903720" y="1248764"/>
            <a:ext cx="57150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1800" kern="0" dirty="0" smtClean="0">
                <a:solidFill>
                  <a:srgbClr val="002060"/>
                </a:solidFill>
              </a:rPr>
              <a:t>(Transplants: Jan 2000 - Jun 2013)</a:t>
            </a:r>
            <a:endParaRPr lang="en-US" sz="1800" kern="0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81800" y="6805765"/>
            <a:ext cx="45671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</a:rPr>
              <a:t>Note: Y-axis is truncated for clearer presentation</a:t>
            </a:r>
            <a:endParaRPr lang="en-US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71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325040" y="-147991"/>
            <a:ext cx="12004593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560" kern="0" dirty="0">
                <a:solidFill>
                  <a:srgbClr val="002060"/>
                </a:solidFill>
              </a:rPr>
              <a:t>Adult Heart Transplants </a:t>
            </a:r>
          </a:p>
          <a:p>
            <a:r>
              <a:rPr lang="en-US" sz="2560" kern="0" dirty="0">
                <a:solidFill>
                  <a:srgbClr val="002060"/>
                </a:solidFill>
              </a:rPr>
              <a:t>Kaplan-Meier Survival within 5 Years Conditional on Survival to 1 Year</a:t>
            </a:r>
            <a:r>
              <a:rPr lang="en-US" sz="2756" kern="0" dirty="0">
                <a:solidFill>
                  <a:srgbClr val="002060"/>
                </a:solidFill>
              </a:rPr>
              <a:t> </a:t>
            </a:r>
            <a:endParaRPr lang="en-US" sz="2363" kern="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90024" y="6472953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67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r>
                <a:rPr lang="en-US" sz="886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886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9862811"/>
              </p:ext>
            </p:extLst>
          </p:nvPr>
        </p:nvGraphicFramePr>
        <p:xfrm>
          <a:off x="228124" y="1336283"/>
          <a:ext cx="12505267" cy="5674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 bwMode="auto">
          <a:xfrm>
            <a:off x="587574" y="800705"/>
            <a:ext cx="11629546" cy="5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560" kern="0" dirty="0">
                <a:solidFill>
                  <a:srgbClr val="002060"/>
                </a:solidFill>
              </a:rPr>
              <a:t>by Donor Age and Ischemic Time (Transplants: Jan 2000 - Jun 2013)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59644" y="6757923"/>
            <a:ext cx="4493794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 dirty="0">
                <a:solidFill>
                  <a:schemeClr val="bg2"/>
                </a:solidFill>
              </a:rPr>
              <a:t>Note: Y-axis is truncated for clearer presentation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2536189" y="6181657"/>
            <a:ext cx="2310827" cy="3866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75" b="1" dirty="0">
                <a:solidFill>
                  <a:srgbClr val="0070C0"/>
                </a:solidFill>
              </a:rPr>
              <a:t>Ischemic Time &lt;4 Hours</a:t>
            </a:r>
          </a:p>
        </p:txBody>
      </p:sp>
      <p:graphicFrame>
        <p:nvGraphicFramePr>
          <p:cNvPr id="2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5937868"/>
              </p:ext>
            </p:extLst>
          </p:nvPr>
        </p:nvGraphicFramePr>
        <p:xfrm>
          <a:off x="6172200" y="1895502"/>
          <a:ext cx="6357832" cy="4817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Box 1"/>
          <p:cNvSpPr txBox="1"/>
          <p:nvPr/>
        </p:nvSpPr>
        <p:spPr>
          <a:xfrm>
            <a:off x="8382000" y="6260106"/>
            <a:ext cx="2704818" cy="3866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75" b="1" dirty="0">
                <a:solidFill>
                  <a:srgbClr val="0070C0"/>
                </a:solidFill>
              </a:rPr>
              <a:t>Ischemic Time ≥ </a:t>
            </a:r>
            <a:r>
              <a:rPr lang="en-US" sz="1575" b="1" dirty="0" smtClean="0">
                <a:solidFill>
                  <a:srgbClr val="0070C0"/>
                </a:solidFill>
              </a:rPr>
              <a:t>4 </a:t>
            </a:r>
            <a:r>
              <a:rPr lang="en-US" sz="1575" b="1" dirty="0">
                <a:solidFill>
                  <a:srgbClr val="0070C0"/>
                </a:solidFill>
              </a:rPr>
              <a:t>Hours</a:t>
            </a:r>
          </a:p>
        </p:txBody>
      </p:sp>
      <p:sp>
        <p:nvSpPr>
          <p:cNvPr id="24" name="pvalues"/>
          <p:cNvSpPr txBox="1"/>
          <p:nvPr/>
        </p:nvSpPr>
        <p:spPr>
          <a:xfrm>
            <a:off x="7086600" y="4030419"/>
            <a:ext cx="4170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chemeClr val="bg2"/>
                </a:solidFill>
              </a:rPr>
              <a:t>No pairwise comparisons were significant at p &lt; 0.05 </a:t>
            </a:r>
            <a:r>
              <a:rPr lang="en-US" sz="1200" b="1" dirty="0" smtClean="0">
                <a:solidFill>
                  <a:schemeClr val="bg2"/>
                </a:solidFill>
              </a:rPr>
              <a:t>except </a:t>
            </a:r>
            <a:r>
              <a:rPr lang="en-US" sz="1200" b="1" dirty="0">
                <a:solidFill>
                  <a:schemeClr val="bg2"/>
                </a:solidFill>
              </a:rPr>
              <a:t>Donor </a:t>
            </a:r>
            <a:r>
              <a:rPr lang="nn-NO" sz="1200" b="1" dirty="0">
                <a:solidFill>
                  <a:schemeClr val="bg2"/>
                </a:solidFill>
              </a:rPr>
              <a:t>35-49 years vs. </a:t>
            </a:r>
            <a:r>
              <a:rPr lang="nn-NO" sz="1200" b="1" dirty="0" smtClean="0">
                <a:solidFill>
                  <a:schemeClr val="bg2"/>
                </a:solidFill>
              </a:rPr>
              <a:t>Donor </a:t>
            </a:r>
            <a:r>
              <a:rPr lang="nn-NO" sz="1200" b="1" dirty="0">
                <a:solidFill>
                  <a:schemeClr val="bg2"/>
                </a:solidFill>
              </a:rPr>
              <a:t>&lt;35 years</a:t>
            </a:r>
            <a:endParaRPr lang="en-US" sz="1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18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381000" y="-228600"/>
            <a:ext cx="1219514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000" kern="0" dirty="0">
                <a:solidFill>
                  <a:srgbClr val="002060"/>
                </a:solidFill>
              </a:rPr>
              <a:t>Adult Heart </a:t>
            </a:r>
            <a:r>
              <a:rPr lang="en-US" sz="3000" kern="0" dirty="0" smtClean="0">
                <a:solidFill>
                  <a:srgbClr val="002060"/>
                </a:solidFill>
              </a:rPr>
              <a:t>Transplants </a:t>
            </a:r>
            <a:endParaRPr lang="en-US" sz="3000" kern="0" dirty="0">
              <a:solidFill>
                <a:srgbClr val="002060"/>
              </a:solidFill>
            </a:endParaRPr>
          </a:p>
          <a:p>
            <a:r>
              <a:rPr lang="en-US" sz="2600" kern="0" dirty="0">
                <a:solidFill>
                  <a:srgbClr val="002060"/>
                </a:solidFill>
              </a:rPr>
              <a:t>Kaplan-Meier Survival within 5 Years Conditional on Survival to 1 </a:t>
            </a:r>
            <a:r>
              <a:rPr lang="en-US" sz="2600" kern="0" dirty="0" smtClean="0">
                <a:solidFill>
                  <a:srgbClr val="002060"/>
                </a:solidFill>
              </a:rPr>
              <a:t>Year</a:t>
            </a:r>
            <a:endParaRPr lang="en-US" sz="2400" kern="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1280" y="6507480"/>
            <a:ext cx="4715932" cy="711201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172607"/>
              </p:ext>
            </p:extLst>
          </p:nvPr>
        </p:nvGraphicFramePr>
        <p:xfrm>
          <a:off x="381000" y="1312304"/>
          <a:ext cx="12039600" cy="5701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00200" y="3604319"/>
            <a:ext cx="54102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bg2"/>
                </a:solidFill>
              </a:rPr>
              <a:t>No pairwise comparisons were significant at p &lt; 0.05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544251" y="835837"/>
            <a:ext cx="12034519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600" kern="0" dirty="0">
                <a:solidFill>
                  <a:srgbClr val="002060"/>
                </a:solidFill>
              </a:rPr>
              <a:t>b</a:t>
            </a:r>
            <a:r>
              <a:rPr lang="en-US" sz="2600" kern="0" dirty="0" smtClean="0">
                <a:solidFill>
                  <a:srgbClr val="002060"/>
                </a:solidFill>
              </a:rPr>
              <a:t>y Donor LVEF and Ischemic Time </a:t>
            </a:r>
            <a:r>
              <a:rPr lang="en-US" sz="2600" kern="0" dirty="0">
                <a:solidFill>
                  <a:srgbClr val="002060"/>
                </a:solidFill>
              </a:rPr>
              <a:t>(Transplants: Jan 2005 - Jun 2013</a:t>
            </a:r>
            <a:r>
              <a:rPr lang="en-US" sz="2600" kern="0" dirty="0" smtClean="0">
                <a:solidFill>
                  <a:srgbClr val="002060"/>
                </a:solidFill>
              </a:rPr>
              <a:t>) </a:t>
            </a:r>
            <a:endParaRPr lang="en-US" sz="2600" kern="0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34200" y="6829625"/>
            <a:ext cx="45671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</a:rPr>
              <a:t>Note: Y-axis is truncated for clearer presentation</a:t>
            </a:r>
            <a:endParaRPr lang="en-US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61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574927" y="-188690"/>
            <a:ext cx="1219514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600" kern="0" dirty="0">
                <a:solidFill>
                  <a:srgbClr val="002060"/>
                </a:solidFill>
              </a:rPr>
              <a:t>Adult Heart </a:t>
            </a:r>
            <a:r>
              <a:rPr lang="en-US" sz="2600" kern="0" dirty="0" smtClean="0">
                <a:solidFill>
                  <a:srgbClr val="002060"/>
                </a:solidFill>
              </a:rPr>
              <a:t>Transplants</a:t>
            </a:r>
            <a:endParaRPr lang="en-US" sz="2600" kern="0" dirty="0">
              <a:solidFill>
                <a:srgbClr val="002060"/>
              </a:solidFill>
            </a:endParaRPr>
          </a:p>
          <a:p>
            <a:r>
              <a:rPr lang="en-US" sz="2600" kern="0" dirty="0">
                <a:solidFill>
                  <a:srgbClr val="002060"/>
                </a:solidFill>
              </a:rPr>
              <a:t>Kaplan-Meier Survival within 5 Years Conditional on Survival to 1 </a:t>
            </a:r>
            <a:r>
              <a:rPr lang="en-US" sz="2600" kern="0" dirty="0" smtClean="0">
                <a:solidFill>
                  <a:srgbClr val="002060"/>
                </a:solidFill>
              </a:rPr>
              <a:t>Year</a:t>
            </a:r>
            <a:endParaRPr lang="en-US" sz="2400" kern="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1280" y="6517640"/>
            <a:ext cx="4715932" cy="711201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8889303"/>
              </p:ext>
            </p:extLst>
          </p:nvPr>
        </p:nvGraphicFramePr>
        <p:xfrm>
          <a:off x="574927" y="1512064"/>
          <a:ext cx="11693273" cy="5361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09800" y="3675473"/>
            <a:ext cx="54102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bg2"/>
                </a:solidFill>
              </a:rPr>
              <a:t>No pairwise comparisons were significant at p &lt; 0.05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871677" y="1156974"/>
            <a:ext cx="57150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400" kern="0" dirty="0" smtClean="0">
                <a:solidFill>
                  <a:srgbClr val="002060"/>
                </a:solidFill>
              </a:rPr>
              <a:t>(Transplants: Jan 2000 - Jun 2013)</a:t>
            </a:r>
            <a:endParaRPr lang="en-US" sz="2400" kern="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0833" y="784473"/>
            <a:ext cx="854753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By Donor History of Hypertension </a:t>
            </a:r>
            <a:r>
              <a:rPr lang="en-US" sz="2600" b="1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and </a:t>
            </a:r>
            <a:r>
              <a:rPr lang="en-US" sz="2600" b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Ischemic time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34200" y="6829625"/>
            <a:ext cx="45671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</a:rPr>
              <a:t>Note: Y-axis is truncated for clearer presentation</a:t>
            </a:r>
            <a:endParaRPr lang="en-US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31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325040" y="-147991"/>
            <a:ext cx="12004593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560" kern="0" dirty="0">
                <a:solidFill>
                  <a:srgbClr val="002060"/>
                </a:solidFill>
              </a:rPr>
              <a:t>Adult Heart Transplants </a:t>
            </a:r>
          </a:p>
          <a:p>
            <a:r>
              <a:rPr lang="en-US" sz="2560" kern="0" dirty="0">
                <a:solidFill>
                  <a:srgbClr val="002060"/>
                </a:solidFill>
              </a:rPr>
              <a:t>Kaplan-Meier Survival within 5 Years Conditional on Survival to 1 Year</a:t>
            </a:r>
            <a:r>
              <a:rPr lang="en-US" sz="2756" kern="0" dirty="0">
                <a:solidFill>
                  <a:srgbClr val="002060"/>
                </a:solidFill>
              </a:rPr>
              <a:t> </a:t>
            </a:r>
            <a:endParaRPr lang="en-US" sz="2363" kern="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90024" y="6472953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67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r>
                <a:rPr lang="en-US" sz="886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886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9227147"/>
              </p:ext>
            </p:extLst>
          </p:nvPr>
        </p:nvGraphicFramePr>
        <p:xfrm>
          <a:off x="0" y="1335256"/>
          <a:ext cx="12505267" cy="5674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 bwMode="auto">
          <a:xfrm>
            <a:off x="231430" y="799678"/>
            <a:ext cx="12476560" cy="5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560" kern="0" dirty="0">
                <a:solidFill>
                  <a:srgbClr val="002060"/>
                </a:solidFill>
              </a:rPr>
              <a:t>by Donor Age and </a:t>
            </a:r>
            <a:r>
              <a:rPr lang="en-US" sz="2520" kern="0" dirty="0">
                <a:solidFill>
                  <a:srgbClr val="002060"/>
                </a:solidFill>
              </a:rPr>
              <a:t>Donor History of Diabetes </a:t>
            </a:r>
            <a:r>
              <a:rPr lang="en-US" sz="2560" kern="0" dirty="0">
                <a:solidFill>
                  <a:srgbClr val="002060"/>
                </a:solidFill>
              </a:rPr>
              <a:t>(Transplants: Jan 2000 - Jun 2013)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59644" y="6757923"/>
            <a:ext cx="4493794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 dirty="0">
                <a:solidFill>
                  <a:schemeClr val="bg2"/>
                </a:solidFill>
              </a:rPr>
              <a:t>Note: Y-axis is truncated for clearer presentation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1912437" y="6159084"/>
            <a:ext cx="2310827" cy="3866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75" b="1" dirty="0">
                <a:solidFill>
                  <a:srgbClr val="0070C0"/>
                </a:solidFill>
              </a:rPr>
              <a:t>Donor with History of </a:t>
            </a:r>
            <a:r>
              <a:rPr lang="en-US" sz="1575" b="1" dirty="0" smtClean="0">
                <a:solidFill>
                  <a:srgbClr val="0070C0"/>
                </a:solidFill>
              </a:rPr>
              <a:t>Diabetes</a:t>
            </a:r>
            <a:endParaRPr lang="en-US" sz="1575" b="1" dirty="0">
              <a:solidFill>
                <a:srgbClr val="0070C0"/>
              </a:solidFill>
            </a:endParaRPr>
          </a:p>
        </p:txBody>
      </p:sp>
      <p:graphicFrame>
        <p:nvGraphicFramePr>
          <p:cNvPr id="2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8480770"/>
              </p:ext>
            </p:extLst>
          </p:nvPr>
        </p:nvGraphicFramePr>
        <p:xfrm>
          <a:off x="6147434" y="1852569"/>
          <a:ext cx="6547856" cy="4817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Box 1"/>
          <p:cNvSpPr txBox="1"/>
          <p:nvPr/>
        </p:nvSpPr>
        <p:spPr>
          <a:xfrm>
            <a:off x="8003187" y="6187421"/>
            <a:ext cx="2704818" cy="3866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75" b="1" dirty="0">
                <a:solidFill>
                  <a:srgbClr val="0070C0"/>
                </a:solidFill>
              </a:rPr>
              <a:t>Donor with No History of Diabetes</a:t>
            </a:r>
          </a:p>
        </p:txBody>
      </p:sp>
      <p:sp>
        <p:nvSpPr>
          <p:cNvPr id="24" name="pvalues"/>
          <p:cNvSpPr txBox="1"/>
          <p:nvPr/>
        </p:nvSpPr>
        <p:spPr>
          <a:xfrm>
            <a:off x="7086600" y="4177512"/>
            <a:ext cx="39075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55" b="1" dirty="0">
                <a:solidFill>
                  <a:schemeClr val="bg2"/>
                </a:solidFill>
              </a:rPr>
              <a:t>All </a:t>
            </a:r>
            <a:r>
              <a:rPr lang="en-US" sz="1200" b="1" dirty="0">
                <a:solidFill>
                  <a:schemeClr val="bg2"/>
                </a:solidFill>
              </a:rPr>
              <a:t>pairwise</a:t>
            </a:r>
            <a:r>
              <a:rPr lang="en-US" sz="1155" b="1" dirty="0">
                <a:solidFill>
                  <a:schemeClr val="bg2"/>
                </a:solidFill>
              </a:rPr>
              <a:t> comparisons were significant at p &lt; 0.05 </a:t>
            </a:r>
          </a:p>
        </p:txBody>
      </p:sp>
    </p:spTree>
    <p:extLst>
      <p:ext uri="{BB962C8B-B14F-4D97-AF65-F5344CB8AC3E}">
        <p14:creationId xmlns:p14="http://schemas.microsoft.com/office/powerpoint/2010/main" val="45156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 bwMode="auto">
          <a:xfrm>
            <a:off x="1600200" y="2713983"/>
            <a:ext cx="10058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sz="3600" b="1" dirty="0" smtClean="0">
                <a:solidFill>
                  <a:srgbClr val="0070C0"/>
                </a:solidFill>
              </a:rPr>
              <a:t>Freedom from CAV                                     Conditional on Survival to Discharge</a:t>
            </a:r>
            <a:endParaRPr lang="en-US" sz="3600" b="1" dirty="0">
              <a:solidFill>
                <a:srgbClr val="0070C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3786" y="6501671"/>
            <a:ext cx="4715932" cy="711201"/>
            <a:chOff x="2" y="6146792"/>
            <a:chExt cx="4715932" cy="711201"/>
          </a:xfrm>
        </p:grpSpPr>
        <p:grpSp>
          <p:nvGrpSpPr>
            <p:cNvPr id="12" name="Group 11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0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3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 bwMode="auto">
          <a:xfrm>
            <a:off x="2286000" y="1149976"/>
            <a:ext cx="88392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Survival Analyses</a:t>
            </a:r>
          </a:p>
        </p:txBody>
      </p:sp>
    </p:spTree>
    <p:extLst>
      <p:ext uri="{BB962C8B-B14F-4D97-AF65-F5344CB8AC3E}">
        <p14:creationId xmlns:p14="http://schemas.microsoft.com/office/powerpoint/2010/main" val="415579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6514369"/>
              </p:ext>
            </p:extLst>
          </p:nvPr>
        </p:nvGraphicFramePr>
        <p:xfrm>
          <a:off x="314940" y="1247834"/>
          <a:ext cx="11907540" cy="568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 bwMode="auto">
          <a:xfrm>
            <a:off x="106680" y="-3388"/>
            <a:ext cx="12115800" cy="88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000" kern="0" dirty="0">
                <a:solidFill>
                  <a:srgbClr val="002060"/>
                </a:solidFill>
              </a:rPr>
              <a:t>Adult Heart </a:t>
            </a:r>
            <a:r>
              <a:rPr lang="en-US" sz="3000" kern="0" dirty="0" smtClean="0">
                <a:solidFill>
                  <a:srgbClr val="002060"/>
                </a:solidFill>
              </a:rPr>
              <a:t>Transplants </a:t>
            </a:r>
          </a:p>
          <a:p>
            <a:r>
              <a:rPr lang="en-US" sz="3000" kern="0" dirty="0" smtClean="0">
                <a:solidFill>
                  <a:srgbClr val="002060"/>
                </a:solidFill>
              </a:rPr>
              <a:t>Freedom from CAV</a:t>
            </a:r>
            <a:r>
              <a:rPr lang="en-US" sz="2800" kern="0" dirty="0" smtClean="0">
                <a:solidFill>
                  <a:srgbClr val="002060"/>
                </a:solidFill>
              </a:rPr>
              <a:t> Conditional </a:t>
            </a:r>
            <a:r>
              <a:rPr lang="en-US" sz="2800" kern="0" dirty="0">
                <a:solidFill>
                  <a:srgbClr val="002060"/>
                </a:solidFill>
              </a:rPr>
              <a:t>on Survival to </a:t>
            </a:r>
            <a:r>
              <a:rPr lang="en-US" sz="2800" kern="0" dirty="0" smtClean="0">
                <a:solidFill>
                  <a:srgbClr val="002060"/>
                </a:solidFill>
              </a:rPr>
              <a:t>Discharge</a:t>
            </a:r>
            <a:endParaRPr lang="en-US" sz="2800" kern="0" dirty="0">
              <a:solidFill>
                <a:srgbClr val="002060"/>
              </a:solidFill>
            </a:endParaRPr>
          </a:p>
          <a:p>
            <a:endParaRPr lang="en-US" sz="3000" kern="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1280" y="6517640"/>
            <a:ext cx="4715932" cy="711201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9" name="pvalues"/>
          <p:cNvSpPr txBox="1"/>
          <p:nvPr/>
        </p:nvSpPr>
        <p:spPr>
          <a:xfrm>
            <a:off x="1981200" y="4876800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2"/>
                </a:solidFill>
              </a:rPr>
              <a:t>All pairwise </a:t>
            </a:r>
            <a:r>
              <a:rPr lang="en-US" sz="1400" b="1" dirty="0">
                <a:solidFill>
                  <a:schemeClr val="bg2"/>
                </a:solidFill>
              </a:rPr>
              <a:t>comparisons were significant at p &lt; </a:t>
            </a:r>
            <a:r>
              <a:rPr lang="en-US" sz="1400" b="1" dirty="0" smtClean="0">
                <a:solidFill>
                  <a:schemeClr val="bg2"/>
                </a:solidFill>
              </a:rPr>
              <a:t>0.05</a:t>
            </a:r>
            <a:endParaRPr lang="en-US" sz="1400" b="1" dirty="0">
              <a:solidFill>
                <a:schemeClr val="bg2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838200" y="904682"/>
            <a:ext cx="10584902" cy="49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600" kern="0" dirty="0" smtClean="0">
                <a:solidFill>
                  <a:srgbClr val="002060"/>
                </a:solidFill>
              </a:rPr>
              <a:t>By Donor </a:t>
            </a:r>
            <a:r>
              <a:rPr lang="en-US" sz="2600" kern="0" dirty="0">
                <a:solidFill>
                  <a:srgbClr val="002060"/>
                </a:solidFill>
              </a:rPr>
              <a:t>Age </a:t>
            </a:r>
            <a:r>
              <a:rPr lang="en-US" sz="2600" kern="0" dirty="0" smtClean="0">
                <a:solidFill>
                  <a:srgbClr val="002060"/>
                </a:solidFill>
              </a:rPr>
              <a:t>(Transplants</a:t>
            </a:r>
            <a:r>
              <a:rPr lang="en-US" sz="2600" kern="0" dirty="0">
                <a:solidFill>
                  <a:srgbClr val="002060"/>
                </a:solidFill>
              </a:rPr>
              <a:t>: Jan 2000 - Jun 2017</a:t>
            </a:r>
            <a:r>
              <a:rPr lang="en-US" sz="2600" kern="0" dirty="0" smtClean="0">
                <a:solidFill>
                  <a:srgbClr val="002060"/>
                </a:solidFill>
              </a:rPr>
              <a:t>)</a:t>
            </a:r>
            <a:endParaRPr lang="en-US" sz="2600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63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450255" y="53786"/>
            <a:ext cx="11926491" cy="872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954" kern="0" dirty="0">
                <a:solidFill>
                  <a:srgbClr val="002060"/>
                </a:solidFill>
              </a:rPr>
              <a:t>Adult Heart Transplants</a:t>
            </a:r>
            <a:br>
              <a:rPr lang="en-US" sz="2954" kern="0" dirty="0">
                <a:solidFill>
                  <a:srgbClr val="002060"/>
                </a:solidFill>
              </a:rPr>
            </a:br>
            <a:r>
              <a:rPr lang="en-US" sz="2954" kern="0" dirty="0">
                <a:solidFill>
                  <a:srgbClr val="002060"/>
                </a:solidFill>
              </a:rPr>
              <a:t>Freedom from CAV</a:t>
            </a:r>
            <a:r>
              <a:rPr lang="en-US" sz="2756" kern="0" dirty="0">
                <a:solidFill>
                  <a:srgbClr val="002060"/>
                </a:solidFill>
              </a:rPr>
              <a:t> Conditional on Survival to Discharge</a:t>
            </a:r>
          </a:p>
          <a:p>
            <a:endParaRPr lang="en-US" sz="2954" kern="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80023" y="6472953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67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r>
                <a:rPr lang="en-US" sz="886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886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2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7323222"/>
              </p:ext>
            </p:extLst>
          </p:nvPr>
        </p:nvGraphicFramePr>
        <p:xfrm>
          <a:off x="6376223" y="1612345"/>
          <a:ext cx="6120765" cy="4860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pvalues"/>
          <p:cNvSpPr txBox="1"/>
          <p:nvPr/>
        </p:nvSpPr>
        <p:spPr>
          <a:xfrm>
            <a:off x="7268933" y="4267200"/>
            <a:ext cx="15001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2"/>
                </a:solidFill>
              </a:rPr>
              <a:t>p = 0.7236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775920" y="1023124"/>
            <a:ext cx="5767187" cy="485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969" kern="0" dirty="0">
                <a:solidFill>
                  <a:srgbClr val="002060"/>
                </a:solidFill>
              </a:rPr>
              <a:t>By Donor Cause of Death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6637909" y="1023125"/>
            <a:ext cx="5767187" cy="485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969" kern="0" dirty="0">
                <a:solidFill>
                  <a:srgbClr val="002060"/>
                </a:solidFill>
              </a:rPr>
              <a:t>By Donor LVEF</a:t>
            </a:r>
          </a:p>
        </p:txBody>
      </p:sp>
      <p:graphicFrame>
        <p:nvGraphicFramePr>
          <p:cNvPr id="2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5875319"/>
              </p:ext>
            </p:extLst>
          </p:nvPr>
        </p:nvGraphicFramePr>
        <p:xfrm>
          <a:off x="420677" y="1605530"/>
          <a:ext cx="6120765" cy="4860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 bwMode="auto">
          <a:xfrm>
            <a:off x="750520" y="1295146"/>
            <a:ext cx="5625704" cy="5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772" kern="0" dirty="0">
                <a:solidFill>
                  <a:srgbClr val="002060"/>
                </a:solidFill>
              </a:rPr>
              <a:t>(Transplants: Jan 2000 - Jun 2017)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6817493" y="1295146"/>
            <a:ext cx="5625704" cy="5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772" kern="0" dirty="0">
                <a:solidFill>
                  <a:srgbClr val="002060"/>
                </a:solidFill>
              </a:rPr>
              <a:t>(Transplants: Jan 2005 - Jun 2017)</a:t>
            </a:r>
          </a:p>
        </p:txBody>
      </p:sp>
    </p:spTree>
    <p:extLst>
      <p:ext uri="{BB962C8B-B14F-4D97-AF65-F5344CB8AC3E}">
        <p14:creationId xmlns:p14="http://schemas.microsoft.com/office/powerpoint/2010/main" val="314083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078" y="-179939"/>
            <a:ext cx="9144000" cy="990600"/>
          </a:xfrm>
        </p:spPr>
        <p:txBody>
          <a:bodyPr/>
          <a:lstStyle/>
          <a:p>
            <a:r>
              <a:rPr lang="en-US" sz="3200" dirty="0">
                <a:solidFill>
                  <a:srgbClr val="002060"/>
                </a:solidFill>
              </a:rPr>
              <a:t>Adult Heart </a:t>
            </a:r>
            <a:r>
              <a:rPr lang="en-US" sz="3200" dirty="0" smtClean="0">
                <a:solidFill>
                  <a:srgbClr val="002060"/>
                </a:solidFill>
              </a:rPr>
              <a:t>Transplants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15757" y="6520979"/>
            <a:ext cx="685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Continuous factors are expressed as median (5</a:t>
            </a:r>
            <a:r>
              <a:rPr lang="en-US" sz="1200" b="1" baseline="30000" dirty="0">
                <a:solidFill>
                  <a:srgbClr val="002060"/>
                </a:solidFill>
              </a:rPr>
              <a:t>th </a:t>
            </a:r>
            <a:r>
              <a:rPr lang="en-US" sz="1200" b="1" dirty="0">
                <a:solidFill>
                  <a:srgbClr val="002060"/>
                </a:solidFill>
              </a:rPr>
              <a:t>– 95</a:t>
            </a:r>
            <a:r>
              <a:rPr lang="en-US" sz="1200" b="1" baseline="30000" dirty="0">
                <a:solidFill>
                  <a:srgbClr val="002060"/>
                </a:solidFill>
              </a:rPr>
              <a:t>th</a:t>
            </a:r>
            <a:r>
              <a:rPr lang="en-US" sz="1200" b="1" dirty="0">
                <a:solidFill>
                  <a:srgbClr val="002060"/>
                </a:solidFill>
              </a:rPr>
              <a:t> percentiles</a:t>
            </a:r>
            <a:r>
              <a:rPr lang="en-US" sz="1200" b="1" dirty="0" smtClean="0">
                <a:solidFill>
                  <a:srgbClr val="002060"/>
                </a:solidFill>
              </a:rPr>
              <a:t>) </a:t>
            </a:r>
            <a:endParaRPr lang="en-US" sz="1200" dirty="0">
              <a:solidFill>
                <a:srgbClr val="00206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3787" y="6520979"/>
            <a:ext cx="4715932" cy="711201"/>
            <a:chOff x="2" y="6146792"/>
            <a:chExt cx="4715932" cy="711201"/>
          </a:xfrm>
        </p:grpSpPr>
        <p:grpSp>
          <p:nvGrpSpPr>
            <p:cNvPr id="17" name="Group 16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1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9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613400" y="7006634"/>
            <a:ext cx="41529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baseline="30000" dirty="0" smtClean="0">
                <a:solidFill>
                  <a:srgbClr val="002060"/>
                </a:solidFill>
              </a:rPr>
              <a:t>1</a:t>
            </a:r>
            <a:r>
              <a:rPr lang="en-US" sz="1200" b="1" dirty="0" smtClean="0">
                <a:solidFill>
                  <a:srgbClr val="002060"/>
                </a:solidFill>
              </a:rPr>
              <a:t> Based on Apr 1994 – Dec 2000 transplants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9800" y="6755961"/>
            <a:ext cx="6491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Summary statistics included transplants with non-missing data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838198" y="527192"/>
            <a:ext cx="10667999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800" kern="0" dirty="0" smtClean="0">
                <a:solidFill>
                  <a:srgbClr val="002060"/>
                </a:solidFill>
              </a:rPr>
              <a:t>Donor Characteristics (Transplants: Jan 1992 – Jun 2018) </a:t>
            </a:r>
            <a:endParaRPr lang="en-US" sz="2800" kern="0" dirty="0">
              <a:solidFill>
                <a:srgbClr val="00206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819508"/>
              </p:ext>
            </p:extLst>
          </p:nvPr>
        </p:nvGraphicFramePr>
        <p:xfrm>
          <a:off x="1673086" y="1071271"/>
          <a:ext cx="9308679" cy="5387204"/>
        </p:xfrm>
        <a:graphic>
          <a:graphicData uri="http://schemas.openxmlformats.org/drawingml/2006/table">
            <a:tbl>
              <a:tblPr firstRow="1" bandRow="1"/>
              <a:tblGrid>
                <a:gridCol w="2130051">
                  <a:extLst>
                    <a:ext uri="{9D8B030D-6E8A-4147-A177-3AD203B41FA5}">
                      <a16:colId xmlns:a16="http://schemas.microsoft.com/office/drawing/2014/main" val="3821374963"/>
                    </a:ext>
                  </a:extLst>
                </a:gridCol>
                <a:gridCol w="1965297">
                  <a:extLst>
                    <a:ext uri="{9D8B030D-6E8A-4147-A177-3AD203B41FA5}">
                      <a16:colId xmlns:a16="http://schemas.microsoft.com/office/drawing/2014/main" val="1678295282"/>
                    </a:ext>
                  </a:extLst>
                </a:gridCol>
                <a:gridCol w="2035907">
                  <a:extLst>
                    <a:ext uri="{9D8B030D-6E8A-4147-A177-3AD203B41FA5}">
                      <a16:colId xmlns:a16="http://schemas.microsoft.com/office/drawing/2014/main" val="1670241971"/>
                    </a:ext>
                  </a:extLst>
                </a:gridCol>
                <a:gridCol w="1824076">
                  <a:extLst>
                    <a:ext uri="{9D8B030D-6E8A-4147-A177-3AD203B41FA5}">
                      <a16:colId xmlns:a16="http://schemas.microsoft.com/office/drawing/2014/main" val="3848619712"/>
                    </a:ext>
                  </a:extLst>
                </a:gridCol>
                <a:gridCol w="1353348">
                  <a:extLst>
                    <a:ext uri="{9D8B030D-6E8A-4147-A177-3AD203B41FA5}">
                      <a16:colId xmlns:a16="http://schemas.microsoft.com/office/drawing/2014/main" val="3144288831"/>
                    </a:ext>
                  </a:extLst>
                </a:gridCol>
              </a:tblGrid>
              <a:tr h="28703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Jan 1992-Dec 2000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Jan 2001-Dec 2009           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Jan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2010-Jun 2018      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0870257"/>
                  </a:ext>
                </a:extLst>
              </a:tr>
              <a:tr h="22066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(N =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37,616)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(N =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33,588)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(N =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36,830)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P-value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9428988"/>
                  </a:ext>
                </a:extLst>
              </a:tr>
              <a:tr h="28703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Geographi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 location: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&lt;0.0001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5645163"/>
                  </a:ext>
                </a:extLst>
              </a:tr>
              <a:tr h="28703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-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Europe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16,663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(44.3%)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14,161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(42.2%)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13,103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(35.6%)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9843374"/>
                  </a:ext>
                </a:extLst>
              </a:tr>
              <a:tr h="28703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-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North America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19,119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(50.8%)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17,186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(51.2%)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20,265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(55.0%)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5704081"/>
                  </a:ext>
                </a:extLst>
              </a:tr>
              <a:tr h="2870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-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Other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1,834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(4.9%)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2,241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(6.7%)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3,462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(9.4%)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9996891"/>
                  </a:ext>
                </a:extLst>
              </a:tr>
              <a:tr h="28703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Age (years)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34.0 (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&lt;0.0001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1682939"/>
                  </a:ext>
                </a:extLst>
              </a:tr>
              <a:tr h="28703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Male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68.50%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69.40%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67.90%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0.0001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5911639"/>
                  </a:ext>
                </a:extLst>
              </a:tr>
              <a:tr h="28703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BMI (kg/m</a:t>
                      </a:r>
                      <a:r>
                        <a:rPr lang="en-US" sz="14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24.1 (18.8 - 32.5)</a:t>
                      </a:r>
                      <a:r>
                        <a:rPr lang="en-US" sz="14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25.1 (19.6 - 35.2)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26.0 (19.9 - 37.5)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&lt;0.0001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2507579"/>
                  </a:ext>
                </a:extLst>
              </a:tr>
              <a:tr h="28703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Blood type: 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7050525"/>
                  </a:ext>
                </a:extLst>
              </a:tr>
              <a:tr h="28703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- A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40.0%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38.8%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38.1%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&lt;0.0001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827525"/>
                  </a:ext>
                </a:extLst>
              </a:tr>
              <a:tr h="28703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- AB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2.90%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2.4%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281814"/>
                  </a:ext>
                </a:extLst>
              </a:tr>
              <a:tr h="2870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- B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10.1%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10.7%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7888485"/>
                  </a:ext>
                </a:extLst>
              </a:tr>
              <a:tr h="2870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- O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47.1%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48.7%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48.7%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355584"/>
                  </a:ext>
                </a:extLst>
              </a:tr>
              <a:tr h="28703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Cause of death: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9361028"/>
                  </a:ext>
                </a:extLst>
              </a:tr>
              <a:tr h="28703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- Anoxia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4.4%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9.2%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25.7%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&lt;0.0001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2846834"/>
                  </a:ext>
                </a:extLst>
              </a:tr>
              <a:tr h="28703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- CVA/stroke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35.0%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32.7%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25.5%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532571"/>
                  </a:ext>
                </a:extLst>
              </a:tr>
              <a:tr h="28703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- Head trauma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52.0%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55.6%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46.4%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080676"/>
                  </a:ext>
                </a:extLst>
              </a:tr>
              <a:tr h="28703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- Other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8.5%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2.6%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346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043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399059" y="-13896"/>
            <a:ext cx="12115800" cy="88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000" kern="0" dirty="0">
                <a:solidFill>
                  <a:srgbClr val="002060"/>
                </a:solidFill>
              </a:rPr>
              <a:t>Adult Heart </a:t>
            </a:r>
            <a:r>
              <a:rPr lang="en-US" sz="3000" kern="0" dirty="0" smtClean="0">
                <a:solidFill>
                  <a:srgbClr val="002060"/>
                </a:solidFill>
              </a:rPr>
              <a:t>Transplants </a:t>
            </a:r>
          </a:p>
          <a:p>
            <a:r>
              <a:rPr lang="en-US" sz="3000" kern="0" dirty="0" smtClean="0">
                <a:solidFill>
                  <a:srgbClr val="002060"/>
                </a:solidFill>
              </a:rPr>
              <a:t>Freedom from CAV</a:t>
            </a:r>
            <a:r>
              <a:rPr lang="en-US" sz="2800" kern="0" dirty="0" smtClean="0">
                <a:solidFill>
                  <a:srgbClr val="002060"/>
                </a:solidFill>
              </a:rPr>
              <a:t> Conditional </a:t>
            </a:r>
            <a:r>
              <a:rPr lang="en-US" sz="2800" kern="0" dirty="0">
                <a:solidFill>
                  <a:srgbClr val="002060"/>
                </a:solidFill>
              </a:rPr>
              <a:t>on Survival to </a:t>
            </a:r>
            <a:r>
              <a:rPr lang="en-US" sz="2800" kern="0" dirty="0" smtClean="0">
                <a:solidFill>
                  <a:srgbClr val="002060"/>
                </a:solidFill>
              </a:rPr>
              <a:t>Discharge</a:t>
            </a:r>
            <a:endParaRPr lang="en-US" sz="2800" kern="0" dirty="0">
              <a:solidFill>
                <a:srgbClr val="002060"/>
              </a:solidFill>
            </a:endParaRPr>
          </a:p>
          <a:p>
            <a:endParaRPr lang="en-US" sz="3000" kern="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1280" y="6507480"/>
            <a:ext cx="4715932" cy="711201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2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8951569"/>
              </p:ext>
            </p:extLst>
          </p:nvPr>
        </p:nvGraphicFramePr>
        <p:xfrm>
          <a:off x="6433939" y="1730228"/>
          <a:ext cx="6217920" cy="493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pvalues"/>
          <p:cNvSpPr txBox="1"/>
          <p:nvPr/>
        </p:nvSpPr>
        <p:spPr>
          <a:xfrm>
            <a:off x="10515600" y="2667000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2"/>
                </a:solidFill>
              </a:rPr>
              <a:t>p &lt;</a:t>
            </a:r>
            <a:r>
              <a:rPr lang="en-US" sz="1200" b="1" dirty="0" smtClean="0">
                <a:solidFill>
                  <a:schemeClr val="bg2"/>
                </a:solidFill>
              </a:rPr>
              <a:t>0.0001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598229" y="941636"/>
            <a:ext cx="5858730" cy="49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000" kern="0" dirty="0" smtClean="0">
                <a:solidFill>
                  <a:srgbClr val="002060"/>
                </a:solidFill>
              </a:rPr>
              <a:t>By Donor History of Smoking*</a:t>
            </a:r>
            <a:endParaRPr lang="en-US" sz="2000" kern="0" dirty="0">
              <a:solidFill>
                <a:srgbClr val="002060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6433939" y="929016"/>
            <a:ext cx="6439526" cy="49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000" kern="0" dirty="0" smtClean="0">
                <a:solidFill>
                  <a:srgbClr val="002060"/>
                </a:solidFill>
              </a:rPr>
              <a:t>By Donor History of Alcohol Use*</a:t>
            </a:r>
            <a:endParaRPr lang="en-US" sz="2000" kern="0" dirty="0">
              <a:solidFill>
                <a:srgbClr val="002060"/>
              </a:solidFill>
            </a:endParaRPr>
          </a:p>
        </p:txBody>
      </p:sp>
      <p:graphicFrame>
        <p:nvGraphicFramePr>
          <p:cNvPr id="2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4760843"/>
              </p:ext>
            </p:extLst>
          </p:nvPr>
        </p:nvGraphicFramePr>
        <p:xfrm>
          <a:off x="396942" y="1664188"/>
          <a:ext cx="6217920" cy="493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 bwMode="auto">
          <a:xfrm>
            <a:off x="674788" y="1131286"/>
            <a:ext cx="57150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1800" kern="0" dirty="0" smtClean="0">
                <a:solidFill>
                  <a:srgbClr val="002060"/>
                </a:solidFill>
              </a:rPr>
              <a:t>(Transplants: Jan 2000 - Jun 2017)</a:t>
            </a:r>
            <a:endParaRPr lang="en-US" sz="1800" kern="0" dirty="0">
              <a:solidFill>
                <a:srgbClr val="002060"/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6892708" y="1150334"/>
            <a:ext cx="57150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1800" kern="0" dirty="0" smtClean="0">
                <a:solidFill>
                  <a:srgbClr val="002060"/>
                </a:solidFill>
              </a:rPr>
              <a:t>(Transplants: Jan 2005 - Jun 2017)</a:t>
            </a:r>
            <a:endParaRPr lang="en-US" sz="1800" kern="0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86384" y="1528102"/>
            <a:ext cx="4286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*Cigarette use for </a:t>
            </a:r>
            <a:r>
              <a:rPr lang="en-US" sz="1400" dirty="0">
                <a:solidFill>
                  <a:schemeClr val="bg2"/>
                </a:solidFill>
              </a:rPr>
              <a:t>more than 20 pack </a:t>
            </a:r>
            <a:r>
              <a:rPr lang="en-US" sz="1400" dirty="0" smtClean="0">
                <a:solidFill>
                  <a:schemeClr val="bg2"/>
                </a:solidFill>
              </a:rPr>
              <a:t>years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117336" y="1528101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*Two </a:t>
            </a:r>
            <a:r>
              <a:rPr lang="en-US" sz="1400" dirty="0">
                <a:solidFill>
                  <a:schemeClr val="bg2"/>
                </a:solidFill>
              </a:rPr>
              <a:t>or more alcoholic drinks per day</a:t>
            </a:r>
          </a:p>
        </p:txBody>
      </p:sp>
    </p:spTree>
    <p:extLst>
      <p:ext uri="{BB962C8B-B14F-4D97-AF65-F5344CB8AC3E}">
        <p14:creationId xmlns:p14="http://schemas.microsoft.com/office/powerpoint/2010/main" val="153114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339687" y="-53727"/>
            <a:ext cx="12115800" cy="88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000" kern="0" dirty="0">
                <a:solidFill>
                  <a:srgbClr val="002060"/>
                </a:solidFill>
              </a:rPr>
              <a:t>Adult Heart </a:t>
            </a:r>
            <a:r>
              <a:rPr lang="en-US" sz="3000" kern="0" dirty="0" smtClean="0">
                <a:solidFill>
                  <a:srgbClr val="002060"/>
                </a:solidFill>
              </a:rPr>
              <a:t>Transplants </a:t>
            </a:r>
          </a:p>
          <a:p>
            <a:r>
              <a:rPr lang="en-US" sz="3000" kern="0" dirty="0" smtClean="0">
                <a:solidFill>
                  <a:srgbClr val="002060"/>
                </a:solidFill>
              </a:rPr>
              <a:t>Freedom from CAV</a:t>
            </a:r>
            <a:r>
              <a:rPr lang="en-US" sz="2800" kern="0" dirty="0" smtClean="0">
                <a:solidFill>
                  <a:srgbClr val="002060"/>
                </a:solidFill>
              </a:rPr>
              <a:t> Conditional </a:t>
            </a:r>
            <a:r>
              <a:rPr lang="en-US" sz="2800" kern="0" dirty="0">
                <a:solidFill>
                  <a:srgbClr val="002060"/>
                </a:solidFill>
              </a:rPr>
              <a:t>on Survival to </a:t>
            </a:r>
            <a:r>
              <a:rPr lang="en-US" sz="2800" kern="0" dirty="0" smtClean="0">
                <a:solidFill>
                  <a:srgbClr val="002060"/>
                </a:solidFill>
              </a:rPr>
              <a:t>Discharge</a:t>
            </a:r>
            <a:endParaRPr lang="en-US" sz="2800" kern="0" dirty="0">
              <a:solidFill>
                <a:srgbClr val="002060"/>
              </a:solidFill>
            </a:endParaRPr>
          </a:p>
          <a:p>
            <a:endParaRPr lang="en-US" sz="3000" kern="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1440" y="6517640"/>
            <a:ext cx="4715932" cy="711201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2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2396977"/>
              </p:ext>
            </p:extLst>
          </p:nvPr>
        </p:nvGraphicFramePr>
        <p:xfrm>
          <a:off x="6467026" y="1847972"/>
          <a:ext cx="6217920" cy="493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pvalues"/>
          <p:cNvSpPr txBox="1"/>
          <p:nvPr/>
        </p:nvSpPr>
        <p:spPr>
          <a:xfrm>
            <a:off x="10591800" y="2743200"/>
            <a:ext cx="1524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chemeClr val="bg2"/>
                </a:solidFill>
              </a:rPr>
              <a:t>p = </a:t>
            </a:r>
            <a:r>
              <a:rPr lang="en-US" sz="1300" b="1" dirty="0" smtClean="0">
                <a:solidFill>
                  <a:schemeClr val="bg2"/>
                </a:solidFill>
              </a:rPr>
              <a:t>0.0048</a:t>
            </a:r>
            <a:endParaRPr lang="en-US" sz="1300" b="1" dirty="0">
              <a:solidFill>
                <a:schemeClr val="bg2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1082453" y="881239"/>
            <a:ext cx="4964371" cy="49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000" kern="0" dirty="0" smtClean="0">
                <a:solidFill>
                  <a:srgbClr val="002060"/>
                </a:solidFill>
              </a:rPr>
              <a:t>By Donor History of Cocaine Use*</a:t>
            </a:r>
            <a:endParaRPr lang="en-US" sz="2000" kern="0" dirty="0">
              <a:solidFill>
                <a:srgbClr val="002060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7052034" y="845887"/>
            <a:ext cx="5430241" cy="49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000" kern="0" dirty="0" smtClean="0">
                <a:solidFill>
                  <a:srgbClr val="002060"/>
                </a:solidFill>
              </a:rPr>
              <a:t>By Donor History of Other Drug Use*</a:t>
            </a:r>
            <a:endParaRPr lang="en-US" sz="2000" kern="0" dirty="0">
              <a:solidFill>
                <a:srgbClr val="002060"/>
              </a:solidFill>
            </a:endParaRPr>
          </a:p>
        </p:txBody>
      </p:sp>
      <p:graphicFrame>
        <p:nvGraphicFramePr>
          <p:cNvPr id="2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9862596"/>
              </p:ext>
            </p:extLst>
          </p:nvPr>
        </p:nvGraphicFramePr>
        <p:xfrm>
          <a:off x="378993" y="1787629"/>
          <a:ext cx="6217920" cy="493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 bwMode="auto">
          <a:xfrm>
            <a:off x="739326" y="1092566"/>
            <a:ext cx="57150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1800" kern="0" dirty="0" smtClean="0">
                <a:solidFill>
                  <a:srgbClr val="002060"/>
                </a:solidFill>
              </a:rPr>
              <a:t>(Transplants: Jan 2000 - Jun 2017)</a:t>
            </a:r>
            <a:endParaRPr lang="en-US" sz="1800" kern="0" dirty="0">
              <a:solidFill>
                <a:srgbClr val="002060"/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6909655" y="1068300"/>
            <a:ext cx="57150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1800" kern="0" dirty="0" smtClean="0">
                <a:solidFill>
                  <a:srgbClr val="002060"/>
                </a:solidFill>
              </a:rPr>
              <a:t>(Transplants: Jan 2000 - Jun 2017)</a:t>
            </a:r>
            <a:endParaRPr lang="en-US" sz="1800" kern="0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87850" y="1540195"/>
            <a:ext cx="48039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  <a:latin typeface="Arial" panose="020B0604020202020204" pitchFamily="34" charset="0"/>
              </a:rPr>
              <a:t>*Donor has </a:t>
            </a:r>
            <a:r>
              <a:rPr lang="en-US" sz="1400" dirty="0">
                <a:solidFill>
                  <a:schemeClr val="bg2"/>
                </a:solidFill>
                <a:latin typeface="Arial" panose="020B0604020202020204" pitchFamily="34" charset="0"/>
              </a:rPr>
              <a:t>ever abused or had a dependency to </a:t>
            </a:r>
            <a:r>
              <a:rPr lang="en-US" sz="1400" dirty="0" smtClean="0">
                <a:solidFill>
                  <a:schemeClr val="bg2"/>
                </a:solidFill>
                <a:latin typeface="Arial" panose="020B0604020202020204" pitchFamily="34" charset="0"/>
              </a:rPr>
              <a:t>cocaine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646858" y="1423129"/>
            <a:ext cx="624059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 smtClean="0">
                <a:solidFill>
                  <a:schemeClr val="bg2"/>
                </a:solidFill>
                <a:latin typeface="Arial" panose="020B0604020202020204" pitchFamily="34" charset="0"/>
              </a:rPr>
              <a:t>*</a:t>
            </a:r>
            <a:r>
              <a:rPr lang="en-US" sz="1300" dirty="0" smtClean="0">
                <a:solidFill>
                  <a:schemeClr val="bg2"/>
                </a:solidFill>
              </a:rPr>
              <a:t>Donor ever </a:t>
            </a:r>
            <a:r>
              <a:rPr lang="en-US" sz="1300" dirty="0">
                <a:solidFill>
                  <a:schemeClr val="bg2"/>
                </a:solidFill>
              </a:rPr>
              <a:t>abused or had a dependency to </a:t>
            </a:r>
            <a:r>
              <a:rPr lang="en-US" sz="1300" dirty="0" smtClean="0">
                <a:solidFill>
                  <a:schemeClr val="bg2"/>
                </a:solidFill>
              </a:rPr>
              <a:t>non-intravenous </a:t>
            </a:r>
            <a:r>
              <a:rPr lang="en-US" sz="1300" dirty="0">
                <a:solidFill>
                  <a:schemeClr val="bg2"/>
                </a:solidFill>
              </a:rPr>
              <a:t>street drugs, such as crack, marijuana or prescription narcotics, sedatives, hypnotics or </a:t>
            </a:r>
            <a:r>
              <a:rPr lang="en-US" sz="1300" dirty="0" smtClean="0">
                <a:solidFill>
                  <a:schemeClr val="bg2"/>
                </a:solidFill>
              </a:rPr>
              <a:t>stimulants</a:t>
            </a:r>
            <a:endParaRPr lang="en-US" sz="13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32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355600" y="-17365"/>
            <a:ext cx="12115800" cy="88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000" kern="0" dirty="0">
                <a:solidFill>
                  <a:srgbClr val="002060"/>
                </a:solidFill>
              </a:rPr>
              <a:t>Adult Heart </a:t>
            </a:r>
            <a:r>
              <a:rPr lang="en-US" sz="3000" kern="0" dirty="0" smtClean="0">
                <a:solidFill>
                  <a:srgbClr val="002060"/>
                </a:solidFill>
              </a:rPr>
              <a:t>Transplants </a:t>
            </a:r>
          </a:p>
          <a:p>
            <a:r>
              <a:rPr lang="en-US" sz="3000" kern="0" dirty="0" smtClean="0">
                <a:solidFill>
                  <a:srgbClr val="002060"/>
                </a:solidFill>
              </a:rPr>
              <a:t>Freedom from CAV</a:t>
            </a:r>
            <a:r>
              <a:rPr lang="en-US" sz="2800" kern="0" dirty="0" smtClean="0">
                <a:solidFill>
                  <a:srgbClr val="002060"/>
                </a:solidFill>
              </a:rPr>
              <a:t> Conditional </a:t>
            </a:r>
            <a:r>
              <a:rPr lang="en-US" sz="2800" kern="0" dirty="0">
                <a:solidFill>
                  <a:srgbClr val="002060"/>
                </a:solidFill>
              </a:rPr>
              <a:t>on Survival to </a:t>
            </a:r>
            <a:r>
              <a:rPr lang="en-US" sz="2800" kern="0" dirty="0" smtClean="0">
                <a:solidFill>
                  <a:srgbClr val="002060"/>
                </a:solidFill>
              </a:rPr>
              <a:t>Discharge</a:t>
            </a:r>
            <a:endParaRPr lang="en-US" sz="2800" kern="0" dirty="0">
              <a:solidFill>
                <a:srgbClr val="002060"/>
              </a:solidFill>
            </a:endParaRPr>
          </a:p>
          <a:p>
            <a:endParaRPr lang="en-US" sz="3000" kern="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1280" y="6507480"/>
            <a:ext cx="4715932" cy="711201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2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9400050"/>
              </p:ext>
            </p:extLst>
          </p:nvPr>
        </p:nvGraphicFramePr>
        <p:xfrm>
          <a:off x="6567623" y="1538704"/>
          <a:ext cx="6217920" cy="512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pvalues"/>
          <p:cNvSpPr txBox="1"/>
          <p:nvPr/>
        </p:nvSpPr>
        <p:spPr>
          <a:xfrm>
            <a:off x="10820400" y="2590800"/>
            <a:ext cx="1524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chemeClr val="bg2"/>
                </a:solidFill>
              </a:rPr>
              <a:t>p &lt;</a:t>
            </a:r>
            <a:r>
              <a:rPr lang="en-US" sz="1300" b="1" dirty="0" smtClean="0">
                <a:solidFill>
                  <a:schemeClr val="bg2"/>
                </a:solidFill>
              </a:rPr>
              <a:t>0.0001</a:t>
            </a:r>
            <a:endParaRPr lang="en-US" sz="1300" b="1" dirty="0">
              <a:solidFill>
                <a:schemeClr val="bg2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831563" y="1001568"/>
            <a:ext cx="5421571" cy="49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000" kern="0" dirty="0" smtClean="0">
                <a:solidFill>
                  <a:srgbClr val="002060"/>
                </a:solidFill>
              </a:rPr>
              <a:t>By </a:t>
            </a:r>
            <a:r>
              <a:rPr lang="en-US" sz="2000" kern="0" dirty="0">
                <a:solidFill>
                  <a:srgbClr val="002060"/>
                </a:solidFill>
              </a:rPr>
              <a:t>Donor History of </a:t>
            </a:r>
            <a:r>
              <a:rPr lang="en-US" sz="2000" kern="0" dirty="0" smtClean="0">
                <a:solidFill>
                  <a:srgbClr val="002060"/>
                </a:solidFill>
              </a:rPr>
              <a:t>Diabetes</a:t>
            </a:r>
            <a:endParaRPr lang="en-US" sz="2000" kern="0" dirty="0">
              <a:solidFill>
                <a:srgbClr val="002060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6705431" y="985350"/>
            <a:ext cx="6079236" cy="49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000" kern="0" dirty="0" smtClean="0">
                <a:solidFill>
                  <a:srgbClr val="002060"/>
                </a:solidFill>
              </a:rPr>
              <a:t>By Donor History of Hypertension</a:t>
            </a:r>
            <a:endParaRPr lang="en-US" sz="2000" kern="0" dirty="0">
              <a:solidFill>
                <a:srgbClr val="002060"/>
              </a:solidFill>
            </a:endParaRPr>
          </a:p>
        </p:txBody>
      </p:sp>
      <p:graphicFrame>
        <p:nvGraphicFramePr>
          <p:cNvPr id="2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2485358"/>
              </p:ext>
            </p:extLst>
          </p:nvPr>
        </p:nvGraphicFramePr>
        <p:xfrm>
          <a:off x="288079" y="1510615"/>
          <a:ext cx="6217920" cy="512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 bwMode="auto">
          <a:xfrm>
            <a:off x="698500" y="1238575"/>
            <a:ext cx="57150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1800" kern="0" dirty="0" smtClean="0">
                <a:solidFill>
                  <a:srgbClr val="002060"/>
                </a:solidFill>
              </a:rPr>
              <a:t>(Transplants: Jan 2000 - Jun 2017)</a:t>
            </a:r>
            <a:endParaRPr lang="en-US" sz="1800" kern="0" dirty="0">
              <a:solidFill>
                <a:srgbClr val="002060"/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6796857" y="1231152"/>
            <a:ext cx="57150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1800" kern="0" dirty="0" smtClean="0">
                <a:solidFill>
                  <a:srgbClr val="002060"/>
                </a:solidFill>
              </a:rPr>
              <a:t>(Transplants: Jan 2000 - Jun 2017)</a:t>
            </a:r>
            <a:endParaRPr lang="en-US" sz="1800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78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-186346"/>
            <a:ext cx="9144000" cy="990600"/>
          </a:xfrm>
        </p:spPr>
        <p:txBody>
          <a:bodyPr/>
          <a:lstStyle/>
          <a:p>
            <a:r>
              <a:rPr lang="en-US" sz="3200" dirty="0">
                <a:solidFill>
                  <a:srgbClr val="002060"/>
                </a:solidFill>
              </a:rPr>
              <a:t>Adult Heart </a:t>
            </a:r>
            <a:r>
              <a:rPr lang="en-US" sz="3200" dirty="0" smtClean="0">
                <a:solidFill>
                  <a:srgbClr val="002060"/>
                </a:solidFill>
              </a:rPr>
              <a:t>Transplants</a:t>
            </a:r>
            <a:endParaRPr lang="en-US" sz="3200" dirty="0">
              <a:solidFill>
                <a:srgbClr val="00206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368387"/>
              </p:ext>
            </p:extLst>
          </p:nvPr>
        </p:nvGraphicFramePr>
        <p:xfrm>
          <a:off x="914400" y="1122457"/>
          <a:ext cx="10744200" cy="524643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86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2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23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2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13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66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Jan 1992-Dec 2000                        (</a:t>
                      </a:r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 = </a:t>
                      </a:r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37,616)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Jan 2001-Dec</a:t>
                      </a:r>
                      <a:r>
                        <a:rPr lang="en-US" sz="16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2009                       </a:t>
                      </a:r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 = </a:t>
                      </a:r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33,588)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Jan 2010-Jun 2018               </a:t>
                      </a:r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 = </a:t>
                      </a:r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36,830)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P-value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5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CMV antibody positive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58.0%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60.7%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60.6%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&lt;0.0001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5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EBV antibody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positive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92.6%</a:t>
                      </a:r>
                      <a:r>
                        <a:rPr lang="en-US" sz="16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6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93.1%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0.2036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4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Hep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antibody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positive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2.7%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&lt;0.0001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4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Hep C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antibody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positive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&lt;0.0001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8119519"/>
                  </a:ext>
                </a:extLst>
              </a:tr>
              <a:tr h="4324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Smoking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history</a:t>
                      </a:r>
                      <a:endParaRPr lang="en-US" sz="16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37.9%</a:t>
                      </a:r>
                      <a:r>
                        <a:rPr lang="en-US" sz="16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16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25.9%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14.5%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&lt;0.0001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2731942"/>
                  </a:ext>
                </a:extLst>
              </a:tr>
              <a:tr h="4324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Alcohol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use</a:t>
                      </a:r>
                      <a:endParaRPr lang="en-US" sz="16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15.0%</a:t>
                      </a:r>
                      <a:r>
                        <a:rPr lang="en-US" sz="16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16.3%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0.0048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7382636"/>
                  </a:ext>
                </a:extLst>
              </a:tr>
              <a:tr h="4007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Cocain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 use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13.0%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18.5%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&lt;0.0001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4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Other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drugs use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32.3%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48.9%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&lt;0.0001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4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Hypertension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10.8%</a:t>
                      </a:r>
                      <a:r>
                        <a:rPr lang="en-US" sz="16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1600" b="1" i="0" u="none" strike="noStrike" baseline="300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12.3%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15.4%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&lt;0.0001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5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Diabetes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1.5%</a:t>
                      </a:r>
                      <a:r>
                        <a:rPr lang="en-US" sz="16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1600" b="1" i="0" u="none" strike="noStrike" baseline="300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&lt;0.0001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5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LVEF &lt;50%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&lt;0.0001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93788" y="6520979"/>
            <a:ext cx="4715932" cy="711201"/>
            <a:chOff x="2" y="6146792"/>
            <a:chExt cx="4715932" cy="711201"/>
          </a:xfrm>
        </p:grpSpPr>
        <p:grpSp>
          <p:nvGrpSpPr>
            <p:cNvPr id="17" name="Group 16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1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9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854345" y="6737575"/>
            <a:ext cx="37653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baseline="30000" dirty="0" smtClean="0">
                <a:solidFill>
                  <a:srgbClr val="002060"/>
                </a:solidFill>
              </a:rPr>
              <a:t>1</a:t>
            </a:r>
            <a:r>
              <a:rPr lang="en-US" sz="1200" b="1" dirty="0" smtClean="0">
                <a:solidFill>
                  <a:srgbClr val="002060"/>
                </a:solidFill>
              </a:rPr>
              <a:t> </a:t>
            </a:r>
            <a:r>
              <a:rPr lang="en-US" sz="1200" b="1" dirty="0" smtClean="0">
                <a:solidFill>
                  <a:srgbClr val="002060"/>
                </a:solidFill>
              </a:rPr>
              <a:t>Based on Apr 2006 – Dec 2009 transplants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60022" y="6979749"/>
            <a:ext cx="3353979" cy="228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baseline="30000" dirty="0">
                <a:solidFill>
                  <a:srgbClr val="002060"/>
                </a:solidFill>
              </a:rPr>
              <a:t>3</a:t>
            </a:r>
            <a:r>
              <a:rPr lang="en-US" sz="1200" b="1" dirty="0" smtClean="0">
                <a:solidFill>
                  <a:srgbClr val="002060"/>
                </a:solidFill>
              </a:rPr>
              <a:t> Based on Jul 2004 – Dec 2009 transplants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5400" y="6507388"/>
            <a:ext cx="6491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Summary statistics included transplants with non-missing data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5257800" y="524658"/>
            <a:ext cx="64008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800" kern="0" dirty="0" smtClean="0">
                <a:solidFill>
                  <a:srgbClr val="002060"/>
                </a:solidFill>
              </a:rPr>
              <a:t>(Transplants: Jan 1992 – Jun 2018)</a:t>
            </a:r>
            <a:endParaRPr lang="en-US" sz="2800" kern="0" dirty="0">
              <a:solidFill>
                <a:srgbClr val="00206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571500" y="528690"/>
            <a:ext cx="57150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800" kern="0" dirty="0" smtClean="0">
                <a:solidFill>
                  <a:srgbClr val="002060"/>
                </a:solidFill>
              </a:rPr>
              <a:t>Donor Characteristics</a:t>
            </a:r>
            <a:endParaRPr lang="en-US" sz="2800" kern="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81206" y="6696126"/>
            <a:ext cx="358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baseline="30000" dirty="0" smtClean="0">
                <a:solidFill>
                  <a:srgbClr val="002060"/>
                </a:solidFill>
              </a:rPr>
              <a:t>2</a:t>
            </a:r>
            <a:r>
              <a:rPr lang="en-US" sz="1200" b="1" dirty="0" smtClean="0">
                <a:solidFill>
                  <a:srgbClr val="002060"/>
                </a:solidFill>
              </a:rPr>
              <a:t> </a:t>
            </a:r>
            <a:r>
              <a:rPr lang="en-US" sz="1200" b="1" dirty="0" smtClean="0">
                <a:solidFill>
                  <a:srgbClr val="002060"/>
                </a:solidFill>
              </a:rPr>
              <a:t>Based on Apr 1994 – Dec 2000 transplants</a:t>
            </a:r>
            <a:endParaRPr lang="en-US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59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096" y="-17860"/>
            <a:ext cx="11476435" cy="900113"/>
          </a:xfrm>
        </p:spPr>
        <p:txBody>
          <a:bodyPr/>
          <a:lstStyle/>
          <a:p>
            <a:r>
              <a:rPr lang="en-US" sz="3347" dirty="0">
                <a:solidFill>
                  <a:srgbClr val="002060"/>
                </a:solidFill>
              </a:rPr>
              <a:t>Adult Heart Transplants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9997040"/>
              </p:ext>
            </p:extLst>
          </p:nvPr>
        </p:nvGraphicFramePr>
        <p:xfrm>
          <a:off x="250032" y="1573802"/>
          <a:ext cx="5850731" cy="4860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116134" y="6526211"/>
            <a:ext cx="4642245" cy="700089"/>
            <a:chOff x="2" y="6146792"/>
            <a:chExt cx="4715932" cy="711201"/>
          </a:xfrm>
        </p:grpSpPr>
        <p:grpSp>
          <p:nvGrpSpPr>
            <p:cNvPr id="12" name="Group 11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9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67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3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r>
                <a:rPr lang="en-US" sz="886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886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 bwMode="auto">
          <a:xfrm>
            <a:off x="649864" y="706977"/>
            <a:ext cx="5625704" cy="5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363" kern="0" dirty="0">
                <a:solidFill>
                  <a:srgbClr val="002060"/>
                </a:solidFill>
              </a:rPr>
              <a:t>Median Donor Age by Location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6775847" y="656907"/>
            <a:ext cx="5625704" cy="75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363" kern="0" dirty="0">
                <a:solidFill>
                  <a:srgbClr val="002060"/>
                </a:solidFill>
              </a:rPr>
              <a:t>Median Donor BMI by Location</a:t>
            </a:r>
          </a:p>
        </p:txBody>
      </p:sp>
      <p:graphicFrame>
        <p:nvGraphicFramePr>
          <p:cNvPr id="15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7335169"/>
              </p:ext>
            </p:extLst>
          </p:nvPr>
        </p:nvGraphicFramePr>
        <p:xfrm>
          <a:off x="6400800" y="1600095"/>
          <a:ext cx="5850731" cy="4860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itle 1"/>
          <p:cNvSpPr txBox="1">
            <a:spLocks/>
          </p:cNvSpPr>
          <p:nvPr/>
        </p:nvSpPr>
        <p:spPr bwMode="auto">
          <a:xfrm>
            <a:off x="550068" y="1064517"/>
            <a:ext cx="5625704" cy="5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969" kern="0" dirty="0">
                <a:solidFill>
                  <a:srgbClr val="002060"/>
                </a:solidFill>
              </a:rPr>
              <a:t>(Transplants: Jan 1992 – Jun 2018)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6925865" y="1096770"/>
            <a:ext cx="5625704" cy="5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969" kern="0" dirty="0">
                <a:solidFill>
                  <a:srgbClr val="002060"/>
                </a:solidFill>
              </a:rPr>
              <a:t>(Transplants: Jan 1995 – Jun 2018)</a:t>
            </a:r>
          </a:p>
        </p:txBody>
      </p:sp>
    </p:spTree>
    <p:extLst>
      <p:ext uri="{BB962C8B-B14F-4D97-AF65-F5344CB8AC3E}">
        <p14:creationId xmlns:p14="http://schemas.microsoft.com/office/powerpoint/2010/main" val="169244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949" y="97411"/>
            <a:ext cx="10744200" cy="812800"/>
          </a:xfrm>
        </p:spPr>
        <p:txBody>
          <a:bodyPr/>
          <a:lstStyle/>
          <a:p>
            <a:r>
              <a:rPr lang="en-US" sz="3400" dirty="0">
                <a:solidFill>
                  <a:srgbClr val="002060"/>
                </a:solidFill>
              </a:rPr>
              <a:t>Adult </a:t>
            </a:r>
            <a:r>
              <a:rPr lang="en-US" sz="3400" dirty="0" smtClean="0">
                <a:solidFill>
                  <a:srgbClr val="002060"/>
                </a:solidFill>
              </a:rPr>
              <a:t>Heart Transplants</a:t>
            </a:r>
            <a:br>
              <a:rPr lang="en-US" sz="3400" dirty="0" smtClean="0">
                <a:solidFill>
                  <a:srgbClr val="002060"/>
                </a:solidFill>
              </a:rPr>
            </a:br>
            <a:r>
              <a:rPr lang="en-US" sz="2800" dirty="0" smtClean="0">
                <a:solidFill>
                  <a:srgbClr val="002060"/>
                </a:solidFill>
              </a:rPr>
              <a:t>Donor Sex Distribution </a:t>
            </a:r>
            <a:r>
              <a:rPr lang="en-US" sz="2800" dirty="0">
                <a:solidFill>
                  <a:srgbClr val="002060"/>
                </a:solidFill>
              </a:rPr>
              <a:t>by </a:t>
            </a:r>
            <a:r>
              <a:rPr lang="en-US" sz="2800" dirty="0" smtClean="0">
                <a:solidFill>
                  <a:srgbClr val="002060"/>
                </a:solidFill>
              </a:rPr>
              <a:t>Location and Era</a:t>
            </a:r>
            <a:endParaRPr lang="en-US" sz="2800" dirty="0">
              <a:solidFill>
                <a:srgbClr val="00206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3787" y="6513486"/>
            <a:ext cx="4715932" cy="711201"/>
            <a:chOff x="2" y="6146792"/>
            <a:chExt cx="4715932" cy="711201"/>
          </a:xfrm>
        </p:grpSpPr>
        <p:grpSp>
          <p:nvGrpSpPr>
            <p:cNvPr id="14" name="Group 13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0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5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9745426"/>
              </p:ext>
            </p:extLst>
          </p:nvPr>
        </p:nvGraphicFramePr>
        <p:xfrm>
          <a:off x="627949" y="1322198"/>
          <a:ext cx="11506200" cy="5348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TextBox 1"/>
          <p:cNvSpPr txBox="1"/>
          <p:nvPr/>
        </p:nvSpPr>
        <p:spPr>
          <a:xfrm>
            <a:off x="3352800" y="1523311"/>
            <a:ext cx="2044166" cy="42542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 smtClean="0">
                <a:solidFill>
                  <a:schemeClr val="bg2"/>
                </a:solidFill>
              </a:rPr>
              <a:t>Donor Sex:</a:t>
            </a:r>
            <a:endParaRPr lang="en-US" sz="1800" b="1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31218" y="6125290"/>
            <a:ext cx="1024639" cy="384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Europe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73990" y="6142869"/>
            <a:ext cx="1857175" cy="384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North America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287000" y="6154438"/>
            <a:ext cx="902811" cy="384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Other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4057245" y="915097"/>
            <a:ext cx="57150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400" kern="0" dirty="0" smtClean="0">
                <a:solidFill>
                  <a:srgbClr val="002060"/>
                </a:solidFill>
              </a:rPr>
              <a:t>(Transplants: Jan 1992 – Jun 2018)</a:t>
            </a:r>
            <a:endParaRPr lang="en-US" sz="2400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59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95854"/>
            <a:ext cx="10744200" cy="812800"/>
          </a:xfrm>
        </p:spPr>
        <p:txBody>
          <a:bodyPr/>
          <a:lstStyle/>
          <a:p>
            <a:r>
              <a:rPr lang="en-US" sz="3400" dirty="0">
                <a:solidFill>
                  <a:srgbClr val="002060"/>
                </a:solidFill>
              </a:rPr>
              <a:t>Adult Heart </a:t>
            </a:r>
            <a:r>
              <a:rPr lang="en-US" sz="3400" dirty="0" smtClean="0">
                <a:solidFill>
                  <a:srgbClr val="002060"/>
                </a:solidFill>
              </a:rPr>
              <a:t>Transplants</a:t>
            </a:r>
            <a:r>
              <a:rPr lang="en-US" sz="3400" dirty="0">
                <a:solidFill>
                  <a:srgbClr val="002060"/>
                </a:solidFill>
              </a:rPr>
              <a:t/>
            </a:r>
            <a:br>
              <a:rPr lang="en-US" sz="3400" dirty="0">
                <a:solidFill>
                  <a:srgbClr val="002060"/>
                </a:solidFill>
              </a:rPr>
            </a:br>
            <a:r>
              <a:rPr lang="en-US" sz="2800" dirty="0">
                <a:solidFill>
                  <a:srgbClr val="002060"/>
                </a:solidFill>
              </a:rPr>
              <a:t>Donor Blood Type Distribution by Location and Era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93787" y="6513486"/>
            <a:ext cx="4715932" cy="711201"/>
            <a:chOff x="2" y="6146792"/>
            <a:chExt cx="4715932" cy="711201"/>
          </a:xfrm>
        </p:grpSpPr>
        <p:grpSp>
          <p:nvGrpSpPr>
            <p:cNvPr id="14" name="Group 13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0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5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1384263"/>
              </p:ext>
            </p:extLst>
          </p:nvPr>
        </p:nvGraphicFramePr>
        <p:xfrm>
          <a:off x="685800" y="1294055"/>
          <a:ext cx="11506200" cy="5348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TextBox 1"/>
          <p:cNvSpPr txBox="1"/>
          <p:nvPr/>
        </p:nvSpPr>
        <p:spPr>
          <a:xfrm>
            <a:off x="2860221" y="1493335"/>
            <a:ext cx="2336128" cy="42542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 smtClean="0">
                <a:solidFill>
                  <a:schemeClr val="bg2"/>
                </a:solidFill>
              </a:rPr>
              <a:t>Donor Blood Type:</a:t>
            </a:r>
            <a:endParaRPr lang="en-US" sz="1800" b="1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97555" y="6125388"/>
            <a:ext cx="1091966" cy="384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Europe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93394" y="6125387"/>
            <a:ext cx="1924501" cy="384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North America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363200" y="6125387"/>
            <a:ext cx="835485" cy="384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Other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4057245" y="915097"/>
            <a:ext cx="57150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400" kern="0" dirty="0" smtClean="0">
                <a:solidFill>
                  <a:srgbClr val="002060"/>
                </a:solidFill>
              </a:rPr>
              <a:t>(Transplants: Jan 1992 – Jun 2018)</a:t>
            </a:r>
            <a:endParaRPr lang="en-US" sz="2400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19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367" y="138889"/>
            <a:ext cx="12594197" cy="800100"/>
          </a:xfrm>
        </p:spPr>
        <p:txBody>
          <a:bodyPr/>
          <a:lstStyle/>
          <a:p>
            <a:r>
              <a:rPr lang="en-US" sz="3347" dirty="0">
                <a:solidFill>
                  <a:srgbClr val="002060"/>
                </a:solidFill>
              </a:rPr>
              <a:t>Adult Heart Transplants</a:t>
            </a:r>
            <a:br>
              <a:rPr lang="en-US" sz="3347" dirty="0">
                <a:solidFill>
                  <a:srgbClr val="002060"/>
                </a:solidFill>
              </a:rPr>
            </a:br>
            <a:r>
              <a:rPr lang="en-US" sz="2756" dirty="0">
                <a:solidFill>
                  <a:srgbClr val="002060"/>
                </a:solidFill>
              </a:rPr>
              <a:t>Donor Cause of Death Distribution by Location and Era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92334" y="6468864"/>
            <a:ext cx="4642245" cy="700089"/>
            <a:chOff x="2" y="6146792"/>
            <a:chExt cx="4715932" cy="711201"/>
          </a:xfrm>
        </p:grpSpPr>
        <p:grpSp>
          <p:nvGrpSpPr>
            <p:cNvPr id="14" name="Group 13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0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67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5" name="logo_citation"/>
            <p:cNvSpPr txBox="1"/>
            <p:nvPr/>
          </p:nvSpPr>
          <p:spPr>
            <a:xfrm>
              <a:off x="2758073" y="6617625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r>
                <a:rPr lang="en-US" sz="886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886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1743482"/>
              </p:ext>
            </p:extLst>
          </p:nvPr>
        </p:nvGraphicFramePr>
        <p:xfrm>
          <a:off x="759455" y="1358690"/>
          <a:ext cx="11326416" cy="5265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TextBox 1"/>
          <p:cNvSpPr txBox="1"/>
          <p:nvPr/>
        </p:nvSpPr>
        <p:spPr>
          <a:xfrm>
            <a:off x="2209800" y="1584336"/>
            <a:ext cx="2804542" cy="41877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>
                <a:solidFill>
                  <a:schemeClr val="bg2"/>
                </a:solidFill>
              </a:rPr>
              <a:t>Donor Cause of Death: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1029" y="6105532"/>
            <a:ext cx="970137" cy="365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72" b="1" dirty="0">
                <a:solidFill>
                  <a:srgbClr val="0070C0"/>
                </a:solidFill>
              </a:rPr>
              <a:t>Europe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38931" y="6110105"/>
            <a:ext cx="1803251" cy="365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72" b="1" dirty="0">
                <a:solidFill>
                  <a:srgbClr val="0070C0"/>
                </a:solidFill>
              </a:rPr>
              <a:t>North America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376298" y="6089880"/>
            <a:ext cx="790601" cy="365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72" b="1" dirty="0">
                <a:solidFill>
                  <a:srgbClr val="0070C0"/>
                </a:solidFill>
              </a:rPr>
              <a:t>Other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4093863" y="957949"/>
            <a:ext cx="5625704" cy="5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363" kern="0" dirty="0">
                <a:solidFill>
                  <a:srgbClr val="002060"/>
                </a:solidFill>
              </a:rPr>
              <a:t>(Transplants: Jan 1992 – Jun 2018)</a:t>
            </a:r>
          </a:p>
        </p:txBody>
      </p:sp>
    </p:spTree>
    <p:extLst>
      <p:ext uri="{BB962C8B-B14F-4D97-AF65-F5344CB8AC3E}">
        <p14:creationId xmlns:p14="http://schemas.microsoft.com/office/powerpoint/2010/main" val="93066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OSTemplate">
  <a:themeElements>
    <a:clrScheme name="Blank Presentation 13">
      <a:dk1>
        <a:srgbClr val="000000"/>
      </a:dk1>
      <a:lt1>
        <a:srgbClr val="FFFFFF"/>
      </a:lt1>
      <a:dk2>
        <a:srgbClr val="00004C"/>
      </a:dk2>
      <a:lt2>
        <a:srgbClr val="FFCC00"/>
      </a:lt2>
      <a:accent1>
        <a:srgbClr val="99CC66"/>
      </a:accent1>
      <a:accent2>
        <a:srgbClr val="B97E33"/>
      </a:accent2>
      <a:accent3>
        <a:srgbClr val="AAAAB2"/>
      </a:accent3>
      <a:accent4>
        <a:srgbClr val="DADADA"/>
      </a:accent4>
      <a:accent5>
        <a:srgbClr val="CAE2B8"/>
      </a:accent5>
      <a:accent6>
        <a:srgbClr val="A7722D"/>
      </a:accent6>
      <a:hlink>
        <a:srgbClr val="4C97CC"/>
      </a:hlink>
      <a:folHlink>
        <a:srgbClr val="6633CC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4C"/>
        </a:dk2>
        <a:lt2>
          <a:srgbClr val="FFCC00"/>
        </a:lt2>
        <a:accent1>
          <a:srgbClr val="99CC66"/>
        </a:accent1>
        <a:accent2>
          <a:srgbClr val="B97E33"/>
        </a:accent2>
        <a:accent3>
          <a:srgbClr val="AAAAB2"/>
        </a:accent3>
        <a:accent4>
          <a:srgbClr val="DADADA"/>
        </a:accent4>
        <a:accent5>
          <a:srgbClr val="CAE2B8"/>
        </a:accent5>
        <a:accent6>
          <a:srgbClr val="A7722D"/>
        </a:accent6>
        <a:hlink>
          <a:srgbClr val="4C97CC"/>
        </a:hlink>
        <a:folHlink>
          <a:srgbClr val="6633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customXsn xmlns="http://schemas.microsoft.com/office/2006/metadata/customXsn">
  <xsnLocation>http://departments/research/PMO/Private/Document Management and Control/Templates/Document Request and Tracking Form.doc</xsnLocation>
  <cached>True</cached>
  <openByDefault>False</openByDefault>
  <xsnScope>http://departments/research/Staff/ISHLT</xsnScope>
</customXsn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4A9236091AB348876378E1F235635F" ma:contentTypeVersion="0" ma:contentTypeDescription="Create a new document." ma:contentTypeScope="" ma:versionID="b8d2993a86a15f6ae2380fc1e2ee2d9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4F47D93-CF7B-48CB-914C-4409E5554C1C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C91805D6-AC72-435D-A51A-1C2C01D7BD28}">
  <ds:schemaRefs>
    <ds:schemaRef ds:uri="http://purl.org/dc/dcmitype/"/>
    <ds:schemaRef ds:uri="http://purl.org/dc/elements/1.1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1df23a4e-d417-4e0a-a778-b7db59ac479a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67B47CE-0255-4774-B4EC-289B3F01EA0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1426328-5AC5-453B-881B-58174FCCCD8F}"/>
</file>

<file path=docProps/app.xml><?xml version="1.0" encoding="utf-8"?>
<Properties xmlns="http://schemas.openxmlformats.org/officeDocument/2006/extended-properties" xmlns:vt="http://schemas.openxmlformats.org/officeDocument/2006/docPropsVTypes">
  <Template>UNOSTemplate</Template>
  <TotalTime>49980</TotalTime>
  <Words>3326</Words>
  <Application>Microsoft Office PowerPoint</Application>
  <PresentationFormat>Custom</PresentationFormat>
  <Paragraphs>706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Times</vt:lpstr>
      <vt:lpstr>Webdings</vt:lpstr>
      <vt:lpstr>UNOSTemplate</vt:lpstr>
      <vt:lpstr>FOCUS THEME: DONOR TRENDS    HEART TRANSPLANTATION  </vt:lpstr>
      <vt:lpstr>Table of Contents</vt:lpstr>
      <vt:lpstr>PowerPoint Presentation</vt:lpstr>
      <vt:lpstr>Adult Heart Transplants</vt:lpstr>
      <vt:lpstr>Adult Heart Transplants</vt:lpstr>
      <vt:lpstr>Adult Heart Transplants</vt:lpstr>
      <vt:lpstr>Adult Heart Transplants Donor Sex Distribution by Location and Era</vt:lpstr>
      <vt:lpstr>Adult Heart Transplants Donor Blood Type Distribution by Location and Era</vt:lpstr>
      <vt:lpstr>Adult Heart Transplants Donor Cause of Death Distribution by Location and Era</vt:lpstr>
      <vt:lpstr>Adult Heart Transplants </vt:lpstr>
      <vt:lpstr>Adult Heart Transplants</vt:lpstr>
      <vt:lpstr>Adult Heart Transplants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ISHLT Registry Slides</dc:title>
  <dc:creator>Manny Carwile</dc:creator>
  <cp:lastModifiedBy>Wida Cherikh</cp:lastModifiedBy>
  <cp:revision>3899</cp:revision>
  <dcterms:created xsi:type="dcterms:W3CDTF">2009-06-30T12:53:17Z</dcterms:created>
  <dcterms:modified xsi:type="dcterms:W3CDTF">2020-10-08T20:09:59Z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0x0101003C4A9236091AB348876378E1F235635F</vt:lpwstr>
  </property>
</Properties>
</file>