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notesSlides/notesSlide13.xml" ContentType="application/vnd.openxmlformats-officedocument.presentationml.notesSlide+xml"/>
  <Override PartName="/ppt/charts/chart7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54"/>
  </p:notesMasterIdLst>
  <p:sldIdLst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305" r:id="rId39"/>
    <p:sldId id="306" r:id="rId40"/>
    <p:sldId id="292" r:id="rId41"/>
    <p:sldId id="293" r:id="rId42"/>
    <p:sldId id="307" r:id="rId43"/>
    <p:sldId id="308" r:id="rId44"/>
    <p:sldId id="309" r:id="rId45"/>
    <p:sldId id="310" r:id="rId46"/>
    <p:sldId id="311" r:id="rId47"/>
    <p:sldId id="312" r:id="rId48"/>
    <p:sldId id="313" r:id="rId49"/>
    <p:sldId id="314" r:id="rId50"/>
    <p:sldId id="315" r:id="rId51"/>
    <p:sldId id="316" r:id="rId52"/>
    <p:sldId id="304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FF"/>
    <a:srgbClr val="330033"/>
    <a:srgbClr val="CCCC00"/>
    <a:srgbClr val="CC6600"/>
    <a:srgbClr val="9900FF"/>
    <a:srgbClr val="9966FF"/>
    <a:srgbClr val="FF00FF"/>
    <a:srgbClr val="FF66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6000" autoAdjust="0"/>
  </p:normalViewPr>
  <p:slideViewPr>
    <p:cSldViewPr>
      <p:cViewPr varScale="1">
        <p:scale>
          <a:sx n="112" d="100"/>
          <a:sy n="11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154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viewProps" Target="view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2.pn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63512414930435"/>
          <c:y val="3.5396825396825399E-2"/>
          <c:w val="0.87614068706013515"/>
          <c:h val="0.8048677248677247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Europe</c:v>
                </c:pt>
              </c:strCache>
            </c:strRef>
          </c:tx>
          <c:spPr>
            <a:gradFill flip="none" rotWithShape="1">
              <a:gsLst>
                <a:gs pos="0">
                  <a:srgbClr val="208C03"/>
                </a:gs>
                <a:gs pos="50000">
                  <a:srgbClr val="20F703"/>
                </a:gs>
                <a:gs pos="100000">
                  <a:srgbClr val="208C03"/>
                </a:gs>
              </a:gsLst>
              <a:lin ang="10800000" scaled="1"/>
              <a:tileRect/>
            </a:gradFill>
            <a:ln>
              <a:solidFill>
                <a:srgbClr val="000000"/>
              </a:solidFill>
            </a:ln>
          </c:spPr>
          <c:invertIfNegative val="0"/>
          <c:cat>
            <c:strRef>
              <c:f>Sheet1!$A$2:$A$14</c:f>
              <c:strCache>
                <c:ptCount val="13"/>
                <c:pt idx="0">
                  <c:v>Adult HR</c:v>
                </c:pt>
                <c:pt idx="1">
                  <c:v>Ped HR</c:v>
                </c:pt>
                <c:pt idx="2">
                  <c:v>Adult LU</c:v>
                </c:pt>
                <c:pt idx="3">
                  <c:v>Ped LU</c:v>
                </c:pt>
                <c:pt idx="4">
                  <c:v>Adult HL</c:v>
                </c:pt>
                <c:pt idx="5">
                  <c:v>Ped HL</c:v>
                </c:pt>
                <c:pt idx="6">
                  <c:v> </c:v>
                </c:pt>
                <c:pt idx="7">
                  <c:v>Adult HR</c:v>
                </c:pt>
                <c:pt idx="8">
                  <c:v>Ped HR</c:v>
                </c:pt>
                <c:pt idx="9">
                  <c:v>Adult LU</c:v>
                </c:pt>
                <c:pt idx="10">
                  <c:v>Ped LU</c:v>
                </c:pt>
                <c:pt idx="11">
                  <c:v>Adult HL</c:v>
                </c:pt>
                <c:pt idx="12">
                  <c:v>Ped HL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1427.6</c:v>
                </c:pt>
                <c:pt idx="1">
                  <c:v>96.1</c:v>
                </c:pt>
                <c:pt idx="2">
                  <c:v>343.9</c:v>
                </c:pt>
                <c:pt idx="3">
                  <c:v>17.5</c:v>
                </c:pt>
                <c:pt idx="4">
                  <c:v>86</c:v>
                </c:pt>
                <c:pt idx="5">
                  <c:v>20.399999999999999</c:v>
                </c:pt>
                <c:pt idx="6">
                  <c:v>0</c:v>
                </c:pt>
                <c:pt idx="7">
                  <c:v>1550.3</c:v>
                </c:pt>
                <c:pt idx="8">
                  <c:v>146</c:v>
                </c:pt>
                <c:pt idx="9">
                  <c:v>1233.5</c:v>
                </c:pt>
                <c:pt idx="10">
                  <c:v>45.8</c:v>
                </c:pt>
                <c:pt idx="11">
                  <c:v>42.2</c:v>
                </c:pt>
                <c:pt idx="12">
                  <c:v>5.2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North America</c:v>
                </c:pt>
              </c:strCache>
            </c:strRef>
          </c:tx>
          <c:spPr>
            <a:gradFill>
              <a:gsLst>
                <a:gs pos="0">
                  <a:srgbClr val="CCCC00"/>
                </a:gs>
                <a:gs pos="50000">
                  <a:srgbClr val="FFFF00"/>
                </a:gs>
                <a:gs pos="100000">
                  <a:srgbClr val="CCCC00"/>
                </a:gs>
              </a:gsLst>
              <a:lin ang="0" scaled="1"/>
            </a:gradFill>
            <a:ln>
              <a:solidFill>
                <a:srgbClr val="000000"/>
              </a:solidFill>
            </a:ln>
          </c:spPr>
          <c:invertIfNegative val="0"/>
          <c:cat>
            <c:strRef>
              <c:f>Sheet1!$A$2:$A$14</c:f>
              <c:strCache>
                <c:ptCount val="13"/>
                <c:pt idx="0">
                  <c:v>Adult HR</c:v>
                </c:pt>
                <c:pt idx="1">
                  <c:v>Ped HR</c:v>
                </c:pt>
                <c:pt idx="2">
                  <c:v>Adult LU</c:v>
                </c:pt>
                <c:pt idx="3">
                  <c:v>Ped LU</c:v>
                </c:pt>
                <c:pt idx="4">
                  <c:v>Adult HL</c:v>
                </c:pt>
                <c:pt idx="5">
                  <c:v>Ped HL</c:v>
                </c:pt>
                <c:pt idx="6">
                  <c:v> </c:v>
                </c:pt>
                <c:pt idx="7">
                  <c:v>Adult HR</c:v>
                </c:pt>
                <c:pt idx="8">
                  <c:v>Ped HR</c:v>
                </c:pt>
                <c:pt idx="9">
                  <c:v>Adult LU</c:v>
                </c:pt>
                <c:pt idx="10">
                  <c:v>Ped LU</c:v>
                </c:pt>
                <c:pt idx="11">
                  <c:v>Adult HL</c:v>
                </c:pt>
                <c:pt idx="12">
                  <c:v>Ped HL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1660.3</c:v>
                </c:pt>
                <c:pt idx="1">
                  <c:v>202.7</c:v>
                </c:pt>
                <c:pt idx="2">
                  <c:v>557.5</c:v>
                </c:pt>
                <c:pt idx="3">
                  <c:v>37.9</c:v>
                </c:pt>
                <c:pt idx="4">
                  <c:v>43.5</c:v>
                </c:pt>
                <c:pt idx="5">
                  <c:v>8.8000000000000007</c:v>
                </c:pt>
                <c:pt idx="6">
                  <c:v>0</c:v>
                </c:pt>
                <c:pt idx="7">
                  <c:v>2064.9</c:v>
                </c:pt>
                <c:pt idx="8">
                  <c:v>388.4</c:v>
                </c:pt>
                <c:pt idx="9">
                  <c:v>1807.1</c:v>
                </c:pt>
                <c:pt idx="10">
                  <c:v>53.4</c:v>
                </c:pt>
                <c:pt idx="11">
                  <c:v>27.4</c:v>
                </c:pt>
                <c:pt idx="12">
                  <c:v>4.5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Others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10800000" scaled="1"/>
            </a:gradFill>
            <a:ln>
              <a:solidFill>
                <a:srgbClr val="000000"/>
              </a:solidFill>
            </a:ln>
          </c:spPr>
          <c:invertIfNegative val="0"/>
          <c:dPt>
            <c:idx val="12"/>
            <c:invertIfNegative val="0"/>
            <c:bubble3D val="0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ln>
                <a:solidFill>
                  <a:srgbClr val="000000"/>
                </a:solidFill>
              </a:ln>
            </c:spPr>
          </c:dPt>
          <c:cat>
            <c:strRef>
              <c:f>Sheet1!$A$2:$A$14</c:f>
              <c:strCache>
                <c:ptCount val="13"/>
                <c:pt idx="0">
                  <c:v>Adult HR</c:v>
                </c:pt>
                <c:pt idx="1">
                  <c:v>Ped HR</c:v>
                </c:pt>
                <c:pt idx="2">
                  <c:v>Adult LU</c:v>
                </c:pt>
                <c:pt idx="3">
                  <c:v>Ped LU</c:v>
                </c:pt>
                <c:pt idx="4">
                  <c:v>Adult HL</c:v>
                </c:pt>
                <c:pt idx="5">
                  <c:v>Ped HL</c:v>
                </c:pt>
                <c:pt idx="6">
                  <c:v> </c:v>
                </c:pt>
                <c:pt idx="7">
                  <c:v>Adult HR</c:v>
                </c:pt>
                <c:pt idx="8">
                  <c:v>Ped HR</c:v>
                </c:pt>
                <c:pt idx="9">
                  <c:v>Adult LU</c:v>
                </c:pt>
                <c:pt idx="10">
                  <c:v>Ped LU</c:v>
                </c:pt>
                <c:pt idx="11">
                  <c:v>Adult HL</c:v>
                </c:pt>
                <c:pt idx="12">
                  <c:v>Ped HL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147</c:v>
                </c:pt>
                <c:pt idx="1">
                  <c:v>10.8</c:v>
                </c:pt>
                <c:pt idx="2">
                  <c:v>75.8</c:v>
                </c:pt>
                <c:pt idx="3">
                  <c:v>3.3</c:v>
                </c:pt>
                <c:pt idx="4">
                  <c:v>9.5</c:v>
                </c:pt>
                <c:pt idx="5">
                  <c:v>2</c:v>
                </c:pt>
                <c:pt idx="6">
                  <c:v>0</c:v>
                </c:pt>
                <c:pt idx="7">
                  <c:v>327.39999999999998</c:v>
                </c:pt>
                <c:pt idx="8">
                  <c:v>34.6</c:v>
                </c:pt>
                <c:pt idx="9">
                  <c:v>251</c:v>
                </c:pt>
                <c:pt idx="10">
                  <c:v>9.3000000000000007</c:v>
                </c:pt>
                <c:pt idx="11">
                  <c:v>7</c:v>
                </c:pt>
                <c:pt idx="1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567648576"/>
        <c:axId val="567649752"/>
      </c:barChart>
      <c:catAx>
        <c:axId val="567648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67649752"/>
        <c:crosses val="autoZero"/>
        <c:auto val="1"/>
        <c:lblAlgn val="ctr"/>
        <c:lblOffset val="100"/>
        <c:tickLblSkip val="1"/>
        <c:noMultiLvlLbl val="0"/>
      </c:catAx>
      <c:valAx>
        <c:axId val="567649752"/>
        <c:scaling>
          <c:orientation val="minMax"/>
          <c:max val="4000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/>
                </a:pPr>
                <a:r>
                  <a:rPr lang="en-US" sz="1700" dirty="0" smtClean="0"/>
                  <a:t>Number of Transplants</a:t>
                </a:r>
                <a:endParaRPr lang="en-US" sz="17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567648576"/>
        <c:crosses val="autoZero"/>
        <c:crossBetween val="between"/>
      </c:valAx>
      <c:spPr>
        <a:solidFill>
          <a:schemeClr val="bg2"/>
        </a:solidFill>
        <a:ln>
          <a:solidFill>
            <a:schemeClr val="tx1"/>
          </a:solidFill>
        </a:ln>
      </c:spPr>
    </c:plotArea>
    <c:legend>
      <c:legendPos val="l"/>
      <c:layout>
        <c:manualLayout>
          <c:xMode val="edge"/>
          <c:yMode val="edge"/>
          <c:x val="0.22861356932153393"/>
          <c:y val="6.4066991626046746E-2"/>
          <c:w val="0.18271235453975451"/>
          <c:h val="0.19476106434971488"/>
        </c:manualLayout>
      </c:layout>
      <c:overlay val="1"/>
      <c:spPr>
        <a:solidFill>
          <a:schemeClr val="bg2"/>
        </a:solidFill>
        <a:ln>
          <a:solidFill>
            <a:schemeClr val="tx1"/>
          </a:solidFill>
        </a:ln>
      </c:spPr>
      <c:txPr>
        <a:bodyPr/>
        <a:lstStyle/>
        <a:p>
          <a:pPr>
            <a:defRPr sz="15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North America</c:v>
                </c:pt>
              </c:strCache>
            </c:strRef>
          </c:tx>
          <c:spPr>
            <a:gradFill flip="none" rotWithShape="1">
              <a:gsLst>
                <a:gs pos="0">
                  <a:srgbClr val="208C03"/>
                </a:gs>
                <a:gs pos="50000">
                  <a:srgbClr val="20F703"/>
                </a:gs>
                <a:gs pos="100000">
                  <a:srgbClr val="208C03"/>
                </a:gs>
              </a:gsLst>
              <a:lin ang="10800000" scaled="1"/>
              <a:tileRect/>
            </a:gradFill>
            <a:ln>
              <a:solidFill>
                <a:srgbClr val="000000"/>
              </a:solidFill>
            </a:ln>
          </c:spPr>
          <c:invertIfNegative val="0"/>
          <c:cat>
            <c:numRef>
              <c:f>Sheet1!$A$2:$A$37</c:f>
              <c:numCache>
                <c:formatCode>General</c:formatCod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numCache>
            </c:numRef>
          </c:cat>
          <c:val>
            <c:numRef>
              <c:f>Sheet1!$B$2:$B$37</c:f>
              <c:numCache>
                <c:formatCode>General</c:formatCode>
                <c:ptCount val="36"/>
                <c:pt idx="0">
                  <c:v>10</c:v>
                </c:pt>
                <c:pt idx="1">
                  <c:v>10</c:v>
                </c:pt>
                <c:pt idx="2">
                  <c:v>16</c:v>
                </c:pt>
                <c:pt idx="3">
                  <c:v>16</c:v>
                </c:pt>
                <c:pt idx="4">
                  <c:v>42</c:v>
                </c:pt>
                <c:pt idx="5">
                  <c:v>73</c:v>
                </c:pt>
                <c:pt idx="6">
                  <c:v>101</c:v>
                </c:pt>
                <c:pt idx="7">
                  <c:v>113</c:v>
                </c:pt>
                <c:pt idx="8">
                  <c:v>134</c:v>
                </c:pt>
                <c:pt idx="9">
                  <c:v>136</c:v>
                </c:pt>
                <c:pt idx="10">
                  <c:v>145</c:v>
                </c:pt>
                <c:pt idx="11">
                  <c:v>147</c:v>
                </c:pt>
                <c:pt idx="12">
                  <c:v>148</c:v>
                </c:pt>
                <c:pt idx="13">
                  <c:v>155</c:v>
                </c:pt>
                <c:pt idx="14">
                  <c:v>155</c:v>
                </c:pt>
                <c:pt idx="15">
                  <c:v>152</c:v>
                </c:pt>
                <c:pt idx="16">
                  <c:v>152</c:v>
                </c:pt>
                <c:pt idx="17">
                  <c:v>146</c:v>
                </c:pt>
                <c:pt idx="18">
                  <c:v>145</c:v>
                </c:pt>
                <c:pt idx="19">
                  <c:v>147</c:v>
                </c:pt>
                <c:pt idx="20">
                  <c:v>140</c:v>
                </c:pt>
                <c:pt idx="21">
                  <c:v>139</c:v>
                </c:pt>
                <c:pt idx="22">
                  <c:v>137</c:v>
                </c:pt>
                <c:pt idx="23">
                  <c:v>137</c:v>
                </c:pt>
                <c:pt idx="24">
                  <c:v>134</c:v>
                </c:pt>
                <c:pt idx="25">
                  <c:v>135</c:v>
                </c:pt>
                <c:pt idx="26">
                  <c:v>137</c:v>
                </c:pt>
                <c:pt idx="27">
                  <c:v>135</c:v>
                </c:pt>
                <c:pt idx="28">
                  <c:v>132</c:v>
                </c:pt>
                <c:pt idx="29">
                  <c:v>129</c:v>
                </c:pt>
                <c:pt idx="30">
                  <c:v>133</c:v>
                </c:pt>
                <c:pt idx="31">
                  <c:v>133</c:v>
                </c:pt>
                <c:pt idx="32">
                  <c:v>130</c:v>
                </c:pt>
                <c:pt idx="33">
                  <c:v>131</c:v>
                </c:pt>
                <c:pt idx="34">
                  <c:v>134</c:v>
                </c:pt>
                <c:pt idx="35">
                  <c:v>137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Europe</c:v>
                </c:pt>
              </c:strCache>
            </c:strRef>
          </c:tx>
          <c:spPr>
            <a:gradFill>
              <a:gsLst>
                <a:gs pos="0">
                  <a:srgbClr val="CCCC00"/>
                </a:gs>
                <a:gs pos="50000">
                  <a:srgbClr val="FFFF00"/>
                </a:gs>
                <a:gs pos="100000">
                  <a:srgbClr val="CCCC00"/>
                </a:gs>
              </a:gsLst>
              <a:lin ang="0" scaled="1"/>
            </a:gradFill>
            <a:ln>
              <a:solidFill>
                <a:srgbClr val="000000"/>
              </a:solidFill>
            </a:ln>
          </c:spPr>
          <c:invertIfNegative val="0"/>
          <c:cat>
            <c:numRef>
              <c:f>Sheet1!$A$2:$A$37</c:f>
              <c:numCache>
                <c:formatCode>General</c:formatCod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numCache>
            </c:numRef>
          </c:cat>
          <c:val>
            <c:numRef>
              <c:f>Sheet1!$C$2:$C$37</c:f>
              <c:numCache>
                <c:formatCode>General</c:formatCode>
                <c:ptCount val="36"/>
                <c:pt idx="0">
                  <c:v>4</c:v>
                </c:pt>
                <c:pt idx="1">
                  <c:v>8</c:v>
                </c:pt>
                <c:pt idx="2">
                  <c:v>9</c:v>
                </c:pt>
                <c:pt idx="3">
                  <c:v>14</c:v>
                </c:pt>
                <c:pt idx="4">
                  <c:v>23</c:v>
                </c:pt>
                <c:pt idx="5">
                  <c:v>37</c:v>
                </c:pt>
                <c:pt idx="6">
                  <c:v>56</c:v>
                </c:pt>
                <c:pt idx="7">
                  <c:v>66</c:v>
                </c:pt>
                <c:pt idx="8">
                  <c:v>78</c:v>
                </c:pt>
                <c:pt idx="9">
                  <c:v>84</c:v>
                </c:pt>
                <c:pt idx="10">
                  <c:v>89</c:v>
                </c:pt>
                <c:pt idx="11">
                  <c:v>97</c:v>
                </c:pt>
                <c:pt idx="12">
                  <c:v>98</c:v>
                </c:pt>
                <c:pt idx="13">
                  <c:v>97</c:v>
                </c:pt>
                <c:pt idx="14">
                  <c:v>107</c:v>
                </c:pt>
                <c:pt idx="15">
                  <c:v>111</c:v>
                </c:pt>
                <c:pt idx="16">
                  <c:v>111</c:v>
                </c:pt>
                <c:pt idx="17">
                  <c:v>107</c:v>
                </c:pt>
                <c:pt idx="18">
                  <c:v>107</c:v>
                </c:pt>
                <c:pt idx="19">
                  <c:v>105</c:v>
                </c:pt>
                <c:pt idx="20">
                  <c:v>106</c:v>
                </c:pt>
                <c:pt idx="21">
                  <c:v>105</c:v>
                </c:pt>
                <c:pt idx="22">
                  <c:v>115</c:v>
                </c:pt>
                <c:pt idx="23">
                  <c:v>111</c:v>
                </c:pt>
                <c:pt idx="24">
                  <c:v>112</c:v>
                </c:pt>
                <c:pt idx="25">
                  <c:v>111</c:v>
                </c:pt>
                <c:pt idx="26">
                  <c:v>109</c:v>
                </c:pt>
                <c:pt idx="27">
                  <c:v>112</c:v>
                </c:pt>
                <c:pt idx="28">
                  <c:v>114</c:v>
                </c:pt>
                <c:pt idx="29">
                  <c:v>115</c:v>
                </c:pt>
                <c:pt idx="30">
                  <c:v>114</c:v>
                </c:pt>
                <c:pt idx="31">
                  <c:v>111</c:v>
                </c:pt>
                <c:pt idx="32">
                  <c:v>107</c:v>
                </c:pt>
                <c:pt idx="33">
                  <c:v>111</c:v>
                </c:pt>
                <c:pt idx="34">
                  <c:v>108</c:v>
                </c:pt>
                <c:pt idx="35">
                  <c:v>109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Others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10800000" scaled="1"/>
            </a:gradFill>
            <a:ln>
              <a:solidFill>
                <a:srgbClr val="000000"/>
              </a:solidFill>
            </a:ln>
          </c:spPr>
          <c:invertIfNegative val="0"/>
          <c:cat>
            <c:numRef>
              <c:f>Sheet1!$A$2:$A$37</c:f>
              <c:numCache>
                <c:formatCode>General</c:formatCod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numCache>
            </c:numRef>
          </c:cat>
          <c:val>
            <c:numRef>
              <c:f>Sheet1!$D$2:$D$37</c:f>
              <c:numCache>
                <c:formatCode>General</c:formatCode>
                <c:ptCount val="36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  <c:pt idx="6">
                  <c:v>6</c:v>
                </c:pt>
                <c:pt idx="7">
                  <c:v>10</c:v>
                </c:pt>
                <c:pt idx="8">
                  <c:v>13</c:v>
                </c:pt>
                <c:pt idx="9">
                  <c:v>13</c:v>
                </c:pt>
                <c:pt idx="10">
                  <c:v>20</c:v>
                </c:pt>
                <c:pt idx="11">
                  <c:v>20</c:v>
                </c:pt>
                <c:pt idx="12">
                  <c:v>22</c:v>
                </c:pt>
                <c:pt idx="13">
                  <c:v>22</c:v>
                </c:pt>
                <c:pt idx="14">
                  <c:v>19</c:v>
                </c:pt>
                <c:pt idx="15">
                  <c:v>20</c:v>
                </c:pt>
                <c:pt idx="16">
                  <c:v>15</c:v>
                </c:pt>
                <c:pt idx="17">
                  <c:v>15</c:v>
                </c:pt>
                <c:pt idx="18">
                  <c:v>32</c:v>
                </c:pt>
                <c:pt idx="19">
                  <c:v>36</c:v>
                </c:pt>
                <c:pt idx="20">
                  <c:v>34</c:v>
                </c:pt>
                <c:pt idx="21">
                  <c:v>35</c:v>
                </c:pt>
                <c:pt idx="22">
                  <c:v>29</c:v>
                </c:pt>
                <c:pt idx="23">
                  <c:v>34</c:v>
                </c:pt>
                <c:pt idx="24">
                  <c:v>33</c:v>
                </c:pt>
                <c:pt idx="25">
                  <c:v>35</c:v>
                </c:pt>
                <c:pt idx="26">
                  <c:v>36</c:v>
                </c:pt>
                <c:pt idx="27">
                  <c:v>41</c:v>
                </c:pt>
                <c:pt idx="28">
                  <c:v>43</c:v>
                </c:pt>
                <c:pt idx="29">
                  <c:v>43</c:v>
                </c:pt>
                <c:pt idx="30">
                  <c:v>44</c:v>
                </c:pt>
                <c:pt idx="31">
                  <c:v>47</c:v>
                </c:pt>
                <c:pt idx="32">
                  <c:v>51</c:v>
                </c:pt>
                <c:pt idx="33">
                  <c:v>48</c:v>
                </c:pt>
                <c:pt idx="34">
                  <c:v>42</c:v>
                </c:pt>
                <c:pt idx="35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567645440"/>
        <c:axId val="567647008"/>
      </c:barChart>
      <c:catAx>
        <c:axId val="5676454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700">
                    <a:solidFill>
                      <a:schemeClr val="tx1"/>
                    </a:solidFill>
                  </a:defRPr>
                </a:pPr>
                <a:r>
                  <a:rPr lang="en-US" sz="1700" b="1" i="0" baseline="0" dirty="0" smtClean="0">
                    <a:solidFill>
                      <a:schemeClr val="tx1"/>
                    </a:solidFill>
                  </a:rPr>
                  <a:t>Year of Transplant</a:t>
                </a:r>
                <a:endParaRPr lang="en-US" sz="1700" b="1" i="0" baseline="0" dirty="0">
                  <a:solidFill>
                    <a:schemeClr val="tx1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1500" b="1"/>
            </a:pPr>
            <a:endParaRPr lang="en-US"/>
          </a:p>
        </c:txPr>
        <c:crossAx val="567647008"/>
        <c:crosses val="autoZero"/>
        <c:auto val="1"/>
        <c:lblAlgn val="ctr"/>
        <c:lblOffset val="100"/>
        <c:tickLblSkip val="1"/>
        <c:noMultiLvlLbl val="0"/>
      </c:catAx>
      <c:valAx>
        <c:axId val="567647008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/>
                </a:pPr>
                <a:r>
                  <a:rPr lang="en-US" sz="1700" dirty="0" smtClean="0"/>
                  <a:t>Number of Centers Reporting</a:t>
                </a:r>
                <a:endParaRPr lang="en-US" sz="17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567645440"/>
        <c:crosses val="autoZero"/>
        <c:crossBetween val="between"/>
      </c:valAx>
      <c:spPr>
        <a:solidFill>
          <a:schemeClr val="bg2"/>
        </a:solidFill>
        <a:ln>
          <a:solidFill>
            <a:schemeClr val="tx1"/>
          </a:solidFill>
        </a:ln>
      </c:spPr>
    </c:plotArea>
    <c:legend>
      <c:legendPos val="l"/>
      <c:layout>
        <c:manualLayout>
          <c:xMode val="edge"/>
          <c:yMode val="edge"/>
          <c:x val="0.11946902654867257"/>
          <c:y val="6.4066991626046746E-2"/>
          <c:w val="0.18271235453975451"/>
          <c:h val="0.19476106434971488"/>
        </c:manualLayout>
      </c:layout>
      <c:overlay val="1"/>
      <c:spPr>
        <a:solidFill>
          <a:schemeClr val="bg2"/>
        </a:solidFill>
        <a:ln>
          <a:solidFill>
            <a:schemeClr val="tx1"/>
          </a:solidFill>
        </a:ln>
      </c:spPr>
      <c:txPr>
        <a:bodyPr/>
        <a:lstStyle/>
        <a:p>
          <a:pPr>
            <a:defRPr sz="15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North America</c:v>
                </c:pt>
              </c:strCache>
            </c:strRef>
          </c:tx>
          <c:spPr>
            <a:gradFill flip="none" rotWithShape="1">
              <a:gsLst>
                <a:gs pos="0">
                  <a:srgbClr val="208C03"/>
                </a:gs>
                <a:gs pos="50000">
                  <a:srgbClr val="20F703"/>
                </a:gs>
                <a:gs pos="100000">
                  <a:srgbClr val="208C03"/>
                </a:gs>
              </a:gsLst>
              <a:lin ang="10800000" scaled="1"/>
              <a:tileRect/>
            </a:gradFill>
            <a:ln>
              <a:solidFill>
                <a:srgbClr val="000000"/>
              </a:solidFill>
            </a:ln>
          </c:spPr>
          <c:invertIfNegative val="0"/>
          <c:cat>
            <c:numRef>
              <c:f>Sheet1!$A$2:$A$37</c:f>
              <c:numCache>
                <c:formatCode>General</c:formatCod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numCache>
            </c:numRef>
          </c:cat>
          <c:val>
            <c:numRef>
              <c:f>Sheet1!$B$2:$B$37</c:f>
              <c:numCache>
                <c:formatCode>General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6</c:v>
                </c:pt>
                <c:pt idx="8">
                  <c:v>19</c:v>
                </c:pt>
                <c:pt idx="9">
                  <c:v>26</c:v>
                </c:pt>
                <c:pt idx="10">
                  <c:v>42</c:v>
                </c:pt>
                <c:pt idx="11">
                  <c:v>53</c:v>
                </c:pt>
                <c:pt idx="12">
                  <c:v>66</c:v>
                </c:pt>
                <c:pt idx="13">
                  <c:v>68</c:v>
                </c:pt>
                <c:pt idx="14">
                  <c:v>76</c:v>
                </c:pt>
                <c:pt idx="15">
                  <c:v>76</c:v>
                </c:pt>
                <c:pt idx="16">
                  <c:v>82</c:v>
                </c:pt>
                <c:pt idx="17">
                  <c:v>75</c:v>
                </c:pt>
                <c:pt idx="18">
                  <c:v>76</c:v>
                </c:pt>
                <c:pt idx="19">
                  <c:v>71</c:v>
                </c:pt>
                <c:pt idx="20">
                  <c:v>71</c:v>
                </c:pt>
                <c:pt idx="21">
                  <c:v>72</c:v>
                </c:pt>
                <c:pt idx="22">
                  <c:v>71</c:v>
                </c:pt>
                <c:pt idx="23">
                  <c:v>70</c:v>
                </c:pt>
                <c:pt idx="24">
                  <c:v>67</c:v>
                </c:pt>
                <c:pt idx="25">
                  <c:v>67</c:v>
                </c:pt>
                <c:pt idx="26">
                  <c:v>66</c:v>
                </c:pt>
                <c:pt idx="27">
                  <c:v>69</c:v>
                </c:pt>
                <c:pt idx="28">
                  <c:v>70</c:v>
                </c:pt>
                <c:pt idx="29">
                  <c:v>69</c:v>
                </c:pt>
                <c:pt idx="30">
                  <c:v>70</c:v>
                </c:pt>
                <c:pt idx="31">
                  <c:v>67</c:v>
                </c:pt>
                <c:pt idx="32">
                  <c:v>70</c:v>
                </c:pt>
                <c:pt idx="33">
                  <c:v>70</c:v>
                </c:pt>
                <c:pt idx="34">
                  <c:v>69</c:v>
                </c:pt>
                <c:pt idx="35">
                  <c:v>71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Europe</c:v>
                </c:pt>
              </c:strCache>
            </c:strRef>
          </c:tx>
          <c:spPr>
            <a:gradFill>
              <a:gsLst>
                <a:gs pos="0">
                  <a:srgbClr val="CCCC00"/>
                </a:gs>
                <a:gs pos="50000">
                  <a:srgbClr val="FFFF00"/>
                </a:gs>
                <a:gs pos="100000">
                  <a:srgbClr val="CCCC00"/>
                </a:gs>
              </a:gsLst>
              <a:lin ang="0" scaled="1"/>
            </a:gradFill>
            <a:ln>
              <a:solidFill>
                <a:srgbClr val="000000"/>
              </a:solidFill>
            </a:ln>
          </c:spPr>
          <c:invertIfNegative val="0"/>
          <c:cat>
            <c:numRef>
              <c:f>Sheet1!$A$2:$A$37</c:f>
              <c:numCache>
                <c:formatCode>General</c:formatCod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numCache>
            </c:numRef>
          </c:cat>
          <c:val>
            <c:numRef>
              <c:f>Sheet1!$C$2:$C$37</c:f>
              <c:numCache>
                <c:formatCode>General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5</c:v>
                </c:pt>
                <c:pt idx="8">
                  <c:v>13</c:v>
                </c:pt>
                <c:pt idx="9">
                  <c:v>14</c:v>
                </c:pt>
                <c:pt idx="10">
                  <c:v>33</c:v>
                </c:pt>
                <c:pt idx="11">
                  <c:v>39</c:v>
                </c:pt>
                <c:pt idx="12">
                  <c:v>38</c:v>
                </c:pt>
                <c:pt idx="13">
                  <c:v>45</c:v>
                </c:pt>
                <c:pt idx="14">
                  <c:v>43</c:v>
                </c:pt>
                <c:pt idx="15">
                  <c:v>49</c:v>
                </c:pt>
                <c:pt idx="16">
                  <c:v>50</c:v>
                </c:pt>
                <c:pt idx="17">
                  <c:v>50</c:v>
                </c:pt>
                <c:pt idx="18">
                  <c:v>50</c:v>
                </c:pt>
                <c:pt idx="19">
                  <c:v>49</c:v>
                </c:pt>
                <c:pt idx="20">
                  <c:v>45</c:v>
                </c:pt>
                <c:pt idx="21">
                  <c:v>44</c:v>
                </c:pt>
                <c:pt idx="22">
                  <c:v>45</c:v>
                </c:pt>
                <c:pt idx="23">
                  <c:v>47</c:v>
                </c:pt>
                <c:pt idx="24">
                  <c:v>48</c:v>
                </c:pt>
                <c:pt idx="25">
                  <c:v>49</c:v>
                </c:pt>
                <c:pt idx="26">
                  <c:v>55</c:v>
                </c:pt>
                <c:pt idx="27">
                  <c:v>55</c:v>
                </c:pt>
                <c:pt idx="28">
                  <c:v>55</c:v>
                </c:pt>
                <c:pt idx="29">
                  <c:v>57</c:v>
                </c:pt>
                <c:pt idx="30">
                  <c:v>56</c:v>
                </c:pt>
                <c:pt idx="31">
                  <c:v>59</c:v>
                </c:pt>
                <c:pt idx="32">
                  <c:v>58</c:v>
                </c:pt>
                <c:pt idx="33">
                  <c:v>57</c:v>
                </c:pt>
                <c:pt idx="34">
                  <c:v>57</c:v>
                </c:pt>
                <c:pt idx="35">
                  <c:v>59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Others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10800000" scaled="1"/>
            </a:gradFill>
            <a:ln>
              <a:solidFill>
                <a:srgbClr val="000000"/>
              </a:solidFill>
            </a:ln>
          </c:spPr>
          <c:invertIfNegative val="0"/>
          <c:cat>
            <c:numRef>
              <c:f>Sheet1!$A$2:$A$37</c:f>
              <c:numCache>
                <c:formatCode>General</c:formatCod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numCache>
            </c:numRef>
          </c:cat>
          <c:val>
            <c:numRef>
              <c:f>Sheet1!$D$2:$D$37</c:f>
              <c:numCache>
                <c:formatCode>General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3</c:v>
                </c:pt>
                <c:pt idx="11">
                  <c:v>3</c:v>
                </c:pt>
                <c:pt idx="12">
                  <c:v>4</c:v>
                </c:pt>
                <c:pt idx="13">
                  <c:v>5</c:v>
                </c:pt>
                <c:pt idx="14">
                  <c:v>6</c:v>
                </c:pt>
                <c:pt idx="15">
                  <c:v>5</c:v>
                </c:pt>
                <c:pt idx="16">
                  <c:v>7</c:v>
                </c:pt>
                <c:pt idx="17">
                  <c:v>5</c:v>
                </c:pt>
                <c:pt idx="18">
                  <c:v>9</c:v>
                </c:pt>
                <c:pt idx="19">
                  <c:v>11</c:v>
                </c:pt>
                <c:pt idx="20">
                  <c:v>14</c:v>
                </c:pt>
                <c:pt idx="21">
                  <c:v>11</c:v>
                </c:pt>
                <c:pt idx="22">
                  <c:v>13</c:v>
                </c:pt>
                <c:pt idx="23">
                  <c:v>12</c:v>
                </c:pt>
                <c:pt idx="24">
                  <c:v>16</c:v>
                </c:pt>
                <c:pt idx="25">
                  <c:v>15</c:v>
                </c:pt>
                <c:pt idx="26">
                  <c:v>16</c:v>
                </c:pt>
                <c:pt idx="27">
                  <c:v>16</c:v>
                </c:pt>
                <c:pt idx="28">
                  <c:v>16</c:v>
                </c:pt>
                <c:pt idx="29">
                  <c:v>14</c:v>
                </c:pt>
                <c:pt idx="30">
                  <c:v>21</c:v>
                </c:pt>
                <c:pt idx="31">
                  <c:v>23</c:v>
                </c:pt>
                <c:pt idx="32">
                  <c:v>20</c:v>
                </c:pt>
                <c:pt idx="33">
                  <c:v>21</c:v>
                </c:pt>
                <c:pt idx="34">
                  <c:v>18</c:v>
                </c:pt>
                <c:pt idx="35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567643872"/>
        <c:axId val="745351208"/>
      </c:barChart>
      <c:catAx>
        <c:axId val="567643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700">
                    <a:solidFill>
                      <a:schemeClr val="tx1"/>
                    </a:solidFill>
                  </a:defRPr>
                </a:pPr>
                <a:r>
                  <a:rPr lang="en-US" sz="1700" b="1" i="0" baseline="0" dirty="0" smtClean="0">
                    <a:solidFill>
                      <a:schemeClr val="tx1"/>
                    </a:solidFill>
                  </a:rPr>
                  <a:t>Year of Transplant</a:t>
                </a:r>
                <a:endParaRPr lang="en-US" sz="1700" b="1" i="0" baseline="0" dirty="0">
                  <a:solidFill>
                    <a:schemeClr val="tx1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1500" b="1"/>
            </a:pPr>
            <a:endParaRPr lang="en-US"/>
          </a:p>
        </c:txPr>
        <c:crossAx val="745351208"/>
        <c:crosses val="autoZero"/>
        <c:auto val="1"/>
        <c:lblAlgn val="ctr"/>
        <c:lblOffset val="100"/>
        <c:tickLblSkip val="1"/>
        <c:noMultiLvlLbl val="0"/>
      </c:catAx>
      <c:valAx>
        <c:axId val="745351208"/>
        <c:scaling>
          <c:orientation val="minMax"/>
          <c:max val="150"/>
          <c:min val="0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/>
                </a:pPr>
                <a:r>
                  <a:rPr lang="en-US" sz="1700" dirty="0" smtClean="0"/>
                  <a:t>Number of Centers Reporting</a:t>
                </a:r>
                <a:endParaRPr lang="en-US" sz="17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567643872"/>
        <c:crosses val="autoZero"/>
        <c:crossBetween val="between"/>
        <c:majorUnit val="25"/>
      </c:valAx>
      <c:spPr>
        <a:solidFill>
          <a:schemeClr val="bg2"/>
        </a:solidFill>
        <a:ln>
          <a:solidFill>
            <a:schemeClr val="tx1"/>
          </a:solidFill>
        </a:ln>
      </c:spPr>
    </c:plotArea>
    <c:legend>
      <c:legendPos val="l"/>
      <c:layout>
        <c:manualLayout>
          <c:xMode val="edge"/>
          <c:yMode val="edge"/>
          <c:x val="0.1150442477876106"/>
          <c:y val="4.9243219597550299E-2"/>
          <c:w val="0.18271235453975457"/>
          <c:h val="0.1894700662417198"/>
        </c:manualLayout>
      </c:layout>
      <c:overlay val="1"/>
      <c:spPr>
        <a:solidFill>
          <a:schemeClr val="bg2"/>
        </a:solidFill>
        <a:ln>
          <a:solidFill>
            <a:schemeClr val="tx1"/>
          </a:solidFill>
        </a:ln>
      </c:spPr>
      <c:txPr>
        <a:bodyPr/>
        <a:lstStyle/>
        <a:p>
          <a:pPr>
            <a:defRPr sz="15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809165447239443E-2"/>
          <c:y val="3.2751322751322753E-2"/>
          <c:w val="0.88794903955589621"/>
          <c:h val="0.7753349581302336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North America</c:v>
                </c:pt>
              </c:strCache>
            </c:strRef>
          </c:tx>
          <c:spPr>
            <a:gradFill flip="none" rotWithShape="1">
              <a:gsLst>
                <a:gs pos="0">
                  <a:srgbClr val="208C03"/>
                </a:gs>
                <a:gs pos="50000">
                  <a:srgbClr val="20F703"/>
                </a:gs>
                <a:gs pos="100000">
                  <a:srgbClr val="208C03"/>
                </a:gs>
              </a:gsLst>
              <a:lin ang="10800000" scaled="1"/>
              <a:tileRect/>
            </a:gradFill>
            <a:ln>
              <a:solidFill>
                <a:srgbClr val="000000"/>
              </a:solidFill>
            </a:ln>
          </c:spPr>
          <c:invertIfNegative val="0"/>
          <c:cat>
            <c:numRef>
              <c:f>Sheet1!$A$2:$A$37</c:f>
              <c:numCache>
                <c:formatCode>General</c:formatCod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numCache>
            </c:numRef>
          </c:cat>
          <c:val>
            <c:numRef>
              <c:f>Sheet1!$B$2:$B$37</c:f>
              <c:numCache>
                <c:formatCode>General</c:formatCode>
                <c:ptCount val="36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6</c:v>
                </c:pt>
                <c:pt idx="5">
                  <c:v>12</c:v>
                </c:pt>
                <c:pt idx="6">
                  <c:v>17</c:v>
                </c:pt>
                <c:pt idx="7">
                  <c:v>23</c:v>
                </c:pt>
                <c:pt idx="8">
                  <c:v>33</c:v>
                </c:pt>
                <c:pt idx="9">
                  <c:v>30</c:v>
                </c:pt>
                <c:pt idx="10">
                  <c:v>23</c:v>
                </c:pt>
                <c:pt idx="11">
                  <c:v>24</c:v>
                </c:pt>
                <c:pt idx="12">
                  <c:v>25</c:v>
                </c:pt>
                <c:pt idx="13">
                  <c:v>33</c:v>
                </c:pt>
                <c:pt idx="14">
                  <c:v>36</c:v>
                </c:pt>
                <c:pt idx="15">
                  <c:v>31</c:v>
                </c:pt>
                <c:pt idx="16">
                  <c:v>27</c:v>
                </c:pt>
                <c:pt idx="17">
                  <c:v>30</c:v>
                </c:pt>
                <c:pt idx="18">
                  <c:v>19</c:v>
                </c:pt>
                <c:pt idx="19">
                  <c:v>28</c:v>
                </c:pt>
                <c:pt idx="20">
                  <c:v>27</c:v>
                </c:pt>
                <c:pt idx="21">
                  <c:v>19</c:v>
                </c:pt>
                <c:pt idx="22">
                  <c:v>23</c:v>
                </c:pt>
                <c:pt idx="23">
                  <c:v>19</c:v>
                </c:pt>
                <c:pt idx="24">
                  <c:v>23</c:v>
                </c:pt>
                <c:pt idx="25">
                  <c:v>25</c:v>
                </c:pt>
                <c:pt idx="26">
                  <c:v>18</c:v>
                </c:pt>
                <c:pt idx="27">
                  <c:v>18</c:v>
                </c:pt>
                <c:pt idx="28">
                  <c:v>14</c:v>
                </c:pt>
                <c:pt idx="29">
                  <c:v>21</c:v>
                </c:pt>
                <c:pt idx="30">
                  <c:v>21</c:v>
                </c:pt>
                <c:pt idx="31">
                  <c:v>14</c:v>
                </c:pt>
                <c:pt idx="32">
                  <c:v>16</c:v>
                </c:pt>
                <c:pt idx="33">
                  <c:v>15</c:v>
                </c:pt>
                <c:pt idx="34">
                  <c:v>17</c:v>
                </c:pt>
                <c:pt idx="35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Europe</c:v>
                </c:pt>
              </c:strCache>
            </c:strRef>
          </c:tx>
          <c:spPr>
            <a:gradFill>
              <a:gsLst>
                <a:gs pos="0">
                  <a:srgbClr val="CCCC00"/>
                </a:gs>
                <a:gs pos="50000">
                  <a:srgbClr val="FFFF00"/>
                </a:gs>
                <a:gs pos="100000">
                  <a:srgbClr val="CCCC00"/>
                </a:gs>
              </a:gsLst>
              <a:lin ang="0" scaled="1"/>
            </a:gradFill>
            <a:ln>
              <a:solidFill>
                <a:srgbClr val="000000"/>
              </a:solidFill>
            </a:ln>
          </c:spPr>
          <c:invertIfNegative val="0"/>
          <c:cat>
            <c:numRef>
              <c:f>Sheet1!$A$2:$A$37</c:f>
              <c:numCache>
                <c:formatCode>General</c:formatCod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numCache>
            </c:numRef>
          </c:cat>
          <c:val>
            <c:numRef>
              <c:f>Sheet1!$C$2:$C$37</c:f>
              <c:numCache>
                <c:formatCode>General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12</c:v>
                </c:pt>
                <c:pt idx="7">
                  <c:v>15</c:v>
                </c:pt>
                <c:pt idx="8">
                  <c:v>23</c:v>
                </c:pt>
                <c:pt idx="9">
                  <c:v>20</c:v>
                </c:pt>
                <c:pt idx="10">
                  <c:v>30</c:v>
                </c:pt>
                <c:pt idx="11">
                  <c:v>30</c:v>
                </c:pt>
                <c:pt idx="12">
                  <c:v>31</c:v>
                </c:pt>
                <c:pt idx="13">
                  <c:v>31</c:v>
                </c:pt>
                <c:pt idx="14">
                  <c:v>30</c:v>
                </c:pt>
                <c:pt idx="15">
                  <c:v>24</c:v>
                </c:pt>
                <c:pt idx="16">
                  <c:v>29</c:v>
                </c:pt>
                <c:pt idx="17">
                  <c:v>28</c:v>
                </c:pt>
                <c:pt idx="18">
                  <c:v>30</c:v>
                </c:pt>
                <c:pt idx="19">
                  <c:v>29</c:v>
                </c:pt>
                <c:pt idx="20">
                  <c:v>30</c:v>
                </c:pt>
                <c:pt idx="21">
                  <c:v>28</c:v>
                </c:pt>
                <c:pt idx="22">
                  <c:v>29</c:v>
                </c:pt>
                <c:pt idx="23">
                  <c:v>24</c:v>
                </c:pt>
                <c:pt idx="24">
                  <c:v>26</c:v>
                </c:pt>
                <c:pt idx="25">
                  <c:v>18</c:v>
                </c:pt>
                <c:pt idx="26">
                  <c:v>24</c:v>
                </c:pt>
                <c:pt idx="27">
                  <c:v>25</c:v>
                </c:pt>
                <c:pt idx="28">
                  <c:v>28</c:v>
                </c:pt>
                <c:pt idx="29">
                  <c:v>18</c:v>
                </c:pt>
                <c:pt idx="30">
                  <c:v>23</c:v>
                </c:pt>
                <c:pt idx="31">
                  <c:v>16</c:v>
                </c:pt>
                <c:pt idx="32">
                  <c:v>19</c:v>
                </c:pt>
                <c:pt idx="33">
                  <c:v>19</c:v>
                </c:pt>
                <c:pt idx="34">
                  <c:v>24</c:v>
                </c:pt>
                <c:pt idx="35">
                  <c:v>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Others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10800000" scaled="1"/>
            </a:gradFill>
            <a:ln>
              <a:solidFill>
                <a:srgbClr val="000000"/>
              </a:solidFill>
            </a:ln>
          </c:spPr>
          <c:invertIfNegative val="0"/>
          <c:cat>
            <c:numRef>
              <c:f>Sheet1!$A$2:$A$37</c:f>
              <c:numCache>
                <c:formatCode>General</c:formatCod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numCache>
            </c:numRef>
          </c:cat>
          <c:val>
            <c:numRef>
              <c:f>Sheet1!$D$2:$D$37</c:f>
              <c:numCache>
                <c:formatCode>General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3</c:v>
                </c:pt>
                <c:pt idx="12">
                  <c:v>5</c:v>
                </c:pt>
                <c:pt idx="13">
                  <c:v>7</c:v>
                </c:pt>
                <c:pt idx="14">
                  <c:v>6</c:v>
                </c:pt>
                <c:pt idx="15">
                  <c:v>7</c:v>
                </c:pt>
                <c:pt idx="16">
                  <c:v>2</c:v>
                </c:pt>
                <c:pt idx="17">
                  <c:v>2</c:v>
                </c:pt>
                <c:pt idx="18">
                  <c:v>3</c:v>
                </c:pt>
                <c:pt idx="19">
                  <c:v>4</c:v>
                </c:pt>
                <c:pt idx="20">
                  <c:v>3</c:v>
                </c:pt>
                <c:pt idx="21">
                  <c:v>5</c:v>
                </c:pt>
                <c:pt idx="22">
                  <c:v>5</c:v>
                </c:pt>
                <c:pt idx="23">
                  <c:v>6</c:v>
                </c:pt>
                <c:pt idx="24">
                  <c:v>4</c:v>
                </c:pt>
                <c:pt idx="25">
                  <c:v>6</c:v>
                </c:pt>
                <c:pt idx="26">
                  <c:v>5</c:v>
                </c:pt>
                <c:pt idx="27">
                  <c:v>4</c:v>
                </c:pt>
                <c:pt idx="28">
                  <c:v>6</c:v>
                </c:pt>
                <c:pt idx="29">
                  <c:v>5</c:v>
                </c:pt>
                <c:pt idx="30">
                  <c:v>4</c:v>
                </c:pt>
                <c:pt idx="31">
                  <c:v>4</c:v>
                </c:pt>
                <c:pt idx="32">
                  <c:v>5</c:v>
                </c:pt>
                <c:pt idx="33">
                  <c:v>5</c:v>
                </c:pt>
                <c:pt idx="34">
                  <c:v>6</c:v>
                </c:pt>
                <c:pt idx="3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745351600"/>
        <c:axId val="745351992"/>
      </c:barChart>
      <c:catAx>
        <c:axId val="7453516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700">
                    <a:solidFill>
                      <a:schemeClr val="tx1"/>
                    </a:solidFill>
                  </a:defRPr>
                </a:pPr>
                <a:r>
                  <a:rPr lang="en-US" sz="1700" b="1" i="0" baseline="0" dirty="0" smtClean="0">
                    <a:solidFill>
                      <a:schemeClr val="tx1"/>
                    </a:solidFill>
                  </a:rPr>
                  <a:t>Year of Transplant</a:t>
                </a:r>
                <a:endParaRPr lang="en-US" sz="1700" b="1" i="0" baseline="0" dirty="0">
                  <a:solidFill>
                    <a:schemeClr val="tx1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1500" b="1"/>
            </a:pPr>
            <a:endParaRPr lang="en-US"/>
          </a:p>
        </c:txPr>
        <c:crossAx val="745351992"/>
        <c:crosses val="autoZero"/>
        <c:auto val="1"/>
        <c:lblAlgn val="ctr"/>
        <c:lblOffset val="100"/>
        <c:tickLblSkip val="1"/>
        <c:noMultiLvlLbl val="0"/>
      </c:catAx>
      <c:valAx>
        <c:axId val="745351992"/>
        <c:scaling>
          <c:orientation val="minMax"/>
          <c:max val="80"/>
          <c:min val="0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/>
                </a:pPr>
                <a:r>
                  <a:rPr lang="en-US" sz="1700" dirty="0" smtClean="0"/>
                  <a:t>Number of Centers Reporting</a:t>
                </a:r>
                <a:endParaRPr lang="en-US" sz="17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745351600"/>
        <c:crosses val="autoZero"/>
        <c:crossBetween val="between"/>
        <c:majorUnit val="10"/>
      </c:valAx>
      <c:spPr>
        <a:solidFill>
          <a:schemeClr val="bg2"/>
        </a:solidFill>
        <a:ln>
          <a:solidFill>
            <a:schemeClr val="tx1"/>
          </a:solidFill>
        </a:ln>
      </c:spPr>
    </c:plotArea>
    <c:legend>
      <c:legendPos val="l"/>
      <c:layout>
        <c:manualLayout>
          <c:xMode val="edge"/>
          <c:yMode val="edge"/>
          <c:x val="0.76843657817109146"/>
          <c:y val="7.8571636878723497E-2"/>
          <c:w val="0.18271235453975468"/>
          <c:h val="0.19476106434971488"/>
        </c:manualLayout>
      </c:layout>
      <c:overlay val="1"/>
      <c:spPr>
        <a:solidFill>
          <a:schemeClr val="bg2"/>
        </a:solidFill>
        <a:ln>
          <a:solidFill>
            <a:schemeClr val="tx1"/>
          </a:solidFill>
        </a:ln>
      </c:spPr>
      <c:txPr>
        <a:bodyPr/>
        <a:lstStyle/>
        <a:p>
          <a:pPr>
            <a:defRPr sz="15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809165447239443E-2"/>
          <c:y val="3.2751322751322753E-2"/>
          <c:w val="0.88794903955589621"/>
          <c:h val="0.8414725242677997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Europe</c:v>
                </c:pt>
              </c:strCache>
            </c:strRef>
          </c:tx>
          <c:spPr>
            <a:gradFill flip="none" rotWithShape="1">
              <a:gsLst>
                <a:gs pos="0">
                  <a:srgbClr val="208C03"/>
                </a:gs>
                <a:gs pos="50000">
                  <a:srgbClr val="20F703"/>
                </a:gs>
                <a:gs pos="100000">
                  <a:srgbClr val="208C03"/>
                </a:gs>
              </a:gsLst>
              <a:lin ang="10800000" scaled="1"/>
              <a:tileRect/>
            </a:gradFill>
            <a:ln>
              <a:solidFill>
                <a:srgbClr val="000000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Adult heart</c:v>
                </c:pt>
                <c:pt idx="1">
                  <c:v>Pediatric heart</c:v>
                </c:pt>
                <c:pt idx="2">
                  <c:v>Adult lung</c:v>
                </c:pt>
                <c:pt idx="3">
                  <c:v>Pediatric lung</c:v>
                </c:pt>
                <c:pt idx="4">
                  <c:v>Adult heart-lung</c:v>
                </c:pt>
                <c:pt idx="5">
                  <c:v>Pediatric heart-lung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115</c:v>
                </c:pt>
                <c:pt idx="1">
                  <c:v>83</c:v>
                </c:pt>
                <c:pt idx="2">
                  <c:v>60</c:v>
                </c:pt>
                <c:pt idx="3">
                  <c:v>40</c:v>
                </c:pt>
                <c:pt idx="4">
                  <c:v>41</c:v>
                </c:pt>
                <c:pt idx="5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North America</c:v>
                </c:pt>
              </c:strCache>
            </c:strRef>
          </c:tx>
          <c:spPr>
            <a:gradFill>
              <a:gsLst>
                <a:gs pos="0">
                  <a:srgbClr val="CCCC00"/>
                </a:gs>
                <a:gs pos="50000">
                  <a:srgbClr val="FFFF00"/>
                </a:gs>
                <a:gs pos="100000">
                  <a:srgbClr val="CCCC00"/>
                </a:gs>
              </a:gsLst>
              <a:lin ang="0" scaled="1"/>
            </a:gradFill>
            <a:ln>
              <a:solidFill>
                <a:srgbClr val="000000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Adult heart</c:v>
                </c:pt>
                <c:pt idx="1">
                  <c:v>Pediatric heart</c:v>
                </c:pt>
                <c:pt idx="2">
                  <c:v>Adult lung</c:v>
                </c:pt>
                <c:pt idx="3">
                  <c:v>Pediatric lung</c:v>
                </c:pt>
                <c:pt idx="4">
                  <c:v>Adult heart-lung</c:v>
                </c:pt>
                <c:pt idx="5">
                  <c:v>Pediatric heart-lung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140</c:v>
                </c:pt>
                <c:pt idx="1">
                  <c:v>84</c:v>
                </c:pt>
                <c:pt idx="2">
                  <c:v>81</c:v>
                </c:pt>
                <c:pt idx="3">
                  <c:v>46</c:v>
                </c:pt>
                <c:pt idx="4">
                  <c:v>33</c:v>
                </c:pt>
                <c:pt idx="5">
                  <c:v>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10800000" scaled="1"/>
            </a:gradFill>
            <a:ln>
              <a:solidFill>
                <a:srgbClr val="000000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Adult heart</c:v>
                </c:pt>
                <c:pt idx="1">
                  <c:v>Pediatric heart</c:v>
                </c:pt>
                <c:pt idx="2">
                  <c:v>Adult lung</c:v>
                </c:pt>
                <c:pt idx="3">
                  <c:v>Pediatric lung</c:v>
                </c:pt>
                <c:pt idx="4">
                  <c:v>Adult heart-lung</c:v>
                </c:pt>
                <c:pt idx="5">
                  <c:v>Pediatric heart-lung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67</c:v>
                </c:pt>
                <c:pt idx="1">
                  <c:v>37</c:v>
                </c:pt>
                <c:pt idx="2">
                  <c:v>29</c:v>
                </c:pt>
                <c:pt idx="3">
                  <c:v>16</c:v>
                </c:pt>
                <c:pt idx="4">
                  <c:v>12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527236016"/>
        <c:axId val="527236408"/>
      </c:barChart>
      <c:catAx>
        <c:axId val="527236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 sz="1400" b="1"/>
            </a:pPr>
            <a:endParaRPr lang="en-US"/>
          </a:p>
        </c:txPr>
        <c:crossAx val="527236408"/>
        <c:crosses val="autoZero"/>
        <c:auto val="1"/>
        <c:lblAlgn val="ctr"/>
        <c:lblOffset val="100"/>
        <c:tickLblSkip val="1"/>
        <c:noMultiLvlLbl val="0"/>
      </c:catAx>
      <c:valAx>
        <c:axId val="527236408"/>
        <c:scaling>
          <c:orientation val="minMax"/>
          <c:max val="325"/>
          <c:min val="0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/>
                </a:pPr>
                <a:r>
                  <a:rPr lang="en-US" sz="1700" dirty="0" smtClean="0"/>
                  <a:t>Number of Centers Reporting</a:t>
                </a:r>
                <a:endParaRPr lang="en-US" sz="17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527236016"/>
        <c:crosses val="autoZero"/>
        <c:crossBetween val="between"/>
        <c:majorUnit val="25"/>
      </c:valAx>
      <c:spPr>
        <a:solidFill>
          <a:schemeClr val="bg2"/>
        </a:solidFill>
        <a:ln>
          <a:solidFill>
            <a:schemeClr val="tx1"/>
          </a:solidFill>
        </a:ln>
      </c:spPr>
    </c:plotArea>
    <c:legend>
      <c:legendPos val="l"/>
      <c:layout>
        <c:manualLayout>
          <c:xMode val="edge"/>
          <c:yMode val="edge"/>
          <c:x val="0.76843657817109146"/>
          <c:y val="7.8571636878723497E-2"/>
          <c:w val="0.18271235453975468"/>
          <c:h val="0.19476106434971488"/>
        </c:manualLayout>
      </c:layout>
      <c:overlay val="1"/>
      <c:spPr>
        <a:solidFill>
          <a:schemeClr val="bg2"/>
        </a:solidFill>
        <a:ln>
          <a:solidFill>
            <a:schemeClr val="tx1"/>
          </a:solidFill>
        </a:ln>
      </c:spPr>
      <c:txPr>
        <a:bodyPr/>
        <a:lstStyle/>
        <a:p>
          <a:pPr>
            <a:defRPr sz="15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799293893573043E-2"/>
          <c:y val="2.3185378037422752E-2"/>
          <c:w val="0.87737962511323264"/>
          <c:h val="0.8372748523622103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Adult heart (N=113,944)</c:v>
                </c:pt>
              </c:strCache>
            </c:strRef>
          </c:tx>
          <c:spPr>
            <a:ln w="41275">
              <a:solidFill>
                <a:srgbClr val="00FFFF"/>
              </a:solidFill>
            </a:ln>
          </c:spPr>
          <c:marker>
            <c:symbol val="none"/>
          </c:marker>
          <c:xVal>
            <c:numRef>
              <c:f>Sheet1!$A$2:$A$36</c:f>
              <c:numCache>
                <c:formatCode>General</c:formatCode>
                <c:ptCount val="35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13</c:v>
                </c:pt>
                <c:pt idx="25">
                  <c:v>14</c:v>
                </c:pt>
                <c:pt idx="26">
                  <c:v>15</c:v>
                </c:pt>
                <c:pt idx="27">
                  <c:v>16</c:v>
                </c:pt>
                <c:pt idx="28">
                  <c:v>17</c:v>
                </c:pt>
                <c:pt idx="29">
                  <c:v>18</c:v>
                </c:pt>
                <c:pt idx="30">
                  <c:v>19</c:v>
                </c:pt>
                <c:pt idx="31">
                  <c:v>20</c:v>
                </c:pt>
                <c:pt idx="32">
                  <c:v>21</c:v>
                </c:pt>
                <c:pt idx="33">
                  <c:v>22</c:v>
                </c:pt>
                <c:pt idx="34">
                  <c:v>23</c:v>
                </c:pt>
              </c:numCache>
            </c:numRef>
          </c:xVal>
          <c:yVal>
            <c:numRef>
              <c:f>Sheet1!$B$2:$B$36</c:f>
              <c:numCache>
                <c:formatCode>General</c:formatCode>
                <c:ptCount val="35"/>
                <c:pt idx="0">
                  <c:v>100</c:v>
                </c:pt>
                <c:pt idx="1">
                  <c:v>90.311000000000007</c:v>
                </c:pt>
                <c:pt idx="2">
                  <c:v>87.923000000000002</c:v>
                </c:pt>
                <c:pt idx="3">
                  <c:v>86.593999999999994</c:v>
                </c:pt>
                <c:pt idx="4">
                  <c:v>85.75</c:v>
                </c:pt>
                <c:pt idx="5">
                  <c:v>85.033000000000001</c:v>
                </c:pt>
                <c:pt idx="6">
                  <c:v>84.429000000000002</c:v>
                </c:pt>
                <c:pt idx="7">
                  <c:v>83.887</c:v>
                </c:pt>
                <c:pt idx="8">
                  <c:v>83.352000000000004</c:v>
                </c:pt>
                <c:pt idx="9">
                  <c:v>82.88</c:v>
                </c:pt>
                <c:pt idx="10">
                  <c:v>82.447000000000003</c:v>
                </c:pt>
                <c:pt idx="11">
                  <c:v>82.081999999999994</c:v>
                </c:pt>
                <c:pt idx="12">
                  <c:v>81.69</c:v>
                </c:pt>
                <c:pt idx="13">
                  <c:v>78.129000000000005</c:v>
                </c:pt>
                <c:pt idx="14">
                  <c:v>75.233000000000004</c:v>
                </c:pt>
                <c:pt idx="15">
                  <c:v>72.356999999999999</c:v>
                </c:pt>
                <c:pt idx="16">
                  <c:v>69.388999999999996</c:v>
                </c:pt>
                <c:pt idx="17">
                  <c:v>66.206000000000003</c:v>
                </c:pt>
                <c:pt idx="18">
                  <c:v>62.865000000000002</c:v>
                </c:pt>
                <c:pt idx="19">
                  <c:v>59.41</c:v>
                </c:pt>
                <c:pt idx="20">
                  <c:v>55.898000000000003</c:v>
                </c:pt>
                <c:pt idx="21">
                  <c:v>52.396999999999998</c:v>
                </c:pt>
                <c:pt idx="22">
                  <c:v>48.771000000000001</c:v>
                </c:pt>
                <c:pt idx="23">
                  <c:v>45.192999999999998</c:v>
                </c:pt>
                <c:pt idx="24">
                  <c:v>41.639000000000003</c:v>
                </c:pt>
                <c:pt idx="25">
                  <c:v>38.246000000000002</c:v>
                </c:pt>
                <c:pt idx="26">
                  <c:v>34.747999999999998</c:v>
                </c:pt>
                <c:pt idx="27">
                  <c:v>31.324999999999999</c:v>
                </c:pt>
                <c:pt idx="28">
                  <c:v>28.32</c:v>
                </c:pt>
                <c:pt idx="29">
                  <c:v>25.436</c:v>
                </c:pt>
                <c:pt idx="30">
                  <c:v>22.675000000000001</c:v>
                </c:pt>
                <c:pt idx="31">
                  <c:v>20.09</c:v>
                </c:pt>
                <c:pt idx="32">
                  <c:v>17.997</c:v>
                </c:pt>
                <c:pt idx="33">
                  <c:v>15.965</c:v>
                </c:pt>
                <c:pt idx="34">
                  <c:v>14.186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Pediatric heart (N=13,011)</c:v>
                </c:pt>
              </c:strCache>
            </c:strRef>
          </c:tx>
          <c:spPr>
            <a:ln w="41275">
              <a:solidFill>
                <a:schemeClr val="bg1">
                  <a:lumMod val="50000"/>
                  <a:lumOff val="50000"/>
                </a:schemeClr>
              </a:solidFill>
              <a:prstDash val="solid"/>
            </a:ln>
          </c:spPr>
          <c:marker>
            <c:symbol val="none"/>
          </c:marker>
          <c:xVal>
            <c:numRef>
              <c:f>Sheet1!$A$2:$A$36</c:f>
              <c:numCache>
                <c:formatCode>General</c:formatCode>
                <c:ptCount val="35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13</c:v>
                </c:pt>
                <c:pt idx="25">
                  <c:v>14</c:v>
                </c:pt>
                <c:pt idx="26">
                  <c:v>15</c:v>
                </c:pt>
                <c:pt idx="27">
                  <c:v>16</c:v>
                </c:pt>
                <c:pt idx="28">
                  <c:v>17</c:v>
                </c:pt>
                <c:pt idx="29">
                  <c:v>18</c:v>
                </c:pt>
                <c:pt idx="30">
                  <c:v>19</c:v>
                </c:pt>
                <c:pt idx="31">
                  <c:v>20</c:v>
                </c:pt>
                <c:pt idx="32">
                  <c:v>21</c:v>
                </c:pt>
                <c:pt idx="33">
                  <c:v>22</c:v>
                </c:pt>
                <c:pt idx="34">
                  <c:v>23</c:v>
                </c:pt>
              </c:numCache>
            </c:numRef>
          </c:xVal>
          <c:yVal>
            <c:numRef>
              <c:f>Sheet1!$C$2:$C$36</c:f>
              <c:numCache>
                <c:formatCode>General</c:formatCode>
                <c:ptCount val="35"/>
                <c:pt idx="0">
                  <c:v>100</c:v>
                </c:pt>
                <c:pt idx="1">
                  <c:v>91.635999999999996</c:v>
                </c:pt>
                <c:pt idx="2">
                  <c:v>89.71</c:v>
                </c:pt>
                <c:pt idx="3">
                  <c:v>88.682000000000002</c:v>
                </c:pt>
                <c:pt idx="4">
                  <c:v>88.046999999999997</c:v>
                </c:pt>
                <c:pt idx="5">
                  <c:v>87.363</c:v>
                </c:pt>
                <c:pt idx="6">
                  <c:v>86.844999999999999</c:v>
                </c:pt>
                <c:pt idx="7">
                  <c:v>86.397000000000006</c:v>
                </c:pt>
                <c:pt idx="8">
                  <c:v>86.013000000000005</c:v>
                </c:pt>
                <c:pt idx="9">
                  <c:v>85.587999999999994</c:v>
                </c:pt>
                <c:pt idx="10">
                  <c:v>85.242000000000004</c:v>
                </c:pt>
                <c:pt idx="11">
                  <c:v>84.847999999999999</c:v>
                </c:pt>
                <c:pt idx="12">
                  <c:v>84.613</c:v>
                </c:pt>
                <c:pt idx="13">
                  <c:v>81.506</c:v>
                </c:pt>
                <c:pt idx="14">
                  <c:v>78.900000000000006</c:v>
                </c:pt>
                <c:pt idx="15">
                  <c:v>76.388000000000005</c:v>
                </c:pt>
                <c:pt idx="16">
                  <c:v>73.869</c:v>
                </c:pt>
                <c:pt idx="17">
                  <c:v>71.561999999999998</c:v>
                </c:pt>
                <c:pt idx="18">
                  <c:v>69.120999999999995</c:v>
                </c:pt>
                <c:pt idx="19">
                  <c:v>66.876999999999995</c:v>
                </c:pt>
                <c:pt idx="20">
                  <c:v>64.688999999999993</c:v>
                </c:pt>
                <c:pt idx="21">
                  <c:v>62.436</c:v>
                </c:pt>
                <c:pt idx="22">
                  <c:v>60.433999999999997</c:v>
                </c:pt>
                <c:pt idx="23">
                  <c:v>58.274999999999999</c:v>
                </c:pt>
                <c:pt idx="24">
                  <c:v>56.07</c:v>
                </c:pt>
                <c:pt idx="25">
                  <c:v>53.731000000000002</c:v>
                </c:pt>
                <c:pt idx="26">
                  <c:v>52.103999999999999</c:v>
                </c:pt>
                <c:pt idx="27">
                  <c:v>50.064</c:v>
                </c:pt>
                <c:pt idx="28">
                  <c:v>47.904000000000003</c:v>
                </c:pt>
                <c:pt idx="29">
                  <c:v>46.49</c:v>
                </c:pt>
                <c:pt idx="30">
                  <c:v>44.765999999999998</c:v>
                </c:pt>
                <c:pt idx="31">
                  <c:v>43.598999999999997</c:v>
                </c:pt>
                <c:pt idx="32">
                  <c:v>42.209000000000003</c:v>
                </c:pt>
                <c:pt idx="33">
                  <c:v>40.667000000000002</c:v>
                </c:pt>
                <c:pt idx="34">
                  <c:v>39.218000000000004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Adult lung (N=55,937)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Sheet1!$A$2:$A$36</c:f>
              <c:numCache>
                <c:formatCode>General</c:formatCode>
                <c:ptCount val="35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13</c:v>
                </c:pt>
                <c:pt idx="25">
                  <c:v>14</c:v>
                </c:pt>
                <c:pt idx="26">
                  <c:v>15</c:v>
                </c:pt>
                <c:pt idx="27">
                  <c:v>16</c:v>
                </c:pt>
                <c:pt idx="28">
                  <c:v>17</c:v>
                </c:pt>
                <c:pt idx="29">
                  <c:v>18</c:v>
                </c:pt>
                <c:pt idx="30">
                  <c:v>19</c:v>
                </c:pt>
                <c:pt idx="31">
                  <c:v>20</c:v>
                </c:pt>
                <c:pt idx="32">
                  <c:v>21</c:v>
                </c:pt>
                <c:pt idx="33">
                  <c:v>22</c:v>
                </c:pt>
                <c:pt idx="34">
                  <c:v>23</c:v>
                </c:pt>
              </c:numCache>
            </c:numRef>
          </c:xVal>
          <c:yVal>
            <c:numRef>
              <c:f>Sheet1!$D$2:$D$36</c:f>
              <c:numCache>
                <c:formatCode>General</c:formatCode>
                <c:ptCount val="35"/>
                <c:pt idx="0">
                  <c:v>100</c:v>
                </c:pt>
                <c:pt idx="1">
                  <c:v>92.838999999999999</c:v>
                </c:pt>
                <c:pt idx="2">
                  <c:v>90.356999999999999</c:v>
                </c:pt>
                <c:pt idx="3">
                  <c:v>88.656000000000006</c:v>
                </c:pt>
                <c:pt idx="4">
                  <c:v>87.4</c:v>
                </c:pt>
                <c:pt idx="5">
                  <c:v>86.215000000000003</c:v>
                </c:pt>
                <c:pt idx="6">
                  <c:v>85.105999999999995</c:v>
                </c:pt>
                <c:pt idx="7">
                  <c:v>84.051000000000002</c:v>
                </c:pt>
                <c:pt idx="8">
                  <c:v>83.183000000000007</c:v>
                </c:pt>
                <c:pt idx="9">
                  <c:v>82.361000000000004</c:v>
                </c:pt>
                <c:pt idx="10">
                  <c:v>81.489999999999995</c:v>
                </c:pt>
                <c:pt idx="11">
                  <c:v>80.721000000000004</c:v>
                </c:pt>
                <c:pt idx="12">
                  <c:v>79.98</c:v>
                </c:pt>
                <c:pt idx="13">
                  <c:v>72.019000000000005</c:v>
                </c:pt>
                <c:pt idx="14">
                  <c:v>65.244</c:v>
                </c:pt>
                <c:pt idx="15">
                  <c:v>59.476999999999997</c:v>
                </c:pt>
                <c:pt idx="16">
                  <c:v>54.143000000000001</c:v>
                </c:pt>
                <c:pt idx="17">
                  <c:v>49.213999999999999</c:v>
                </c:pt>
                <c:pt idx="18">
                  <c:v>44.554000000000002</c:v>
                </c:pt>
                <c:pt idx="19">
                  <c:v>40.201000000000001</c:v>
                </c:pt>
                <c:pt idx="20">
                  <c:v>36.377000000000002</c:v>
                </c:pt>
                <c:pt idx="21">
                  <c:v>32.453000000000003</c:v>
                </c:pt>
                <c:pt idx="22">
                  <c:v>28.904</c:v>
                </c:pt>
                <c:pt idx="23">
                  <c:v>25.827000000000002</c:v>
                </c:pt>
                <c:pt idx="24">
                  <c:v>22.972000000000001</c:v>
                </c:pt>
                <c:pt idx="25">
                  <c:v>20.585999999999999</c:v>
                </c:pt>
                <c:pt idx="26">
                  <c:v>18.366</c:v>
                </c:pt>
                <c:pt idx="27">
                  <c:v>16.417000000000002</c:v>
                </c:pt>
                <c:pt idx="28">
                  <c:v>14.763</c:v>
                </c:pt>
                <c:pt idx="29">
                  <c:v>13.006</c:v>
                </c:pt>
                <c:pt idx="30">
                  <c:v>11.872999999999999</c:v>
                </c:pt>
                <c:pt idx="31">
                  <c:v>10.596</c:v>
                </c:pt>
                <c:pt idx="32">
                  <c:v>9.6519999999999992</c:v>
                </c:pt>
                <c:pt idx="33">
                  <c:v>8.2639999999999993</c:v>
                </c:pt>
                <c:pt idx="34">
                  <c:v>7.69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Pediatric lung (N=2,122)</c:v>
                </c:pt>
              </c:strCache>
            </c:strRef>
          </c:tx>
          <c:spPr>
            <a:ln w="41275">
              <a:solidFill>
                <a:srgbClr val="FF99FF"/>
              </a:solidFill>
            </a:ln>
          </c:spPr>
          <c:marker>
            <c:symbol val="none"/>
          </c:marker>
          <c:xVal>
            <c:numRef>
              <c:f>Sheet1!$A$2:$A$36</c:f>
              <c:numCache>
                <c:formatCode>General</c:formatCode>
                <c:ptCount val="35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13</c:v>
                </c:pt>
                <c:pt idx="25">
                  <c:v>14</c:v>
                </c:pt>
                <c:pt idx="26">
                  <c:v>15</c:v>
                </c:pt>
                <c:pt idx="27">
                  <c:v>16</c:v>
                </c:pt>
                <c:pt idx="28">
                  <c:v>17</c:v>
                </c:pt>
                <c:pt idx="29">
                  <c:v>18</c:v>
                </c:pt>
                <c:pt idx="30">
                  <c:v>19</c:v>
                </c:pt>
                <c:pt idx="31">
                  <c:v>20</c:v>
                </c:pt>
                <c:pt idx="32">
                  <c:v>21</c:v>
                </c:pt>
                <c:pt idx="33">
                  <c:v>22</c:v>
                </c:pt>
                <c:pt idx="34">
                  <c:v>23</c:v>
                </c:pt>
              </c:numCache>
            </c:numRef>
          </c:xVal>
          <c:yVal>
            <c:numRef>
              <c:f>Sheet1!$E$2:$E$36</c:f>
              <c:numCache>
                <c:formatCode>General</c:formatCode>
                <c:ptCount val="35"/>
                <c:pt idx="0">
                  <c:v>100</c:v>
                </c:pt>
                <c:pt idx="1">
                  <c:v>91.822000000000003</c:v>
                </c:pt>
                <c:pt idx="2">
                  <c:v>89.373999999999995</c:v>
                </c:pt>
                <c:pt idx="3">
                  <c:v>87.725999999999999</c:v>
                </c:pt>
                <c:pt idx="4">
                  <c:v>86.608000000000004</c:v>
                </c:pt>
                <c:pt idx="5">
                  <c:v>85.582999999999998</c:v>
                </c:pt>
                <c:pt idx="6">
                  <c:v>84.459000000000003</c:v>
                </c:pt>
                <c:pt idx="7">
                  <c:v>83.918999999999997</c:v>
                </c:pt>
                <c:pt idx="8">
                  <c:v>83.13</c:v>
                </c:pt>
                <c:pt idx="9">
                  <c:v>82.488</c:v>
                </c:pt>
                <c:pt idx="10">
                  <c:v>81.3</c:v>
                </c:pt>
                <c:pt idx="11">
                  <c:v>80.257000000000005</c:v>
                </c:pt>
                <c:pt idx="12">
                  <c:v>79.358000000000004</c:v>
                </c:pt>
                <c:pt idx="13">
                  <c:v>69.825999999999993</c:v>
                </c:pt>
                <c:pt idx="14">
                  <c:v>61.856999999999999</c:v>
                </c:pt>
                <c:pt idx="15">
                  <c:v>56.085999999999999</c:v>
                </c:pt>
                <c:pt idx="16">
                  <c:v>51.38</c:v>
                </c:pt>
                <c:pt idx="17">
                  <c:v>47.085000000000001</c:v>
                </c:pt>
                <c:pt idx="18">
                  <c:v>43.963999999999999</c:v>
                </c:pt>
                <c:pt idx="19">
                  <c:v>41.661999999999999</c:v>
                </c:pt>
                <c:pt idx="20">
                  <c:v>39.445</c:v>
                </c:pt>
                <c:pt idx="21">
                  <c:v>37.369</c:v>
                </c:pt>
                <c:pt idx="22">
                  <c:v>35.244</c:v>
                </c:pt>
                <c:pt idx="23">
                  <c:v>33.488999999999997</c:v>
                </c:pt>
                <c:pt idx="24">
                  <c:v>30.521999999999998</c:v>
                </c:pt>
                <c:pt idx="25">
                  <c:v>30.231000000000002</c:v>
                </c:pt>
                <c:pt idx="26">
                  <c:v>28.366</c:v>
                </c:pt>
                <c:pt idx="27">
                  <c:v>27.69</c:v>
                </c:pt>
                <c:pt idx="28">
                  <c:v>26.91</c:v>
                </c:pt>
                <c:pt idx="29">
                  <c:v>25.19</c:v>
                </c:pt>
                <c:pt idx="30">
                  <c:v>23.559000000000001</c:v>
                </c:pt>
                <c:pt idx="31">
                  <c:v>22.821999999999999</c:v>
                </c:pt>
                <c:pt idx="32">
                  <c:v>21.681000000000001</c:v>
                </c:pt>
                <c:pt idx="33">
                  <c:v>21.681000000000001</c:v>
                </c:pt>
                <c:pt idx="34">
                  <c:v>21.681000000000001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Adult heart-lung (N=3,958)</c:v>
                </c:pt>
              </c:strCache>
            </c:strRef>
          </c:tx>
          <c:spPr>
            <a:ln w="41275"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Sheet1!$A$2:$A$36</c:f>
              <c:numCache>
                <c:formatCode>General</c:formatCode>
                <c:ptCount val="35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13</c:v>
                </c:pt>
                <c:pt idx="25">
                  <c:v>14</c:v>
                </c:pt>
                <c:pt idx="26">
                  <c:v>15</c:v>
                </c:pt>
                <c:pt idx="27">
                  <c:v>16</c:v>
                </c:pt>
                <c:pt idx="28">
                  <c:v>17</c:v>
                </c:pt>
                <c:pt idx="29">
                  <c:v>18</c:v>
                </c:pt>
                <c:pt idx="30">
                  <c:v>19</c:v>
                </c:pt>
                <c:pt idx="31">
                  <c:v>20</c:v>
                </c:pt>
                <c:pt idx="32">
                  <c:v>21</c:v>
                </c:pt>
                <c:pt idx="33">
                  <c:v>22</c:v>
                </c:pt>
                <c:pt idx="34">
                  <c:v>23</c:v>
                </c:pt>
              </c:numCache>
            </c:numRef>
          </c:xVal>
          <c:yVal>
            <c:numRef>
              <c:f>Sheet1!$F$2:$F$36</c:f>
              <c:numCache>
                <c:formatCode>General</c:formatCode>
                <c:ptCount val="35"/>
                <c:pt idx="0">
                  <c:v>100</c:v>
                </c:pt>
                <c:pt idx="1">
                  <c:v>78.751999999999995</c:v>
                </c:pt>
                <c:pt idx="2">
                  <c:v>73.453000000000003</c:v>
                </c:pt>
                <c:pt idx="3">
                  <c:v>71.024000000000001</c:v>
                </c:pt>
                <c:pt idx="4">
                  <c:v>69.308000000000007</c:v>
                </c:pt>
                <c:pt idx="5">
                  <c:v>67.924000000000007</c:v>
                </c:pt>
                <c:pt idx="6">
                  <c:v>67</c:v>
                </c:pt>
                <c:pt idx="7">
                  <c:v>66.073999999999998</c:v>
                </c:pt>
                <c:pt idx="8">
                  <c:v>65.456999999999994</c:v>
                </c:pt>
                <c:pt idx="9">
                  <c:v>64.787000000000006</c:v>
                </c:pt>
                <c:pt idx="10">
                  <c:v>64.221000000000004</c:v>
                </c:pt>
                <c:pt idx="11">
                  <c:v>63.524000000000001</c:v>
                </c:pt>
                <c:pt idx="12">
                  <c:v>62.826999999999998</c:v>
                </c:pt>
                <c:pt idx="13">
                  <c:v>55.685000000000002</c:v>
                </c:pt>
                <c:pt idx="14">
                  <c:v>51.277000000000001</c:v>
                </c:pt>
                <c:pt idx="15">
                  <c:v>47.588999999999999</c:v>
                </c:pt>
                <c:pt idx="16">
                  <c:v>44.430999999999997</c:v>
                </c:pt>
                <c:pt idx="17">
                  <c:v>41.738999999999997</c:v>
                </c:pt>
                <c:pt idx="18">
                  <c:v>39.622</c:v>
                </c:pt>
                <c:pt idx="19">
                  <c:v>37.088000000000001</c:v>
                </c:pt>
                <c:pt idx="20">
                  <c:v>34.485999999999997</c:v>
                </c:pt>
                <c:pt idx="21">
                  <c:v>31.902000000000001</c:v>
                </c:pt>
                <c:pt idx="22">
                  <c:v>29.78</c:v>
                </c:pt>
                <c:pt idx="23">
                  <c:v>28.173999999999999</c:v>
                </c:pt>
                <c:pt idx="24">
                  <c:v>26.654</c:v>
                </c:pt>
                <c:pt idx="25">
                  <c:v>25.454999999999998</c:v>
                </c:pt>
                <c:pt idx="26">
                  <c:v>23.898</c:v>
                </c:pt>
                <c:pt idx="27">
                  <c:v>22.33</c:v>
                </c:pt>
                <c:pt idx="28">
                  <c:v>21.295999999999999</c:v>
                </c:pt>
                <c:pt idx="29">
                  <c:v>20.238</c:v>
                </c:pt>
                <c:pt idx="30">
                  <c:v>19.097000000000001</c:v>
                </c:pt>
                <c:pt idx="31">
                  <c:v>17.856000000000002</c:v>
                </c:pt>
                <c:pt idx="32">
                  <c:v>16.398</c:v>
                </c:pt>
                <c:pt idx="33">
                  <c:v>14.683</c:v>
                </c:pt>
                <c:pt idx="34">
                  <c:v>13.868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Pediatric heart-lung (N=719)</c:v>
                </c:pt>
              </c:strCache>
            </c:strRef>
          </c:tx>
          <c:spPr>
            <a:ln w="41275">
              <a:solidFill>
                <a:srgbClr val="FF9900"/>
              </a:solidFill>
            </a:ln>
          </c:spPr>
          <c:marker>
            <c:symbol val="none"/>
          </c:marker>
          <c:xVal>
            <c:numRef>
              <c:f>Sheet1!$A$2:$A$36</c:f>
              <c:numCache>
                <c:formatCode>General</c:formatCode>
                <c:ptCount val="35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13</c:v>
                </c:pt>
                <c:pt idx="25">
                  <c:v>14</c:v>
                </c:pt>
                <c:pt idx="26">
                  <c:v>15</c:v>
                </c:pt>
                <c:pt idx="27">
                  <c:v>16</c:v>
                </c:pt>
                <c:pt idx="28">
                  <c:v>17</c:v>
                </c:pt>
                <c:pt idx="29">
                  <c:v>18</c:v>
                </c:pt>
                <c:pt idx="30">
                  <c:v>19</c:v>
                </c:pt>
                <c:pt idx="31">
                  <c:v>20</c:v>
                </c:pt>
                <c:pt idx="32">
                  <c:v>21</c:v>
                </c:pt>
                <c:pt idx="33">
                  <c:v>22</c:v>
                </c:pt>
                <c:pt idx="34">
                  <c:v>23</c:v>
                </c:pt>
              </c:numCache>
            </c:numRef>
          </c:xVal>
          <c:yVal>
            <c:numRef>
              <c:f>Sheet1!$G$2:$G$36</c:f>
              <c:numCache>
                <c:formatCode>General</c:formatCode>
                <c:ptCount val="35"/>
                <c:pt idx="0">
                  <c:v>100</c:v>
                </c:pt>
                <c:pt idx="1">
                  <c:v>84.512</c:v>
                </c:pt>
                <c:pt idx="2">
                  <c:v>77.751999999999995</c:v>
                </c:pt>
                <c:pt idx="3">
                  <c:v>75.197000000000003</c:v>
                </c:pt>
                <c:pt idx="4">
                  <c:v>74.06</c:v>
                </c:pt>
                <c:pt idx="5">
                  <c:v>72.353999999999999</c:v>
                </c:pt>
                <c:pt idx="6">
                  <c:v>70.364000000000004</c:v>
                </c:pt>
                <c:pt idx="7">
                  <c:v>70.08</c:v>
                </c:pt>
                <c:pt idx="8">
                  <c:v>69.224000000000004</c:v>
                </c:pt>
                <c:pt idx="9">
                  <c:v>68.795000000000002</c:v>
                </c:pt>
                <c:pt idx="10">
                  <c:v>68.08</c:v>
                </c:pt>
                <c:pt idx="11">
                  <c:v>67.363</c:v>
                </c:pt>
                <c:pt idx="12">
                  <c:v>66.212999999999994</c:v>
                </c:pt>
                <c:pt idx="13">
                  <c:v>56.246000000000002</c:v>
                </c:pt>
                <c:pt idx="14">
                  <c:v>50.231999999999999</c:v>
                </c:pt>
                <c:pt idx="15">
                  <c:v>44.76</c:v>
                </c:pt>
                <c:pt idx="16">
                  <c:v>41.597999999999999</c:v>
                </c:pt>
                <c:pt idx="17">
                  <c:v>37.921999999999997</c:v>
                </c:pt>
                <c:pt idx="18">
                  <c:v>35.369</c:v>
                </c:pt>
                <c:pt idx="19">
                  <c:v>32.643000000000001</c:v>
                </c:pt>
                <c:pt idx="20">
                  <c:v>30.800999999999998</c:v>
                </c:pt>
                <c:pt idx="21">
                  <c:v>29.748000000000001</c:v>
                </c:pt>
                <c:pt idx="22">
                  <c:v>27.725000000000001</c:v>
                </c:pt>
                <c:pt idx="23">
                  <c:v>25.57</c:v>
                </c:pt>
                <c:pt idx="24">
                  <c:v>23.501999999999999</c:v>
                </c:pt>
                <c:pt idx="25">
                  <c:v>22.158000000000001</c:v>
                </c:pt>
                <c:pt idx="26">
                  <c:v>21.309000000000001</c:v>
                </c:pt>
                <c:pt idx="27">
                  <c:v>20.385999999999999</c:v>
                </c:pt>
                <c:pt idx="28">
                  <c:v>18.312999999999999</c:v>
                </c:pt>
                <c:pt idx="29">
                  <c:v>17.55</c:v>
                </c:pt>
                <c:pt idx="30">
                  <c:v>16.295999999999999</c:v>
                </c:pt>
                <c:pt idx="31">
                  <c:v>15.856</c:v>
                </c:pt>
                <c:pt idx="32">
                  <c:v>15.36</c:v>
                </c:pt>
                <c:pt idx="33">
                  <c:v>14.263</c:v>
                </c:pt>
                <c:pt idx="34">
                  <c:v>13.55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8399464"/>
        <c:axId val="568399856"/>
      </c:scatterChart>
      <c:valAx>
        <c:axId val="568399464"/>
        <c:scaling>
          <c:orientation val="minMax"/>
          <c:max val="22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700"/>
                </a:pPr>
                <a:r>
                  <a:rPr lang="en-US" sz="1700" dirty="0" smtClean="0"/>
                  <a:t>Years</a:t>
                </a:r>
                <a:endParaRPr lang="en-US" sz="1700" dirty="0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txPr>
          <a:bodyPr rot="0"/>
          <a:lstStyle/>
          <a:p>
            <a:pPr>
              <a:defRPr sz="1500" b="1"/>
            </a:pPr>
            <a:endParaRPr lang="en-US"/>
          </a:p>
        </c:txPr>
        <c:crossAx val="568399856"/>
        <c:crosses val="autoZero"/>
        <c:crossBetween val="midCat"/>
        <c:majorUnit val="1"/>
      </c:valAx>
      <c:valAx>
        <c:axId val="568399856"/>
        <c:scaling>
          <c:orientation val="minMax"/>
          <c:max val="100"/>
          <c:min val="0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/>
                </a:pPr>
                <a:r>
                  <a:rPr lang="en-US" sz="1700" b="1" i="0" baseline="0" dirty="0" smtClean="0">
                    <a:solidFill>
                      <a:schemeClr val="tx1"/>
                    </a:solidFill>
                  </a:rPr>
                  <a:t>Survival (%)</a:t>
                </a:r>
                <a:endParaRPr lang="en-US" sz="1700" b="1" i="0" baseline="0" dirty="0">
                  <a:solidFill>
                    <a:schemeClr val="tx1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568399464"/>
        <c:crosses val="autoZero"/>
        <c:crossBetween val="midCat"/>
        <c:majorUnit val="25"/>
      </c:valAx>
      <c:spPr>
        <a:solidFill>
          <a:schemeClr val="bg2"/>
        </a:solidFill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5912236081109329"/>
          <c:y val="1.3578371062992126E-2"/>
          <c:w val="0.8041445427728614"/>
          <c:h val="0.14036909448818899"/>
        </c:manualLayout>
      </c:layout>
      <c:overlay val="1"/>
      <c:spPr>
        <a:solidFill>
          <a:schemeClr val="bg2"/>
        </a:solidFill>
        <a:ln>
          <a:solidFill>
            <a:schemeClr val="tx1"/>
          </a:solidFill>
        </a:ln>
      </c:spPr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799293893573043E-2"/>
          <c:y val="7.7114491239691885E-2"/>
          <c:w val="0.87737962511323264"/>
          <c:h val="0.78334560743029746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Adult heart (N=44,899)</c:v>
                </c:pt>
              </c:strCache>
            </c:strRef>
          </c:tx>
          <c:spPr>
            <a:ln w="41275">
              <a:solidFill>
                <a:srgbClr val="00FFFF"/>
              </a:solidFill>
            </a:ln>
          </c:spPr>
          <c:marker>
            <c:symbol val="none"/>
          </c:marker>
          <c:xVal>
            <c:numRef>
              <c:f>Sheet1!$A$2:$A$24</c:f>
              <c:numCache>
                <c:formatCode>General</c:formatCode>
                <c:ptCount val="23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</c:numCache>
            </c:numRef>
          </c:xVal>
          <c:yVal>
            <c:numRef>
              <c:f>Sheet1!$B$2:$B$24</c:f>
              <c:numCache>
                <c:formatCode>General</c:formatCode>
                <c:ptCount val="23"/>
                <c:pt idx="0">
                  <c:v>100</c:v>
                </c:pt>
                <c:pt idx="1">
                  <c:v>91.808999999999997</c:v>
                </c:pt>
                <c:pt idx="2">
                  <c:v>89.853999999999999</c:v>
                </c:pt>
                <c:pt idx="3">
                  <c:v>88.650999999999996</c:v>
                </c:pt>
                <c:pt idx="4">
                  <c:v>87.834999999999994</c:v>
                </c:pt>
                <c:pt idx="5">
                  <c:v>87.210999999999999</c:v>
                </c:pt>
                <c:pt idx="6">
                  <c:v>86.647999999999996</c:v>
                </c:pt>
                <c:pt idx="7">
                  <c:v>86.194999999999993</c:v>
                </c:pt>
                <c:pt idx="8">
                  <c:v>85.692999999999998</c:v>
                </c:pt>
                <c:pt idx="9">
                  <c:v>85.293999999999997</c:v>
                </c:pt>
                <c:pt idx="10">
                  <c:v>84.894999999999996</c:v>
                </c:pt>
                <c:pt idx="11">
                  <c:v>84.572999999999993</c:v>
                </c:pt>
                <c:pt idx="12">
                  <c:v>84.192999999999998</c:v>
                </c:pt>
                <c:pt idx="13">
                  <c:v>80.975999999999999</c:v>
                </c:pt>
                <c:pt idx="14">
                  <c:v>78.269000000000005</c:v>
                </c:pt>
                <c:pt idx="15">
                  <c:v>75.614000000000004</c:v>
                </c:pt>
                <c:pt idx="16">
                  <c:v>72.921999999999997</c:v>
                </c:pt>
                <c:pt idx="17">
                  <c:v>70.156000000000006</c:v>
                </c:pt>
                <c:pt idx="18">
                  <c:v>67.293999999999997</c:v>
                </c:pt>
                <c:pt idx="19">
                  <c:v>64.316000000000003</c:v>
                </c:pt>
                <c:pt idx="20">
                  <c:v>61.036000000000001</c:v>
                </c:pt>
                <c:pt idx="21">
                  <c:v>57.893000000000001</c:v>
                </c:pt>
                <c:pt idx="22">
                  <c:v>54.314999999999998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Pediatric heart (N=6,420)</c:v>
                </c:pt>
              </c:strCache>
            </c:strRef>
          </c:tx>
          <c:spPr>
            <a:ln w="41275">
              <a:solidFill>
                <a:schemeClr val="bg1">
                  <a:lumMod val="50000"/>
                  <a:lumOff val="50000"/>
                </a:schemeClr>
              </a:solidFill>
              <a:prstDash val="solid"/>
            </a:ln>
          </c:spPr>
          <c:marker>
            <c:symbol val="none"/>
          </c:marker>
          <c:xVal>
            <c:numRef>
              <c:f>Sheet1!$A$2:$A$24</c:f>
              <c:numCache>
                <c:formatCode>General</c:formatCode>
                <c:ptCount val="23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</c:numCache>
            </c:numRef>
          </c:xVal>
          <c:yVal>
            <c:numRef>
              <c:f>Sheet1!$C$2:$C$24</c:f>
              <c:numCache>
                <c:formatCode>General</c:formatCode>
                <c:ptCount val="23"/>
                <c:pt idx="0">
                  <c:v>100</c:v>
                </c:pt>
                <c:pt idx="1">
                  <c:v>95.234999999999999</c:v>
                </c:pt>
                <c:pt idx="2">
                  <c:v>93.838999999999999</c:v>
                </c:pt>
                <c:pt idx="3">
                  <c:v>93.03</c:v>
                </c:pt>
                <c:pt idx="4">
                  <c:v>92.427999999999997</c:v>
                </c:pt>
                <c:pt idx="5">
                  <c:v>91.825999999999993</c:v>
                </c:pt>
                <c:pt idx="6">
                  <c:v>91.418000000000006</c:v>
                </c:pt>
                <c:pt idx="7">
                  <c:v>91.040999999999997</c:v>
                </c:pt>
                <c:pt idx="8">
                  <c:v>90.68</c:v>
                </c:pt>
                <c:pt idx="9">
                  <c:v>90.253</c:v>
                </c:pt>
                <c:pt idx="10">
                  <c:v>89.972999999999999</c:v>
                </c:pt>
                <c:pt idx="11">
                  <c:v>89.674999999999997</c:v>
                </c:pt>
                <c:pt idx="12">
                  <c:v>89.474000000000004</c:v>
                </c:pt>
                <c:pt idx="13">
                  <c:v>86.816000000000003</c:v>
                </c:pt>
                <c:pt idx="14">
                  <c:v>84.462000000000003</c:v>
                </c:pt>
                <c:pt idx="15">
                  <c:v>81.875</c:v>
                </c:pt>
                <c:pt idx="16">
                  <c:v>79.850999999999999</c:v>
                </c:pt>
                <c:pt idx="17">
                  <c:v>77.207999999999998</c:v>
                </c:pt>
                <c:pt idx="18">
                  <c:v>75.171999999999997</c:v>
                </c:pt>
                <c:pt idx="19">
                  <c:v>73.486000000000004</c:v>
                </c:pt>
                <c:pt idx="20">
                  <c:v>71.343000000000004</c:v>
                </c:pt>
                <c:pt idx="21">
                  <c:v>69.462999999999994</c:v>
                </c:pt>
                <c:pt idx="22">
                  <c:v>67.543000000000006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Adult lung (N=37,211)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Sheet1!$A$2:$A$24</c:f>
              <c:numCache>
                <c:formatCode>General</c:formatCode>
                <c:ptCount val="23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</c:numCache>
            </c:numRef>
          </c:xVal>
          <c:yVal>
            <c:numRef>
              <c:f>Sheet1!$D$2:$D$24</c:f>
              <c:numCache>
                <c:formatCode>General</c:formatCode>
                <c:ptCount val="23"/>
                <c:pt idx="0">
                  <c:v>100</c:v>
                </c:pt>
                <c:pt idx="1">
                  <c:v>94.394999999999996</c:v>
                </c:pt>
                <c:pt idx="2">
                  <c:v>92.24</c:v>
                </c:pt>
                <c:pt idx="3">
                  <c:v>90.765000000000001</c:v>
                </c:pt>
                <c:pt idx="4">
                  <c:v>89.575999999999993</c:v>
                </c:pt>
                <c:pt idx="5">
                  <c:v>88.478999999999999</c:v>
                </c:pt>
                <c:pt idx="6">
                  <c:v>87.492000000000004</c:v>
                </c:pt>
                <c:pt idx="7">
                  <c:v>86.510999999999996</c:v>
                </c:pt>
                <c:pt idx="8">
                  <c:v>85.676000000000002</c:v>
                </c:pt>
                <c:pt idx="9">
                  <c:v>84.927999999999997</c:v>
                </c:pt>
                <c:pt idx="10">
                  <c:v>84.078000000000003</c:v>
                </c:pt>
                <c:pt idx="11">
                  <c:v>83.409000000000006</c:v>
                </c:pt>
                <c:pt idx="12">
                  <c:v>82.700999999999993</c:v>
                </c:pt>
                <c:pt idx="13">
                  <c:v>74.834000000000003</c:v>
                </c:pt>
                <c:pt idx="14">
                  <c:v>68.025000000000006</c:v>
                </c:pt>
                <c:pt idx="15">
                  <c:v>62.3</c:v>
                </c:pt>
                <c:pt idx="16">
                  <c:v>56.857999999999997</c:v>
                </c:pt>
                <c:pt idx="17">
                  <c:v>52.1</c:v>
                </c:pt>
                <c:pt idx="18">
                  <c:v>47.384</c:v>
                </c:pt>
                <c:pt idx="19">
                  <c:v>43.155000000000001</c:v>
                </c:pt>
                <c:pt idx="20">
                  <c:v>39.457999999999998</c:v>
                </c:pt>
                <c:pt idx="21">
                  <c:v>35.389000000000003</c:v>
                </c:pt>
                <c:pt idx="22">
                  <c:v>31.454000000000001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Pediatric lung (N=1,249)</c:v>
                </c:pt>
              </c:strCache>
            </c:strRef>
          </c:tx>
          <c:spPr>
            <a:ln w="41275">
              <a:solidFill>
                <a:srgbClr val="FF99FF"/>
              </a:solidFill>
            </a:ln>
          </c:spPr>
          <c:marker>
            <c:symbol val="none"/>
          </c:marker>
          <c:xVal>
            <c:numRef>
              <c:f>Sheet1!$A$2:$A$24</c:f>
              <c:numCache>
                <c:formatCode>General</c:formatCode>
                <c:ptCount val="23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</c:numCache>
            </c:numRef>
          </c:xVal>
          <c:yVal>
            <c:numRef>
              <c:f>Sheet1!$E$2:$E$24</c:f>
              <c:numCache>
                <c:formatCode>General</c:formatCode>
                <c:ptCount val="23"/>
                <c:pt idx="0">
                  <c:v>100</c:v>
                </c:pt>
                <c:pt idx="1">
                  <c:v>94.137</c:v>
                </c:pt>
                <c:pt idx="2">
                  <c:v>92.177000000000007</c:v>
                </c:pt>
                <c:pt idx="3">
                  <c:v>90.933000000000007</c:v>
                </c:pt>
                <c:pt idx="4">
                  <c:v>90.268000000000001</c:v>
                </c:pt>
                <c:pt idx="5">
                  <c:v>89.433999999999997</c:v>
                </c:pt>
                <c:pt idx="6">
                  <c:v>88.513999999999996</c:v>
                </c:pt>
                <c:pt idx="7">
                  <c:v>88.177999999999997</c:v>
                </c:pt>
                <c:pt idx="8">
                  <c:v>87.673000000000002</c:v>
                </c:pt>
                <c:pt idx="9">
                  <c:v>86.914000000000001</c:v>
                </c:pt>
                <c:pt idx="10">
                  <c:v>85.731999999999999</c:v>
                </c:pt>
                <c:pt idx="11">
                  <c:v>84.802000000000007</c:v>
                </c:pt>
                <c:pt idx="12">
                  <c:v>83.864999999999995</c:v>
                </c:pt>
                <c:pt idx="13">
                  <c:v>74.063000000000002</c:v>
                </c:pt>
                <c:pt idx="14">
                  <c:v>66.144999999999996</c:v>
                </c:pt>
                <c:pt idx="15">
                  <c:v>60.351999999999997</c:v>
                </c:pt>
                <c:pt idx="16">
                  <c:v>56.253999999999998</c:v>
                </c:pt>
                <c:pt idx="17">
                  <c:v>51.465000000000003</c:v>
                </c:pt>
                <c:pt idx="18">
                  <c:v>48.585999999999999</c:v>
                </c:pt>
                <c:pt idx="19">
                  <c:v>46.305999999999997</c:v>
                </c:pt>
                <c:pt idx="20">
                  <c:v>43.973999999999997</c:v>
                </c:pt>
                <c:pt idx="21">
                  <c:v>41.856999999999999</c:v>
                </c:pt>
                <c:pt idx="22">
                  <c:v>39.112000000000002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Adult heart-lung (N=926)</c:v>
                </c:pt>
              </c:strCache>
            </c:strRef>
          </c:tx>
          <c:spPr>
            <a:ln w="41275"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Sheet1!$A$2:$A$24</c:f>
              <c:numCache>
                <c:formatCode>General</c:formatCode>
                <c:ptCount val="23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</c:numCache>
            </c:numRef>
          </c:xVal>
          <c:yVal>
            <c:numRef>
              <c:f>Sheet1!$F$2:$F$24</c:f>
              <c:numCache>
                <c:formatCode>General</c:formatCode>
                <c:ptCount val="23"/>
                <c:pt idx="0">
                  <c:v>100</c:v>
                </c:pt>
                <c:pt idx="1">
                  <c:v>83.337000000000003</c:v>
                </c:pt>
                <c:pt idx="2">
                  <c:v>79.733000000000004</c:v>
                </c:pt>
                <c:pt idx="3">
                  <c:v>76.983999999999995</c:v>
                </c:pt>
                <c:pt idx="4">
                  <c:v>75.328000000000003</c:v>
                </c:pt>
                <c:pt idx="5">
                  <c:v>74.108999999999995</c:v>
                </c:pt>
                <c:pt idx="6">
                  <c:v>73.221000000000004</c:v>
                </c:pt>
                <c:pt idx="7">
                  <c:v>72.775000000000006</c:v>
                </c:pt>
                <c:pt idx="8">
                  <c:v>72.106999999999999</c:v>
                </c:pt>
                <c:pt idx="9">
                  <c:v>71.661000000000001</c:v>
                </c:pt>
                <c:pt idx="10">
                  <c:v>70.881</c:v>
                </c:pt>
                <c:pt idx="11">
                  <c:v>70.210999999999999</c:v>
                </c:pt>
                <c:pt idx="12">
                  <c:v>69.426000000000002</c:v>
                </c:pt>
                <c:pt idx="13">
                  <c:v>62.253999999999998</c:v>
                </c:pt>
                <c:pt idx="14">
                  <c:v>57.704000000000001</c:v>
                </c:pt>
                <c:pt idx="15">
                  <c:v>54.347999999999999</c:v>
                </c:pt>
                <c:pt idx="16">
                  <c:v>51.991</c:v>
                </c:pt>
                <c:pt idx="17">
                  <c:v>48.628999999999998</c:v>
                </c:pt>
                <c:pt idx="18">
                  <c:v>46.728000000000002</c:v>
                </c:pt>
                <c:pt idx="19">
                  <c:v>44.671999999999997</c:v>
                </c:pt>
                <c:pt idx="20">
                  <c:v>43.683999999999997</c:v>
                </c:pt>
                <c:pt idx="21">
                  <c:v>39.283999999999999</c:v>
                </c:pt>
                <c:pt idx="22">
                  <c:v>36.584000000000003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Pediatric heart-lung (N=127)</c:v>
                </c:pt>
              </c:strCache>
            </c:strRef>
          </c:tx>
          <c:spPr>
            <a:ln w="41275">
              <a:solidFill>
                <a:srgbClr val="FF9900"/>
              </a:solidFill>
            </a:ln>
          </c:spPr>
          <c:marker>
            <c:symbol val="none"/>
          </c:marker>
          <c:xVal>
            <c:numRef>
              <c:f>Sheet1!$A$2:$A$24</c:f>
              <c:numCache>
                <c:formatCode>General</c:formatCode>
                <c:ptCount val="23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</c:numCache>
            </c:numRef>
          </c:xVal>
          <c:yVal>
            <c:numRef>
              <c:f>Sheet1!$G$2:$G$24</c:f>
              <c:numCache>
                <c:formatCode>General</c:formatCode>
                <c:ptCount val="23"/>
                <c:pt idx="0">
                  <c:v>100</c:v>
                </c:pt>
                <c:pt idx="1">
                  <c:v>84.965999999999994</c:v>
                </c:pt>
                <c:pt idx="2">
                  <c:v>82.584000000000003</c:v>
                </c:pt>
                <c:pt idx="3">
                  <c:v>82.584000000000003</c:v>
                </c:pt>
                <c:pt idx="4">
                  <c:v>80.98</c:v>
                </c:pt>
                <c:pt idx="5">
                  <c:v>80.177999999999997</c:v>
                </c:pt>
                <c:pt idx="6">
                  <c:v>78.575000000000003</c:v>
                </c:pt>
                <c:pt idx="7">
                  <c:v>76.971000000000004</c:v>
                </c:pt>
                <c:pt idx="8">
                  <c:v>76.971000000000004</c:v>
                </c:pt>
                <c:pt idx="9">
                  <c:v>76.161000000000001</c:v>
                </c:pt>
                <c:pt idx="10">
                  <c:v>76.161000000000001</c:v>
                </c:pt>
                <c:pt idx="11">
                  <c:v>76.161000000000001</c:v>
                </c:pt>
                <c:pt idx="12">
                  <c:v>76.161000000000001</c:v>
                </c:pt>
                <c:pt idx="13">
                  <c:v>64.231999999999999</c:v>
                </c:pt>
                <c:pt idx="14">
                  <c:v>57.823</c:v>
                </c:pt>
                <c:pt idx="15">
                  <c:v>53.777000000000001</c:v>
                </c:pt>
                <c:pt idx="16">
                  <c:v>51.558999999999997</c:v>
                </c:pt>
                <c:pt idx="17">
                  <c:v>49.183</c:v>
                </c:pt>
                <c:pt idx="18">
                  <c:v>47.853999999999999</c:v>
                </c:pt>
                <c:pt idx="19">
                  <c:v>46.145000000000003</c:v>
                </c:pt>
                <c:pt idx="20">
                  <c:v>43.838000000000001</c:v>
                </c:pt>
                <c:pt idx="21">
                  <c:v>41.259</c:v>
                </c:pt>
                <c:pt idx="22">
                  <c:v>#N/A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9734328"/>
        <c:axId val="499733936"/>
      </c:scatterChart>
      <c:valAx>
        <c:axId val="499734328"/>
        <c:scaling>
          <c:orientation val="minMax"/>
          <c:max val="1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700"/>
                </a:pPr>
                <a:r>
                  <a:rPr lang="en-US" sz="1700" dirty="0" smtClean="0"/>
                  <a:t>Years</a:t>
                </a:r>
                <a:endParaRPr lang="en-US" sz="1700" dirty="0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txPr>
          <a:bodyPr rot="0"/>
          <a:lstStyle/>
          <a:p>
            <a:pPr>
              <a:defRPr sz="1500" b="1"/>
            </a:pPr>
            <a:endParaRPr lang="en-US"/>
          </a:p>
        </c:txPr>
        <c:crossAx val="499733936"/>
        <c:crosses val="autoZero"/>
        <c:crossBetween val="midCat"/>
        <c:majorUnit val="1"/>
      </c:valAx>
      <c:valAx>
        <c:axId val="499733936"/>
        <c:scaling>
          <c:orientation val="minMax"/>
          <c:max val="100"/>
          <c:min val="0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/>
                </a:pPr>
                <a:r>
                  <a:rPr lang="en-US" sz="1700" b="1" i="0" baseline="0" dirty="0" smtClean="0">
                    <a:solidFill>
                      <a:schemeClr val="tx1"/>
                    </a:solidFill>
                  </a:rPr>
                  <a:t>Survival (%)</a:t>
                </a:r>
                <a:endParaRPr lang="en-US" sz="1700" b="1" i="0" baseline="0" dirty="0">
                  <a:solidFill>
                    <a:schemeClr val="tx1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499734328"/>
        <c:crosses val="autoZero"/>
        <c:crossBetween val="midCat"/>
        <c:majorUnit val="25"/>
      </c:valAx>
      <c:spPr>
        <a:solidFill>
          <a:schemeClr val="bg2"/>
        </a:solidFill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8086146296930275"/>
          <c:y val="1.6146402678543625E-2"/>
          <c:w val="0.8041445427728614"/>
          <c:h val="0.14036909448818899"/>
        </c:manualLayout>
      </c:layout>
      <c:overlay val="1"/>
      <c:spPr>
        <a:solidFill>
          <a:schemeClr val="bg2"/>
        </a:solidFill>
        <a:ln>
          <a:solidFill>
            <a:schemeClr val="tx1"/>
          </a:solidFill>
        </a:ln>
      </c:spPr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0.09744</cdr:x>
      <cdr:y>0.84656</cdr:y>
    </cdr:from>
    <cdr:to>
      <cdr:x>0.17503</cdr:x>
      <cdr:y>0.91005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1287" y="4064008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b="1" dirty="0" smtClean="0">
              <a:solidFill>
                <a:schemeClr val="tx1"/>
              </a:solidFill>
            </a:rPr>
            <a:t>Adult</a:t>
          </a:r>
        </a:p>
      </cdr:txBody>
    </cdr:sp>
  </cdr:relSizeAnchor>
  <cdr:relSizeAnchor xmlns:cdr="http://schemas.openxmlformats.org/drawingml/2006/chartDrawing">
    <cdr:from>
      <cdr:x>0.15778</cdr:x>
      <cdr:y>0.84656</cdr:y>
    </cdr:from>
    <cdr:to>
      <cdr:x>0.26123</cdr:x>
      <cdr:y>0.91535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394687" y="4064008"/>
          <a:ext cx="914400" cy="3302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tx1"/>
              </a:solidFill>
            </a:rPr>
            <a:t>Pediatric</a:t>
          </a:r>
        </a:p>
      </cdr:txBody>
    </cdr:sp>
  </cdr:relSizeAnchor>
  <cdr:relSizeAnchor xmlns:cdr="http://schemas.openxmlformats.org/drawingml/2006/chartDrawing">
    <cdr:from>
      <cdr:x>0.63192</cdr:x>
      <cdr:y>0.84656</cdr:y>
    </cdr:from>
    <cdr:to>
      <cdr:x>0.73537</cdr:x>
      <cdr:y>0.91535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585687" y="4064008"/>
          <a:ext cx="914400" cy="3302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tx1"/>
              </a:solidFill>
            </a:rPr>
            <a:t>Pediatric</a:t>
          </a:r>
        </a:p>
      </cdr:txBody>
    </cdr:sp>
  </cdr:relSizeAnchor>
  <cdr:relSizeAnchor xmlns:cdr="http://schemas.openxmlformats.org/drawingml/2006/chartDrawing">
    <cdr:from>
      <cdr:x>0.29339</cdr:x>
      <cdr:y>0.84656</cdr:y>
    </cdr:from>
    <cdr:to>
      <cdr:x>0.39684</cdr:x>
      <cdr:y>0.91535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593313" y="4064008"/>
          <a:ext cx="914400" cy="3302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tx1"/>
              </a:solidFill>
            </a:rPr>
            <a:t>Pediatric</a:t>
          </a:r>
        </a:p>
      </cdr:txBody>
    </cdr:sp>
  </cdr:relSizeAnchor>
  <cdr:relSizeAnchor xmlns:cdr="http://schemas.openxmlformats.org/drawingml/2006/chartDrawing">
    <cdr:from>
      <cdr:x>0.43365</cdr:x>
      <cdr:y>0.84656</cdr:y>
    </cdr:from>
    <cdr:to>
      <cdr:x>0.53709</cdr:x>
      <cdr:y>0.91535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833087" y="4064008"/>
          <a:ext cx="914400" cy="3302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tx1"/>
              </a:solidFill>
            </a:rPr>
            <a:t>Pediatric</a:t>
          </a:r>
        </a:p>
      </cdr:txBody>
    </cdr:sp>
  </cdr:relSizeAnchor>
  <cdr:relSizeAnchor xmlns:cdr="http://schemas.openxmlformats.org/drawingml/2006/chartDrawing">
    <cdr:from>
      <cdr:x>0.76123</cdr:x>
      <cdr:y>0.84656</cdr:y>
    </cdr:from>
    <cdr:to>
      <cdr:x>0.86468</cdr:x>
      <cdr:y>0.91535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6728687" y="4064008"/>
          <a:ext cx="914400" cy="3302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tx1"/>
              </a:solidFill>
            </a:rPr>
            <a:t>Pediatric</a:t>
          </a:r>
        </a:p>
      </cdr:txBody>
    </cdr:sp>
  </cdr:relSizeAnchor>
  <cdr:relSizeAnchor xmlns:cdr="http://schemas.openxmlformats.org/drawingml/2006/chartDrawing">
    <cdr:from>
      <cdr:x>0.89655</cdr:x>
      <cdr:y>0.84656</cdr:y>
    </cdr:from>
    <cdr:to>
      <cdr:x>1</cdr:x>
      <cdr:y>0.91535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7924800" y="4064008"/>
          <a:ext cx="914400" cy="3302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tx1"/>
              </a:solidFill>
            </a:rPr>
            <a:t>Pediatric</a:t>
          </a:r>
        </a:p>
      </cdr:txBody>
    </cdr:sp>
  </cdr:relSizeAnchor>
  <cdr:relSizeAnchor xmlns:cdr="http://schemas.openxmlformats.org/drawingml/2006/chartDrawing">
    <cdr:from>
      <cdr:x>0.23537</cdr:x>
      <cdr:y>0.84656</cdr:y>
    </cdr:from>
    <cdr:to>
      <cdr:x>0.31296</cdr:x>
      <cdr:y>0.91005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2080487" y="4064008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tx1"/>
              </a:solidFill>
            </a:rPr>
            <a:t>Adult</a:t>
          </a:r>
        </a:p>
      </cdr:txBody>
    </cdr:sp>
  </cdr:relSizeAnchor>
  <cdr:relSizeAnchor xmlns:cdr="http://schemas.openxmlformats.org/drawingml/2006/chartDrawing">
    <cdr:from>
      <cdr:x>0.3733</cdr:x>
      <cdr:y>0.84656</cdr:y>
    </cdr:from>
    <cdr:to>
      <cdr:x>0.45089</cdr:x>
      <cdr:y>0.91005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3299687" y="4064008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tx1"/>
              </a:solidFill>
            </a:rPr>
            <a:t>Adult</a:t>
          </a:r>
        </a:p>
      </cdr:txBody>
    </cdr:sp>
  </cdr:relSizeAnchor>
  <cdr:relSizeAnchor xmlns:cdr="http://schemas.openxmlformats.org/drawingml/2006/chartDrawing">
    <cdr:from>
      <cdr:x>0.83882</cdr:x>
      <cdr:y>0.84656</cdr:y>
    </cdr:from>
    <cdr:to>
      <cdr:x>0.9164</cdr:x>
      <cdr:y>0.91005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7414487" y="4064008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tx1"/>
              </a:solidFill>
            </a:rPr>
            <a:t>Adult</a:t>
          </a:r>
        </a:p>
      </cdr:txBody>
    </cdr:sp>
  </cdr:relSizeAnchor>
  <cdr:relSizeAnchor xmlns:cdr="http://schemas.openxmlformats.org/drawingml/2006/chartDrawing">
    <cdr:from>
      <cdr:x>0.70951</cdr:x>
      <cdr:y>0.84656</cdr:y>
    </cdr:from>
    <cdr:to>
      <cdr:x>0.78709</cdr:x>
      <cdr:y>0.91005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6271487" y="4064008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tx1"/>
              </a:solidFill>
            </a:rPr>
            <a:t>Adult</a:t>
          </a:r>
        </a:p>
      </cdr:txBody>
    </cdr:sp>
  </cdr:relSizeAnchor>
  <cdr:relSizeAnchor xmlns:cdr="http://schemas.openxmlformats.org/drawingml/2006/chartDrawing">
    <cdr:from>
      <cdr:x>0.57158</cdr:x>
      <cdr:y>0.84656</cdr:y>
    </cdr:from>
    <cdr:to>
      <cdr:x>0.64916</cdr:x>
      <cdr:y>0.91005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5052287" y="4064008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tx1"/>
              </a:solidFill>
            </a:rPr>
            <a:t>Adult</a:t>
          </a:r>
        </a:p>
      </cdr:txBody>
    </cdr:sp>
  </cdr:relSizeAnchor>
  <cdr:relSizeAnchor xmlns:cdr="http://schemas.openxmlformats.org/drawingml/2006/chartDrawing">
    <cdr:from>
      <cdr:x>0.39096</cdr:x>
      <cdr:y>0.89101</cdr:y>
    </cdr:from>
    <cdr:to>
      <cdr:x>0.52634</cdr:x>
      <cdr:y>0.95512</cdr:y>
    </cdr:to>
    <cdr:sp macro="" textlink="">
      <cdr:nvSpPr>
        <cdr:cNvPr id="15" name="TextBox 10"/>
        <cdr:cNvSpPr txBox="1"/>
      </cdr:nvSpPr>
      <cdr:spPr>
        <a:xfrm xmlns:a="http://schemas.openxmlformats.org/drawingml/2006/main">
          <a:off x="3455810" y="4277380"/>
          <a:ext cx="119662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 smtClean="0">
              <a:solidFill>
                <a:srgbClr val="FFFF00"/>
              </a:solidFill>
            </a:rPr>
            <a:t>Heart-lung</a:t>
          </a:r>
          <a:endParaRPr lang="en-US" sz="1400" b="1" dirty="0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0.84744</cdr:x>
      <cdr:y>0.8896</cdr:y>
    </cdr:from>
    <cdr:to>
      <cdr:x>0.98282</cdr:x>
      <cdr:y>0.95372</cdr:y>
    </cdr:to>
    <cdr:sp macro="" textlink="">
      <cdr:nvSpPr>
        <cdr:cNvPr id="16" name="TextBox 10"/>
        <cdr:cNvSpPr txBox="1"/>
      </cdr:nvSpPr>
      <cdr:spPr>
        <a:xfrm xmlns:a="http://schemas.openxmlformats.org/drawingml/2006/main">
          <a:off x="7490687" y="4270634"/>
          <a:ext cx="119662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 smtClean="0">
              <a:solidFill>
                <a:srgbClr val="FFFF00"/>
              </a:solidFill>
            </a:rPr>
            <a:t>Heart-lung</a:t>
          </a:r>
          <a:endParaRPr lang="en-US" sz="1400" b="1" dirty="0">
            <a:solidFill>
              <a:srgbClr val="FFFF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B252C-2B20-4579-B4F5-6B70C5EC689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FF3A6-B03F-4710-AAA0-E3CB014C4A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57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66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369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6656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Survival was calculated using the Kaplan-Meier method, which incorporates information from all transplants for whom any follow-up has been provided.  Since many patients are still alive and some patients have been lost to follow-up, the survival rates are estimates rather than exact rates because the time of death is not known for all patients.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Survival rates were compared using the log-rank test statistic.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Adjustments for multiple comparisons were done using Scheffe’s method.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Results of log-rank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test should be interpreted with caution when curves cross.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967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Survival was calculated using the Kaplan-Meier method, which incorporates information from all transplants for whom any follow-up has been provided.  Since many patients are still alive and some patients have been lost to follow-up, the survival rates are estimates rather than exact rates because the time of death is not known for all patients.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Survival rates were compared using the log-rank test statistic.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Adjustments for multiple comparisons were done using Scheffe’s method.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Results of log-rank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test should be interpreted with caution when curves cross.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8462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9880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7721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514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70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213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474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9982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0183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0616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5747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0787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6451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4731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1852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5861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3854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58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6998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024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10959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64412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335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67716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62017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81534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25484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8484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919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79736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56086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74817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73201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27469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30419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597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Transplants with unknown recipient ages are excluded from this tabulation.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04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627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008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513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550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rgbClr val="330033"/>
            </a:gs>
            <a:gs pos="10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ebdings" charset="2"/>
        <a:buChar char="&lt;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85800" y="1219200"/>
            <a:ext cx="76962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 smtClean="0"/>
              <a:t>THE REGISTRY OF THE INTERNATIONAL SOCIETY FOR HEART AND LUNG TRANSPLANTATION: </a:t>
            </a:r>
            <a:br>
              <a:rPr lang="en-US" sz="4600" b="1" dirty="0" smtClean="0"/>
            </a:br>
            <a:r>
              <a:rPr lang="en-US" sz="4600" b="1" dirty="0" smtClean="0"/>
              <a:t>THIRTY-SECOND</a:t>
            </a:r>
            <a:br>
              <a:rPr lang="en-US" sz="4600" b="1" dirty="0" smtClean="0"/>
            </a:br>
            <a:r>
              <a:rPr lang="en-US" sz="4600" b="1" dirty="0" smtClean="0"/>
              <a:t> ANNUAL REPORT</a:t>
            </a:r>
            <a:endParaRPr lang="en-US" sz="4600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0" name="Group 9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5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2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967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3200" dirty="0" smtClean="0"/>
              <a:t>REGISTRY DATABASE: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Number of Centers Reporting Heart Transplants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1371600"/>
          <a:ext cx="8610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7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449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3200" dirty="0" smtClean="0"/>
              <a:t>REGISTRY DATABASE: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Number of Centers Reporting Lung Transplants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1371600"/>
          <a:ext cx="8610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7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063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3200" dirty="0" smtClean="0"/>
              <a:t>REGISTRY DATABASE: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700" dirty="0" smtClean="0"/>
              <a:t>Number of Centers Reporting Heart-Lung Transplants</a:t>
            </a:r>
            <a:endParaRPr lang="en-U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1371600"/>
          <a:ext cx="8610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7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73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1371600"/>
          <a:ext cx="8610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 bwMode="auto">
          <a:xfrm>
            <a:off x="0" y="150371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200" kern="0" dirty="0" smtClean="0"/>
              <a:t>REGISTRY DATABASE:</a:t>
            </a:r>
            <a:r>
              <a:rPr lang="en-US" sz="2800" kern="0" dirty="0" smtClean="0"/>
              <a:t/>
            </a:r>
            <a:br>
              <a:rPr lang="en-US" sz="2800" kern="0" dirty="0" smtClean="0"/>
            </a:br>
            <a:r>
              <a:rPr lang="en-US" sz="2600" kern="0" dirty="0" smtClean="0"/>
              <a:t>Number of Centers Reporting Transplants</a:t>
            </a:r>
            <a:br>
              <a:rPr lang="en-US" sz="2600" kern="0" dirty="0" smtClean="0"/>
            </a:br>
            <a:endParaRPr lang="en-US" sz="2200" kern="0" dirty="0"/>
          </a:p>
        </p:txBody>
      </p:sp>
      <p:sp>
        <p:nvSpPr>
          <p:cNvPr id="3" name="title_cohort"/>
          <p:cNvSpPr txBox="1"/>
          <p:nvPr/>
        </p:nvSpPr>
        <p:spPr>
          <a:xfrm>
            <a:off x="1524000" y="1023865"/>
            <a:ext cx="609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kern="0" dirty="0" smtClean="0"/>
              <a:t>(Transplants: January 2009 – June 2016)</a:t>
            </a:r>
            <a:endParaRPr lang="en-US" sz="2200" b="1" kern="0" dirty="0"/>
          </a:p>
        </p:txBody>
      </p:sp>
      <p:grpSp>
        <p:nvGrpSpPr>
          <p:cNvPr id="15" name="Group 14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6" name="Group 15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7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002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1295400"/>
          <a:ext cx="8763000" cy="4945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itle 1"/>
          <p:cNvSpPr txBox="1">
            <a:spLocks/>
          </p:cNvSpPr>
          <p:nvPr/>
        </p:nvSpPr>
        <p:spPr bwMode="auto">
          <a:xfrm>
            <a:off x="989" y="228597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kern="0" dirty="0" smtClean="0"/>
              <a:t>REGISTRY DATABASE:</a:t>
            </a:r>
            <a:r>
              <a:rPr lang="en-US" sz="2600" kern="0" dirty="0" smtClean="0"/>
              <a:t/>
            </a:r>
            <a:br>
              <a:rPr lang="en-US" sz="2600" kern="0" dirty="0" smtClean="0"/>
            </a:br>
            <a:r>
              <a:rPr lang="en-US" sz="2400" kern="0" dirty="0" smtClean="0"/>
              <a:t>Kaplan-Meier Survival</a:t>
            </a:r>
            <a:br>
              <a:rPr lang="en-US" sz="2400" kern="0" dirty="0" smtClean="0"/>
            </a:br>
            <a:endParaRPr lang="en-US" sz="2000" kern="0" dirty="0"/>
          </a:p>
        </p:txBody>
      </p:sp>
      <p:grpSp>
        <p:nvGrpSpPr>
          <p:cNvPr id="15" name="Group 14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6" name="Group 15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9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7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9" name="pvalues"/>
          <p:cNvSpPr txBox="1"/>
          <p:nvPr/>
        </p:nvSpPr>
        <p:spPr>
          <a:xfrm>
            <a:off x="1112588" y="4724400"/>
            <a:ext cx="3545182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FF00"/>
                </a:solidFill>
              </a:rPr>
              <a:t>All pair-wise comparisons were significant at p &lt; 0.05 except adult lung vs. pediatric lung and adult heart-lung vs. pediatric heart-lung</a:t>
            </a:r>
          </a:p>
        </p:txBody>
      </p:sp>
      <p:sp>
        <p:nvSpPr>
          <p:cNvPr id="3" name="title_cohort"/>
          <p:cNvSpPr txBox="1"/>
          <p:nvPr/>
        </p:nvSpPr>
        <p:spPr>
          <a:xfrm>
            <a:off x="1781300" y="927644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kern="0" dirty="0" smtClean="0"/>
              <a:t>(Transplants: January 1980 – June 2015)</a:t>
            </a:r>
            <a:endParaRPr lang="en-US" sz="2000" b="1" kern="0" dirty="0"/>
          </a:p>
        </p:txBody>
      </p:sp>
    </p:spTree>
    <p:extLst>
      <p:ext uri="{BB962C8B-B14F-4D97-AF65-F5344CB8AC3E}">
        <p14:creationId xmlns:p14="http://schemas.microsoft.com/office/powerpoint/2010/main" val="411957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1295400"/>
          <a:ext cx="8763000" cy="4945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itle 1"/>
          <p:cNvSpPr txBox="1">
            <a:spLocks/>
          </p:cNvSpPr>
          <p:nvPr/>
        </p:nvSpPr>
        <p:spPr bwMode="auto">
          <a:xfrm>
            <a:off x="0" y="239398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kern="0" dirty="0" smtClean="0"/>
              <a:t>REGISTRY DATABASE:</a:t>
            </a:r>
            <a:r>
              <a:rPr lang="en-US" sz="2600" kern="0" dirty="0" smtClean="0"/>
              <a:t/>
            </a:r>
            <a:br>
              <a:rPr lang="en-US" sz="2600" kern="0" dirty="0" smtClean="0"/>
            </a:br>
            <a:r>
              <a:rPr lang="en-US" sz="2400" kern="0" dirty="0" smtClean="0"/>
              <a:t>Kaplan-Meier Survival</a:t>
            </a:r>
            <a:br>
              <a:rPr lang="en-US" sz="2400" kern="0" dirty="0" smtClean="0"/>
            </a:br>
            <a:endParaRPr lang="en-US" sz="2000" kern="0" dirty="0"/>
          </a:p>
        </p:txBody>
      </p:sp>
      <p:grpSp>
        <p:nvGrpSpPr>
          <p:cNvPr id="15" name="Group 14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6" name="Group 15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9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7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9" name="pvalues"/>
          <p:cNvSpPr txBox="1"/>
          <p:nvPr/>
        </p:nvSpPr>
        <p:spPr>
          <a:xfrm>
            <a:off x="1143000" y="4665919"/>
            <a:ext cx="6082870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FF00"/>
                </a:solidFill>
              </a:rPr>
              <a:t>All pair-wise comparisons were significant at p &lt; 0.05 except adult lung vs. pediatric lung</a:t>
            </a:r>
            <a:r>
              <a:rPr lang="en-US" sz="1200" b="1" dirty="0" smtClean="0">
                <a:solidFill>
                  <a:srgbClr val="FFFF00"/>
                </a:solidFill>
              </a:rPr>
              <a:t>, </a:t>
            </a:r>
            <a:r>
              <a:rPr lang="en-US" sz="1200" b="1" dirty="0">
                <a:solidFill>
                  <a:srgbClr val="FFFF00"/>
                </a:solidFill>
              </a:rPr>
              <a:t>adult lung vs. pediatric heart-lung</a:t>
            </a:r>
            <a:r>
              <a:rPr lang="en-US" sz="1200" b="1" dirty="0" smtClean="0">
                <a:solidFill>
                  <a:srgbClr val="FFFF00"/>
                </a:solidFill>
              </a:rPr>
              <a:t>, </a:t>
            </a:r>
            <a:r>
              <a:rPr lang="en-US" sz="1200" b="1" dirty="0">
                <a:solidFill>
                  <a:srgbClr val="FFFF00"/>
                </a:solidFill>
              </a:rPr>
              <a:t>pediatric lung vs. pediatric heart-lung,  and adult heart-lung vs. pediatric heart-lung</a:t>
            </a:r>
          </a:p>
        </p:txBody>
      </p:sp>
      <p:sp>
        <p:nvSpPr>
          <p:cNvPr id="3" name="title_cohort"/>
          <p:cNvSpPr txBox="1"/>
          <p:nvPr/>
        </p:nvSpPr>
        <p:spPr>
          <a:xfrm>
            <a:off x="1714500" y="943693"/>
            <a:ext cx="571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kern="0" dirty="0" smtClean="0"/>
              <a:t>(Transplants: January 2004 – June 2015)</a:t>
            </a:r>
            <a:endParaRPr lang="en-US" sz="2000" b="1" kern="0" dirty="0"/>
          </a:p>
        </p:txBody>
      </p:sp>
    </p:spTree>
    <p:extLst>
      <p:ext uri="{BB962C8B-B14F-4D97-AF65-F5344CB8AC3E}">
        <p14:creationId xmlns:p14="http://schemas.microsoft.com/office/powerpoint/2010/main" val="296525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09600" y="24384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APPENDIX</a:t>
            </a:r>
            <a:endParaRPr lang="en-US" sz="4800" dirty="0"/>
          </a:p>
        </p:txBody>
      </p:sp>
      <p:grpSp>
        <p:nvGrpSpPr>
          <p:cNvPr id="8" name="Group 7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9" name="Group 8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8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0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96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905508"/>
          <a:ext cx="8610600" cy="5038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831923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1/2015-6/2016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861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ARGENTINA</a:t>
                      </a:r>
                      <a:r>
                        <a:rPr lang="en-US" sz="1500" b="1" kern="1200" baseline="300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8200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FUNDACION FAVALORO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82005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HAREFIELD S.A. - HOSPITAL ITALIANO DE MENDOZA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8200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INSTITUTO CARDIOVASCULAR DE ROSARIO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82005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CENTRO DE TRASPLANTE CARDIACO HOSPITAL PRIVADO CORDOBA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8200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HOSPITAL ITALIANO DE BUENOS AIRES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8200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HOSPITAL UNIVERSITARIO AUSTRAL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8200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HOSPITAL EL CRUCE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8200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HOSPITAL ESPAÑOL DE MENDOZA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82005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CENTRO DE TRASPLANTE CARDIACO DEL SANATORIO ALLENDE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8200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CENTRO DE TRASPLANTE CARDIACO HOSPITAL ITALIANO CORDOBA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0" name="Group 9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9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4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905508"/>
          <a:ext cx="8610600" cy="5038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81255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1/2015-6/2016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71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ARGENTINA</a:t>
                      </a:r>
                      <a:r>
                        <a:rPr lang="en-US" sz="1500" b="1" kern="1200" baseline="300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b="1" dirty="0" smtClean="0">
                        <a:solidFill>
                          <a:srgbClr val="FFFF00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3110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CENTRO DE TRASPLANTE PULMONAR HOSPITAL ITALIANO CORDOBA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9042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CLINICA DE NEFROLOGIA UROLOGIA Y ENFERMEDADES CARDIOVASCULARES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311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HOSPITAL ALEMAN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311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HOSPITAL CORDOBA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3110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HOSPITAL DE PEDIATRIA JUAN P GARRAHAN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3110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HOSPITAL GENERAL DE AGUDOS DR COSME ARGERICH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311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INSTITUTO CARDIOVASCULAR DE BUENOS AIRES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3110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INSTITUTO DE CARDIOLOGIA DE CORRIENTES JUANA F CABRAL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3110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SANATORIO DE LA TRINIDAD MITRE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311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SANATORIO PARQUE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0" name="Group 9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9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4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463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9707319"/>
              </p:ext>
            </p:extLst>
          </p:nvPr>
        </p:nvGraphicFramePr>
        <p:xfrm>
          <a:off x="304800" y="905507"/>
          <a:ext cx="8610600" cy="5241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805088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1/2015-6/2016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696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AUSTRALIA</a:t>
                      </a:r>
                      <a:r>
                        <a:rPr lang="en-US" sz="1500" b="1" kern="1200" baseline="300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69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St. Vincent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9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Royal Children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9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The Prince Charles Hospital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9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The Alfred Hospital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9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Fiona Stanley Hospital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96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AUSTRIA</a:t>
                      </a:r>
                      <a:r>
                        <a:rPr lang="en-US" sz="1500" b="1" kern="1200" baseline="300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6968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Allgemeines Krankenhaus Wien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968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Universitätsklinik Innsbruck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968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Landeskrankenhaus Graz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96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BELARUS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6968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RSPC Cardiology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0" name="Group 9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9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4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214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r>
              <a:rPr lang="en-US" sz="2200" dirty="0" smtClean="0">
                <a:solidFill>
                  <a:srgbClr val="FFFF00"/>
                </a:solidFill>
              </a:rPr>
              <a:t>MAJOR CONTRIBUTORS TO THE ISHLT TRANSPLANT REGISTRY</a:t>
            </a:r>
            <a:endParaRPr lang="en-US" sz="2200" dirty="0">
              <a:solidFill>
                <a:srgbClr val="FFFF0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0162414"/>
              </p:ext>
            </p:extLst>
          </p:nvPr>
        </p:nvGraphicFramePr>
        <p:xfrm>
          <a:off x="152399" y="762001"/>
          <a:ext cx="8839202" cy="5374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1"/>
                <a:gridCol w="2607129"/>
                <a:gridCol w="898071"/>
                <a:gridCol w="838201"/>
              </a:tblGrid>
              <a:tr h="25962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dirty="0">
                          <a:solidFill>
                            <a:srgbClr val="FFFF00"/>
                          </a:solidFill>
                        </a:rPr>
                        <a:t>Organization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dirty="0">
                          <a:solidFill>
                            <a:srgbClr val="FFFF00"/>
                          </a:solidFill>
                        </a:rPr>
                        <a:t>Countries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dirty="0">
                          <a:solidFill>
                            <a:srgbClr val="FFFF00"/>
                          </a:solidFill>
                        </a:rPr>
                        <a:t>Heart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dirty="0">
                          <a:solidFill>
                            <a:srgbClr val="FFFF00"/>
                          </a:solidFill>
                        </a:rPr>
                        <a:t>Lung 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000"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L’Agence de la Biomédicine  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France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7428"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Australia and New Zealand Cardiothoracic Organ Transplant Registry (ANZCOTR)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Australia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</a:tr>
              <a:tr h="296000"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British Columbia Transplant Agency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Canada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</a:tr>
              <a:tr h="685028"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Eurotransplant (ET)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Austria, Belgium, Croatia, Germany,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Hungary,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Netherlands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, Slovenia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27432" marB="27432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</a:tr>
              <a:tr h="507428"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Instituto Nacional Central Único Coordinador de Ablación e Implante (INCUCAI)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Argentina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</a:tr>
              <a:tr h="296000"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National Transplant Center of Italy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Italy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</a:tr>
              <a:tr h="296000"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Organización Nacional de Trasplantes (ONT)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Spain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</a:tr>
              <a:tr h="296000"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Registro Español de Trasplante Cardíaco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Spain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</a:tr>
              <a:tr h="507428"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Scandiatransplant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Denmark, Finland, Norway, Sweden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</a:tr>
              <a:tr h="507428"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United Kingdom Transplant Services Authority (UKTSSA)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United Kingdom, Ireland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</a:tr>
              <a:tr h="296000"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United Network for Organ Sharing (UNOS)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United States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noFill/>
                  </a:tcPr>
                </a:tc>
              </a:tr>
              <a:tr h="507428">
                <a:tc gridSpan="4"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In addition, 102 individual centers from North America, Central/South America, Europe, Asia, Africa and the Middle East have reported at least one transplant since 1995.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 fontAlgn="t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 fontAlgn="t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 fontAlgn="t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4" name="Group 13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066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905508"/>
          <a:ext cx="8610600" cy="5038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832603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1/2015-6/2016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8231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BELGIUM</a:t>
                      </a:r>
                      <a:r>
                        <a:rPr lang="en-US" sz="1500" b="1" kern="1200" baseline="300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500" b="1" dirty="0" smtClean="0">
                        <a:solidFill>
                          <a:srgbClr val="FFFF00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8231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Hôpital Erasme Bruxelles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8231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Universitair Ziekenhuis Antwerpen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82317">
                <a:tc>
                  <a:txBody>
                    <a:bodyPr/>
                    <a:lstStyle/>
                    <a:p>
                      <a:pPr rtl="0" fontAlgn="t"/>
                      <a:r>
                        <a:rPr lang="nl-NL" sz="1500" b="1" dirty="0">
                          <a:solidFill>
                            <a:schemeClr val="tx1"/>
                          </a:solidFill>
                        </a:rPr>
                        <a:t>Onze Lieve Vrouw Ziekenhuis Aalst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8231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Universitair Ziekenhuis Gent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82317">
                <a:tc>
                  <a:txBody>
                    <a:bodyPr/>
                    <a:lstStyle/>
                    <a:p>
                      <a:pPr rtl="0" fontAlgn="t"/>
                      <a:r>
                        <a:rPr lang="fr-FR" sz="1500" b="1" dirty="0">
                          <a:solidFill>
                            <a:schemeClr val="tx1"/>
                          </a:solidFill>
                        </a:rPr>
                        <a:t>Centre Hospitalier Universitaire Liège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82317">
                <a:tc>
                  <a:txBody>
                    <a:bodyPr/>
                    <a:lstStyle/>
                    <a:p>
                      <a:pPr rtl="0" fontAlgn="t"/>
                      <a:r>
                        <a:rPr lang="fr-FR" sz="1500" b="1" dirty="0">
                          <a:solidFill>
                            <a:schemeClr val="tx1"/>
                          </a:solidFill>
                        </a:rPr>
                        <a:t>Cliniques Universitaires, Université Catholique de Louvain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8231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UZ Gasthuisberg Leuven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8231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BRAZIL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82317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Heart Institute-Univ. Sao Paulo Hospital das Clinicas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82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Hospital de Messejana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0" name="Group 9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9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4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079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0"/>
          <a:ext cx="8610600" cy="5341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940873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TXs Performed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1/2015-6/2016 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43697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BRAZIL (cont’d)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435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Instituto de Medicina Integral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35786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Instituto de Cardiologia do Distrito Federal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35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Procardiaco Hospital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357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CANADA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435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Royal Victoria Hospital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35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The Toronto General Hospital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35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Hospital Sainte-Justine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77383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Institut Universitaire de Cardiologie et de Pneumologie de Quebec (IUCPQ)</a:t>
                      </a:r>
                      <a:endParaRPr lang="fr-FR" sz="15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35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University of Alberta Hospitals/Walter C. Mackenzie Health Sciences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7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02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1"/>
          <a:ext cx="8610600" cy="5105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905528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1/2015-6/2016 and Reported to ISHLT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420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CANADA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 (cont’d)</a:t>
                      </a:r>
                      <a:endParaRPr lang="en-US" sz="1500" b="1" dirty="0" smtClean="0">
                        <a:solidFill>
                          <a:srgbClr val="FFFF00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420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St. Paul's </a:t>
                      </a:r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Hospital</a:t>
                      </a:r>
                      <a:r>
                        <a:rPr lang="en-US" sz="1500" b="1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20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Vancouver General </a:t>
                      </a:r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Hospital</a:t>
                      </a:r>
                      <a:r>
                        <a:rPr lang="en-US" sz="1500" b="1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205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The Hospital For Sick Children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20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COLOMBIA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419414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Fundacion </a:t>
                      </a:r>
                      <a:r>
                        <a:rPr lang="en-US" sz="15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Cardioinfantil - Instituto </a:t>
                      </a:r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de Cardiologia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19414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Fundacion Cardiovascular de Colombia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19414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CROATIA</a:t>
                      </a:r>
                      <a:r>
                        <a:rPr lang="en-US" sz="1500" b="1" baseline="30000" dirty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419414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Clinical Hospital Zagreb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19414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Hospital Dubrava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7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011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0"/>
          <a:ext cx="8610600" cy="5407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69116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1/2015-6/2016 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720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FF00"/>
                          </a:solidFill>
                        </a:rPr>
                        <a:t>THE CZECH REPUBLIC</a:t>
                      </a:r>
                      <a:endParaRPr lang="en-US" sz="1500" b="1" dirty="0" smtClean="0">
                        <a:solidFill>
                          <a:srgbClr val="FFFF00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720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University Hospital Motol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720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DENMARK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US" sz="1500" dirty="0"/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720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Skejby University Hospital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720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Rigshospitalet, National University Hospital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720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FF00"/>
                          </a:solidFill>
                        </a:rPr>
                        <a:t>ESTONIA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720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Tartu University Hospital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720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FINLAND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US" sz="1500" dirty="0"/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6233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Helsinki University Central Hospital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623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Children's Hospital, University of Helsinki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623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FRANCE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US" sz="1500" dirty="0"/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6233">
                <a:tc>
                  <a:txBody>
                    <a:bodyPr/>
                    <a:lstStyle/>
                    <a:p>
                      <a:pPr rtl="0" fontAlgn="t"/>
                      <a:r>
                        <a:rPr lang="fr-FR" sz="1500" b="1" dirty="0">
                          <a:solidFill>
                            <a:schemeClr val="tx1"/>
                          </a:solidFill>
                        </a:rPr>
                        <a:t>Marseille Sainte Marguerite (APM) (A) - CHIRURGIE THORACIQUE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6233">
                <a:tc>
                  <a:txBody>
                    <a:bodyPr/>
                    <a:lstStyle/>
                    <a:p>
                      <a:pPr rtl="0" fontAlgn="t"/>
                      <a:r>
                        <a:rPr lang="fr-FR" sz="1500" b="1" dirty="0">
                          <a:solidFill>
                            <a:schemeClr val="tx1"/>
                          </a:solidFill>
                        </a:rPr>
                        <a:t>Marseille Timone adultes (APM) (A) - CHIRURGIE CARDIAQUE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2484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7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072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0"/>
          <a:ext cx="8610600" cy="5368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54278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1/2015-6/2016 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7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FRANCE</a:t>
                      </a:r>
                      <a:r>
                        <a:rPr lang="en-US" sz="1500" b="1" kern="1200" baseline="300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 (cont’d)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Marseille Timone enfants (APM) (A+P) - CHIRURGIE CARDIO-VASCULAIRE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Caen (A) - CHIRURGIE CARDIAQUE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Dijon (A) - CHIRURGIE CARDIAQUE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Toulouse (A) - CHIRURGIE THORACIQUE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Toulouse (A) - CHIRURGIE CARDIO-VASCULAIRE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Bordeaux (A+P) - UNITE DE TRANSPLANTATION CARDIAQUE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Bordeaux (A+P) - CHIRURGIE THORACIQUE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Montpellier (A) - UNITE DE TRANSPL. CARDIO-THORACIQUE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fr-FR" sz="1500" b="1" dirty="0">
                          <a:solidFill>
                            <a:schemeClr val="tx1"/>
                          </a:solidFill>
                        </a:rPr>
                        <a:t>Rennes (A) - CENTRE CARDIO-PNEUMOLOGIQUE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fr-FR" sz="1500" b="1" dirty="0">
                          <a:solidFill>
                            <a:schemeClr val="tx1"/>
                          </a:solidFill>
                        </a:rPr>
                        <a:t>Tours (A+P) - CHIRURGIE CARDIAQUE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fr-FR" sz="1500" b="1" dirty="0">
                          <a:solidFill>
                            <a:schemeClr val="tx1"/>
                          </a:solidFill>
                        </a:rPr>
                        <a:t>Grenoble (A) - CHIRURGIE CARDIAQUE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Grenoble (A) - PNEUMOLOGIE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7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824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0"/>
          <a:ext cx="8610600" cy="5257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86486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1/2015-6/2016 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621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FRANCE</a:t>
                      </a:r>
                      <a:r>
                        <a:rPr lang="en-US" sz="1500" b="1" kern="1200" baseline="300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 (cont’d)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6114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Nantes (A+P) - CHIRURGIE CARDIO-VASCULAIRE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114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Nancy (A+P) - CHIRURGIE CARDIO-PULMONAIRE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114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Lille (A+P) - CHIRURGIE CARDIO-VASCULAIRE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114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Clermont-Ferrand (A) - CHIRURGIE CARDIAQUE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114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Strasbourg (A) - CHIRURGIE THORACIQUE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114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Strasbourg (A) - CHIRURGIE CARDIO-PULMONAIRE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114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Lyon (A+P) - POLE DE TRANSPLANTATION PULMONAIRE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114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Lyon I (HCL) (A+P) - Pole de Transplantation Cardiaque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114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Lyon II (HCL) (A) - POLE DE TRANSPLANTATION CARDIAQUE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114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Paris Pitié-Salpêtrière (AP-HP) (A+P) - CHIRURGIE CARDIO-VASCULAIRE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97776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Paris Necker Enfants Malades (AP-HP) (A+P) - CARDIOLOGIE PEDIATRIQUE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15302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7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719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0"/>
          <a:ext cx="8610600" cy="5291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81005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1/2015-6/2016 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29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FRANCE</a:t>
                      </a:r>
                      <a:r>
                        <a:rPr lang="en-US" sz="1500" b="1" kern="1200" baseline="300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 (cont’d)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496054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Clichy Beaujon (AP-HP) (A) - PNEUMOLOGIE B ET TRANSPLANTATION PULMONAIRE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1961">
                <a:tc>
                  <a:txBody>
                    <a:bodyPr/>
                    <a:lstStyle/>
                    <a:p>
                      <a:r>
                        <a:rPr lang="fr-FR" sz="1500" b="1" dirty="0" smtClean="0">
                          <a:solidFill>
                            <a:schemeClr val="tx1"/>
                          </a:solidFill>
                        </a:rPr>
                        <a:t>Paris Bichat (AP-HP) (A) - CHIRURGIE CARDIO-VASCULAIRE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196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Paris Georges Pompidou (AP-HP) (A) - TRANSPLANTATION CARDIAQUE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96054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Paris Georges Pompidou (AP-HP) (A+P) - TRANSPL. PULM. ET CARDIO-PULM.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1961">
                <a:tc>
                  <a:txBody>
                    <a:bodyPr/>
                    <a:lstStyle/>
                    <a:p>
                      <a:pPr rtl="0"/>
                      <a:r>
                        <a:rPr lang="fr-FR" sz="1500" b="1" dirty="0" smtClean="0">
                          <a:solidFill>
                            <a:schemeClr val="tx1"/>
                          </a:solidFill>
                        </a:rPr>
                        <a:t>Rouen (A+P) - CHIR. THORACIQUE ET CARDIO-VASCULAIRE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19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Limoges (A) - CHIRURGIE CARDIAQUE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196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Suresnes Foch (A) - CHIRURGIE THORACIQUE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196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Le Plessis-Robinson Marie-Lannelongue (A+P) - CHIRURGIE CARDIAQUE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512690">
                <a:tc>
                  <a:txBody>
                    <a:bodyPr/>
                    <a:lstStyle/>
                    <a:p>
                      <a:pPr rtl="0"/>
                      <a:r>
                        <a:rPr lang="fr-FR" sz="1500" b="1" dirty="0">
                          <a:solidFill>
                            <a:schemeClr val="tx1"/>
                          </a:solidFill>
                        </a:rPr>
                        <a:t>Le Plessis-Robinson Marie-Lannelongue (A+P) - CHIRURGIE THORACIQUE CARDIO-VASCULAIRE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196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Créteil Henri Mondor (AP-HP) (A) - Chirurgie Cardio-Vasculaire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81800" y="6246226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7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543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19813" y="777323"/>
          <a:ext cx="8610600" cy="5347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42499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1/2015-6/2016 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2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GERMANY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US" sz="1500" b="1" kern="1200" baseline="30000" dirty="0" smtClean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28955">
                <a:tc>
                  <a:txBody>
                    <a:bodyPr/>
                    <a:lstStyle/>
                    <a:p>
                      <a:pPr rtl="0"/>
                      <a:r>
                        <a:rPr lang="de-DE" sz="1500" b="1" dirty="0">
                          <a:solidFill>
                            <a:schemeClr val="tx1"/>
                          </a:solidFill>
                        </a:rPr>
                        <a:t>Universität des Saarlandes Homburg/Saar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2895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Herzzentrum Dresden GmbH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2895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Deutsches Herzzentrum Berlin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2895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Universitätsklinik Köln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2895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Universität Leipzig - Herzzentrum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2895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Kerckhoff Klinik, Bad Nauheim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28955">
                <a:tc>
                  <a:txBody>
                    <a:bodyPr/>
                    <a:lstStyle/>
                    <a:p>
                      <a:pPr rtl="0"/>
                      <a:r>
                        <a:rPr lang="de-DE" sz="1500" b="1" dirty="0">
                          <a:solidFill>
                            <a:schemeClr val="tx1"/>
                          </a:solidFill>
                        </a:rPr>
                        <a:t>Klinikum der Universität Regensburg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28955">
                <a:tc>
                  <a:txBody>
                    <a:bodyPr/>
                    <a:lstStyle/>
                    <a:p>
                      <a:pPr rtl="0"/>
                      <a:r>
                        <a:rPr lang="de-DE" sz="1500" b="1" dirty="0">
                          <a:solidFill>
                            <a:schemeClr val="tx1"/>
                          </a:solidFill>
                        </a:rPr>
                        <a:t>Herzzentrum Nordrhein-Westfalen Bad Oeynhausen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2895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Universitätsklinikum Essen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2895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Johannes Gutenberg Universität Mainz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2895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Heinrich-Heine-Universität Düsseldorf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2895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Universitätsklinikum Münster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28955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Ruprecht-Karls-Universität Heidelberg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7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55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0"/>
          <a:ext cx="8610600" cy="5384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82697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1/2015-6/2016 and Reported to ISHLT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807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GERMANY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3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973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Medizinische Hochschule Hannover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973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Universitätsklinikum Göttingen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973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Universitätsklinikum Aachen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9732">
                <a:tc>
                  <a:txBody>
                    <a:bodyPr/>
                    <a:lstStyle/>
                    <a:p>
                      <a:pPr rtl="0"/>
                      <a:r>
                        <a:rPr lang="de-DE" sz="1500" b="1" dirty="0">
                          <a:solidFill>
                            <a:schemeClr val="tx1"/>
                          </a:solidFill>
                        </a:rPr>
                        <a:t>Klinikum der Justus-Liebig-Universität Giessen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973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Universitätsklinikum Schleswig-Holstein Kiel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973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Johann Wolfgang Goethe Universität Frankfurt/Main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9732">
                <a:tc>
                  <a:txBody>
                    <a:bodyPr/>
                    <a:lstStyle/>
                    <a:p>
                      <a:pPr rtl="0"/>
                      <a:r>
                        <a:rPr lang="de-DE" sz="1500" b="1" dirty="0">
                          <a:solidFill>
                            <a:schemeClr val="tx1"/>
                          </a:solidFill>
                        </a:rPr>
                        <a:t>Friedrich Schiller Universität Jena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9732">
                <a:tc>
                  <a:txBody>
                    <a:bodyPr/>
                    <a:lstStyle/>
                    <a:p>
                      <a:pPr rtl="0"/>
                      <a:r>
                        <a:rPr lang="de-DE" sz="1500" b="1" dirty="0" smtClean="0">
                          <a:solidFill>
                            <a:schemeClr val="tx1"/>
                          </a:solidFill>
                        </a:rPr>
                        <a:t>Universitätsklinikum Erlangen-Nürnberg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9732">
                <a:tc>
                  <a:txBody>
                    <a:bodyPr/>
                    <a:lstStyle/>
                    <a:p>
                      <a:pPr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Universitätsklinikum Würzburg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9732">
                <a:tc>
                  <a:txBody>
                    <a:bodyPr/>
                    <a:lstStyle/>
                    <a:p>
                      <a:pPr rtl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500" b="1" dirty="0">
                          <a:solidFill>
                            <a:schemeClr val="tx1"/>
                          </a:solidFill>
                        </a:rPr>
                        <a:t>Ludwig Maximilians Universität München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9732">
                <a:tc>
                  <a:txBody>
                    <a:bodyPr/>
                    <a:lstStyle/>
                    <a:p>
                      <a:pPr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Universitätsklinikum Hamburg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7295" y="635454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7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277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424864"/>
              </p:ext>
            </p:extLst>
          </p:nvPr>
        </p:nvGraphicFramePr>
        <p:xfrm>
          <a:off x="304800" y="762001"/>
          <a:ext cx="8610600" cy="5407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10476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1/2015-6/2016 and Reported to ISHLT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277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GERMANY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3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27706">
                <a:tc>
                  <a:txBody>
                    <a:bodyPr/>
                    <a:lstStyle/>
                    <a:p>
                      <a:pPr rtl="0" fontAlgn="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500" b="1" dirty="0">
                          <a:solidFill>
                            <a:schemeClr val="tx1"/>
                          </a:solidFill>
                        </a:rPr>
                        <a:t>Klinikum der Albert-Ludwigs-Universität Freiburg im Breisgau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277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HONG KONG 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27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Queen Mary Hospital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27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baseline="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HUNGARY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27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Heart and Vascular Center, Semmelweis University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27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baseline="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INDIA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39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Fortis Malar Hospital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9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Fortis Hospital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38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IRAN</a:t>
                      </a:r>
                      <a:endParaRPr lang="en-US" sz="1500" b="1" kern="1200" baseline="0" dirty="0" smtClean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38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Masih Daneshvari Hospital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14768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  <a:latin typeface="+mn-lt"/>
                        </a:rPr>
                        <a:t>ISRAEL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14768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Rabin Medical Center (Belinson Campus)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5138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Sheba Medical Center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7295" y="629818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6" name="Group 5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7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155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62000" y="4572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ACKNOWLEDGMENTS: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447800"/>
            <a:ext cx="792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We wish to extend our sincere thanks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to the many thoracic transplant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surgeons, physicians and data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coordinators in transplant programs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throughout the world whose timely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and accurate submission of data has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made these analyses possible.</a:t>
            </a:r>
            <a:endParaRPr lang="en-US" sz="3600" dirty="0" smtClean="0">
              <a:solidFill>
                <a:srgbClr val="FFFF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0" name="Group 9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9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1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838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539231"/>
              </p:ext>
            </p:extLst>
          </p:nvPr>
        </p:nvGraphicFramePr>
        <p:xfrm>
          <a:off x="304800" y="761999"/>
          <a:ext cx="8610600" cy="5168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10644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1/2015-6/2016 and Reported to ISHLT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050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ITALY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7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 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0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OSPEDALE POLICLINICO S. MATTEO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OSPEDALE PEDIATRICO BAMBINO GESU'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Ospedale Monaldi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AO NIGUARDA CA' GRANDA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S.ORSOLA-MALPIGHI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503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AZIENDA OSPEDALIERA S. M. MISERICORDIA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Ospedele San Camillo - Forlanini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Is.Me.T.T. - UPMC Italy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OSPEDALE PAPA GIOVANNI XXIII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503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AOU Città della Salute, PO S.G.Battista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0503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AOU Città della Salute, PO OIRM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7295" y="629818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7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079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5915292"/>
              </p:ext>
            </p:extLst>
          </p:nvPr>
        </p:nvGraphicFramePr>
        <p:xfrm>
          <a:off x="304800" y="762001"/>
          <a:ext cx="8610600" cy="5384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52619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1/2015-6/2016 and Reported to ISHLT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86014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ITALY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7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86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AOU CONSORZIALE POLICLINICO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86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AZIENDA OSPEDALIERA G. BROTZU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86014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A.O.U. SENESE - S.M. alle SCOTTE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86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AZIENDA OSPEDALIERA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86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OSPEDALE CIVILE MAGGIORE</a:t>
                      </a: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86014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NETHERLANDS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US" sz="1500" b="1" dirty="0"/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86014">
                <a:tc>
                  <a:txBody>
                    <a:bodyPr/>
                    <a:lstStyle/>
                    <a:p>
                      <a:pPr rtl="0" fontAlgn="t"/>
                      <a:r>
                        <a:rPr lang="nl-NL" sz="1500" b="1" dirty="0">
                          <a:solidFill>
                            <a:schemeClr val="tx1"/>
                          </a:solidFill>
                        </a:rPr>
                        <a:t>Universitair Medisch Centrum Utrecht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86014">
                <a:tc>
                  <a:txBody>
                    <a:bodyPr/>
                    <a:lstStyle/>
                    <a:p>
                      <a:pPr rtl="0" fontAlgn="t"/>
                      <a:r>
                        <a:rPr lang="nl-NL" sz="1500" b="1" dirty="0">
                          <a:solidFill>
                            <a:schemeClr val="tx1"/>
                          </a:solidFill>
                        </a:rPr>
                        <a:t>Erasmus Medisch Centrum Rotterdam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86014">
                <a:tc>
                  <a:txBody>
                    <a:bodyPr/>
                    <a:lstStyle/>
                    <a:p>
                      <a:pPr rtl="0" fontAlgn="t"/>
                      <a:r>
                        <a:rPr lang="nl-NL" sz="1500" b="1" dirty="0">
                          <a:solidFill>
                            <a:schemeClr val="tx1"/>
                          </a:solidFill>
                        </a:rPr>
                        <a:t>Universitair Medisch Centrum Groningen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86014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NEW ZEALAND</a:t>
                      </a:r>
                      <a:endParaRPr lang="en-US" sz="1500" b="1" kern="1200" baseline="30000" dirty="0" smtClean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86014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Auckland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 City Hospital</a:t>
                      </a:r>
                      <a:endParaRPr lang="en-US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7295" y="629818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6" name="Group 5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7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760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0"/>
          <a:ext cx="8610600" cy="4917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81081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1/2015-6/2016 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332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NORWAY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US" sz="1500" b="1" dirty="0"/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332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Rikshospitalet - National Hospital of Norway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332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PANAMA</a:t>
                      </a:r>
                      <a:endParaRPr lang="en-US" sz="1500" b="1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332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Hospital Punta Pacifica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332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PERU</a:t>
                      </a:r>
                      <a:endParaRPr lang="en-US" sz="1500" b="1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332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Instituto Nacional Cardiovascular INCOR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332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POLAND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332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Regional Pulmonary Hospital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332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RUSSIA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332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Federal V. Shumakov Research Centre of Transplantology &amp; Artificial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Organs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332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Research Institute S.V. Ochapowski Regional Hospital #1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267008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7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361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6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84394"/>
          <a:ext cx="8610600" cy="5083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804023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1/2015-6/2016 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44324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REPUBLIC OF KOREA</a:t>
                      </a:r>
                      <a:endParaRPr lang="en-US" sz="1500" b="1" dirty="0"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44324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Seoul National University Hospital</a:t>
                      </a:r>
                      <a:endParaRPr lang="en-US" sz="15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4324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Severance</a:t>
                      </a:r>
                      <a:r>
                        <a:rPr lang="en-US" sz="15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Hospital</a:t>
                      </a:r>
                      <a:endParaRPr lang="en-US" sz="15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4324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SAUDI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 ARABIA</a:t>
                      </a:r>
                      <a:endParaRPr lang="en-US" sz="1500" b="1" dirty="0" smtClean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50887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King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Faisal Specialist Hospital and Research Center</a:t>
                      </a:r>
                      <a:endParaRPr lang="en-US" sz="15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2406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SLOVENIA</a:t>
                      </a:r>
                      <a:r>
                        <a:rPr lang="en-US" sz="1500" b="1" baseline="30000" dirty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US" sz="1500" b="1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50887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Medical Center Ljubljana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7052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SOUTH AFRICA</a:t>
                      </a:r>
                      <a:endParaRPr lang="en-US" sz="1500" b="1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593688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Milpark Hospital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454672" y="6393013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9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3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956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531312"/>
              </p:ext>
            </p:extLst>
          </p:nvPr>
        </p:nvGraphicFramePr>
        <p:xfrm>
          <a:off x="304800" y="762000"/>
          <a:ext cx="8610600" cy="5312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815854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1/2015-6/2016 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5650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SPAIN</a:t>
                      </a:r>
                      <a:endParaRPr lang="en-US" sz="1500" b="1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462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Hospital Juan Canalejo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8, 9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462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HOSPITAL MARQUÉS DE VALDECILLA. SANTANDER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8, 10</a:t>
                      </a:r>
                      <a:endParaRPr lang="en-US" sz="15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462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HOSPITAL DE BELLVITGE. BARCELONA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462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HOSPITAL VIRGEN DEL ROCIO. SEVILLA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462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HOSPITAL SANTA CREU I SANT PAU. BARCELONA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5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462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HOSPITAL 12 DE OCTUBRE. MADRID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8, 10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462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HOSPITAL UNIVERSITARIO REINA SOFIA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8, 10</a:t>
                      </a:r>
                      <a:endParaRPr lang="en-US" sz="15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462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HOSPITAL GREGORIO MARAÑÓN. MADRID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462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dirty="0" smtClean="0">
                          <a:solidFill>
                            <a:schemeClr val="tx1"/>
                          </a:solidFill>
                        </a:rPr>
                        <a:t>HOSPITAL UNIVERSITARIO PUERTA DE HIERRO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462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HOSPITAL UNIVERSITARI I POLITÈCNIC LA FE. VALENCIA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8, 10</a:t>
                      </a:r>
                      <a:endParaRPr lang="en-US" sz="15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462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HOSPITAL CLINIC I PROVINCIAL. BARCELONA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267008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7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228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314877"/>
              </p:ext>
            </p:extLst>
          </p:nvPr>
        </p:nvGraphicFramePr>
        <p:xfrm>
          <a:off x="304800" y="762001"/>
          <a:ext cx="8610600" cy="5329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819173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1/2015-6/2016 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71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SPAIN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 smtClean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Vall D'Herbron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8, 10</a:t>
                      </a:r>
                      <a:endParaRPr lang="en-US" sz="15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Hospital Central DE Asturias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HOSPITAL LA PAZ INFANTIL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8, 10</a:t>
                      </a:r>
                      <a:endParaRPr lang="en-US" sz="15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s-E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HOSPITAL VIRGEN DE LA ARRIXACA. MURCIA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HOSPITAL MIGUEL SERVET. ZARAGOZA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HOSPITAL CLÍNICO. VALLADOLID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SWEDEN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5</a:t>
                      </a:r>
                      <a:endParaRPr lang="en-US" sz="1500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Sahlgrenska University Hospital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University Hospital of Lund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130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SWITZERLAND 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University Hospital Zurich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7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3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37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848651"/>
              </p:ext>
            </p:extLst>
          </p:nvPr>
        </p:nvGraphicFramePr>
        <p:xfrm>
          <a:off x="304800" y="701040"/>
          <a:ext cx="8610600" cy="5402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55669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1/2015-6/2016 and Reported to ISHLT</a:t>
                      </a:r>
                      <a:endParaRPr lang="en-US" sz="1500" dirty="0"/>
                    </a:p>
                  </a:txBody>
                  <a:tcPr marL="45720" marR="4572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264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TAIWAN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264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Cheng-Hsin General Hosptial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264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TURKEY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264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Heart Center, Ankara University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264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Hospital of Akdeniz University</a:t>
                      </a:r>
                    </a:p>
                  </a:txBody>
                  <a:tcPr marL="4572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264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  <a:latin typeface="+mn-lt"/>
                        </a:rPr>
                        <a:t>UNITED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KINGDOM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11</a:t>
                      </a:r>
                      <a:endParaRPr lang="en-US" sz="1500" dirty="0"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264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Great 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Ormond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Street Hospital for Children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264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University of Glasgow/Glasgow Royal Infirmary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264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The Freeman Hospital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82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Harefield Hospital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82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Wythenshawe Hospital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82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Queen Elizabeth Hospital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82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</a:rPr>
                        <a:t>Papworth Hospital</a:t>
                      </a:r>
                      <a:endParaRPr lang="en-US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7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035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360558"/>
              </p:ext>
            </p:extLst>
          </p:nvPr>
        </p:nvGraphicFramePr>
        <p:xfrm>
          <a:off x="304800" y="701041"/>
          <a:ext cx="8610600" cy="5496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2962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1/2015-6/2016 and Reported to ISHLT</a:t>
                      </a:r>
                      <a:endParaRPr lang="en-US" sz="1500" dirty="0"/>
                    </a:p>
                  </a:txBody>
                  <a:tcPr marL="45720" marR="4572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048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UNITED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12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048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Children’s of Alabama, Birmingham, AL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048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of Alabama Hospital, Birmingham, AL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048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Baptist Medical Center, Little Rock, AR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048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Arkansas Children’s Hospital, Little Rock, AR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048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Phoenix Children’s Hospital, Phoenix, AZ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048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Mayo Clinic Hospital, Phoenix, AZ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048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St.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Joseph’s Hospital and Medical Center, Phoenix, AZ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048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Banner University Medical Center, Tucson, AZ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0489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Rady Children’s Hospital &amp; Health Center, San Diego, CA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048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noProof="0" dirty="0" smtClean="0">
                          <a:solidFill>
                            <a:schemeClr val="tx1"/>
                          </a:solidFill>
                        </a:rPr>
                        <a:t>Children’s Hospital Los Angeles, Los Angeles, CA</a:t>
                      </a:r>
                      <a:endParaRPr lang="en-US" sz="15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048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Cedars-Sinai Medical Center, Los Angeles, CA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048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Loma Linda University Medical Center, Loma Linda, CA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0489">
                <a:tc>
                  <a:txBody>
                    <a:bodyPr/>
                    <a:lstStyle/>
                    <a:p>
                      <a:pPr rtl="0" fontAlgn="t"/>
                      <a:r>
                        <a:rPr lang="it-IT" sz="1500" b="1" dirty="0">
                          <a:solidFill>
                            <a:schemeClr val="tx1"/>
                          </a:solidFill>
                        </a:rPr>
                        <a:t>Lucile Salter Packard Children’s Hospital, Palo Alto, CA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5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3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846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0"/>
          <a:ext cx="8610600" cy="5257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54278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1/2015-6/2016 and Reported to ISHLT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729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UNITED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12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California Pacific Medical Center, San Francisco, CA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UCSD Medical Center, San Diego, CA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of CA San Francisco Medical Center, San Francisco, CA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Sutter Medical Center Sacramento, Sacramento, CA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Sharp Memorial Hospital, San Diego, CA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Stanford Health Care, Stanford, CA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s-ES" sz="1500" b="1" dirty="0">
                          <a:solidFill>
                            <a:schemeClr val="tx1"/>
                          </a:solidFill>
                        </a:rPr>
                        <a:t>UCLA Medical Center, Los Angeles, CA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Keck Hospital of USC,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Los Angeles, CA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Children’s Hospital Colorado,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Aurora, CO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University of Colorado Hospital/HSC, Aurora, CO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Hartford Hospital, Hartford, CT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Yale New Haven Hospital, New Haven, CT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6" name="Group 5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7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977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1996"/>
          <a:ext cx="8610600" cy="5334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8911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1/2015-6/2016 and Reported to ISHLT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UNITED 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12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Children’s National Medical Center, Washington,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 DC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Washington Hospital Center, Washington, DC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Alfred I duPont Hospital for Children, Wilmington, DE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John Hopkins All Children’s Hospital, St. Petersburg, FL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Cleveland Clinic Florida Weston, Weston, FL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solidFill>
                            <a:schemeClr val="tx1"/>
                          </a:solidFill>
                        </a:rPr>
                        <a:t>Florida Hospital Medical Center, Orlando, FL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Memorial Regional/ Joe DiMaggio Children’s Hospital, Hollywood, FL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Jackson Memorial Hospital, Miami, FL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Memorial Regional Hospital, Hollywood, FL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pPr rtl="0" fontAlgn="t"/>
                      <a:r>
                        <a:rPr lang="es-ES" sz="1500" b="1" dirty="0">
                          <a:solidFill>
                            <a:schemeClr val="tx1"/>
                          </a:solidFill>
                        </a:rPr>
                        <a:t>Mayo </a:t>
                      </a:r>
                      <a:r>
                        <a:rPr lang="en-US" sz="1500" b="1" noProof="0" dirty="0" smtClean="0">
                          <a:solidFill>
                            <a:schemeClr val="tx1"/>
                          </a:solidFill>
                        </a:rPr>
                        <a:t>Clinic</a:t>
                      </a:r>
                      <a:r>
                        <a:rPr lang="es-ES" sz="15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500" b="1" dirty="0">
                          <a:solidFill>
                            <a:schemeClr val="tx1"/>
                          </a:solidFill>
                        </a:rPr>
                        <a:t>Florida, Jacksonville, FL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pPr rtl="0" fontAlgn="t"/>
                      <a:r>
                        <a:rPr lang="es-ES" sz="1500" b="1" dirty="0">
                          <a:solidFill>
                            <a:schemeClr val="tx1"/>
                          </a:solidFill>
                        </a:rPr>
                        <a:t>Tampa General Hospital, Tampa, FL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9607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UF Health Shands Hospital,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Gainesville, FL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818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6" name="Group 5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7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332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3048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REGISTRY STEERING COMMITTEE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233167"/>
            <a:ext cx="8839200" cy="469314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51000"/>
              </a:lnSpc>
            </a:pPr>
            <a:r>
              <a:rPr lang="en-US" b="1" dirty="0" smtClean="0"/>
              <a:t>Josef Stehlik – </a:t>
            </a:r>
            <a:r>
              <a:rPr lang="en-US" b="1" dirty="0" smtClean="0">
                <a:solidFill>
                  <a:srgbClr val="FFFF00"/>
                </a:solidFill>
              </a:rPr>
              <a:t>Medical Director</a:t>
            </a:r>
          </a:p>
          <a:p>
            <a:pPr>
              <a:lnSpc>
                <a:spcPct val="151000"/>
              </a:lnSpc>
            </a:pPr>
            <a:r>
              <a:rPr lang="en-US" b="1" dirty="0" smtClean="0"/>
              <a:t>Roger Yusen – </a:t>
            </a:r>
            <a:r>
              <a:rPr lang="en-US" b="1" dirty="0" smtClean="0">
                <a:solidFill>
                  <a:srgbClr val="FFFF00"/>
                </a:solidFill>
              </a:rPr>
              <a:t>Associate Dir. for Lung/Heart-Lung Transplantation</a:t>
            </a:r>
          </a:p>
          <a:p>
            <a:pPr>
              <a:lnSpc>
                <a:spcPct val="151000"/>
              </a:lnSpc>
            </a:pPr>
            <a:r>
              <a:rPr lang="en-US" b="1" dirty="0"/>
              <a:t>Daniel Chambers </a:t>
            </a:r>
            <a:r>
              <a:rPr lang="en-US" b="1" dirty="0" smtClean="0"/>
              <a:t>– </a:t>
            </a:r>
            <a:r>
              <a:rPr lang="en-US" b="1" dirty="0">
                <a:solidFill>
                  <a:srgbClr val="FFFF00"/>
                </a:solidFill>
              </a:rPr>
              <a:t>Associate Dir. for </a:t>
            </a:r>
            <a:r>
              <a:rPr lang="en-US" b="1" dirty="0" smtClean="0">
                <a:solidFill>
                  <a:srgbClr val="FFFF00"/>
                </a:solidFill>
              </a:rPr>
              <a:t>Lung/Heart-Lung Transplantation</a:t>
            </a:r>
          </a:p>
          <a:p>
            <a:pPr>
              <a:lnSpc>
                <a:spcPct val="151000"/>
              </a:lnSpc>
            </a:pPr>
            <a:r>
              <a:rPr lang="en-US" b="1" dirty="0" smtClean="0"/>
              <a:t>Lars Lund – </a:t>
            </a:r>
            <a:r>
              <a:rPr lang="en-US" b="1" dirty="0" smtClean="0">
                <a:solidFill>
                  <a:srgbClr val="FFFF00"/>
                </a:solidFill>
              </a:rPr>
              <a:t>Associate Dir. for Heart Transplantation</a:t>
            </a:r>
          </a:p>
          <a:p>
            <a:pPr>
              <a:lnSpc>
                <a:spcPct val="151000"/>
              </a:lnSpc>
            </a:pPr>
            <a:r>
              <a:rPr lang="en-US" b="1" dirty="0" smtClean="0"/>
              <a:t>Kiran Khush </a:t>
            </a:r>
            <a:r>
              <a:rPr lang="en-US" b="1" dirty="0"/>
              <a:t>– </a:t>
            </a:r>
            <a:r>
              <a:rPr lang="en-US" b="1" dirty="0">
                <a:solidFill>
                  <a:srgbClr val="FFFF00"/>
                </a:solidFill>
              </a:rPr>
              <a:t>Associate Dir. for Heart Transplantation</a:t>
            </a:r>
            <a:endParaRPr lang="en-US" b="1" dirty="0" smtClean="0">
              <a:solidFill>
                <a:srgbClr val="FFFF00"/>
              </a:solidFill>
            </a:endParaRPr>
          </a:p>
          <a:p>
            <a:pPr>
              <a:lnSpc>
                <a:spcPct val="151000"/>
              </a:lnSpc>
            </a:pPr>
            <a:r>
              <a:rPr lang="en-US" b="1" dirty="0" smtClean="0"/>
              <a:t>Joseph Rossano – </a:t>
            </a:r>
            <a:r>
              <a:rPr lang="en-US" b="1" dirty="0">
                <a:solidFill>
                  <a:srgbClr val="FFFF00"/>
                </a:solidFill>
              </a:rPr>
              <a:t>Associate Dir. for Pediatric Heart Transplantation</a:t>
            </a:r>
          </a:p>
          <a:p>
            <a:pPr>
              <a:lnSpc>
                <a:spcPct val="151000"/>
              </a:lnSpc>
            </a:pPr>
            <a:r>
              <a:rPr lang="en-US" b="1" dirty="0" smtClean="0"/>
              <a:t>Samuel Goldfarb – </a:t>
            </a:r>
            <a:r>
              <a:rPr lang="en-US" b="1" dirty="0" smtClean="0">
                <a:solidFill>
                  <a:srgbClr val="FFFF00"/>
                </a:solidFill>
              </a:rPr>
              <a:t>Associate Dir. for Pediatric Lung/Heart-Lung Transplantation</a:t>
            </a:r>
          </a:p>
          <a:p>
            <a:pPr>
              <a:lnSpc>
                <a:spcPct val="151000"/>
              </a:lnSpc>
            </a:pPr>
            <a:r>
              <a:rPr lang="en-US" b="1" dirty="0" smtClean="0"/>
              <a:t>Bruno Meiser – </a:t>
            </a:r>
            <a:r>
              <a:rPr lang="en-US" b="1" dirty="0" smtClean="0">
                <a:solidFill>
                  <a:srgbClr val="FFFF00"/>
                </a:solidFill>
              </a:rPr>
              <a:t>Associate Dir.  for OEO and Transplant Center Relations</a:t>
            </a:r>
          </a:p>
          <a:p>
            <a:pPr>
              <a:lnSpc>
                <a:spcPct val="151000"/>
              </a:lnSpc>
            </a:pPr>
            <a:r>
              <a:rPr lang="en-US" b="1" dirty="0" smtClean="0"/>
              <a:t>Bronwyn Levvey </a:t>
            </a:r>
            <a:r>
              <a:rPr lang="en-US" b="1" dirty="0" smtClean="0">
                <a:solidFill>
                  <a:srgbClr val="FFFF00"/>
                </a:solidFill>
              </a:rPr>
              <a:t>– Associate Dir. for Outcomes Analysis</a:t>
            </a:r>
          </a:p>
          <a:p>
            <a:pPr>
              <a:lnSpc>
                <a:spcPct val="151000"/>
              </a:lnSpc>
            </a:pPr>
            <a:r>
              <a:rPr lang="en-US" b="1" dirty="0" smtClean="0"/>
              <a:t>Amanda Rowe – </a:t>
            </a:r>
            <a:r>
              <a:rPr lang="en-US" b="1" dirty="0" smtClean="0">
                <a:solidFill>
                  <a:srgbClr val="FFFF00"/>
                </a:solidFill>
              </a:rPr>
              <a:t>ISHLT Executive Director</a:t>
            </a:r>
          </a:p>
          <a:p>
            <a:pPr>
              <a:lnSpc>
                <a:spcPct val="151000"/>
              </a:lnSpc>
            </a:pPr>
            <a:r>
              <a:rPr lang="en-US" b="1" dirty="0"/>
              <a:t>Wida </a:t>
            </a:r>
            <a:r>
              <a:rPr lang="en-US" b="1" dirty="0" smtClean="0"/>
              <a:t>Cherikh – </a:t>
            </a:r>
            <a:r>
              <a:rPr lang="en-US" b="1" dirty="0" smtClean="0">
                <a:solidFill>
                  <a:srgbClr val="FFFF00"/>
                </a:solidFill>
              </a:rPr>
              <a:t>Associate Dir. for Data Analysis</a:t>
            </a:r>
            <a:endParaRPr lang="en-US" b="1" dirty="0">
              <a:solidFill>
                <a:srgbClr val="FFFF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0" name="Group 9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9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1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607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0"/>
          <a:ext cx="8610600" cy="5257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54278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1/2015-6/2016 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729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12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Children’s Healthcare of Atlanta, Atlanta, GA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Emory University Hospital, Atlanta, GA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Piedmont Hospital, Atlanta, GA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of Iowa Hospital and Clinics, Iowa City, IA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Advocate Christ Medical Center, Oak Lawn, IL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Ann and Robert H. Lurie Children’s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Hospital, Chicago, IL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Loyola University Medical Center, Maywood, IL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Northwestern Memorial Hospital, Chicago, IL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of Chicago Medical Center, Chicago, IL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Indiana University Health, Indianapolis, IN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Lutheran Hospital of Ft Wayne, Ft Wayne, IN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63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St.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Vincent Hospital and Health Care Center, Indianapolis, IN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6" name="Group 5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7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982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1"/>
          <a:ext cx="8610600" cy="5099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31579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1/2015-6/2016 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3684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12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3592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Jewish Hospital, Louisville, KY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5929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Norton Children’s Hospital, Louisville, KY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592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of Kentucky Medical Center, Lexington, KY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592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Ochsner Foundation Hospital, New Orleans, LA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592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Boston Children’s Hospital,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Boston, MA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592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Massachusetts General Hospital, Boston, MA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592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Tufts Medical Center, Boston, MA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592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Brigham and Women’s Hospital, Boston, MA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59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Johns Hopkins Hospital, Baltimore, MD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59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University of Maryland Medical System, Baltimore, MD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592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Children’s Hospital of Michigan, Detroit, MI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592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Henry Ford Hospital, Detroit, MI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6" name="Group 5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7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280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0"/>
          <a:ext cx="8610600" cy="5384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24754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1/2015-6/2016 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3370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12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Spectrum Health, Grand Rapids, MI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of Michigan Medical Center, Ann Arbor, MI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University of MN Amplatz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 Children’s Hospital, Minneapolis, MN</a:t>
                      </a:r>
                      <a:endParaRPr lang="en-US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Abbott Northwestern Hospital, Minneapolis, MN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St.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Mary’s Hospital (Mayo Clinic), Rochester, MN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University of Minnesota Medical Center, Minneapolis, MN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Barnes-Jewish Hospital, St. Louis, MO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Cardinal Glennon Children’s Hospital, St. Louis, MO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St. Louis Children’s Hospital, 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St.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Louis, MO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Children’s Mercy Hospital, Kansas City, MO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St.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Luke’s Hospital of Kansas City, Kansas City, MO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of MS Medical Center, Jackson, MS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Wake Forest Baptist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 Medical Center, Winston Salem, NC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6" name="Group 5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7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787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0"/>
          <a:ext cx="8610600" cy="5334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65210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1/2015-6/2016 and Reported to ISHLT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233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12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Carolinas Medical Center, Charlotte, NC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Duke University Hospital, Durham, NC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UNC Hospitals, Chapel Hill, NC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Children’s Hospital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 and Medical Center, Omaha, NE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The Nebraska Medical Center, Omaha, NE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Newark Beth Israel Medical Center, Newark, NJ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Robert Wood Johnson University Hospital, New Brunswick, NJ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New York-Presbyterian/Columbia, New York, NY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Strong Memorial Hospital, Rochester, NY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Montefiore Medical Center, Bronx, NY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Mount Sinai Medical Center, New York, NY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1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Westchester Medical Center, Valhalla, NY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6" name="Group 5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7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943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1996"/>
          <a:ext cx="8610600" cy="5341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87538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1/2015-6/2016 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1189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12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5023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Cleveland Clinic Foundation, Cleveland, OH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023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Nationwide Children’s Hospital, Columbus, OH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023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Children’s Hospital Medical Center, Cincinnati, OH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023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Ohio State University Medical Center, Columbus, OH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0233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University of Cincinnati  Medical Cen, Cincinnati, OH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0233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University Hospital of Cleveland, Cleveland, OH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023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Integris Baptist Medical Center, Oklahoma City, OK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023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Oregon Health and Science University, Portland, OR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023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Allegheny General Hospital, Pittsburgh, PA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023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Children’s Hospital of Pittsburgh of UPMC, Pittsburgh, PA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0233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Children’s Hospital of Philadelphia, Philadelphia, PA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02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Penn State Milton S Hershey Medical Center, Hershey, PA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509866" y="649784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6" name="Group 5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7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282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1"/>
          <a:ext cx="8610600" cy="5290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5900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1/2015-6/2016 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94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12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4852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Hahnemann University Hospital, Philadelphia, PA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852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of Pittsburgh Medical Center, Pittsburgh, PA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852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Thomas Jefferson University Hospital, Philadelphia, PA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852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Temple University Hospital, Philadelphia, PA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852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The Hospital of the University of PA, Philadelphia, PA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8521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Cardiovascular Center of PR, San Juan, PR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8521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Medical University of SC, Charleston, SC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852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Baptist Memorial Hospital, Memphis, TN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852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St. Thomas Hospital, Nashville, TN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852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Vanderbilt University Medical Center, Nashville, TN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852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Hospital, San Antonio, TX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485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Children’s Medical Center of Dallas, Dallas, TX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6" name="Group 5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7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879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0"/>
          <a:ext cx="8610600" cy="5384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724754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1/2015-6/2016 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3370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12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Seton Medical 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Center Austin,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Austin, TX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Medical City Dallas Hospital, Dallas, TX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Memorial Hermann Hospital, Houston, TX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CHI St.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Luke’s 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Health Baylor College,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Houston, TX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Methodist Specialty 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and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Transplant Hospital, San Antonio, TX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of Texas Medical Branch, Galveston, TX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Houston Methodist Hospital, Houston, TX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UT Southwestern Medical Center, Dallas, TX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Scott and White Memorial Hospital, Temple, TX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Texas Children’s Hospital, Houston, TX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Baylor University Medical Center, Dallas, TX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Intermountain Medical Center, Murray, UT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3279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University of Utah Medical Center, Salt Lake City, UT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6" name="Group 5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7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784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762000"/>
          <a:ext cx="8610600" cy="5333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81917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1/2015-6/2016 and Reported to ISHLT</a:t>
                      </a:r>
                      <a:endParaRPr lang="en-US" sz="1500" dirty="0"/>
                    </a:p>
                  </a:txBody>
                  <a:tcPr marL="45720" marR="45720" marT="18288" marB="1828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717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12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Primary Children’s Hospital, Salt Lake City, UT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Inova Fairfax Hospital, Falls Church, VA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MCV Hospitals, Richmond, VA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McGuire VA Medical Center, Richmond, VA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Sentara Norfolk General Hospital, Norfolk, VA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University of Virginia HSC, Charlottesville, VA</a:t>
                      </a: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Seattle Children’s Hospital, Seattle, WA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Sacred Heart Medical Center, Spokane, WA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of Washington Medical Center, Seattle, WA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Children’s Hospital of Wisconsin, Milwaukee, WI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Froedtert Memorial Lutheran Hospital, Milwaukee, WI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(Cont’d)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7206" y="6172200"/>
            <a:ext cx="4715933" cy="711201"/>
            <a:chOff x="2" y="6146792"/>
            <a:chExt cx="4715933" cy="711201"/>
          </a:xfrm>
        </p:grpSpPr>
        <p:grpSp>
          <p:nvGrpSpPr>
            <p:cNvPr id="6" name="Group 5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7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355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/>
              <a:t>Centers Reporting to the ISHLT Transplant Registry</a:t>
            </a:r>
            <a:endParaRPr lang="en-US" sz="2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7738241"/>
              </p:ext>
            </p:extLst>
          </p:nvPr>
        </p:nvGraphicFramePr>
        <p:xfrm>
          <a:off x="304800" y="762000"/>
          <a:ext cx="8610600" cy="1904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/>
                <a:gridCol w="1878676"/>
              </a:tblGrid>
              <a:tr h="80596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FFFF00"/>
                          </a:solidFill>
                        </a:rPr>
                        <a:t>COUNTRY/Center</a:t>
                      </a:r>
                      <a:endParaRPr lang="en-US" sz="1500" dirty="0"/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TXs Performed 1/2015-6/2016 and Reported to ISHLT</a:t>
                      </a:r>
                      <a:endParaRPr lang="en-US" sz="1500" dirty="0"/>
                    </a:p>
                  </a:txBody>
                  <a:tcPr marL="45720" marR="45720" marT="9144" marB="9144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6634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FFFF00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rgbClr val="FFFF00"/>
                          </a:solidFill>
                        </a:rPr>
                        <a:t>12 </a:t>
                      </a:r>
                      <a:r>
                        <a:rPr lang="en-US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/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</a:tr>
              <a:tr h="36634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Aurora St. Luke’s Medical Center, Milwaukee, WI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634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University of Wisconsin Hospital and Clinics, Madison, WI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2743200"/>
            <a:ext cx="8305800" cy="367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400" b="1" baseline="30000" dirty="0" smtClean="0">
                <a:solidFill>
                  <a:srgbClr val="FFFF00"/>
                </a:solidFill>
              </a:rPr>
              <a:t>1</a:t>
            </a:r>
            <a:r>
              <a:rPr lang="en-US" sz="1400" b="1" dirty="0" smtClean="0">
                <a:solidFill>
                  <a:srgbClr val="FFFF00"/>
                </a:solidFill>
              </a:rPr>
              <a:t> </a:t>
            </a:r>
            <a:r>
              <a:rPr lang="en-US" sz="1400" b="1" dirty="0">
                <a:solidFill>
                  <a:srgbClr val="FFFF00"/>
                </a:solidFill>
              </a:rPr>
              <a:t>Data provided via the Instituto Nacional Central Único Coordinador de Ablación e Implante </a:t>
            </a:r>
            <a:r>
              <a:rPr lang="en-US" sz="1400" b="1" dirty="0" smtClean="0">
                <a:solidFill>
                  <a:srgbClr val="FFFF00"/>
                </a:solidFill>
              </a:rPr>
              <a:t>(</a:t>
            </a:r>
            <a:r>
              <a:rPr lang="en-US" sz="1400" b="1" dirty="0">
                <a:solidFill>
                  <a:srgbClr val="FFFF00"/>
                </a:solidFill>
              </a:rPr>
              <a:t>INCUCAI) </a:t>
            </a:r>
          </a:p>
          <a:p>
            <a:pPr>
              <a:lnSpc>
                <a:spcPct val="125000"/>
              </a:lnSpc>
            </a:pPr>
            <a:r>
              <a:rPr lang="en-US" sz="1400" b="1" baseline="30000" dirty="0" smtClean="0">
                <a:solidFill>
                  <a:srgbClr val="FFFF00"/>
                </a:solidFill>
              </a:rPr>
              <a:t>2 </a:t>
            </a:r>
            <a:r>
              <a:rPr lang="en-US" sz="1400" b="1" dirty="0" smtClean="0">
                <a:solidFill>
                  <a:srgbClr val="FFFF00"/>
                </a:solidFill>
              </a:rPr>
              <a:t>Data provided via Australia and New Zealand Cardiothoracic Transplant Registry (ANZCOTR)</a:t>
            </a:r>
            <a:endParaRPr lang="pt-BR" sz="1400" b="1" dirty="0" smtClean="0">
              <a:solidFill>
                <a:srgbClr val="FFFF00"/>
              </a:solidFill>
            </a:endParaRPr>
          </a:p>
          <a:p>
            <a:pPr>
              <a:lnSpc>
                <a:spcPct val="125000"/>
              </a:lnSpc>
            </a:pPr>
            <a:r>
              <a:rPr lang="pt-BR" sz="1400" b="1" baseline="30000" dirty="0" smtClean="0">
                <a:solidFill>
                  <a:srgbClr val="FFFF00"/>
                </a:solidFill>
              </a:rPr>
              <a:t>3</a:t>
            </a:r>
            <a:r>
              <a:rPr lang="pt-BR" sz="1400" b="1" dirty="0" smtClean="0">
                <a:solidFill>
                  <a:srgbClr val="FFFF00"/>
                </a:solidFill>
              </a:rPr>
              <a:t> Data provided via Eurotransplant (ET)</a:t>
            </a:r>
          </a:p>
          <a:p>
            <a:pPr>
              <a:lnSpc>
                <a:spcPct val="125000"/>
              </a:lnSpc>
            </a:pPr>
            <a:r>
              <a:rPr lang="pt-BR" sz="1400" b="1" baseline="30000" dirty="0" smtClean="0">
                <a:solidFill>
                  <a:srgbClr val="FFFF00"/>
                </a:solidFill>
              </a:rPr>
              <a:t>4</a:t>
            </a:r>
            <a:r>
              <a:rPr lang="pt-BR" sz="1400" b="1" dirty="0" smtClean="0">
                <a:solidFill>
                  <a:srgbClr val="FFFF00"/>
                </a:solidFill>
              </a:rPr>
              <a:t> Data provided via </a:t>
            </a:r>
            <a:r>
              <a:rPr lang="en-US" sz="1400" b="1" dirty="0">
                <a:solidFill>
                  <a:srgbClr val="FFFF00"/>
                </a:solidFill>
              </a:rPr>
              <a:t>British Columbia Transplant Agency </a:t>
            </a:r>
            <a:endParaRPr lang="pt-BR" sz="1400" b="1" dirty="0" smtClean="0">
              <a:solidFill>
                <a:srgbClr val="FFFF00"/>
              </a:solidFill>
            </a:endParaRPr>
          </a:p>
          <a:p>
            <a:pPr>
              <a:lnSpc>
                <a:spcPct val="125000"/>
              </a:lnSpc>
            </a:pPr>
            <a:r>
              <a:rPr lang="pt-BR" sz="1400" b="1" baseline="30000" dirty="0">
                <a:solidFill>
                  <a:srgbClr val="FFFF00"/>
                </a:solidFill>
              </a:rPr>
              <a:t>5</a:t>
            </a:r>
            <a:r>
              <a:rPr lang="pt-BR" sz="1400" b="1" dirty="0" smtClean="0">
                <a:solidFill>
                  <a:srgbClr val="FFFF00"/>
                </a:solidFill>
              </a:rPr>
              <a:t> Data provided via Scandiatransplant</a:t>
            </a:r>
          </a:p>
          <a:p>
            <a:pPr>
              <a:lnSpc>
                <a:spcPct val="125000"/>
              </a:lnSpc>
            </a:pPr>
            <a:r>
              <a:rPr lang="en-US" sz="1400" b="1" baseline="30000" dirty="0">
                <a:solidFill>
                  <a:srgbClr val="FFFF00"/>
                </a:solidFill>
              </a:rPr>
              <a:t>6</a:t>
            </a:r>
            <a:r>
              <a:rPr lang="en-US" sz="1400" b="1" dirty="0" smtClean="0">
                <a:solidFill>
                  <a:srgbClr val="FFFF00"/>
                </a:solidFill>
              </a:rPr>
              <a:t> </a:t>
            </a:r>
            <a:r>
              <a:rPr lang="pt-BR" sz="1400" b="1" dirty="0" smtClean="0">
                <a:solidFill>
                  <a:srgbClr val="FFFF00"/>
                </a:solidFill>
              </a:rPr>
              <a:t>Data provided via</a:t>
            </a:r>
            <a:r>
              <a:rPr lang="pt-BR" sz="1400" dirty="0" smtClean="0">
                <a:solidFill>
                  <a:srgbClr val="FFFF00"/>
                </a:solidFill>
              </a:rPr>
              <a:t> L’</a:t>
            </a:r>
            <a:r>
              <a:rPr lang="en-US" sz="1400" b="1" dirty="0" smtClean="0">
                <a:solidFill>
                  <a:srgbClr val="FFFF00"/>
                </a:solidFill>
              </a:rPr>
              <a:t>Agence de la Biomédicine </a:t>
            </a:r>
          </a:p>
          <a:p>
            <a:pPr>
              <a:lnSpc>
                <a:spcPct val="125000"/>
              </a:lnSpc>
            </a:pPr>
            <a:r>
              <a:rPr lang="en-US" sz="1400" b="1" baseline="30000" dirty="0" smtClean="0">
                <a:solidFill>
                  <a:srgbClr val="FFFF00"/>
                </a:solidFill>
              </a:rPr>
              <a:t>7</a:t>
            </a:r>
            <a:r>
              <a:rPr lang="en-US" sz="1400" b="1" dirty="0" smtClean="0">
                <a:solidFill>
                  <a:srgbClr val="FFFF00"/>
                </a:solidFill>
              </a:rPr>
              <a:t> Data provided via </a:t>
            </a:r>
            <a:r>
              <a:rPr lang="en-US" sz="1400" b="1" dirty="0">
                <a:solidFill>
                  <a:srgbClr val="FFFF00"/>
                </a:solidFill>
              </a:rPr>
              <a:t>the National Transplant Center of Italy</a:t>
            </a:r>
          </a:p>
          <a:p>
            <a:pPr>
              <a:lnSpc>
                <a:spcPct val="125000"/>
              </a:lnSpc>
            </a:pPr>
            <a:r>
              <a:rPr lang="en-US" sz="1400" b="1" baseline="30000" dirty="0" smtClean="0">
                <a:solidFill>
                  <a:srgbClr val="FFFF00"/>
                </a:solidFill>
              </a:rPr>
              <a:t>8</a:t>
            </a:r>
            <a:r>
              <a:rPr lang="en-US" sz="1400" b="1" dirty="0" smtClean="0">
                <a:solidFill>
                  <a:srgbClr val="FFFF00"/>
                </a:solidFill>
              </a:rPr>
              <a:t> Lung data provided via Organización Nacional de Trasplantes (ONT)</a:t>
            </a:r>
          </a:p>
          <a:p>
            <a:pPr>
              <a:lnSpc>
                <a:spcPct val="125000"/>
              </a:lnSpc>
            </a:pPr>
            <a:r>
              <a:rPr lang="en-US" sz="1400" baseline="30000" dirty="0" smtClean="0">
                <a:solidFill>
                  <a:srgbClr val="FFFF00"/>
                </a:solidFill>
              </a:rPr>
              <a:t>9</a:t>
            </a:r>
            <a:r>
              <a:rPr lang="en-US" sz="1400" b="1" dirty="0" smtClean="0">
                <a:solidFill>
                  <a:srgbClr val="FFFF00"/>
                </a:solidFill>
              </a:rPr>
              <a:t> Heart data provided directly to ISHLT Registry</a:t>
            </a:r>
          </a:p>
          <a:p>
            <a:pPr>
              <a:lnSpc>
                <a:spcPct val="125000"/>
              </a:lnSpc>
            </a:pPr>
            <a:r>
              <a:rPr lang="en-US" sz="1400" b="1" baseline="30000" dirty="0" smtClean="0">
                <a:solidFill>
                  <a:srgbClr val="FFFF00"/>
                </a:solidFill>
              </a:rPr>
              <a:t>10 </a:t>
            </a:r>
            <a:r>
              <a:rPr lang="en-US" sz="1400" b="1" dirty="0" smtClean="0">
                <a:solidFill>
                  <a:srgbClr val="FFFF00"/>
                </a:solidFill>
              </a:rPr>
              <a:t>Heart data provided via Registro Español de Trasplante Cardíaco</a:t>
            </a:r>
          </a:p>
          <a:p>
            <a:pPr>
              <a:lnSpc>
                <a:spcPct val="125000"/>
              </a:lnSpc>
            </a:pPr>
            <a:r>
              <a:rPr lang="en-US" sz="1400" b="1" baseline="30000" dirty="0" smtClean="0">
                <a:solidFill>
                  <a:srgbClr val="FFFF00"/>
                </a:solidFill>
              </a:rPr>
              <a:t>11</a:t>
            </a:r>
            <a:r>
              <a:rPr lang="en-US" sz="1400" b="1" dirty="0" smtClean="0">
                <a:solidFill>
                  <a:srgbClr val="FFFF00"/>
                </a:solidFill>
              </a:rPr>
              <a:t> Data </a:t>
            </a:r>
            <a:r>
              <a:rPr lang="en-US" sz="1400" b="1" dirty="0">
                <a:solidFill>
                  <a:srgbClr val="FFFF00"/>
                </a:solidFill>
              </a:rPr>
              <a:t>provided via United Kingdom Transplant Support Service Authority (UKTSSA</a:t>
            </a:r>
            <a:r>
              <a:rPr lang="en-US" sz="1400" b="1" dirty="0" smtClean="0">
                <a:solidFill>
                  <a:srgbClr val="FFFF00"/>
                </a:solidFill>
              </a:rPr>
              <a:t>)</a:t>
            </a:r>
          </a:p>
          <a:p>
            <a:pPr>
              <a:lnSpc>
                <a:spcPct val="125000"/>
              </a:lnSpc>
            </a:pPr>
            <a:r>
              <a:rPr lang="en-US" sz="1400" b="1" baseline="30000" dirty="0" smtClean="0">
                <a:solidFill>
                  <a:srgbClr val="FFFF00"/>
                </a:solidFill>
              </a:rPr>
              <a:t>12</a:t>
            </a:r>
            <a:r>
              <a:rPr lang="en-US" sz="1400" b="1" dirty="0" smtClean="0">
                <a:solidFill>
                  <a:srgbClr val="FFFF00"/>
                </a:solidFill>
              </a:rPr>
              <a:t> Data provided via United Network for Organ Sharing (UNOS)</a:t>
            </a:r>
            <a:endParaRPr lang="en-US" sz="1400" dirty="0"/>
          </a:p>
        </p:txBody>
      </p:sp>
      <p:grpSp>
        <p:nvGrpSpPr>
          <p:cNvPr id="5" name="Group 4"/>
          <p:cNvGrpSpPr/>
          <p:nvPr/>
        </p:nvGrpSpPr>
        <p:grpSpPr>
          <a:xfrm>
            <a:off x="17206" y="6172200"/>
            <a:ext cx="4715933" cy="711201"/>
            <a:chOff x="2" y="6146792"/>
            <a:chExt cx="4715933" cy="711201"/>
          </a:xfrm>
        </p:grpSpPr>
        <p:grpSp>
          <p:nvGrpSpPr>
            <p:cNvPr id="6" name="Group 5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9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7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823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04800" y="27432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General Registry Statistics</a:t>
            </a:r>
            <a:endParaRPr lang="en-US" sz="4800" dirty="0"/>
          </a:p>
        </p:txBody>
      </p:sp>
      <p:grpSp>
        <p:nvGrpSpPr>
          <p:cNvPr id="8" name="Group 7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9" name="Group 8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8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0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738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/>
          <a:lstStyle/>
          <a:p>
            <a:r>
              <a:rPr lang="en-US" sz="3600" dirty="0" smtClean="0"/>
              <a:t>REGISTRY DATABASE: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/>
              <a:t>Number of Transplants Reported</a:t>
            </a:r>
            <a:endParaRPr lang="en-US" sz="28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1905000"/>
          <a:ext cx="8458202" cy="3000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3352801"/>
                <a:gridCol w="3048001"/>
              </a:tblGrid>
              <a:tr h="368502">
                <a:tc>
                  <a:txBody>
                    <a:bodyPr/>
                    <a:lstStyle/>
                    <a:p>
                      <a:pPr algn="ctr" rtl="0" fontAlgn="t"/>
                      <a:endParaRPr lang="en-US" sz="24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  <a:p>
                      <a:pPr algn="ctr" rtl="0" fontAlgn="t"/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Organ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>
                          <a:solidFill>
                            <a:srgbClr val="FFFF00"/>
                          </a:solidFill>
                          <a:latin typeface="+mn-lt"/>
                        </a:rPr>
                        <a:t>Transplants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Performed 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latin typeface="+mn-lt"/>
                        </a:rPr>
                        <a:t>from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July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 1, 2015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 through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 June 30, 2016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>
                          <a:solidFill>
                            <a:srgbClr val="FFFF00"/>
                          </a:solidFill>
                          <a:latin typeface="+mn-lt"/>
                        </a:rPr>
                        <a:t>Total Transplants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Performed 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latin typeface="+mn-lt"/>
                        </a:rPr>
                        <a:t>through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June 30, 2016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462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Heart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4,763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135,387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634462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Heart-Lung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4,745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634462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Lung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3,849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62,456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0" name="Group 9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9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4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870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/>
          <a:lstStyle/>
          <a:p>
            <a:r>
              <a:rPr lang="en-US" sz="3600" dirty="0" smtClean="0"/>
              <a:t>REGISTRY DATABASE: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/>
              <a:t>Number of Transplants Reported</a:t>
            </a:r>
            <a:endParaRPr lang="en-US" sz="28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1676400"/>
          <a:ext cx="8458200" cy="388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752600"/>
                <a:gridCol w="1600200"/>
                <a:gridCol w="1600200"/>
                <a:gridCol w="1600200"/>
              </a:tblGrid>
              <a:tr h="1265668">
                <a:tc>
                  <a:txBody>
                    <a:bodyPr/>
                    <a:lstStyle/>
                    <a:p>
                      <a:pPr algn="ctr" rtl="0" fontAlgn="t"/>
                      <a:endParaRPr lang="en-US" sz="24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  <a:p>
                      <a:pPr algn="ctr" rtl="0" fontAlgn="t"/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Organ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>
                          <a:solidFill>
                            <a:srgbClr val="FFFF00"/>
                          </a:solidFill>
                          <a:latin typeface="+mn-lt"/>
                        </a:rPr>
                        <a:t>Transplants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Performed 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latin typeface="+mn-lt"/>
                        </a:rPr>
                        <a:t>from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July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 1, 2015,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 through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 June 30, 2016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24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>
                          <a:solidFill>
                            <a:srgbClr val="FFFF00"/>
                          </a:solidFill>
                          <a:latin typeface="+mn-lt"/>
                        </a:rPr>
                        <a:t>Total Transplants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Performed 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latin typeface="+mn-lt"/>
                        </a:rPr>
                        <a:t>through 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June 30, 2016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24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2">
                <a:tc>
                  <a:txBody>
                    <a:bodyPr/>
                    <a:lstStyle/>
                    <a:p>
                      <a:pPr algn="ctr" rtl="0" fontAlgn="t"/>
                      <a:endParaRPr lang="en-US" sz="24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Adult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Pediatric 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Adult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Pediatric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1826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Heart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4,119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642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120,991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13,943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731826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Heart-Lung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3,992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731826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Lung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3,761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60,107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2,330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0" name="Group 9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9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4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069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/>
          <a:lstStyle/>
          <a:p>
            <a:r>
              <a:rPr lang="en-US" sz="3600" dirty="0" smtClean="0"/>
              <a:t>REGISTRY DATABASE: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/>
              <a:t>Number of Centers Reporting Transplants</a:t>
            </a:r>
            <a:endParaRPr lang="en-US" sz="28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1600200"/>
          <a:ext cx="8458203" cy="4006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2209800"/>
                <a:gridCol w="1905000"/>
                <a:gridCol w="2362203"/>
              </a:tblGrid>
              <a:tr h="1874520">
                <a:tc>
                  <a:txBody>
                    <a:bodyPr/>
                    <a:lstStyle/>
                    <a:p>
                      <a:pPr algn="ctr" rtl="0" fontAlgn="t"/>
                      <a:endParaRPr lang="en-US" sz="24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  <a:p>
                      <a:pPr algn="ctr" rtl="0" fontAlgn="t"/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Organ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FFFF00"/>
                          </a:solidFill>
                        </a:rPr>
                        <a:t>Centers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Ever Performing Transplants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+mn-lt"/>
                        </a:rPr>
                        <a:t>through 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June 30, 2016</a:t>
                      </a:r>
                      <a:endParaRPr lang="en-US" sz="2400" dirty="0" smtClean="0">
                        <a:latin typeface="+mn-lt"/>
                      </a:endParaRPr>
                    </a:p>
                    <a:p>
                      <a:pPr algn="ctr" rtl="0"/>
                      <a:endParaRPr lang="en-US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rgbClr val="FFFF00"/>
                          </a:solidFill>
                        </a:rPr>
                        <a:t>Centers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Performing 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</a:rPr>
                        <a:t>Transplants in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2005</a:t>
                      </a:r>
                      <a:endParaRPr lang="en-US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rgbClr val="FFFF00"/>
                          </a:solidFill>
                        </a:rPr>
                        <a:t>Centers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Performing 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</a:rPr>
                        <a:t>Transplants between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1/2015 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</a:rPr>
                        <a:t>and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6/2016</a:t>
                      </a:r>
                      <a:endParaRPr lang="en-US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462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Heart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295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634462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Heart-Lung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634462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Lung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0" name="Group 9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19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4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980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3200" dirty="0" smtClean="0"/>
              <a:t>REGISTRY DATABASE: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Average Annual Number of Transplants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05513" y="1346192"/>
          <a:ext cx="8839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5618658"/>
            <a:ext cx="910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FF00"/>
                </a:solidFill>
              </a:rPr>
              <a:t>Heart</a:t>
            </a:r>
            <a:endParaRPr lang="en-US" sz="14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6400" y="5616826"/>
            <a:ext cx="910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FF00"/>
                </a:solidFill>
              </a:rPr>
              <a:t>Heart</a:t>
            </a:r>
            <a:endParaRPr lang="en-US" sz="14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5589208"/>
            <a:ext cx="910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FF00"/>
                </a:solidFill>
              </a:rPr>
              <a:t>Lung</a:t>
            </a:r>
            <a:endParaRPr lang="en-US" sz="14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29400" y="5616826"/>
            <a:ext cx="910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FF00"/>
                </a:solidFill>
              </a:rPr>
              <a:t>Lung</a:t>
            </a:r>
            <a:endParaRPr lang="en-US" sz="1400" b="1" dirty="0">
              <a:solidFill>
                <a:srgbClr val="FFFF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5486400" y="5926083"/>
            <a:ext cx="3434644" cy="307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FF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1320800" y="5955392"/>
            <a:ext cx="3434644" cy="307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FF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979084" y="5962013"/>
            <a:ext cx="1981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1980-2003</a:t>
            </a:r>
            <a:endParaRPr lang="en-US" sz="1500" b="1" dirty="0"/>
          </a:p>
        </p:txBody>
      </p:sp>
      <p:sp>
        <p:nvSpPr>
          <p:cNvPr id="23" name="pvalues"/>
          <p:cNvSpPr txBox="1"/>
          <p:nvPr/>
        </p:nvSpPr>
        <p:spPr>
          <a:xfrm>
            <a:off x="6093884" y="5924603"/>
            <a:ext cx="1981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2004-6/2016</a:t>
            </a:r>
            <a:endParaRPr lang="en-US" sz="1500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2" y="6146792"/>
            <a:ext cx="4715933" cy="711201"/>
            <a:chOff x="2" y="6146792"/>
            <a:chExt cx="4715933" cy="711201"/>
          </a:xfrm>
        </p:grpSpPr>
        <p:grpSp>
          <p:nvGrpSpPr>
            <p:cNvPr id="18" name="Group 17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</p:spPr>
          </p:pic>
          <p:sp>
            <p:nvSpPr>
              <p:cNvPr id="25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2017</a:t>
                </a:r>
                <a:endParaRPr lang="en-US" sz="21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19" name="logo_citation"/>
            <p:cNvSpPr txBox="1"/>
            <p:nvPr/>
          </p:nvSpPr>
          <p:spPr>
            <a:xfrm>
              <a:off x="2757009" y="6605562"/>
              <a:ext cx="1958926" cy="230832"/>
            </a:xfrm>
            <a:prstGeom prst="rect">
              <a:avLst/>
            </a:prstGeom>
            <a:noFill/>
          </p:spPr>
          <p:txBody>
            <a:bodyPr wrap="square" lIns="27432" tIns="45720" rIns="0" rtlCol="0" anchor="ctr" anchorCtr="0">
              <a:spAutoFit/>
            </a:bodyPr>
            <a:lstStyle/>
            <a:p>
              <a:r>
                <a:rPr lang="en-US" sz="9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 2017 Oct; 36(10): 1037-1079</a:t>
              </a:r>
              <a:endParaRPr lang="en-US" sz="9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505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OSTemplate">
  <a:themeElements>
    <a:clrScheme name="Blank Presentation 13">
      <a:dk1>
        <a:srgbClr val="000000"/>
      </a:dk1>
      <a:lt1>
        <a:srgbClr val="FFFFFF"/>
      </a:lt1>
      <a:dk2>
        <a:srgbClr val="00004C"/>
      </a:dk2>
      <a:lt2>
        <a:srgbClr val="FFCC00"/>
      </a:lt2>
      <a:accent1>
        <a:srgbClr val="99CC66"/>
      </a:accent1>
      <a:accent2>
        <a:srgbClr val="B97E33"/>
      </a:accent2>
      <a:accent3>
        <a:srgbClr val="AAAAB2"/>
      </a:accent3>
      <a:accent4>
        <a:srgbClr val="DADADA"/>
      </a:accent4>
      <a:accent5>
        <a:srgbClr val="CAE2B8"/>
      </a:accent5>
      <a:accent6>
        <a:srgbClr val="A7722D"/>
      </a:accent6>
      <a:hlink>
        <a:srgbClr val="4C97CC"/>
      </a:hlink>
      <a:folHlink>
        <a:srgbClr val="6633CC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4C"/>
        </a:dk2>
        <a:lt2>
          <a:srgbClr val="FFCC00"/>
        </a:lt2>
        <a:accent1>
          <a:srgbClr val="99CC66"/>
        </a:accent1>
        <a:accent2>
          <a:srgbClr val="B97E33"/>
        </a:accent2>
        <a:accent3>
          <a:srgbClr val="AAAAB2"/>
        </a:accent3>
        <a:accent4>
          <a:srgbClr val="DADADA"/>
        </a:accent4>
        <a:accent5>
          <a:srgbClr val="CAE2B8"/>
        </a:accent5>
        <a:accent6>
          <a:srgbClr val="A7722D"/>
        </a:accent6>
        <a:hlink>
          <a:srgbClr val="4C97CC"/>
        </a:hlink>
        <a:folHlink>
          <a:srgbClr val="6633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>http://departments/research/PMO/Private/Document Management and Control/Templates/Document Request and Tracking Form.doc</xsnLocation>
  <cached>True</cached>
  <openByDefault>False</openByDefault>
  <xsnScope>http://departments/research/Staff/ISHLT</xsnScope>
</customXs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F5245B14F216408B1953D66C9FE43C" ma:contentTypeVersion="3" ma:contentTypeDescription="Create a new document." ma:contentTypeScope="" ma:versionID="8eb892a45db1d8fa36d7f98cfb1cb01c">
  <xsd:schema xmlns:xsd="http://www.w3.org/2001/XMLSchema" xmlns:xs="http://www.w3.org/2001/XMLSchema" xmlns:p="http://schemas.microsoft.com/office/2006/metadata/properties" xmlns:ns2="1df23a4e-d417-4e0a-a778-b7db59ac479a" targetNamespace="http://schemas.microsoft.com/office/2006/metadata/properties" ma:root="true" ma:fieldsID="0a4e666b0ee137039274c824be3bca3a" ns2:_="">
    <xsd:import namespace="1df23a4e-d417-4e0a-a778-b7db59ac479a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Archive_x0020_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f23a4e-d417-4e0a-a778-b7db59ac479a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 ma:readOnly="false">
      <xsd:simpleType>
        <xsd:restriction base="dms:Text">
          <xsd:maxLength value="255"/>
        </xsd:restriction>
      </xsd:simpleType>
    </xsd:element>
    <xsd:element name="Archive_x0020_Status" ma:index="9" nillable="true" ma:displayName="Archive Status" ma:default="Active" ma:description="Status field of Active vs. Archive" ma:format="Dropdown" ma:internalName="Archive_x0020_Status">
      <xsd:simpleType>
        <xsd:restriction base="dms:Choice">
          <xsd:enumeration value="Active"/>
          <xsd:enumeration value="Archiv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Description0 xmlns="1df23a4e-d417-4e0a-a778-b7db59ac479a">Final</Description0>
    <Archive_x0020_Status xmlns="1df23a4e-d417-4e0a-a778-b7db59ac479a">Active</Archive_x0020_Status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9535B3-95C8-4780-995B-A1ED66DCE7AC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45FBFC1B-348F-4D56-A10F-D85E1BA473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f23a4e-d417-4e0a-a778-b7db59ac47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91805D6-AC72-435D-A51A-1C2C01D7BD28}">
  <ds:schemaRefs>
    <ds:schemaRef ds:uri="http://schemas.microsoft.com/office/infopath/2007/PartnerControls"/>
    <ds:schemaRef ds:uri="http://purl.org/dc/dcmitype/"/>
    <ds:schemaRef ds:uri="http://purl.org/dc/elements/1.1/"/>
    <ds:schemaRef ds:uri="1df23a4e-d417-4e0a-a778-b7db59ac479a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867B47CE-0255-4774-B4EC-289B3F01EA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UNOSTemplate</Template>
  <TotalTime>4614</TotalTime>
  <Words>4548</Words>
  <Application>Microsoft Office PowerPoint</Application>
  <PresentationFormat>On-screen Show (4:3)</PresentationFormat>
  <Paragraphs>1159</Paragraphs>
  <Slides>48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Arial</vt:lpstr>
      <vt:lpstr>Calibri</vt:lpstr>
      <vt:lpstr>Times</vt:lpstr>
      <vt:lpstr>Times New Roman</vt:lpstr>
      <vt:lpstr>Webdings</vt:lpstr>
      <vt:lpstr>UNOSTemplate</vt:lpstr>
      <vt:lpstr>PowerPoint Presentation</vt:lpstr>
      <vt:lpstr>MAJOR CONTRIBUTORS TO THE ISHLT TRANSPLANT REGISTRY</vt:lpstr>
      <vt:lpstr>PowerPoint Presentation</vt:lpstr>
      <vt:lpstr>PowerPoint Presentation</vt:lpstr>
      <vt:lpstr>PowerPoint Presentation</vt:lpstr>
      <vt:lpstr>REGISTRY DATABASE: Number of Transplants Reported</vt:lpstr>
      <vt:lpstr>REGISTRY DATABASE: Number of Transplants Reported</vt:lpstr>
      <vt:lpstr>REGISTRY DATABASE: Number of Centers Reporting Transplants</vt:lpstr>
      <vt:lpstr>REGISTRY DATABASE: Average Annual Number of Transplants</vt:lpstr>
      <vt:lpstr>REGISTRY DATABASE: Number of Centers Reporting Heart Transplants</vt:lpstr>
      <vt:lpstr>REGISTRY DATABASE: Number of Centers Reporting Lung Transplants</vt:lpstr>
      <vt:lpstr>REGISTRY DATABASE: Number of Centers Reporting Heart-Lung Transplants</vt:lpstr>
      <vt:lpstr>PowerPoint Presentation</vt:lpstr>
      <vt:lpstr>PowerPoint Presentation</vt:lpstr>
      <vt:lpstr>PowerPoint Presentation</vt:lpstr>
      <vt:lpstr>PowerPoint Presentation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  <vt:lpstr>Centers Reporting to the ISHLT Transplant Registry</vt:lpstr>
    </vt:vector>
  </TitlesOfParts>
  <Company>UNOS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ISHLT Registry slides</dc:title>
  <dc:creator>Manny Carwile</dc:creator>
  <cp:lastModifiedBy>Anna Y. Kucheryavaya</cp:lastModifiedBy>
  <cp:revision>912</cp:revision>
  <dcterms:created xsi:type="dcterms:W3CDTF">2009-06-30T12:53:17Z</dcterms:created>
  <dcterms:modified xsi:type="dcterms:W3CDTF">2017-09-25T17:52:01Z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0x0101008AF5245B14F216408B1953D66C9FE43C</vt:lpwstr>
  </property>
</Properties>
</file>