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5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FF"/>
    <a:srgbClr val="330033"/>
    <a:srgbClr val="CCCC00"/>
    <a:srgbClr val="CC6600"/>
    <a:srgbClr val="9900FF"/>
    <a:srgbClr val="9966FF"/>
    <a:srgbClr val="FF00FF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000" autoAdjust="0"/>
  </p:normalViewPr>
  <p:slideViewPr>
    <p:cSldViewPr>
      <p:cViewPr varScale="1">
        <p:scale>
          <a:sx n="84" d="100"/>
          <a:sy n="84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5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3512414930435"/>
          <c:y val="3.5396825396825399E-2"/>
          <c:w val="0.87614068706013515"/>
          <c:h val="0.804867724867724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1411</c:v>
                </c:pt>
                <c:pt idx="1">
                  <c:v>95.1</c:v>
                </c:pt>
                <c:pt idx="2">
                  <c:v>343.6</c:v>
                </c:pt>
                <c:pt idx="3">
                  <c:v>17.5</c:v>
                </c:pt>
                <c:pt idx="4">
                  <c:v>85.2</c:v>
                </c:pt>
                <c:pt idx="5">
                  <c:v>20.3</c:v>
                </c:pt>
                <c:pt idx="6">
                  <c:v>0</c:v>
                </c:pt>
                <c:pt idx="7">
                  <c:v>1339.5</c:v>
                </c:pt>
                <c:pt idx="8">
                  <c:v>124.8</c:v>
                </c:pt>
                <c:pt idx="9">
                  <c:v>1213</c:v>
                </c:pt>
                <c:pt idx="10">
                  <c:v>46</c:v>
                </c:pt>
                <c:pt idx="11">
                  <c:v>42.1</c:v>
                </c:pt>
                <c:pt idx="1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1660.3</c:v>
                </c:pt>
                <c:pt idx="1">
                  <c:v>202.6</c:v>
                </c:pt>
                <c:pt idx="2">
                  <c:v>557.5</c:v>
                </c:pt>
                <c:pt idx="3">
                  <c:v>37.9</c:v>
                </c:pt>
                <c:pt idx="4">
                  <c:v>43.5</c:v>
                </c:pt>
                <c:pt idx="5">
                  <c:v>8.8000000000000007</c:v>
                </c:pt>
                <c:pt idx="6">
                  <c:v>0</c:v>
                </c:pt>
                <c:pt idx="7">
                  <c:v>2016.3</c:v>
                </c:pt>
                <c:pt idx="8">
                  <c:v>381.9</c:v>
                </c:pt>
                <c:pt idx="9">
                  <c:v>1751.4</c:v>
                </c:pt>
                <c:pt idx="10">
                  <c:v>54.7</c:v>
                </c:pt>
                <c:pt idx="11">
                  <c:v>28.8</c:v>
                </c:pt>
                <c:pt idx="12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</c:spPr>
          </c:dPt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146.4</c:v>
                </c:pt>
                <c:pt idx="1">
                  <c:v>10.7</c:v>
                </c:pt>
                <c:pt idx="2">
                  <c:v>75.8</c:v>
                </c:pt>
                <c:pt idx="3">
                  <c:v>3.3</c:v>
                </c:pt>
                <c:pt idx="4">
                  <c:v>8.5</c:v>
                </c:pt>
                <c:pt idx="5">
                  <c:v>1.8</c:v>
                </c:pt>
                <c:pt idx="6">
                  <c:v>0</c:v>
                </c:pt>
                <c:pt idx="7">
                  <c:v>308.60000000000002</c:v>
                </c:pt>
                <c:pt idx="8">
                  <c:v>31.6</c:v>
                </c:pt>
                <c:pt idx="9">
                  <c:v>239</c:v>
                </c:pt>
                <c:pt idx="10">
                  <c:v>8.5</c:v>
                </c:pt>
                <c:pt idx="11">
                  <c:v>5.9</c:v>
                </c:pt>
                <c:pt idx="12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26481672"/>
        <c:axId val="726480888"/>
      </c:barChart>
      <c:catAx>
        <c:axId val="726481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6480888"/>
        <c:crosses val="autoZero"/>
        <c:auto val="1"/>
        <c:lblAlgn val="ctr"/>
        <c:lblOffset val="100"/>
        <c:tickLblSkip val="1"/>
        <c:noMultiLvlLbl val="0"/>
      </c:catAx>
      <c:valAx>
        <c:axId val="726480888"/>
        <c:scaling>
          <c:orientation val="minMax"/>
          <c:max val="40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Transplants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81672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22861356932153393"/>
          <c:y val="6.4066991626046746E-2"/>
          <c:w val="0.18271235453975451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10</c:v>
                </c:pt>
                <c:pt idx="1">
                  <c:v>10</c:v>
                </c:pt>
                <c:pt idx="2">
                  <c:v>16</c:v>
                </c:pt>
                <c:pt idx="3">
                  <c:v>16</c:v>
                </c:pt>
                <c:pt idx="4">
                  <c:v>42</c:v>
                </c:pt>
                <c:pt idx="5">
                  <c:v>73</c:v>
                </c:pt>
                <c:pt idx="6">
                  <c:v>101</c:v>
                </c:pt>
                <c:pt idx="7">
                  <c:v>113</c:v>
                </c:pt>
                <c:pt idx="8">
                  <c:v>134</c:v>
                </c:pt>
                <c:pt idx="9">
                  <c:v>136</c:v>
                </c:pt>
                <c:pt idx="10">
                  <c:v>145</c:v>
                </c:pt>
                <c:pt idx="11">
                  <c:v>147</c:v>
                </c:pt>
                <c:pt idx="12">
                  <c:v>148</c:v>
                </c:pt>
                <c:pt idx="13">
                  <c:v>155</c:v>
                </c:pt>
                <c:pt idx="14">
                  <c:v>155</c:v>
                </c:pt>
                <c:pt idx="15">
                  <c:v>152</c:v>
                </c:pt>
                <c:pt idx="16">
                  <c:v>152</c:v>
                </c:pt>
                <c:pt idx="17">
                  <c:v>146</c:v>
                </c:pt>
                <c:pt idx="18">
                  <c:v>145</c:v>
                </c:pt>
                <c:pt idx="19">
                  <c:v>147</c:v>
                </c:pt>
                <c:pt idx="20">
                  <c:v>140</c:v>
                </c:pt>
                <c:pt idx="21">
                  <c:v>139</c:v>
                </c:pt>
                <c:pt idx="22">
                  <c:v>137</c:v>
                </c:pt>
                <c:pt idx="23">
                  <c:v>137</c:v>
                </c:pt>
                <c:pt idx="24">
                  <c:v>134</c:v>
                </c:pt>
                <c:pt idx="25">
                  <c:v>135</c:v>
                </c:pt>
                <c:pt idx="26">
                  <c:v>137</c:v>
                </c:pt>
                <c:pt idx="27">
                  <c:v>135</c:v>
                </c:pt>
                <c:pt idx="28">
                  <c:v>132</c:v>
                </c:pt>
                <c:pt idx="29">
                  <c:v>129</c:v>
                </c:pt>
                <c:pt idx="30">
                  <c:v>133</c:v>
                </c:pt>
                <c:pt idx="31">
                  <c:v>132</c:v>
                </c:pt>
                <c:pt idx="32">
                  <c:v>130</c:v>
                </c:pt>
                <c:pt idx="33">
                  <c:v>131</c:v>
                </c:pt>
                <c:pt idx="34">
                  <c:v>134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14</c:v>
                </c:pt>
                <c:pt idx="4">
                  <c:v>23</c:v>
                </c:pt>
                <c:pt idx="5">
                  <c:v>37</c:v>
                </c:pt>
                <c:pt idx="6">
                  <c:v>56</c:v>
                </c:pt>
                <c:pt idx="7">
                  <c:v>66</c:v>
                </c:pt>
                <c:pt idx="8">
                  <c:v>77</c:v>
                </c:pt>
                <c:pt idx="9">
                  <c:v>84</c:v>
                </c:pt>
                <c:pt idx="10">
                  <c:v>89</c:v>
                </c:pt>
                <c:pt idx="11">
                  <c:v>97</c:v>
                </c:pt>
                <c:pt idx="12">
                  <c:v>98</c:v>
                </c:pt>
                <c:pt idx="13">
                  <c:v>97</c:v>
                </c:pt>
                <c:pt idx="14">
                  <c:v>107</c:v>
                </c:pt>
                <c:pt idx="15">
                  <c:v>110</c:v>
                </c:pt>
                <c:pt idx="16">
                  <c:v>111</c:v>
                </c:pt>
                <c:pt idx="17">
                  <c:v>106</c:v>
                </c:pt>
                <c:pt idx="18">
                  <c:v>106</c:v>
                </c:pt>
                <c:pt idx="19">
                  <c:v>105</c:v>
                </c:pt>
                <c:pt idx="20">
                  <c:v>106</c:v>
                </c:pt>
                <c:pt idx="21">
                  <c:v>105</c:v>
                </c:pt>
                <c:pt idx="22">
                  <c:v>103</c:v>
                </c:pt>
                <c:pt idx="23">
                  <c:v>100</c:v>
                </c:pt>
                <c:pt idx="24">
                  <c:v>99</c:v>
                </c:pt>
                <c:pt idx="25">
                  <c:v>99</c:v>
                </c:pt>
                <c:pt idx="26">
                  <c:v>97</c:v>
                </c:pt>
                <c:pt idx="27">
                  <c:v>100</c:v>
                </c:pt>
                <c:pt idx="28">
                  <c:v>101</c:v>
                </c:pt>
                <c:pt idx="29">
                  <c:v>101</c:v>
                </c:pt>
                <c:pt idx="30">
                  <c:v>100</c:v>
                </c:pt>
                <c:pt idx="31">
                  <c:v>96</c:v>
                </c:pt>
                <c:pt idx="32">
                  <c:v>92</c:v>
                </c:pt>
                <c:pt idx="33">
                  <c:v>95</c:v>
                </c:pt>
                <c:pt idx="34">
                  <c:v>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10</c:v>
                </c:pt>
                <c:pt idx="8">
                  <c:v>13</c:v>
                </c:pt>
                <c:pt idx="9">
                  <c:v>13</c:v>
                </c:pt>
                <c:pt idx="10">
                  <c:v>20</c:v>
                </c:pt>
                <c:pt idx="11">
                  <c:v>20</c:v>
                </c:pt>
                <c:pt idx="12">
                  <c:v>22</c:v>
                </c:pt>
                <c:pt idx="13">
                  <c:v>22</c:v>
                </c:pt>
                <c:pt idx="14">
                  <c:v>19</c:v>
                </c:pt>
                <c:pt idx="15">
                  <c:v>20</c:v>
                </c:pt>
                <c:pt idx="16">
                  <c:v>15</c:v>
                </c:pt>
                <c:pt idx="17">
                  <c:v>15</c:v>
                </c:pt>
                <c:pt idx="18">
                  <c:v>31</c:v>
                </c:pt>
                <c:pt idx="19">
                  <c:v>35</c:v>
                </c:pt>
                <c:pt idx="20">
                  <c:v>33</c:v>
                </c:pt>
                <c:pt idx="21">
                  <c:v>33</c:v>
                </c:pt>
                <c:pt idx="22">
                  <c:v>29</c:v>
                </c:pt>
                <c:pt idx="23">
                  <c:v>33</c:v>
                </c:pt>
                <c:pt idx="24">
                  <c:v>32</c:v>
                </c:pt>
                <c:pt idx="25">
                  <c:v>34</c:v>
                </c:pt>
                <c:pt idx="26">
                  <c:v>36</c:v>
                </c:pt>
                <c:pt idx="27">
                  <c:v>40</c:v>
                </c:pt>
                <c:pt idx="28">
                  <c:v>43</c:v>
                </c:pt>
                <c:pt idx="29">
                  <c:v>42</c:v>
                </c:pt>
                <c:pt idx="30">
                  <c:v>43</c:v>
                </c:pt>
                <c:pt idx="31">
                  <c:v>46</c:v>
                </c:pt>
                <c:pt idx="32">
                  <c:v>50</c:v>
                </c:pt>
                <c:pt idx="33">
                  <c:v>48</c:v>
                </c:pt>
                <c:pt idx="3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26480496"/>
        <c:axId val="726478144"/>
      </c:barChart>
      <c:catAx>
        <c:axId val="726480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26478144"/>
        <c:crosses val="autoZero"/>
        <c:auto val="1"/>
        <c:lblAlgn val="ctr"/>
        <c:lblOffset val="100"/>
        <c:tickLblSkip val="1"/>
        <c:noMultiLvlLbl val="0"/>
      </c:catAx>
      <c:valAx>
        <c:axId val="72647814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80496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1946902654867257"/>
          <c:y val="6.4066991626046746E-2"/>
          <c:w val="0.18271235453975451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  <c:pt idx="8">
                  <c:v>19</c:v>
                </c:pt>
                <c:pt idx="9">
                  <c:v>26</c:v>
                </c:pt>
                <c:pt idx="10">
                  <c:v>42</c:v>
                </c:pt>
                <c:pt idx="11">
                  <c:v>53</c:v>
                </c:pt>
                <c:pt idx="12">
                  <c:v>66</c:v>
                </c:pt>
                <c:pt idx="13">
                  <c:v>68</c:v>
                </c:pt>
                <c:pt idx="14">
                  <c:v>76</c:v>
                </c:pt>
                <c:pt idx="15">
                  <c:v>76</c:v>
                </c:pt>
                <c:pt idx="16">
                  <c:v>82</c:v>
                </c:pt>
                <c:pt idx="17">
                  <c:v>75</c:v>
                </c:pt>
                <c:pt idx="18">
                  <c:v>76</c:v>
                </c:pt>
                <c:pt idx="19">
                  <c:v>71</c:v>
                </c:pt>
                <c:pt idx="20">
                  <c:v>71</c:v>
                </c:pt>
                <c:pt idx="21">
                  <c:v>72</c:v>
                </c:pt>
                <c:pt idx="22">
                  <c:v>71</c:v>
                </c:pt>
                <c:pt idx="23">
                  <c:v>70</c:v>
                </c:pt>
                <c:pt idx="24">
                  <c:v>67</c:v>
                </c:pt>
                <c:pt idx="25">
                  <c:v>67</c:v>
                </c:pt>
                <c:pt idx="26">
                  <c:v>66</c:v>
                </c:pt>
                <c:pt idx="27">
                  <c:v>69</c:v>
                </c:pt>
                <c:pt idx="28">
                  <c:v>70</c:v>
                </c:pt>
                <c:pt idx="29">
                  <c:v>69</c:v>
                </c:pt>
                <c:pt idx="30">
                  <c:v>70</c:v>
                </c:pt>
                <c:pt idx="31">
                  <c:v>67</c:v>
                </c:pt>
                <c:pt idx="32">
                  <c:v>70</c:v>
                </c:pt>
                <c:pt idx="33">
                  <c:v>70</c:v>
                </c:pt>
                <c:pt idx="34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13</c:v>
                </c:pt>
                <c:pt idx="9">
                  <c:v>14</c:v>
                </c:pt>
                <c:pt idx="10">
                  <c:v>33</c:v>
                </c:pt>
                <c:pt idx="11">
                  <c:v>39</c:v>
                </c:pt>
                <c:pt idx="12">
                  <c:v>38</c:v>
                </c:pt>
                <c:pt idx="13">
                  <c:v>45</c:v>
                </c:pt>
                <c:pt idx="14">
                  <c:v>43</c:v>
                </c:pt>
                <c:pt idx="15">
                  <c:v>49</c:v>
                </c:pt>
                <c:pt idx="16">
                  <c:v>49</c:v>
                </c:pt>
                <c:pt idx="17">
                  <c:v>50</c:v>
                </c:pt>
                <c:pt idx="18">
                  <c:v>50</c:v>
                </c:pt>
                <c:pt idx="19">
                  <c:v>49</c:v>
                </c:pt>
                <c:pt idx="20">
                  <c:v>45</c:v>
                </c:pt>
                <c:pt idx="21">
                  <c:v>44</c:v>
                </c:pt>
                <c:pt idx="22">
                  <c:v>45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56</c:v>
                </c:pt>
                <c:pt idx="30">
                  <c:v>56</c:v>
                </c:pt>
                <c:pt idx="31">
                  <c:v>59</c:v>
                </c:pt>
                <c:pt idx="32">
                  <c:v>58</c:v>
                </c:pt>
                <c:pt idx="33">
                  <c:v>57</c:v>
                </c:pt>
                <c:pt idx="34">
                  <c:v>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5</c:v>
                </c:pt>
                <c:pt idx="16">
                  <c:v>7</c:v>
                </c:pt>
                <c:pt idx="17">
                  <c:v>5</c:v>
                </c:pt>
                <c:pt idx="18">
                  <c:v>9</c:v>
                </c:pt>
                <c:pt idx="19">
                  <c:v>11</c:v>
                </c:pt>
                <c:pt idx="20">
                  <c:v>14</c:v>
                </c:pt>
                <c:pt idx="21">
                  <c:v>11</c:v>
                </c:pt>
                <c:pt idx="22">
                  <c:v>13</c:v>
                </c:pt>
                <c:pt idx="23">
                  <c:v>12</c:v>
                </c:pt>
                <c:pt idx="24">
                  <c:v>16</c:v>
                </c:pt>
                <c:pt idx="25">
                  <c:v>15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14</c:v>
                </c:pt>
                <c:pt idx="30">
                  <c:v>21</c:v>
                </c:pt>
                <c:pt idx="31">
                  <c:v>23</c:v>
                </c:pt>
                <c:pt idx="32">
                  <c:v>20</c:v>
                </c:pt>
                <c:pt idx="33">
                  <c:v>21</c:v>
                </c:pt>
                <c:pt idx="3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26477360"/>
        <c:axId val="726485984"/>
      </c:barChart>
      <c:catAx>
        <c:axId val="72647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26485984"/>
        <c:crosses val="autoZero"/>
        <c:auto val="1"/>
        <c:lblAlgn val="ctr"/>
        <c:lblOffset val="100"/>
        <c:tickLblSkip val="1"/>
        <c:noMultiLvlLbl val="0"/>
      </c:catAx>
      <c:valAx>
        <c:axId val="726485984"/>
        <c:scaling>
          <c:orientation val="minMax"/>
          <c:max val="15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77360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150442477876106"/>
          <c:y val="4.9243219597550299E-2"/>
          <c:w val="0.18271235453975457"/>
          <c:h val="0.189470066241719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77533495813023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12</c:v>
                </c:pt>
                <c:pt idx="6">
                  <c:v>17</c:v>
                </c:pt>
                <c:pt idx="7">
                  <c:v>23</c:v>
                </c:pt>
                <c:pt idx="8">
                  <c:v>33</c:v>
                </c:pt>
                <c:pt idx="9">
                  <c:v>30</c:v>
                </c:pt>
                <c:pt idx="10">
                  <c:v>23</c:v>
                </c:pt>
                <c:pt idx="11">
                  <c:v>24</c:v>
                </c:pt>
                <c:pt idx="12">
                  <c:v>25</c:v>
                </c:pt>
                <c:pt idx="13">
                  <c:v>33</c:v>
                </c:pt>
                <c:pt idx="14">
                  <c:v>36</c:v>
                </c:pt>
                <c:pt idx="15">
                  <c:v>31</c:v>
                </c:pt>
                <c:pt idx="16">
                  <c:v>27</c:v>
                </c:pt>
                <c:pt idx="17">
                  <c:v>30</c:v>
                </c:pt>
                <c:pt idx="18">
                  <c:v>19</c:v>
                </c:pt>
                <c:pt idx="19">
                  <c:v>28</c:v>
                </c:pt>
                <c:pt idx="20">
                  <c:v>27</c:v>
                </c:pt>
                <c:pt idx="21">
                  <c:v>19</c:v>
                </c:pt>
                <c:pt idx="22">
                  <c:v>23</c:v>
                </c:pt>
                <c:pt idx="23">
                  <c:v>19</c:v>
                </c:pt>
                <c:pt idx="24">
                  <c:v>23</c:v>
                </c:pt>
                <c:pt idx="25">
                  <c:v>25</c:v>
                </c:pt>
                <c:pt idx="26">
                  <c:v>18</c:v>
                </c:pt>
                <c:pt idx="27">
                  <c:v>18</c:v>
                </c:pt>
                <c:pt idx="28">
                  <c:v>14</c:v>
                </c:pt>
                <c:pt idx="29">
                  <c:v>21</c:v>
                </c:pt>
                <c:pt idx="30">
                  <c:v>21</c:v>
                </c:pt>
                <c:pt idx="31">
                  <c:v>14</c:v>
                </c:pt>
                <c:pt idx="32">
                  <c:v>16</c:v>
                </c:pt>
                <c:pt idx="33">
                  <c:v>15</c:v>
                </c:pt>
                <c:pt idx="34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12</c:v>
                </c:pt>
                <c:pt idx="7">
                  <c:v>15</c:v>
                </c:pt>
                <c:pt idx="8">
                  <c:v>23</c:v>
                </c:pt>
                <c:pt idx="9">
                  <c:v>20</c:v>
                </c:pt>
                <c:pt idx="10">
                  <c:v>29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30</c:v>
                </c:pt>
                <c:pt idx="15">
                  <c:v>24</c:v>
                </c:pt>
                <c:pt idx="16">
                  <c:v>29</c:v>
                </c:pt>
                <c:pt idx="17">
                  <c:v>28</c:v>
                </c:pt>
                <c:pt idx="18">
                  <c:v>29</c:v>
                </c:pt>
                <c:pt idx="19">
                  <c:v>28</c:v>
                </c:pt>
                <c:pt idx="20">
                  <c:v>29</c:v>
                </c:pt>
                <c:pt idx="21">
                  <c:v>27</c:v>
                </c:pt>
                <c:pt idx="22">
                  <c:v>27</c:v>
                </c:pt>
                <c:pt idx="23">
                  <c:v>23</c:v>
                </c:pt>
                <c:pt idx="24">
                  <c:v>24</c:v>
                </c:pt>
                <c:pt idx="25">
                  <c:v>17</c:v>
                </c:pt>
                <c:pt idx="26">
                  <c:v>24</c:v>
                </c:pt>
                <c:pt idx="27">
                  <c:v>24</c:v>
                </c:pt>
                <c:pt idx="28">
                  <c:v>27</c:v>
                </c:pt>
                <c:pt idx="29">
                  <c:v>17</c:v>
                </c:pt>
                <c:pt idx="30">
                  <c:v>21</c:v>
                </c:pt>
                <c:pt idx="31">
                  <c:v>15</c:v>
                </c:pt>
                <c:pt idx="32">
                  <c:v>18</c:v>
                </c:pt>
                <c:pt idx="33">
                  <c:v>17</c:v>
                </c:pt>
                <c:pt idx="34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7</c:v>
                </c:pt>
                <c:pt idx="14">
                  <c:v>6</c:v>
                </c:pt>
                <c:pt idx="15">
                  <c:v>7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2</c:v>
                </c:pt>
                <c:pt idx="25">
                  <c:v>5</c:v>
                </c:pt>
                <c:pt idx="26">
                  <c:v>5</c:v>
                </c:pt>
                <c:pt idx="27">
                  <c:v>4</c:v>
                </c:pt>
                <c:pt idx="28">
                  <c:v>6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26486376"/>
        <c:axId val="726486768"/>
      </c:barChart>
      <c:catAx>
        <c:axId val="726486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26486768"/>
        <c:crosses val="autoZero"/>
        <c:auto val="1"/>
        <c:lblAlgn val="ctr"/>
        <c:lblOffset val="100"/>
        <c:tickLblSkip val="1"/>
        <c:noMultiLvlLbl val="0"/>
      </c:catAx>
      <c:valAx>
        <c:axId val="726486768"/>
        <c:scaling>
          <c:orientation val="minMax"/>
          <c:max val="8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86376"/>
        <c:crosses val="autoZero"/>
        <c:crossBetween val="between"/>
        <c:majorUnit val="10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76843657817109146"/>
          <c:y val="7.8571636878723497E-2"/>
          <c:w val="0.18271235453975468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841472524267799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99</c:v>
                </c:pt>
                <c:pt idx="1">
                  <c:v>71</c:v>
                </c:pt>
                <c:pt idx="2">
                  <c:v>59</c:v>
                </c:pt>
                <c:pt idx="3">
                  <c:v>39</c:v>
                </c:pt>
                <c:pt idx="4">
                  <c:v>37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137</c:v>
                </c:pt>
                <c:pt idx="1">
                  <c:v>83</c:v>
                </c:pt>
                <c:pt idx="2">
                  <c:v>78</c:v>
                </c:pt>
                <c:pt idx="3">
                  <c:v>43</c:v>
                </c:pt>
                <c:pt idx="4">
                  <c:v>32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62</c:v>
                </c:pt>
                <c:pt idx="1">
                  <c:v>32</c:v>
                </c:pt>
                <c:pt idx="2">
                  <c:v>26</c:v>
                </c:pt>
                <c:pt idx="3">
                  <c:v>16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26487552"/>
        <c:axId val="726487944"/>
      </c:barChart>
      <c:catAx>
        <c:axId val="7264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400" b="1"/>
            </a:pPr>
            <a:endParaRPr lang="en-US"/>
          </a:p>
        </c:txPr>
        <c:crossAx val="726487944"/>
        <c:crosses val="autoZero"/>
        <c:auto val="1"/>
        <c:lblAlgn val="ctr"/>
        <c:lblOffset val="100"/>
        <c:tickLblSkip val="1"/>
        <c:noMultiLvlLbl val="0"/>
      </c:catAx>
      <c:valAx>
        <c:axId val="726487944"/>
        <c:scaling>
          <c:orientation val="minMax"/>
          <c:max val="3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87552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76843657817109146"/>
          <c:y val="7.8571636878723497E-2"/>
          <c:w val="0.18271235453975468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2.3185378037422752E-2"/>
          <c:w val="0.87737962511323264"/>
          <c:h val="0.837274852362210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(N=106,552)</c:v>
                </c:pt>
              </c:strCache>
            </c:strRef>
          </c:tx>
          <c:spPr>
            <a:ln w="41275">
              <a:solidFill>
                <a:srgbClr val="00FFFF"/>
              </a:solidFill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Sheet1!$B$2:$B$34</c:f>
              <c:numCache>
                <c:formatCode>General</c:formatCode>
                <c:ptCount val="33"/>
                <c:pt idx="0">
                  <c:v>100</c:v>
                </c:pt>
                <c:pt idx="1">
                  <c:v>90.201999999999998</c:v>
                </c:pt>
                <c:pt idx="2">
                  <c:v>87.798000000000002</c:v>
                </c:pt>
                <c:pt idx="3">
                  <c:v>86.457999999999998</c:v>
                </c:pt>
                <c:pt idx="4">
                  <c:v>85.596999999999994</c:v>
                </c:pt>
                <c:pt idx="5">
                  <c:v>84.870999999999995</c:v>
                </c:pt>
                <c:pt idx="6">
                  <c:v>84.263999999999996</c:v>
                </c:pt>
                <c:pt idx="7">
                  <c:v>83.712000000000003</c:v>
                </c:pt>
                <c:pt idx="8">
                  <c:v>83.168999999999997</c:v>
                </c:pt>
                <c:pt idx="9">
                  <c:v>82.688000000000002</c:v>
                </c:pt>
                <c:pt idx="10">
                  <c:v>82.25</c:v>
                </c:pt>
                <c:pt idx="11">
                  <c:v>81.882000000000005</c:v>
                </c:pt>
                <c:pt idx="12">
                  <c:v>81.477999999999994</c:v>
                </c:pt>
                <c:pt idx="13">
                  <c:v>77.852999999999994</c:v>
                </c:pt>
                <c:pt idx="14">
                  <c:v>74.88</c:v>
                </c:pt>
                <c:pt idx="15">
                  <c:v>71.962999999999994</c:v>
                </c:pt>
                <c:pt idx="16">
                  <c:v>68.947000000000003</c:v>
                </c:pt>
                <c:pt idx="17">
                  <c:v>65.713999999999999</c:v>
                </c:pt>
                <c:pt idx="18">
                  <c:v>62.317999999999998</c:v>
                </c:pt>
                <c:pt idx="19">
                  <c:v>58.823</c:v>
                </c:pt>
                <c:pt idx="20">
                  <c:v>55.232999999999997</c:v>
                </c:pt>
                <c:pt idx="21">
                  <c:v>51.673000000000002</c:v>
                </c:pt>
                <c:pt idx="22">
                  <c:v>48.048000000000002</c:v>
                </c:pt>
                <c:pt idx="23">
                  <c:v>44.454999999999998</c:v>
                </c:pt>
                <c:pt idx="24">
                  <c:v>40.906999999999996</c:v>
                </c:pt>
                <c:pt idx="25">
                  <c:v>37.499000000000002</c:v>
                </c:pt>
                <c:pt idx="26">
                  <c:v>34.031999999999996</c:v>
                </c:pt>
                <c:pt idx="27">
                  <c:v>30.609000000000002</c:v>
                </c:pt>
                <c:pt idx="28">
                  <c:v>27.614999999999998</c:v>
                </c:pt>
                <c:pt idx="29">
                  <c:v>24.783000000000001</c:v>
                </c:pt>
                <c:pt idx="30">
                  <c:v>22.077000000000002</c:v>
                </c:pt>
                <c:pt idx="31">
                  <c:v>19.567</c:v>
                </c:pt>
                <c:pt idx="32">
                  <c:v>17.596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(N=12,108)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Sheet1!$C$2:$C$34</c:f>
              <c:numCache>
                <c:formatCode>General</c:formatCode>
                <c:ptCount val="33"/>
                <c:pt idx="0">
                  <c:v>100</c:v>
                </c:pt>
                <c:pt idx="1">
                  <c:v>91.253</c:v>
                </c:pt>
                <c:pt idx="2">
                  <c:v>89.325000000000003</c:v>
                </c:pt>
                <c:pt idx="3">
                  <c:v>88.260999999999996</c:v>
                </c:pt>
                <c:pt idx="4">
                  <c:v>87.602999999999994</c:v>
                </c:pt>
                <c:pt idx="5">
                  <c:v>86.917000000000002</c:v>
                </c:pt>
                <c:pt idx="6">
                  <c:v>86.358999999999995</c:v>
                </c:pt>
                <c:pt idx="7">
                  <c:v>85.894000000000005</c:v>
                </c:pt>
                <c:pt idx="8">
                  <c:v>85.497</c:v>
                </c:pt>
                <c:pt idx="9">
                  <c:v>85.073999999999998</c:v>
                </c:pt>
                <c:pt idx="10">
                  <c:v>84.727999999999994</c:v>
                </c:pt>
                <c:pt idx="11">
                  <c:v>84.337000000000003</c:v>
                </c:pt>
                <c:pt idx="12">
                  <c:v>84.093000000000004</c:v>
                </c:pt>
                <c:pt idx="13">
                  <c:v>80.882000000000005</c:v>
                </c:pt>
                <c:pt idx="14">
                  <c:v>78.278000000000006</c:v>
                </c:pt>
                <c:pt idx="15">
                  <c:v>75.706999999999994</c:v>
                </c:pt>
                <c:pt idx="16">
                  <c:v>73.14</c:v>
                </c:pt>
                <c:pt idx="17">
                  <c:v>70.846999999999994</c:v>
                </c:pt>
                <c:pt idx="18">
                  <c:v>68.349000000000004</c:v>
                </c:pt>
                <c:pt idx="19">
                  <c:v>65.977000000000004</c:v>
                </c:pt>
                <c:pt idx="20">
                  <c:v>63.701000000000001</c:v>
                </c:pt>
                <c:pt idx="21">
                  <c:v>61.375</c:v>
                </c:pt>
                <c:pt idx="22">
                  <c:v>59.387</c:v>
                </c:pt>
                <c:pt idx="23">
                  <c:v>57.320999999999998</c:v>
                </c:pt>
                <c:pt idx="24">
                  <c:v>55.16</c:v>
                </c:pt>
                <c:pt idx="25">
                  <c:v>53.030999999999999</c:v>
                </c:pt>
                <c:pt idx="26">
                  <c:v>51.308</c:v>
                </c:pt>
                <c:pt idx="27">
                  <c:v>49.302</c:v>
                </c:pt>
                <c:pt idx="28">
                  <c:v>47.201999999999998</c:v>
                </c:pt>
                <c:pt idx="29">
                  <c:v>45.805</c:v>
                </c:pt>
                <c:pt idx="30">
                  <c:v>44.01</c:v>
                </c:pt>
                <c:pt idx="31">
                  <c:v>42.722000000000001</c:v>
                </c:pt>
                <c:pt idx="32">
                  <c:v>41.378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(N=51,857)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Sheet1!$D$2:$D$34</c:f>
              <c:numCache>
                <c:formatCode>General</c:formatCode>
                <c:ptCount val="33"/>
                <c:pt idx="0">
                  <c:v>100</c:v>
                </c:pt>
                <c:pt idx="1">
                  <c:v>92.649000000000001</c:v>
                </c:pt>
                <c:pt idx="2">
                  <c:v>90.103999999999999</c:v>
                </c:pt>
                <c:pt idx="3">
                  <c:v>88.36</c:v>
                </c:pt>
                <c:pt idx="4">
                  <c:v>87.102000000000004</c:v>
                </c:pt>
                <c:pt idx="5">
                  <c:v>85.908000000000001</c:v>
                </c:pt>
                <c:pt idx="6">
                  <c:v>84.771000000000001</c:v>
                </c:pt>
                <c:pt idx="7">
                  <c:v>83.71</c:v>
                </c:pt>
                <c:pt idx="8">
                  <c:v>82.825999999999993</c:v>
                </c:pt>
                <c:pt idx="9">
                  <c:v>81.978999999999999</c:v>
                </c:pt>
                <c:pt idx="10">
                  <c:v>81.099000000000004</c:v>
                </c:pt>
                <c:pt idx="11">
                  <c:v>80.33</c:v>
                </c:pt>
                <c:pt idx="12">
                  <c:v>79.581999999999994</c:v>
                </c:pt>
                <c:pt idx="13">
                  <c:v>71.510999999999996</c:v>
                </c:pt>
                <c:pt idx="14">
                  <c:v>64.655000000000001</c:v>
                </c:pt>
                <c:pt idx="15">
                  <c:v>58.805999999999997</c:v>
                </c:pt>
                <c:pt idx="16">
                  <c:v>53.487000000000002</c:v>
                </c:pt>
                <c:pt idx="17">
                  <c:v>48.529000000000003</c:v>
                </c:pt>
                <c:pt idx="18">
                  <c:v>43.883000000000003</c:v>
                </c:pt>
                <c:pt idx="19">
                  <c:v>39.465000000000003</c:v>
                </c:pt>
                <c:pt idx="20">
                  <c:v>35.595999999999997</c:v>
                </c:pt>
                <c:pt idx="21">
                  <c:v>31.683</c:v>
                </c:pt>
                <c:pt idx="22">
                  <c:v>28.195</c:v>
                </c:pt>
                <c:pt idx="23">
                  <c:v>25.242000000000001</c:v>
                </c:pt>
                <c:pt idx="24">
                  <c:v>22.428000000000001</c:v>
                </c:pt>
                <c:pt idx="25">
                  <c:v>20.010000000000002</c:v>
                </c:pt>
                <c:pt idx="26">
                  <c:v>17.846</c:v>
                </c:pt>
                <c:pt idx="27">
                  <c:v>15.786</c:v>
                </c:pt>
                <c:pt idx="28">
                  <c:v>14.074</c:v>
                </c:pt>
                <c:pt idx="29">
                  <c:v>12.37</c:v>
                </c:pt>
                <c:pt idx="30">
                  <c:v>11.308999999999999</c:v>
                </c:pt>
                <c:pt idx="31">
                  <c:v>10.006</c:v>
                </c:pt>
                <c:pt idx="32">
                  <c:v>8.9890000000000008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(N=2,018)</c:v>
                </c:pt>
              </c:strCache>
            </c:strRef>
          </c:tx>
          <c:spPr>
            <a:ln w="41275">
              <a:solidFill>
                <a:srgbClr val="FF99FF"/>
              </a:solidFill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Sheet1!$E$2:$E$34</c:f>
              <c:numCache>
                <c:formatCode>General</c:formatCode>
                <c:ptCount val="33"/>
                <c:pt idx="0">
                  <c:v>100</c:v>
                </c:pt>
                <c:pt idx="1">
                  <c:v>91.549000000000007</c:v>
                </c:pt>
                <c:pt idx="2">
                  <c:v>89.128</c:v>
                </c:pt>
                <c:pt idx="3">
                  <c:v>87.501000000000005</c:v>
                </c:pt>
                <c:pt idx="4">
                  <c:v>86.326999999999998</c:v>
                </c:pt>
                <c:pt idx="5">
                  <c:v>85.355000000000004</c:v>
                </c:pt>
                <c:pt idx="6">
                  <c:v>84.174999999999997</c:v>
                </c:pt>
                <c:pt idx="7">
                  <c:v>83.66</c:v>
                </c:pt>
                <c:pt idx="8">
                  <c:v>82.832999999999998</c:v>
                </c:pt>
                <c:pt idx="9">
                  <c:v>82.158000000000001</c:v>
                </c:pt>
                <c:pt idx="10">
                  <c:v>80.962000000000003</c:v>
                </c:pt>
                <c:pt idx="11">
                  <c:v>79.866</c:v>
                </c:pt>
                <c:pt idx="12">
                  <c:v>78.972999999999999</c:v>
                </c:pt>
                <c:pt idx="13">
                  <c:v>69.477999999999994</c:v>
                </c:pt>
                <c:pt idx="14">
                  <c:v>61.704000000000001</c:v>
                </c:pt>
                <c:pt idx="15">
                  <c:v>56.082999999999998</c:v>
                </c:pt>
                <c:pt idx="16">
                  <c:v>51.198</c:v>
                </c:pt>
                <c:pt idx="17">
                  <c:v>46.771999999999998</c:v>
                </c:pt>
                <c:pt idx="18">
                  <c:v>43.591000000000001</c:v>
                </c:pt>
                <c:pt idx="19">
                  <c:v>41.338000000000001</c:v>
                </c:pt>
                <c:pt idx="20">
                  <c:v>39.011000000000003</c:v>
                </c:pt>
                <c:pt idx="21">
                  <c:v>36.954000000000001</c:v>
                </c:pt>
                <c:pt idx="22">
                  <c:v>35.018000000000001</c:v>
                </c:pt>
                <c:pt idx="23">
                  <c:v>33.253999999999998</c:v>
                </c:pt>
                <c:pt idx="24">
                  <c:v>30.193000000000001</c:v>
                </c:pt>
                <c:pt idx="25">
                  <c:v>29.867999999999999</c:v>
                </c:pt>
                <c:pt idx="26">
                  <c:v>28.117999999999999</c:v>
                </c:pt>
                <c:pt idx="27">
                  <c:v>27.367999999999999</c:v>
                </c:pt>
                <c:pt idx="28">
                  <c:v>26.506</c:v>
                </c:pt>
                <c:pt idx="29">
                  <c:v>24.42</c:v>
                </c:pt>
                <c:pt idx="30">
                  <c:v>22.303000000000001</c:v>
                </c:pt>
                <c:pt idx="31">
                  <c:v>21.241</c:v>
                </c:pt>
                <c:pt idx="32">
                  <c:v>19.724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(N=3,836)</c:v>
                </c:pt>
              </c:strCache>
            </c:strRef>
          </c:tx>
          <c:spPr>
            <a:ln w="412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Sheet1!$F$2:$F$34</c:f>
              <c:numCache>
                <c:formatCode>General</c:formatCode>
                <c:ptCount val="33"/>
                <c:pt idx="0">
                  <c:v>100</c:v>
                </c:pt>
                <c:pt idx="1">
                  <c:v>78.781999999999996</c:v>
                </c:pt>
                <c:pt idx="2">
                  <c:v>73.504999999999995</c:v>
                </c:pt>
                <c:pt idx="3">
                  <c:v>71.135999999999996</c:v>
                </c:pt>
                <c:pt idx="4">
                  <c:v>69.448999999999998</c:v>
                </c:pt>
                <c:pt idx="5">
                  <c:v>68.024000000000001</c:v>
                </c:pt>
                <c:pt idx="6">
                  <c:v>67.072999999999993</c:v>
                </c:pt>
                <c:pt idx="7">
                  <c:v>66.12</c:v>
                </c:pt>
                <c:pt idx="8">
                  <c:v>65.510999999999996</c:v>
                </c:pt>
                <c:pt idx="9">
                  <c:v>64.847999999999999</c:v>
                </c:pt>
                <c:pt idx="10">
                  <c:v>64.317999999999998</c:v>
                </c:pt>
                <c:pt idx="11">
                  <c:v>63.598999999999997</c:v>
                </c:pt>
                <c:pt idx="12">
                  <c:v>62.905999999999999</c:v>
                </c:pt>
                <c:pt idx="13">
                  <c:v>55.798999999999999</c:v>
                </c:pt>
                <c:pt idx="14">
                  <c:v>51.372999999999998</c:v>
                </c:pt>
                <c:pt idx="15">
                  <c:v>47.716000000000001</c:v>
                </c:pt>
                <c:pt idx="16">
                  <c:v>44.526000000000003</c:v>
                </c:pt>
                <c:pt idx="17">
                  <c:v>41.923000000000002</c:v>
                </c:pt>
                <c:pt idx="18">
                  <c:v>39.801000000000002</c:v>
                </c:pt>
                <c:pt idx="19">
                  <c:v>37.270000000000003</c:v>
                </c:pt>
                <c:pt idx="20">
                  <c:v>34.512</c:v>
                </c:pt>
                <c:pt idx="21">
                  <c:v>32.037999999999997</c:v>
                </c:pt>
                <c:pt idx="22">
                  <c:v>29.916</c:v>
                </c:pt>
                <c:pt idx="23">
                  <c:v>28.408000000000001</c:v>
                </c:pt>
                <c:pt idx="24">
                  <c:v>26.954999999999998</c:v>
                </c:pt>
                <c:pt idx="25">
                  <c:v>25.795000000000002</c:v>
                </c:pt>
                <c:pt idx="26">
                  <c:v>24.183</c:v>
                </c:pt>
                <c:pt idx="27">
                  <c:v>22.451000000000001</c:v>
                </c:pt>
                <c:pt idx="28">
                  <c:v>21.358000000000001</c:v>
                </c:pt>
                <c:pt idx="29">
                  <c:v>20.228000000000002</c:v>
                </c:pt>
                <c:pt idx="30">
                  <c:v>19.463999999999999</c:v>
                </c:pt>
                <c:pt idx="31">
                  <c:v>17.968</c:v>
                </c:pt>
                <c:pt idx="32">
                  <c:v>16.544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(N=698)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Sheet1!$A$2:$A$34</c:f>
              <c:numCache>
                <c:formatCode>General</c:formatCode>
                <c:ptCount val="3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</c:numCache>
            </c:numRef>
          </c:xVal>
          <c:yVal>
            <c:numRef>
              <c:f>Sheet1!$G$2:$G$34</c:f>
              <c:numCache>
                <c:formatCode>General</c:formatCode>
                <c:ptCount val="33"/>
                <c:pt idx="0">
                  <c:v>100</c:v>
                </c:pt>
                <c:pt idx="1">
                  <c:v>84.344999999999999</c:v>
                </c:pt>
                <c:pt idx="2">
                  <c:v>77.534000000000006</c:v>
                </c:pt>
                <c:pt idx="3">
                  <c:v>74.905000000000001</c:v>
                </c:pt>
                <c:pt idx="4">
                  <c:v>73.736999999999995</c:v>
                </c:pt>
                <c:pt idx="5">
                  <c:v>71.838999999999999</c:v>
                </c:pt>
                <c:pt idx="6">
                  <c:v>69.795000000000002</c:v>
                </c:pt>
                <c:pt idx="7">
                  <c:v>69.503</c:v>
                </c:pt>
                <c:pt idx="8">
                  <c:v>68.623999999999995</c:v>
                </c:pt>
                <c:pt idx="9">
                  <c:v>68.33</c:v>
                </c:pt>
                <c:pt idx="10">
                  <c:v>67.596000000000004</c:v>
                </c:pt>
                <c:pt idx="11">
                  <c:v>66.858999999999995</c:v>
                </c:pt>
                <c:pt idx="12">
                  <c:v>65.674999999999997</c:v>
                </c:pt>
                <c:pt idx="13">
                  <c:v>56.008000000000003</c:v>
                </c:pt>
                <c:pt idx="14">
                  <c:v>49.957999999999998</c:v>
                </c:pt>
                <c:pt idx="15">
                  <c:v>44.362000000000002</c:v>
                </c:pt>
                <c:pt idx="16">
                  <c:v>41.302999999999997</c:v>
                </c:pt>
                <c:pt idx="17">
                  <c:v>37.753</c:v>
                </c:pt>
                <c:pt idx="18">
                  <c:v>35.329000000000001</c:v>
                </c:pt>
                <c:pt idx="19">
                  <c:v>32.506999999999998</c:v>
                </c:pt>
                <c:pt idx="20">
                  <c:v>30.39</c:v>
                </c:pt>
                <c:pt idx="21">
                  <c:v>29.271999999999998</c:v>
                </c:pt>
                <c:pt idx="22">
                  <c:v>27.138999999999999</c:v>
                </c:pt>
                <c:pt idx="23">
                  <c:v>25.114000000000001</c:v>
                </c:pt>
                <c:pt idx="24">
                  <c:v>23.265000000000001</c:v>
                </c:pt>
                <c:pt idx="25">
                  <c:v>21.888999999999999</c:v>
                </c:pt>
                <c:pt idx="26">
                  <c:v>20.914000000000001</c:v>
                </c:pt>
                <c:pt idx="27">
                  <c:v>20.233000000000001</c:v>
                </c:pt>
                <c:pt idx="28">
                  <c:v>17.899000000000001</c:v>
                </c:pt>
                <c:pt idx="29">
                  <c:v>17.462</c:v>
                </c:pt>
                <c:pt idx="30">
                  <c:v>16.518000000000001</c:v>
                </c:pt>
                <c:pt idx="31">
                  <c:v>16.001999999999999</c:v>
                </c:pt>
                <c:pt idx="32">
                  <c:v>15.430999999999999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6488728"/>
        <c:axId val="726489120"/>
      </c:scatterChart>
      <c:valAx>
        <c:axId val="726488728"/>
        <c:scaling>
          <c:orientation val="minMax"/>
          <c:max val="2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726489120"/>
        <c:crosses val="autoZero"/>
        <c:crossBetween val="midCat"/>
        <c:majorUnit val="1"/>
      </c:valAx>
      <c:valAx>
        <c:axId val="726489120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88728"/>
        <c:crosses val="autoZero"/>
        <c:crossBetween val="midCat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912236081109329"/>
          <c:y val="1.3578371062992126E-2"/>
          <c:w val="0.8041445427728614"/>
          <c:h val="0.14036909448818899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7.7114491239691885E-2"/>
          <c:w val="0.87737962511323264"/>
          <c:h val="0.7833456074302974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(N=38,171)</c:v>
                </c:pt>
              </c:strCache>
            </c:strRef>
          </c:tx>
          <c:spPr>
            <a:ln w="41275">
              <a:solidFill>
                <a:srgbClr val="00FFFF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Sheet1!$B$2:$B$23</c:f>
              <c:numCache>
                <c:formatCode>General</c:formatCode>
                <c:ptCount val="22"/>
                <c:pt idx="0">
                  <c:v>100</c:v>
                </c:pt>
                <c:pt idx="1">
                  <c:v>91.852000000000004</c:v>
                </c:pt>
                <c:pt idx="2">
                  <c:v>89.956999999999994</c:v>
                </c:pt>
                <c:pt idx="3">
                  <c:v>88.754999999999995</c:v>
                </c:pt>
                <c:pt idx="4">
                  <c:v>87.914000000000001</c:v>
                </c:pt>
                <c:pt idx="5">
                  <c:v>87.286000000000001</c:v>
                </c:pt>
                <c:pt idx="6">
                  <c:v>86.733999999999995</c:v>
                </c:pt>
                <c:pt idx="7">
                  <c:v>86.271000000000001</c:v>
                </c:pt>
                <c:pt idx="8">
                  <c:v>85.760999999999996</c:v>
                </c:pt>
                <c:pt idx="9">
                  <c:v>85.356999999999999</c:v>
                </c:pt>
                <c:pt idx="10">
                  <c:v>84.951999999999998</c:v>
                </c:pt>
                <c:pt idx="11">
                  <c:v>84.632999999999996</c:v>
                </c:pt>
                <c:pt idx="12">
                  <c:v>84.23</c:v>
                </c:pt>
                <c:pt idx="13">
                  <c:v>80.930999999999997</c:v>
                </c:pt>
                <c:pt idx="14">
                  <c:v>78.069999999999993</c:v>
                </c:pt>
                <c:pt idx="15">
                  <c:v>75.358999999999995</c:v>
                </c:pt>
                <c:pt idx="16">
                  <c:v>72.587999999999994</c:v>
                </c:pt>
                <c:pt idx="17">
                  <c:v>69.777000000000001</c:v>
                </c:pt>
                <c:pt idx="18">
                  <c:v>66.867999999999995</c:v>
                </c:pt>
                <c:pt idx="19">
                  <c:v>63.756999999999998</c:v>
                </c:pt>
                <c:pt idx="20">
                  <c:v>59.850999999999999</c:v>
                </c:pt>
                <c:pt idx="21">
                  <c:v>56.350999999999999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(N=5,547)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Sheet1!$C$2:$C$23</c:f>
              <c:numCache>
                <c:formatCode>General</c:formatCode>
                <c:ptCount val="22"/>
                <c:pt idx="0">
                  <c:v>100</c:v>
                </c:pt>
                <c:pt idx="1">
                  <c:v>95.066000000000003</c:v>
                </c:pt>
                <c:pt idx="2">
                  <c:v>93.724999999999994</c:v>
                </c:pt>
                <c:pt idx="3">
                  <c:v>92.838999999999999</c:v>
                </c:pt>
                <c:pt idx="4">
                  <c:v>92.215000000000003</c:v>
                </c:pt>
                <c:pt idx="5">
                  <c:v>91.626000000000005</c:v>
                </c:pt>
                <c:pt idx="6">
                  <c:v>91.150999999999996</c:v>
                </c:pt>
                <c:pt idx="7">
                  <c:v>90.751000000000005</c:v>
                </c:pt>
                <c:pt idx="8">
                  <c:v>90.369</c:v>
                </c:pt>
                <c:pt idx="9">
                  <c:v>89.929000000000002</c:v>
                </c:pt>
                <c:pt idx="10">
                  <c:v>89.641000000000005</c:v>
                </c:pt>
                <c:pt idx="11">
                  <c:v>89.370999999999995</c:v>
                </c:pt>
                <c:pt idx="12">
                  <c:v>89.156000000000006</c:v>
                </c:pt>
                <c:pt idx="13">
                  <c:v>86.337999999999994</c:v>
                </c:pt>
                <c:pt idx="14">
                  <c:v>84.066000000000003</c:v>
                </c:pt>
                <c:pt idx="15">
                  <c:v>81.337999999999994</c:v>
                </c:pt>
                <c:pt idx="16">
                  <c:v>79.358000000000004</c:v>
                </c:pt>
                <c:pt idx="17">
                  <c:v>76.683999999999997</c:v>
                </c:pt>
                <c:pt idx="18">
                  <c:v>74.56</c:v>
                </c:pt>
                <c:pt idx="19">
                  <c:v>72.555999999999997</c:v>
                </c:pt>
                <c:pt idx="20">
                  <c:v>69.856999999999999</c:v>
                </c:pt>
                <c:pt idx="21">
                  <c:v>67.885999999999996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(N=33,133)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Sheet1!$D$2:$D$23</c:f>
              <c:numCache>
                <c:formatCode>General</c:formatCode>
                <c:ptCount val="22"/>
                <c:pt idx="0">
                  <c:v>100</c:v>
                </c:pt>
                <c:pt idx="1">
                  <c:v>94.295000000000002</c:v>
                </c:pt>
                <c:pt idx="2">
                  <c:v>92.082999999999998</c:v>
                </c:pt>
                <c:pt idx="3">
                  <c:v>90.567999999999998</c:v>
                </c:pt>
                <c:pt idx="4">
                  <c:v>89.385999999999996</c:v>
                </c:pt>
                <c:pt idx="5">
                  <c:v>88.284000000000006</c:v>
                </c:pt>
                <c:pt idx="6">
                  <c:v>87.268000000000001</c:v>
                </c:pt>
                <c:pt idx="7">
                  <c:v>86.289000000000001</c:v>
                </c:pt>
                <c:pt idx="8">
                  <c:v>85.432000000000002</c:v>
                </c:pt>
                <c:pt idx="9">
                  <c:v>84.653999999999996</c:v>
                </c:pt>
                <c:pt idx="10">
                  <c:v>83.789000000000001</c:v>
                </c:pt>
                <c:pt idx="11">
                  <c:v>83.132000000000005</c:v>
                </c:pt>
                <c:pt idx="12">
                  <c:v>82.418999999999997</c:v>
                </c:pt>
                <c:pt idx="13">
                  <c:v>74.391999999999996</c:v>
                </c:pt>
                <c:pt idx="14">
                  <c:v>67.438999999999993</c:v>
                </c:pt>
                <c:pt idx="15">
                  <c:v>61.582999999999998</c:v>
                </c:pt>
                <c:pt idx="16">
                  <c:v>56.142000000000003</c:v>
                </c:pt>
                <c:pt idx="17">
                  <c:v>51.348999999999997</c:v>
                </c:pt>
                <c:pt idx="18">
                  <c:v>46.643999999999998</c:v>
                </c:pt>
                <c:pt idx="19">
                  <c:v>42.241999999999997</c:v>
                </c:pt>
                <c:pt idx="20">
                  <c:v>38.393999999999998</c:v>
                </c:pt>
                <c:pt idx="21">
                  <c:v>34.256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(N=1,145)</c:v>
                </c:pt>
              </c:strCache>
            </c:strRef>
          </c:tx>
          <c:spPr>
            <a:ln w="41275">
              <a:solidFill>
                <a:srgbClr val="FF99FF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Sheet1!$E$2:$E$23</c:f>
              <c:numCache>
                <c:formatCode>General</c:formatCode>
                <c:ptCount val="22"/>
                <c:pt idx="0">
                  <c:v>100</c:v>
                </c:pt>
                <c:pt idx="1">
                  <c:v>93.866</c:v>
                </c:pt>
                <c:pt idx="2">
                  <c:v>91.995999999999995</c:v>
                </c:pt>
                <c:pt idx="3">
                  <c:v>90.823999999999998</c:v>
                </c:pt>
                <c:pt idx="4">
                  <c:v>90.100999999999999</c:v>
                </c:pt>
                <c:pt idx="5">
                  <c:v>89.376000000000005</c:v>
                </c:pt>
                <c:pt idx="6">
                  <c:v>88.375</c:v>
                </c:pt>
                <c:pt idx="7">
                  <c:v>88.100999999999999</c:v>
                </c:pt>
                <c:pt idx="8">
                  <c:v>87.552999999999997</c:v>
                </c:pt>
                <c:pt idx="9">
                  <c:v>86.725999999999999</c:v>
                </c:pt>
                <c:pt idx="10">
                  <c:v>85.53</c:v>
                </c:pt>
                <c:pt idx="11">
                  <c:v>84.516000000000005</c:v>
                </c:pt>
                <c:pt idx="12">
                  <c:v>83.585999999999999</c:v>
                </c:pt>
                <c:pt idx="13">
                  <c:v>73.831999999999994</c:v>
                </c:pt>
                <c:pt idx="14">
                  <c:v>66.311000000000007</c:v>
                </c:pt>
                <c:pt idx="15">
                  <c:v>60.819000000000003</c:v>
                </c:pt>
                <c:pt idx="16">
                  <c:v>56.506999999999998</c:v>
                </c:pt>
                <c:pt idx="17">
                  <c:v>51.317</c:v>
                </c:pt>
                <c:pt idx="18">
                  <c:v>48.36</c:v>
                </c:pt>
                <c:pt idx="19">
                  <c:v>46.332000000000001</c:v>
                </c:pt>
                <c:pt idx="20">
                  <c:v>43.564999999999998</c:v>
                </c:pt>
                <c:pt idx="21">
                  <c:v>41.786000000000001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(N=843)</c:v>
                </c:pt>
              </c:strCache>
            </c:strRef>
          </c:tx>
          <c:spPr>
            <a:ln w="412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Sheet1!$F$2:$F$23</c:f>
              <c:numCache>
                <c:formatCode>General</c:formatCode>
                <c:ptCount val="22"/>
                <c:pt idx="0">
                  <c:v>100</c:v>
                </c:pt>
                <c:pt idx="1">
                  <c:v>83.599000000000004</c:v>
                </c:pt>
                <c:pt idx="2">
                  <c:v>79.891000000000005</c:v>
                </c:pt>
                <c:pt idx="3">
                  <c:v>77.242000000000004</c:v>
                </c:pt>
                <c:pt idx="4">
                  <c:v>75.552999999999997</c:v>
                </c:pt>
                <c:pt idx="5">
                  <c:v>74.222999999999999</c:v>
                </c:pt>
                <c:pt idx="6">
                  <c:v>73.251999999999995</c:v>
                </c:pt>
                <c:pt idx="7">
                  <c:v>72.765000000000001</c:v>
                </c:pt>
                <c:pt idx="8">
                  <c:v>72.155000000000001</c:v>
                </c:pt>
                <c:pt idx="9">
                  <c:v>71.787999999999997</c:v>
                </c:pt>
                <c:pt idx="10">
                  <c:v>71.177000000000007</c:v>
                </c:pt>
                <c:pt idx="11">
                  <c:v>70.438000000000002</c:v>
                </c:pt>
                <c:pt idx="12">
                  <c:v>69.569000000000003</c:v>
                </c:pt>
                <c:pt idx="13">
                  <c:v>62.613999999999997</c:v>
                </c:pt>
                <c:pt idx="14">
                  <c:v>58.029000000000003</c:v>
                </c:pt>
                <c:pt idx="15">
                  <c:v>54.655999999999999</c:v>
                </c:pt>
                <c:pt idx="16">
                  <c:v>52.118000000000002</c:v>
                </c:pt>
                <c:pt idx="17">
                  <c:v>48.896999999999998</c:v>
                </c:pt>
                <c:pt idx="18">
                  <c:v>46.835000000000001</c:v>
                </c:pt>
                <c:pt idx="19">
                  <c:v>45.444000000000003</c:v>
                </c:pt>
                <c:pt idx="20">
                  <c:v>43.997</c:v>
                </c:pt>
                <c:pt idx="21">
                  <c:v>40.207999999999998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(N=109)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Sheet1!$G$2:$G$23</c:f>
              <c:numCache>
                <c:formatCode>General</c:formatCode>
                <c:ptCount val="22"/>
                <c:pt idx="0">
                  <c:v>100</c:v>
                </c:pt>
                <c:pt idx="1">
                  <c:v>83.486000000000004</c:v>
                </c:pt>
                <c:pt idx="2">
                  <c:v>81.650999999999996</c:v>
                </c:pt>
                <c:pt idx="3">
                  <c:v>81.650999999999996</c:v>
                </c:pt>
                <c:pt idx="4">
                  <c:v>79.816000000000003</c:v>
                </c:pt>
                <c:pt idx="5">
                  <c:v>78.899000000000001</c:v>
                </c:pt>
                <c:pt idx="6">
                  <c:v>77.063999999999993</c:v>
                </c:pt>
                <c:pt idx="7">
                  <c:v>75.228999999999999</c:v>
                </c:pt>
                <c:pt idx="8">
                  <c:v>75.228999999999999</c:v>
                </c:pt>
                <c:pt idx="9">
                  <c:v>75.228999999999999</c:v>
                </c:pt>
                <c:pt idx="10">
                  <c:v>75.228999999999999</c:v>
                </c:pt>
                <c:pt idx="11">
                  <c:v>75.228999999999999</c:v>
                </c:pt>
                <c:pt idx="12">
                  <c:v>75.228999999999999</c:v>
                </c:pt>
                <c:pt idx="13">
                  <c:v>64.215000000000003</c:v>
                </c:pt>
                <c:pt idx="14">
                  <c:v>56.618000000000002</c:v>
                </c:pt>
                <c:pt idx="15">
                  <c:v>51.996000000000002</c:v>
                </c:pt>
                <c:pt idx="16">
                  <c:v>50.758000000000003</c:v>
                </c:pt>
                <c:pt idx="17">
                  <c:v>48.151000000000003</c:v>
                </c:pt>
                <c:pt idx="18">
                  <c:v>46.646999999999998</c:v>
                </c:pt>
                <c:pt idx="19">
                  <c:v>44.619</c:v>
                </c:pt>
                <c:pt idx="20">
                  <c:v>41.643999999999998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6490296"/>
        <c:axId val="726490688"/>
      </c:scatterChart>
      <c:valAx>
        <c:axId val="726490296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726490688"/>
        <c:crosses val="autoZero"/>
        <c:crossBetween val="midCat"/>
        <c:majorUnit val="1"/>
      </c:valAx>
      <c:valAx>
        <c:axId val="726490688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26490296"/>
        <c:crosses val="autoZero"/>
        <c:crossBetween val="midCat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8086146296930275"/>
          <c:y val="1.6146402678543625E-2"/>
          <c:w val="0.8041445427728614"/>
          <c:h val="0.14036909448818899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0.09744</cdr:x>
      <cdr:y>0.84656</cdr:y>
    </cdr:from>
    <cdr:to>
      <cdr:x>0.17503</cdr:x>
      <cdr:y>0.91005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1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0.15778</cdr:x>
      <cdr:y>0.84656</cdr:y>
    </cdr:from>
    <cdr:to>
      <cdr:x>0.26123</cdr:x>
      <cdr:y>0.91535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94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0.63192</cdr:x>
      <cdr:y>0.84656</cdr:y>
    </cdr:from>
    <cdr:to>
      <cdr:x>0.73537</cdr:x>
      <cdr:y>0.91535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85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0.29339</cdr:x>
      <cdr:y>0.84656</cdr:y>
    </cdr:from>
    <cdr:to>
      <cdr:x>0.39684</cdr:x>
      <cdr:y>0.91535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93313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0.43365</cdr:x>
      <cdr:y>0.84656</cdr:y>
    </cdr:from>
    <cdr:to>
      <cdr:x>0.53709</cdr:x>
      <cdr:y>0.91535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330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0.76123</cdr:x>
      <cdr:y>0.84656</cdr:y>
    </cdr:from>
    <cdr:to>
      <cdr:x>0.86468</cdr:x>
      <cdr:y>0.91535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728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0.89655</cdr:x>
      <cdr:y>0.84656</cdr:y>
    </cdr:from>
    <cdr:to>
      <cdr:x>1</cdr:x>
      <cdr:y>0.91535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924800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0.23537</cdr:x>
      <cdr:y>0.84656</cdr:y>
    </cdr:from>
    <cdr:to>
      <cdr:x>0.31296</cdr:x>
      <cdr:y>0.91005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80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0.3733</cdr:x>
      <cdr:y>0.84656</cdr:y>
    </cdr:from>
    <cdr:to>
      <cdr:x>0.45089</cdr:x>
      <cdr:y>0.91005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2996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0.83882</cdr:x>
      <cdr:y>0.84656</cdr:y>
    </cdr:from>
    <cdr:to>
      <cdr:x>0.9164</cdr:x>
      <cdr:y>0.91005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14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0.70951</cdr:x>
      <cdr:y>0.84656</cdr:y>
    </cdr:from>
    <cdr:to>
      <cdr:x>0.78709</cdr:x>
      <cdr:y>0.91005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71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0.57158</cdr:x>
      <cdr:y>0.84656</cdr:y>
    </cdr:from>
    <cdr:to>
      <cdr:x>0.64916</cdr:x>
      <cdr:y>0.91005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052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0.39096</cdr:x>
      <cdr:y>0.89101</cdr:y>
    </cdr:from>
    <cdr:to>
      <cdr:x>0.52634</cdr:x>
      <cdr:y>0.95512</cdr:y>
    </cdr:to>
    <cdr:sp macro="" textlink="">
      <cdr:nvSpPr>
        <cdr:cNvPr id="15" name="TextBox 10"/>
        <cdr:cNvSpPr txBox="1"/>
      </cdr:nvSpPr>
      <cdr:spPr>
        <a:xfrm xmlns:a="http://schemas.openxmlformats.org/drawingml/2006/main">
          <a:off x="3455810" y="4277380"/>
          <a:ext cx="11966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FFFF00"/>
              </a:solidFill>
            </a:rPr>
            <a:t>Heart-lung</a:t>
          </a:r>
          <a:endParaRPr lang="en-US" sz="1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0.84744</cdr:x>
      <cdr:y>0.8896</cdr:y>
    </cdr:from>
    <cdr:to>
      <cdr:x>0.98282</cdr:x>
      <cdr:y>0.95372</cdr:y>
    </cdr:to>
    <cdr:sp macro="" textlink="">
      <cdr:nvSpPr>
        <cdr:cNvPr id="16" name="TextBox 10"/>
        <cdr:cNvSpPr txBox="1"/>
      </cdr:nvSpPr>
      <cdr:spPr>
        <a:xfrm xmlns:a="http://schemas.openxmlformats.org/drawingml/2006/main">
          <a:off x="7490687" y="4270634"/>
          <a:ext cx="11966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FFFF00"/>
              </a:solidFill>
            </a:rPr>
            <a:t>Heart-lung</a:t>
          </a:r>
          <a:endParaRPr lang="en-US" sz="1400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60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55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rates were compared using the log-rank test statistic.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Adjustments for multiple comparisons were done using Scheffe’s method.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of log-rank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should be interpreted with caution when curves cross.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43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rates were compared using the log-rank test statistic.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Adjustments for multiple comparisons were done using Scheffe’s method.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of log-rank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should be interpreted with caution when curves cross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10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7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2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7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37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7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4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36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2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1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519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97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33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3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07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82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623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958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89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535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627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716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823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60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031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338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9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93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552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550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7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Transplants with unknown recipient ages are excluded from this tabulation.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330033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1219200"/>
            <a:ext cx="7696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/>
              <a:t>THE REGISTRY OF THE INTERNATIONAL SOCIETY FOR HEART AND LUNG TRANSPLANTATION: </a:t>
            </a:r>
            <a:br>
              <a:rPr lang="en-US" sz="4600" b="1" dirty="0" smtClean="0"/>
            </a:br>
            <a:r>
              <a:rPr lang="en-US" sz="4600" b="1" dirty="0" smtClean="0"/>
              <a:t>THIRTY-SECOND</a:t>
            </a:r>
            <a:br>
              <a:rPr lang="en-US" sz="4600" b="1" dirty="0" smtClean="0"/>
            </a:br>
            <a:r>
              <a:rPr lang="en-US" sz="4600" b="1" dirty="0" smtClean="0"/>
              <a:t> ANNUAL REPORT</a:t>
            </a:r>
            <a:endParaRPr lang="en-US" sz="46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7" name="Group 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Heart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7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Lung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8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/>
              <a:t>Number of Centers Reporting Heart-Lung Transplants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4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0" y="150371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kern="0" dirty="0" smtClean="0"/>
              <a:t>REGISTRY DATABASE:</a:t>
            </a:r>
            <a:r>
              <a:rPr lang="en-US" sz="2800" kern="0" dirty="0" smtClean="0"/>
              <a:t/>
            </a:r>
            <a:br>
              <a:rPr lang="en-US" sz="2800" kern="0" dirty="0" smtClean="0"/>
            </a:br>
            <a:r>
              <a:rPr lang="en-US" sz="2600" kern="0" dirty="0" smtClean="0"/>
              <a:t>Number of Centers Reporting Transplants</a:t>
            </a:r>
            <a:br>
              <a:rPr lang="en-US" sz="2600" kern="0" dirty="0" smtClean="0"/>
            </a:br>
            <a:endParaRPr lang="en-US" sz="2200" kern="0" dirty="0"/>
          </a:p>
        </p:txBody>
      </p:sp>
      <p:sp>
        <p:nvSpPr>
          <p:cNvPr id="3" name="title_cohort"/>
          <p:cNvSpPr txBox="1"/>
          <p:nvPr/>
        </p:nvSpPr>
        <p:spPr>
          <a:xfrm>
            <a:off x="1524000" y="1023865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kern="0" smtClean="0"/>
              <a:t>(Transplants: January 2009 – June 2015)</a:t>
            </a:r>
            <a:endParaRPr lang="en-US" sz="2200" b="1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9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763000" cy="49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989" y="22859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REGISTRY DATABASE:</a:t>
            </a:r>
            <a:r>
              <a:rPr lang="en-US" sz="2600" kern="0" dirty="0" smtClean="0"/>
              <a:t/>
            </a:r>
            <a:br>
              <a:rPr lang="en-US" sz="2600" kern="0" dirty="0" smtClean="0"/>
            </a:br>
            <a:r>
              <a:rPr lang="en-US" sz="2400" kern="0" dirty="0" smtClean="0"/>
              <a:t>Kaplan-Meier Survival</a:t>
            </a:r>
            <a:br>
              <a:rPr lang="en-US" sz="2400" kern="0" dirty="0" smtClean="0"/>
            </a:br>
            <a:endParaRPr lang="en-US" sz="2000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pvalues"/>
          <p:cNvSpPr txBox="1"/>
          <p:nvPr/>
        </p:nvSpPr>
        <p:spPr>
          <a:xfrm>
            <a:off x="1112588" y="4724400"/>
            <a:ext cx="354518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All pair-wise comparisons were significant at p &lt; 0.05 except adult lung vs. pediatric lung and adult heart-lung vs. pediatric heart-lung</a:t>
            </a:r>
          </a:p>
        </p:txBody>
      </p:sp>
      <p:sp>
        <p:nvSpPr>
          <p:cNvPr id="3" name="title_cohort"/>
          <p:cNvSpPr txBox="1"/>
          <p:nvPr/>
        </p:nvSpPr>
        <p:spPr>
          <a:xfrm>
            <a:off x="1781300" y="927644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smtClean="0"/>
              <a:t>(Transplants: January 1980 – June 2014)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31240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763000" cy="49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0" y="239398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REGISTRY DATABASE:</a:t>
            </a:r>
            <a:r>
              <a:rPr lang="en-US" sz="2600" kern="0" dirty="0" smtClean="0"/>
              <a:t/>
            </a:r>
            <a:br>
              <a:rPr lang="en-US" sz="2600" kern="0" dirty="0" smtClean="0"/>
            </a:br>
            <a:r>
              <a:rPr lang="en-US" sz="2400" kern="0" dirty="0" smtClean="0"/>
              <a:t>Kaplan-Meier Survival</a:t>
            </a:r>
            <a:br>
              <a:rPr lang="en-US" sz="2400" kern="0" dirty="0" smtClean="0"/>
            </a:br>
            <a:endParaRPr lang="en-US" sz="2000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pvalues"/>
          <p:cNvSpPr txBox="1"/>
          <p:nvPr/>
        </p:nvSpPr>
        <p:spPr>
          <a:xfrm>
            <a:off x="1143000" y="4665919"/>
            <a:ext cx="608287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All pair-wise comparisons were significant at p &lt; 0.05 except adult lung vs. pediatric lung, adult lung vs. adult heart-lung, adult lung vs. pediatric heart-lung, pediatric lung vs. adult heart-lung, pediatric lung vs. pediatric heart-lung,  and adult heart-lung vs. pediatric heart-lung</a:t>
            </a:r>
          </a:p>
        </p:txBody>
      </p:sp>
      <p:sp>
        <p:nvSpPr>
          <p:cNvPr id="3" name="title_cohort"/>
          <p:cNvSpPr txBox="1"/>
          <p:nvPr/>
        </p:nvSpPr>
        <p:spPr>
          <a:xfrm>
            <a:off x="1714500" y="943693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dirty="0" smtClean="0"/>
              <a:t>(Transplants: January 2004 – June 2014)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1646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2438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APPENDIX</a:t>
            </a:r>
            <a:endParaRPr lang="en-US" sz="4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7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8"/>
          <a:ext cx="8610600" cy="503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7328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1/2014-6/2015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8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FUNDACION FAVALORO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HAREFIELD S.A. - HOSPITAL ITALIANO DE MENDOZA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CENTRO DE TRASPLANTE CARDIACO HOSPITAL PRIVADO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ITALIANO DE BUENOS AIRES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UNIVERSITARIO AUSTRAL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EL CRUCE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ESPAÑOL DE MENDOZA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CENTRO DE TRASPLANTE CARDIACO DEL SANATORIO ALLENDE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CENTRO DE TRASPLANTE CARDIACO HOSPITAL ITALIANO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ALEMAN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0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9"/>
          <a:ext cx="8610600" cy="524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15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1/2014-6/2015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8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DE ALTA COMPLEJIDAD PTE JUAN DOMINGO PERON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DE PEDIATRIA JUAN P GARRAHAN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GENERAL DE AGUDOS DR COSME ARGERICH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INSTITUTO CARDIOVASCULAR DE BUENOS AIRES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SANATORIO DE LA TRINIDAD MITRE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SANATORIO PARQUE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St. Vincent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Royal Children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Prince Charles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Alfred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Royal Perth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87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8"/>
          <a:ext cx="8610600" cy="5114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543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1/2014-6/2015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Allgemeines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Krankenhaus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Wien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Universitätsklinik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Innsbruck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Landeskrankenhaus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Graz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5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Hôpital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Erasme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Bruxelles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Universitair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Ziekenhuis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Antwerpen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Onze Lieve Vrouw Ziekenhuis Aalst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Universitair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Ziekenhuis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Gent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Centre Hospitalier Universitaire Liège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Cliniques Universitaires, Université Catholique de Louvain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UZ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Gasthuisberg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Leuven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4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200" dirty="0" smtClean="0">
                <a:solidFill>
                  <a:srgbClr val="FFFF00"/>
                </a:solidFill>
              </a:rPr>
              <a:t>MAJOR CONTRIBUTORS TO THE ISHLT TRANSPLANT REGISTRY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534400" cy="55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743200"/>
                <a:gridCol w="762000"/>
                <a:gridCol w="914400"/>
              </a:tblGrid>
              <a:tr h="2947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Organization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Countries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Heart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Lung 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72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L’Agence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Biomédicine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30523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Australia and New Zealand Cardiothoracic Organ Transplant Registry (ANZCOTR)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396360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British Columbia Transplant Agency 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716206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Eurotransplant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(ET)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Austria, Belgium, Croatia, Germany,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Hungary,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Netherlands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, Slovenia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30523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Nacional Central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Único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Coordinador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Ablación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Implante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(INCUCAI)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Argentina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338468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Organización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Nacional de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Trasplantes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(ONT)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338468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Español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Trasplante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Cardíaco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30523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Scandiatransplant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Denmark, Finland, Norway, Sweden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30523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Kingdom Transplant Services Authority (UKTSSA)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Kingdom, Ireland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338468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Network for Organ Sharing (UNOS)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States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30523">
                <a:tc gridSpan="4"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In addition, 86 individual centers from North America, Central/South America, Europe, Asia, Africa and the Middle East have reported at least one transplant since 1995.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74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00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248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1/2014-6/2015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412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BRAZIL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Heart Institute-Univ. Sao Paulo Hospital das Clinicas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de Messejana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 Hospital Portugues de Beneficiencia Em Pernambuco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Instituto de Medicina Integral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Procardiaco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CANADA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Royal Victoria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Toronto General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Sainte-Justine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Institut Universitaire De Cardiologie Et De Pneumologie de Québec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University of Alberta Hospitals/Walter C. Mackenzie Health Sciences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2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4927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CANADA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St. Paul's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</a:t>
                      </a:r>
                      <a:r>
                        <a:rPr lang="en-US" sz="15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Vancouver General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</a:t>
                      </a:r>
                      <a:r>
                        <a:rPr lang="en-US" sz="15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4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Hospital For Sick Children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COLOMBIA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Clinica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Cardiovascular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Fundacion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Cardioinfantil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</a:t>
                      </a:r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Instituto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de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Cardiologia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Fundacion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Cardiovascular de Colombia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CROATIA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Clinical Hospital Zagreb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335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Dubrava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17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40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911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THE CZECH REPUBLIC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Hospital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Motol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DENMARK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Skejby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Rigshospitalet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, National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ESTONIA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Tartu University Hospital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FINLAND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Helsinki University Central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Children's Hospital, University of Helsinki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FRANCE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Marseille Sainte Marguerite (APM)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Marseille </a:t>
                      </a:r>
                      <a:r>
                        <a:rPr lang="fr-FR" sz="1500" b="1" dirty="0" err="1">
                          <a:solidFill>
                            <a:schemeClr val="tx1"/>
                          </a:solidFill>
                        </a:rPr>
                        <a:t>Timone</a:t>
                      </a:r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 adultes (APM)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48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9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68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Marseille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Timone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enfants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(APM)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Caen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Dijon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UNITE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Montpellier (A) - UNITE DE TRANSPL. CARDIO-THORACIQUE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Rennes (A) - CENTRE CARDIO-PNEUMOLOGIQUE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Tours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Grenoble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Grenoble (A) - PNEUMOLOGIE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25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648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2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Nantes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Nancy (A+P) - CHIRURGIE CARDIO-PULMONAIRE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Lille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Clermont-Ferrand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CARDIO-PULMONAIRE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Lyon (A+P) - POLE DE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Lyon I (HCL) (A+P) - Pole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Lyon II (HCL) (A) - POLE DE TRANSPLANTATION CARDIAQUE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Paris Pitié-Salpêtrière (AP-HP)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777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Necker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Enfants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Malades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(AP-HP) (A+P) - CARDIOLOGIE PEDIATRIQUE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5302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81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9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005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2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0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Clichy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Beaujon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(AP-HP) (A) - PNEUMOLOGIE B ET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Paris Bichat (AP-HP) (A) - CHIRURGIE CARDIO-VASCULAIRE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(A) -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60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(A+P) - TRANSPL. PULM. ET CARDIO-PULM.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Rouen (A+P) - CHIR. THORACIQUE ET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Limoges (A) - CHIRURGIE CARDIAQUE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Suresnes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Foch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Plessis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-Robinson Marie-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Lannelongue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12690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Le Plessis-Robinson Marie-</a:t>
                      </a:r>
                      <a:r>
                        <a:rPr lang="fr-FR" sz="1500" b="1" dirty="0" err="1">
                          <a:solidFill>
                            <a:schemeClr val="tx1"/>
                          </a:solidFill>
                        </a:rPr>
                        <a:t>Lannelongue</a:t>
                      </a:r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 (A+P) - CHIRURGIE THORACIQUE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Créteil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Henri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Mondor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(AP-HP) (A) -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Chirurgie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Cardio-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24622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27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38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47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kern="1200" baseline="300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Universität des Saarlandes Homburg/Saar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Deutsches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Herzzentrum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Berlin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Universitätsklinik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Köln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Leipzig -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Herzzentrum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Kerckhoff Klinik, Bad Nauheim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Universität Regensburg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Herzzentrum Nordrhein-Westfalen Bad Oeynhausen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Essen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Johannes Gutenberg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Mainz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Heinrich-Heine-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Düsseldorf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Münster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Ruprecht-Karls-Universität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Heidelberg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Medizinische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Hochschule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Hannover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99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8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269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0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Göttingen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Aachen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Justus-Liebig-Universität Giessen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Schleswig-Holstein Kiel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Johann Wolfgang Goethe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Frankfurt/Main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Friedrich Schiller Universität Jena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Friedrich Alexander Universität Erlangen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Würzburg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Ludwig Maximilians Universität München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Hamburg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Albert-Ludwigs-Universität Freiburg im Breisgau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35454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57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176546"/>
              </p:ext>
            </p:extLst>
          </p:nvPr>
        </p:nvGraphicFramePr>
        <p:xfrm>
          <a:off x="304800" y="761999"/>
          <a:ext cx="8610600" cy="540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064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INDIA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4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Fortis Malar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IRAN</a:t>
                      </a:r>
                      <a:endParaRPr lang="en-US" sz="1500" b="1" kern="1200" baseline="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Cardiac Surgery and Transplantation Research Center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Masih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Daneshvari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1484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ISRAEL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1484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Rabin Medical Center (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Belinson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Campus)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Sheba Medical Center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Hadassah University Hospital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ITALY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rtl="0" fontAlgn="t"/>
                      <a:r>
                        <a:rPr lang="it-IT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Policlinico S. Orsola - Universita degli Studi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JAPAN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Tohoku University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12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90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081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NETHERLANDS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Utrecht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Erasmus Medisch Centrum Rotterdam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Groningen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NEW ZEALAND</a:t>
                      </a:r>
                      <a:endParaRPr lang="en-US" sz="1500" b="1" kern="1200" baseline="300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Auckland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City Hospital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NORWAY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Rikshospitalet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- National Hospital of Norway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POLAND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Regional Pulmonary Hospital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RUSSIA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Federal V.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Shumakov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Research Centre of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Transplantology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&amp; Artificial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Organs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ACKNOWLEDGMENTS: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 wish to extend our sincere thanks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to the many thoracic transplant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surgeons, physicians and data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coordinators in transplant programs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throughout the world whose timely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and accurate submission of data has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made these analyses possible.</a:t>
            </a:r>
            <a:endParaRPr lang="en-US" sz="3600" dirty="0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1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84394"/>
          <a:ext cx="8610600" cy="5083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402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REPUBLIC OF KOREA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Seoul National University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Severance</a:t>
                      </a: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SAUDI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ARABIA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088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Faisal Specialist Hospital and Research Center</a:t>
                      </a:r>
                      <a:endParaRPr lang="en-US" sz="15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406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SLOVENIA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088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Medical Center Ljubljana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0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SOUTH AFRICA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9368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Milpark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54672" y="639301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5" name="Group 14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1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1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58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565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COMPLEJO HOSPITALARIO UNIVERSITARIO JUAN CANALEJO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 7, 8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UNIVERSITARIO MARQUES DE VALDECILLA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7, 9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DE BELLVITGE. BARCELONA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DEL ROCIO. SEVILLA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SANTA CREU I SANT PAU.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UNIVERSITARIO 12 DE OCTUBRE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7, 9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UNIVERSITARIO REINA SOFIA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7, 9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GREGORIO MARAÑÓN. MADRID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HOSPITAL UNIVERSITARIO PUERTA DE HIERRO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LA FE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7, 9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CLINIC I PROVINCIAL.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37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3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 smtClean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UNIVERSITARIO VALL D’HEBRON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7, 9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Central DE Asturias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LA PAZ INFANTIL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7, 9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 LA ARRIXACA. MURCIA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MIGUEL SERVET. ZARAGOZA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CLÍNICO. VALLADOLID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SWEDEN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Sahlgrenska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University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of Lund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30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SWITZERLAND 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Zurich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5" name="Group 14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7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81775"/>
              </p:ext>
            </p:extLst>
          </p:nvPr>
        </p:nvGraphicFramePr>
        <p:xfrm>
          <a:off x="304800" y="701040"/>
          <a:ext cx="8610600" cy="540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566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TAIWAN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Cheng-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Hsin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General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Hosptial</a:t>
                      </a:r>
                      <a:endParaRPr lang="en-US" sz="15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TURKEY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Heart Center, Ankara University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of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Akdeniz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University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KINGDOM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Great </a:t>
                      </a:r>
                      <a:r>
                        <a:rPr lang="en-US" sz="1500" b="1" smtClean="0">
                          <a:solidFill>
                            <a:schemeClr val="tx1"/>
                          </a:solidFill>
                          <a:latin typeface="+mn-lt"/>
                        </a:rPr>
                        <a:t>Ormond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Street Hospital for Children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University of Glasgow/Glasgow Royal Infirmary</a:t>
                      </a:r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The Freeman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Harefield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Wythenshawe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Queen Elizabeth Hospital</a:t>
                      </a:r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Papworth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4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151172"/>
              </p:ext>
            </p:extLst>
          </p:nvPr>
        </p:nvGraphicFramePr>
        <p:xfrm>
          <a:off x="304800" y="701041"/>
          <a:ext cx="8610600" cy="549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962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Children’s of Alabama, Birmingham, 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Alabama Hospital, Birmingham, 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Baptist Medical Center, Little Rock, 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Arkansas Children’s Hospital, Little Rock, 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Phoenix Children’s Hospital, Phoenix, AZ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Mayo Clinic Hospital,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Joseph’s Hospital and Medical Center,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Banner University Medical Center, Tucson,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Rady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Children’s Hospital &amp; Health Center, San Diego, CA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noProof="0" dirty="0" smtClean="0">
                          <a:solidFill>
                            <a:schemeClr val="tx1"/>
                          </a:solidFill>
                        </a:rPr>
                        <a:t>Children’s Hospital Los Angeles, Los Angeles, CA</a:t>
                      </a:r>
                      <a:endParaRPr lang="en-US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Cedars-Sinai Medical Center, 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Loma Linda University Medical Center, Loma Linda,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Lucile Salter Packard Children’s Hospital, Palo Alto,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6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California Pacific Medical Center, San Francisco, CA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UCSD Medical Center, San Diego,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CA San Francisco Medical Center, San Francisco,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Sutter Memorial Hospital, Sacramento,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Sharp Memorial Hospital, San Diego,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Stanford University Medical Center, Stanford,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UCLA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Medical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 Center, Los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Angeles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Keck Hospital of USC,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 Colorado,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Aurora, CO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Colorado Hospital/HSC, Aurora, CO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Hartford Hospital, Hartford, CT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Yale New Haven Hospital, New Haven, CT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6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1996"/>
          <a:ext cx="8610600" cy="533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911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National Medical Center, Washington,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DC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Washington Hospital Center, Washington, DC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Alfred I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duPont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Hospital for Children, Wilmington, DE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 Children’s Hospital, St. Petersburg,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Cleveland Clinic Florida Weston, Weston,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</a:rPr>
                        <a:t>Florida Hospital Medical Center, Orlando,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Regional/ Joe DiMaggio Children’s Hospital, Hollywood,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Jackson Memorial Hospital, Miami,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Regional Hospital, Hollywood,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Mayo </a:t>
                      </a:r>
                      <a:r>
                        <a:rPr lang="en-US" sz="1500" b="1" noProof="0" dirty="0" smtClean="0">
                          <a:solidFill>
                            <a:schemeClr val="tx1"/>
                          </a:solidFill>
                        </a:rPr>
                        <a:t>Clinic</a:t>
                      </a:r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Florida, Jacksonville,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Tampa General Hospital, Tampa,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UF Health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Shands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Hospital,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Gainesville,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6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Healthcare of Atlanta,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Emory University Hospital,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Piedmont Hospital, Atlanta, GA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Iowa Hospital and Clinics, Iowa City, 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Advocate Christ Medical Center, Oak Lawn,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Ann and Robert H. Lurie Children’s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Loyola University Medical Center, Maywood,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Northwestern Memorial 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Rush University Medical Center,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Chicago Medical Center,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Indiana University Health,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Lutheran Hospital of Ft Wayne, Ft Wayne,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3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43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3157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68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Vincent Hospital and Health Care Center,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Jewish Hospital, Louisville,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Kosair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Children’s Hospital, Louisville, KY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Kentucky Medical Center, Lexington,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Ochsner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Foundation Hospital, New Orleans, LA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Boston Children’s Hospital,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Massachusetts General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Tufts Medical Center,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Brigham and Women’s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Johns Hopkins Hospital,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Maryland Medical System,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 of Michigan, Detroit, MI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Henry Ford Hospital, Detroit,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8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47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370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Spectrum Health, Grand Rapids,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Michigan Medical Center, Ann Arbor,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MN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Amplatz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Children’s Hospital, Minneapolis, MN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Abbott Northwestern Hospital, Minneapolis,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Mary’s Hospital (Mayo Clinic), Rochester,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Minnesota Medical Center, Minneapolis, MN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Barnes-Jewish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Cardinal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Glennon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Children’s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St. Louis Children’s Hospital,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Mercy Hospital, Kansas City, MO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Luke’s Hospital of Kansas City, Kansas City,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MS Medical Center, Jackson, MS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Wake Forest Baptist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Medical Center, Winston Salem, NC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1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REGISTRY STEERING COMMITTEE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7913" y="1278926"/>
            <a:ext cx="8534400" cy="450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1000"/>
              </a:lnSpc>
            </a:pPr>
            <a:r>
              <a:rPr lang="en-US" sz="1900" b="1" dirty="0" smtClean="0"/>
              <a:t>Josef Stehlik – </a:t>
            </a:r>
            <a:r>
              <a:rPr lang="en-US" sz="1900" b="1" dirty="0" smtClean="0">
                <a:solidFill>
                  <a:srgbClr val="FFFF00"/>
                </a:solidFill>
              </a:rPr>
              <a:t>Medical Director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Roger Yusen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Lung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Lars Lund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Anne Dipchand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Joseph </a:t>
            </a:r>
            <a:r>
              <a:rPr lang="en-US" sz="1900" b="1" dirty="0" err="1" smtClean="0"/>
              <a:t>Rossano</a:t>
            </a:r>
            <a:r>
              <a:rPr lang="en-US" sz="1900" b="1" dirty="0" smtClean="0"/>
              <a:t> – </a:t>
            </a:r>
            <a:r>
              <a:rPr lang="en-US" sz="1900" b="1" dirty="0">
                <a:solidFill>
                  <a:srgbClr val="FFFF0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Samuel Goldfarb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Pediatric Lung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Bruno Meiser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 for OEO and Transplant Center Relations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Bronwyn </a:t>
            </a:r>
            <a:r>
              <a:rPr lang="en-US" sz="1900" b="1" dirty="0" err="1" smtClean="0"/>
              <a:t>Levvey</a:t>
            </a:r>
            <a:r>
              <a:rPr lang="en-US" sz="1900" b="1" dirty="0" smtClean="0"/>
              <a:t> </a:t>
            </a:r>
            <a:r>
              <a:rPr lang="en-US" sz="1900" b="1" dirty="0" smtClean="0">
                <a:solidFill>
                  <a:srgbClr val="FFFF00"/>
                </a:solidFill>
              </a:rPr>
              <a:t>– Associate Dir. for Outcomes Analysis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Amanda Rowe – </a:t>
            </a:r>
            <a:r>
              <a:rPr lang="en-US" sz="1900" b="1" dirty="0" smtClean="0">
                <a:solidFill>
                  <a:srgbClr val="FFFF00"/>
                </a:solidFill>
              </a:rPr>
              <a:t>ISHLT Executive Director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Leah Edwards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Data Analysis</a:t>
            </a:r>
            <a:endParaRPr lang="en-US" sz="1900" b="1" dirty="0">
              <a:solidFill>
                <a:srgbClr val="FFFF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Carolinas Medical Center, Charlotte,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Duke University Hospital, Durham,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UNC Hospitals, Chapel Hill,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and Medical Center, Omaha, NE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Nebraska Medical Center, Omaha, NE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Newark Beth Israel Medical Center, Newark,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Robert Wood Johnson University Hospital, New Brunswick,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 York-Presbyterian/Columbia,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Strong Memorial Hospital, Rochester,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Montefiore Medical Center, Bronx, NY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Mount Sinai Medical Center,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Westchester Medical Center, Valhalla, NY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20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4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203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70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Cleveland Clinic Foundation, Cleveland,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Nationwide Children’s Hospital,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Medical Center, Cincinnati,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Ohio State University Medical Center,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Hospital of Cleveland, Cleveland, OH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Integris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Baptist Medical Center, Oklahoma City, OK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Oregon Health and Science University, Portland, OR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Allegheny General Hospital,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Pittsburgh of UPMC,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Philadelphia,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Penn State Milton S Hershey Medical Center, Hershey, PA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09866" y="649784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1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9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252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41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Pittsburgh Medical Center,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Thomas Jefferson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Temple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Hospital of the University of PA,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Cardiovascular Center of PR, San Juan, PR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Medical University of SC, Charleston, SC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Baptist Memorial Hospital, Memphis,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Vanderbilt University Medical Center, Nashville,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Medical Center of Dallas, Dallas, TX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Seton Medical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Center Austin,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Austin,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Medical City Dallas Hospital,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Hermann Hospital, Houston, TX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 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Luke’s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Health Baylor College,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Methodist Specialty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Transplant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of Texas Medical Branch, Galveston, TX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Methodist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UT Southwestern Medical Center,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Scott and White Memorial Hospital, Temple,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Texas Children’s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Baylor University Medical Center, Dallas, TX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Intermountain Medical Center, Murray,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Utah Medical Center, Salt Lake City, UT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1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Primary Children’s Medical Center, Salt Lake City,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Inova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Fairfax Hospital, Falls Church,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MCV Hospitals, Richmond,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McGuire VA Medical Center, Richmond,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Sentara Norfolk General Hospital, Norfolk,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Virginia HSC, Charlottesville, VA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Seattle Children’s Hospital, Seattle,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Sacred Heart Medical Center, Spokane,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Washington Medical Center, Seattle,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Wisconsin,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Froedtert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Memorial Lutheran Hospital,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2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5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1/2014-6/2015 and Reported to ISHLT</a:t>
                      </a:r>
                      <a:endParaRPr lang="en-US" sz="1500" dirty="0"/>
                    </a:p>
                  </a:txBody>
                  <a:tcPr marL="45720" marR="45720" marT="9144" marB="914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 St. Luke’s Medical Center,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Wisconsin Hospital and Clinics, Madison,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7432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>
                <a:solidFill>
                  <a:srgbClr val="FFFF00"/>
                </a:solidFill>
              </a:rPr>
              <a:t>Data provided via the </a:t>
            </a:r>
            <a:r>
              <a:rPr lang="en-US" sz="1400" b="1" dirty="0" err="1">
                <a:solidFill>
                  <a:srgbClr val="FFFF00"/>
                </a:solidFill>
              </a:rPr>
              <a:t>Instituto</a:t>
            </a:r>
            <a:r>
              <a:rPr lang="en-US" sz="1400" b="1" dirty="0">
                <a:solidFill>
                  <a:srgbClr val="FFFF00"/>
                </a:solidFill>
              </a:rPr>
              <a:t> Nacional Central </a:t>
            </a:r>
            <a:r>
              <a:rPr lang="en-US" sz="1400" b="1" dirty="0" err="1">
                <a:solidFill>
                  <a:srgbClr val="FFFF00"/>
                </a:solidFill>
              </a:rPr>
              <a:t>Único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Coordinador</a:t>
            </a:r>
            <a:r>
              <a:rPr lang="en-US" sz="1400" b="1" dirty="0">
                <a:solidFill>
                  <a:srgbClr val="FFFF00"/>
                </a:solidFill>
              </a:rPr>
              <a:t> de </a:t>
            </a:r>
            <a:r>
              <a:rPr lang="en-US" sz="1400" b="1" dirty="0" err="1">
                <a:solidFill>
                  <a:srgbClr val="FFFF00"/>
                </a:solidFill>
              </a:rPr>
              <a:t>Ablación</a:t>
            </a:r>
            <a:r>
              <a:rPr lang="en-US" sz="1400" b="1" dirty="0">
                <a:solidFill>
                  <a:srgbClr val="FFFF00"/>
                </a:solidFill>
              </a:rPr>
              <a:t> e </a:t>
            </a:r>
            <a:r>
              <a:rPr lang="en-US" sz="1400" b="1" dirty="0" err="1">
                <a:solidFill>
                  <a:srgbClr val="FFFF00"/>
                </a:solidFill>
              </a:rPr>
              <a:t>Implante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smtClean="0">
                <a:solidFill>
                  <a:srgbClr val="FFFF00"/>
                </a:solidFill>
              </a:rPr>
              <a:t>(</a:t>
            </a:r>
            <a:r>
              <a:rPr lang="en-US" sz="1400" b="1" dirty="0">
                <a:solidFill>
                  <a:srgbClr val="FFFF00"/>
                </a:solidFill>
              </a:rPr>
              <a:t>INCUCAI) 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2 </a:t>
            </a:r>
            <a:r>
              <a:rPr lang="en-US" sz="1400" b="1" dirty="0" smtClean="0">
                <a:solidFill>
                  <a:srgbClr val="FFFF00"/>
                </a:solidFill>
              </a:rPr>
              <a:t>Data provided via Australia and New Zealand Cardiothoracic Transplant Registry (ANZCOTR)</a:t>
            </a:r>
            <a:endParaRPr lang="pt-BR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3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Eurotransplant (ET)</a:t>
            </a: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4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</a:t>
            </a:r>
            <a:r>
              <a:rPr lang="en-US" sz="1400" b="1" dirty="0">
                <a:solidFill>
                  <a:srgbClr val="FFFF00"/>
                </a:solidFill>
              </a:rPr>
              <a:t>British Columbia Transplant Agency </a:t>
            </a:r>
            <a:endParaRPr lang="pt-BR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400" b="1" baseline="30000" dirty="0">
                <a:solidFill>
                  <a:srgbClr val="FFFF00"/>
                </a:solidFill>
              </a:rPr>
              <a:t>5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Scandiatransplant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>
                <a:solidFill>
                  <a:srgbClr val="FFFF00"/>
                </a:solidFill>
              </a:rPr>
              <a:t>6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pt-BR" sz="1400" b="1" dirty="0" smtClean="0">
                <a:solidFill>
                  <a:srgbClr val="FFFF00"/>
                </a:solidFill>
              </a:rPr>
              <a:t>Data provided via</a:t>
            </a:r>
            <a:r>
              <a:rPr lang="pt-BR" sz="1400" dirty="0" smtClean="0">
                <a:solidFill>
                  <a:srgbClr val="FFFF00"/>
                </a:solidFill>
              </a:rPr>
              <a:t> L’</a:t>
            </a:r>
            <a:r>
              <a:rPr lang="en-US" sz="1400" b="1" dirty="0" err="1" smtClean="0">
                <a:solidFill>
                  <a:srgbClr val="FFFF00"/>
                </a:solidFill>
              </a:rPr>
              <a:t>Agence</a:t>
            </a:r>
            <a:r>
              <a:rPr lang="en-US" sz="1400" b="1" dirty="0" smtClean="0">
                <a:solidFill>
                  <a:srgbClr val="FFFF00"/>
                </a:solidFill>
              </a:rPr>
              <a:t> de la </a:t>
            </a:r>
            <a:r>
              <a:rPr lang="en-US" sz="1400" b="1" dirty="0" err="1" smtClean="0">
                <a:solidFill>
                  <a:srgbClr val="FFFF00"/>
                </a:solidFill>
              </a:rPr>
              <a:t>Biomédicine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7</a:t>
            </a:r>
            <a:r>
              <a:rPr lang="en-US" sz="1400" b="1" dirty="0" smtClean="0">
                <a:solidFill>
                  <a:srgbClr val="FFFF00"/>
                </a:solidFill>
              </a:rPr>
              <a:t> Lung data provided via </a:t>
            </a:r>
            <a:r>
              <a:rPr lang="en-US" sz="1400" b="1" dirty="0" err="1" smtClean="0">
                <a:solidFill>
                  <a:srgbClr val="FFFF00"/>
                </a:solidFill>
              </a:rPr>
              <a:t>Organización</a:t>
            </a:r>
            <a:r>
              <a:rPr lang="en-US" sz="1400" b="1" dirty="0" smtClean="0">
                <a:solidFill>
                  <a:srgbClr val="FFFF00"/>
                </a:solidFill>
              </a:rPr>
              <a:t> Nacional de </a:t>
            </a:r>
            <a:r>
              <a:rPr lang="en-US" sz="1400" b="1" dirty="0" err="1" smtClean="0">
                <a:solidFill>
                  <a:srgbClr val="FFFF00"/>
                </a:solidFill>
              </a:rPr>
              <a:t>Trasplantes</a:t>
            </a:r>
            <a:r>
              <a:rPr lang="en-US" sz="1400" b="1" dirty="0" smtClean="0">
                <a:solidFill>
                  <a:srgbClr val="FFFF00"/>
                </a:solidFill>
              </a:rPr>
              <a:t> (ONT)</a:t>
            </a:r>
          </a:p>
          <a:p>
            <a:pPr>
              <a:lnSpc>
                <a:spcPct val="125000"/>
              </a:lnSpc>
            </a:pPr>
            <a:r>
              <a:rPr lang="en-US" sz="1400" baseline="30000" dirty="0" smtClean="0">
                <a:solidFill>
                  <a:srgbClr val="FFFF00"/>
                </a:solidFill>
              </a:rPr>
              <a:t>8</a:t>
            </a:r>
            <a:r>
              <a:rPr lang="en-US" sz="1400" b="1" dirty="0" smtClean="0">
                <a:solidFill>
                  <a:srgbClr val="FFFF00"/>
                </a:solidFill>
              </a:rPr>
              <a:t> Heart data provided directly to ISHLT Registry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9 </a:t>
            </a:r>
            <a:r>
              <a:rPr lang="en-US" sz="1400" b="1" dirty="0" smtClean="0">
                <a:solidFill>
                  <a:srgbClr val="FFFF00"/>
                </a:solidFill>
              </a:rPr>
              <a:t>Heart data provided via </a:t>
            </a:r>
            <a:r>
              <a:rPr lang="en-US" sz="1400" b="1" dirty="0" err="1" smtClean="0">
                <a:solidFill>
                  <a:srgbClr val="FFFF00"/>
                </a:solidFill>
              </a:rPr>
              <a:t>Registro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Español</a:t>
            </a:r>
            <a:r>
              <a:rPr lang="en-US" sz="1400" b="1" dirty="0" smtClean="0">
                <a:solidFill>
                  <a:srgbClr val="FFFF00"/>
                </a:solidFill>
              </a:rPr>
              <a:t> de </a:t>
            </a:r>
            <a:r>
              <a:rPr lang="en-US" sz="1400" b="1" dirty="0" err="1" smtClean="0">
                <a:solidFill>
                  <a:srgbClr val="FFFF00"/>
                </a:solidFill>
              </a:rPr>
              <a:t>Trasplante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Cardíaco</a:t>
            </a:r>
            <a:endParaRPr lang="en-US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10</a:t>
            </a:r>
            <a:r>
              <a:rPr lang="en-US" sz="1400" b="1" dirty="0" smtClean="0">
                <a:solidFill>
                  <a:srgbClr val="FFFF00"/>
                </a:solidFill>
              </a:rPr>
              <a:t> Data </a:t>
            </a:r>
            <a:r>
              <a:rPr lang="en-US" sz="1400" b="1" dirty="0">
                <a:solidFill>
                  <a:srgbClr val="FFFF00"/>
                </a:solidFill>
              </a:rPr>
              <a:t>provided via United Kingdom Transplant Support Service Authority (UKTSSA</a:t>
            </a:r>
            <a:r>
              <a:rPr lang="en-US" sz="1400" b="1" dirty="0" smtClean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11</a:t>
            </a:r>
            <a:r>
              <a:rPr lang="en-US" sz="1400" b="1" dirty="0" smtClean="0">
                <a:solidFill>
                  <a:srgbClr val="FFFF00"/>
                </a:solidFill>
              </a:rPr>
              <a:t> Data provided via United Network for Organ Sharing (UNOS)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8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2743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General Registry Statistics</a:t>
            </a:r>
            <a:endParaRPr lang="en-US" sz="4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3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905000"/>
          <a:ext cx="8458202" cy="300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352801"/>
                <a:gridCol w="3048001"/>
              </a:tblGrid>
              <a:tr h="368502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1, 2014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4,334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126,905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4,614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3,651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58,043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8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676400"/>
          <a:ext cx="845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1600200"/>
                <a:gridCol w="1600200"/>
                <a:gridCol w="1600200"/>
              </a:tblGrid>
              <a:tr h="1265668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1, 2014,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2">
                <a:tc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3,711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113,472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12,995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3,879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3,559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55,795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2,229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41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Centers Reporting Transplants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600200"/>
          <a:ext cx="8458203" cy="400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209800"/>
                <a:gridCol w="1905000"/>
                <a:gridCol w="2362203"/>
              </a:tblGrid>
              <a:tr h="1874520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Ever Performing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2015</a:t>
                      </a:r>
                      <a:endParaRPr lang="en-US" sz="2400" dirty="0" smtClean="0">
                        <a:latin typeface="+mn-lt"/>
                      </a:endParaRPr>
                    </a:p>
                    <a:p>
                      <a:pPr algn="ctr" rtl="0"/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Transplants in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2004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Transplants between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1/2014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and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6/2015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3" name="Group 12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6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Average Annual Number of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5513" y="1346192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618658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Heart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Heart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5589208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Lung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Lung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5486400" y="5926083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20800" y="5955392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79084" y="596201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1980-2003</a:t>
            </a:r>
            <a:endParaRPr lang="en-US" sz="1500" b="1" dirty="0"/>
          </a:p>
        </p:txBody>
      </p:sp>
      <p:sp>
        <p:nvSpPr>
          <p:cNvPr id="23" name="pvalues"/>
          <p:cNvSpPr txBox="1"/>
          <p:nvPr/>
        </p:nvSpPr>
        <p:spPr>
          <a:xfrm>
            <a:off x="6093884" y="592460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smtClean="0"/>
              <a:t>2004-6/2015</a:t>
            </a:r>
            <a:endParaRPr lang="en-US" sz="15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8" name="Group 17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5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9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02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http://departments/research/PMO/Private/Document Management and Control/Templates/Document Request and Tracking Form.doc</xsnLocation>
  <cached>True</cached>
  <openByDefault>False</openByDefault>
  <xsnScope>http://departments/research/Staff/ISHLT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F5245B14F216408B1953D66C9FE43C" ma:contentTypeVersion="3" ma:contentTypeDescription="Create a new document." ma:contentTypeScope="" ma:versionID="8eb892a45db1d8fa36d7f98cfb1cb01c">
  <xsd:schema xmlns:xsd="http://www.w3.org/2001/XMLSchema" xmlns:xs="http://www.w3.org/2001/XMLSchema" xmlns:p="http://schemas.microsoft.com/office/2006/metadata/properties" xmlns:ns2="1df23a4e-d417-4e0a-a778-b7db59ac479a" targetNamespace="http://schemas.microsoft.com/office/2006/metadata/properties" ma:root="true" ma:fieldsID="0a4e666b0ee137039274c824be3bca3a" ns2:_="">
    <xsd:import namespace="1df23a4e-d417-4e0a-a778-b7db59ac479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Archive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23a4e-d417-4e0a-a778-b7db59ac479a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Archive_x0020_Status" ma:index="9" nillable="true" ma:displayName="Archive Status" ma:default="Active" ma:description="Status field of Active vs. Archive" ma:format="Dropdown" ma:internalName="Archive_x0020_Status">
      <xsd:simpleType>
        <xsd:restriction base="dms:Choice">
          <xsd:enumeration value="Active"/>
          <xsd:enumeration value="Archiv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escription0 xmlns="1df23a4e-d417-4e0a-a778-b7db59ac479a">Final slides</Description0>
    <Archive_x0020_Status xmlns="1df23a4e-d417-4e0a-a778-b7db59ac479a">Active</Archive_x0020_Statu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535B3-95C8-4780-995B-A1ED66DCE7A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5FBFC1B-348F-4D56-A10F-D85E1BA47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23a4e-d417-4e0a-a778-b7db59ac4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1805D6-AC72-435D-A51A-1C2C01D7BD28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1df23a4e-d417-4e0a-a778-b7db59ac479a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4077</TotalTime>
  <Words>4289</Words>
  <Application>Microsoft Office PowerPoint</Application>
  <PresentationFormat>On-screen Show (4:3)</PresentationFormat>
  <Paragraphs>1074</Paragraphs>
  <Slides>45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Times</vt:lpstr>
      <vt:lpstr>Times New Roman</vt:lpstr>
      <vt:lpstr>Webdings</vt:lpstr>
      <vt:lpstr>UNOSTemplate</vt:lpstr>
      <vt:lpstr>PowerPoint Presentation</vt:lpstr>
      <vt:lpstr>MAJOR CONTRIBUTORS TO THE ISHLT TRANSPLANT REGISTRY</vt:lpstr>
      <vt:lpstr>PowerPoint Presentation</vt:lpstr>
      <vt:lpstr>PowerPoint Presentation</vt:lpstr>
      <vt:lpstr>PowerPoint Presentation</vt:lpstr>
      <vt:lpstr>REGISTRY DATABASE: Number of Transplants Reported</vt:lpstr>
      <vt:lpstr>REGISTRY DATABASE: Number of Transplants Reported</vt:lpstr>
      <vt:lpstr>REGISTRY DATABASE: Number of Centers Reporting Transplants</vt:lpstr>
      <vt:lpstr>REGISTRY DATABASE: Average Annual Number of Transplants</vt:lpstr>
      <vt:lpstr>REGISTRY DATABASE: Number of Centers Reporting Heart Transplants</vt:lpstr>
      <vt:lpstr>REGISTRY DATABASE: Number of Centers Reporting Lung Transplants</vt:lpstr>
      <vt:lpstr>REGISTRY DATABASE: Number of Centers Reporting Heart-Lung Transplants</vt:lpstr>
      <vt:lpstr>PowerPoint Presentation</vt:lpstr>
      <vt:lpstr>PowerPoint Presentation</vt:lpstr>
      <vt:lpstr>PowerPoint Presentation</vt:lpstr>
      <vt:lpstr>PowerPoint Presentation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ISHLT Registry slides</dc:title>
  <dc:creator>Manny Carwile</dc:creator>
  <cp:lastModifiedBy>Leah B. Edwards</cp:lastModifiedBy>
  <cp:revision>893</cp:revision>
  <dcterms:created xsi:type="dcterms:W3CDTF">2009-06-30T12:53:17Z</dcterms:created>
  <dcterms:modified xsi:type="dcterms:W3CDTF">2016-10-24T18:32:21Z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0x0101008AF5245B14F216408B1953D66C9FE43C</vt:lpwstr>
  </property>
</Properties>
</file>