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6.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18.xml" ContentType="application/vnd.openxmlformats-officedocument.drawingml.chart+xml"/>
  <Override PartName="/ppt/drawings/drawing7.xml" ContentType="application/vnd.openxmlformats-officedocument.drawingml.chartshapes+xml"/>
  <Override PartName="/ppt/notesSlides/notesSlide24.xml" ContentType="application/vnd.openxmlformats-officedocument.presentationml.notesSlide+xml"/>
  <Override PartName="/ppt/charts/chart19.xml" ContentType="application/vnd.openxmlformats-officedocument.drawingml.chart+xml"/>
  <Override PartName="/ppt/drawings/drawing8.xml" ContentType="application/vnd.openxmlformats-officedocument.drawingml.chartshapes+xml"/>
  <Override PartName="/ppt/notesSlides/notesSlide25.xml" ContentType="application/vnd.openxmlformats-officedocument.presentationml.notesSlide+xml"/>
  <Override PartName="/ppt/charts/chart20.xml" ContentType="application/vnd.openxmlformats-officedocument.drawingml.chart+xml"/>
  <Override PartName="/ppt/drawings/drawing9.xml" ContentType="application/vnd.openxmlformats-officedocument.drawingml.chartshapes+xml"/>
  <Override PartName="/ppt/notesSlides/notesSlide26.xml" ContentType="application/vnd.openxmlformats-officedocument.presentationml.notesSlide+xml"/>
  <Override PartName="/ppt/charts/chart21.xml" ContentType="application/vnd.openxmlformats-officedocument.drawingml.chart+xml"/>
  <Override PartName="/ppt/drawings/drawing10.xml" ContentType="application/vnd.openxmlformats-officedocument.drawingml.chartshapes+xml"/>
  <Override PartName="/ppt/notesSlides/notesSlide27.xml" ContentType="application/vnd.openxmlformats-officedocument.presentationml.notesSlide+xml"/>
  <Override PartName="/ppt/charts/chart22.xml" ContentType="application/vnd.openxmlformats-officedocument.drawingml.chart+xml"/>
  <Override PartName="/ppt/drawings/drawing11.xml" ContentType="application/vnd.openxmlformats-officedocument.drawingml.chartshapes+xml"/>
  <Override PartName="/ppt/notesSlides/notesSlide28.xml" ContentType="application/vnd.openxmlformats-officedocument.presentationml.notesSlide+xml"/>
  <Override PartName="/ppt/charts/chart23.xml" ContentType="application/vnd.openxmlformats-officedocument.drawingml.chart+xml"/>
  <Override PartName="/ppt/drawings/drawing12.xml" ContentType="application/vnd.openxmlformats-officedocument.drawingml.chartshapes+xml"/>
  <Override PartName="/ppt/notesSlides/notesSlide29.xml" ContentType="application/vnd.openxmlformats-officedocument.presentationml.notesSlide+xml"/>
  <Override PartName="/ppt/charts/chart24.xml" ContentType="application/vnd.openxmlformats-officedocument.drawingml.chart+xml"/>
  <Override PartName="/ppt/drawings/drawing13.xml" ContentType="application/vnd.openxmlformats-officedocument.drawingml.chartshapes+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drawings/drawing14.xml" ContentType="application/vnd.openxmlformats-officedocument.drawingml.chartshapes+xml"/>
  <Override PartName="/ppt/notesSlides/notesSlide32.xml" ContentType="application/vnd.openxmlformats-officedocument.presentationml.notesSlide+xml"/>
  <Override PartName="/ppt/charts/chart27.xml" ContentType="application/vnd.openxmlformats-officedocument.drawingml.chart+xml"/>
  <Override PartName="/ppt/drawings/drawing15.xml" ContentType="application/vnd.openxmlformats-officedocument.drawingml.chartshapes+xml"/>
  <Override PartName="/ppt/notesSlides/notesSlide33.xml" ContentType="application/vnd.openxmlformats-officedocument.presentationml.notesSlide+xml"/>
  <Override PartName="/ppt/charts/chart28.xml" ContentType="application/vnd.openxmlformats-officedocument.drawingml.chart+xml"/>
  <Override PartName="/ppt/drawings/drawing16.xml" ContentType="application/vnd.openxmlformats-officedocument.drawingml.chartshapes+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2.xml" ContentType="application/vnd.openxmlformats-officedocument.drawingml.chart+xml"/>
  <Override PartName="/ppt/notesSlides/notesSlide39.xml" ContentType="application/vnd.openxmlformats-officedocument.presentationml.notesSlide+xml"/>
  <Override PartName="/ppt/charts/chart33.xml" ContentType="application/vnd.openxmlformats-officedocument.drawingml.chart+xml"/>
  <Override PartName="/ppt/drawings/drawing17.xml" ContentType="application/vnd.openxmlformats-officedocument.drawingml.chartshapes+xml"/>
  <Override PartName="/ppt/notesSlides/notesSlide40.xml" ContentType="application/vnd.openxmlformats-officedocument.presentationml.notesSlide+xml"/>
  <Override PartName="/ppt/charts/chart34.xml" ContentType="application/vnd.openxmlformats-officedocument.drawingml.chart+xml"/>
  <Override PartName="/ppt/drawings/drawing18.xml" ContentType="application/vnd.openxmlformats-officedocument.drawingml.chartshapes+xml"/>
  <Override PartName="/ppt/notesSlides/notesSlide41.xml" ContentType="application/vnd.openxmlformats-officedocument.presentationml.notesSlide+xml"/>
  <Override PartName="/ppt/charts/chart35.xml" ContentType="application/vnd.openxmlformats-officedocument.drawingml.chart+xml"/>
  <Override PartName="/ppt/drawings/drawing19.xml" ContentType="application/vnd.openxmlformats-officedocument.drawingml.chartshapes+xml"/>
  <Override PartName="/ppt/notesSlides/notesSlide42.xml" ContentType="application/vnd.openxmlformats-officedocument.presentationml.notesSlide+xml"/>
  <Override PartName="/ppt/charts/chart36.xml" ContentType="application/vnd.openxmlformats-officedocument.drawingml.chart+xml"/>
  <Override PartName="/ppt/drawings/drawing20.xml" ContentType="application/vnd.openxmlformats-officedocument.drawingml.chartshapes+xml"/>
  <Override PartName="/ppt/notesSlides/notesSlide43.xml" ContentType="application/vnd.openxmlformats-officedocument.presentationml.notesSlide+xml"/>
  <Override PartName="/ppt/charts/chart37.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8.xml" ContentType="application/vnd.openxmlformats-officedocument.drawingml.chart+xml"/>
  <Override PartName="/ppt/notesSlides/notesSlide51.xml" ContentType="application/vnd.openxmlformats-officedocument.presentationml.notesSlide+xml"/>
  <Override PartName="/ppt/charts/chart39.xml" ContentType="application/vnd.openxmlformats-officedocument.drawingml.chart+xml"/>
  <Override PartName="/ppt/notesSlides/notesSlide52.xml" ContentType="application/vnd.openxmlformats-officedocument.presentationml.notesSlide+xml"/>
  <Override PartName="/ppt/charts/chart40.xml" ContentType="application/vnd.openxmlformats-officedocument.drawingml.chart+xml"/>
  <Override PartName="/ppt/notesSlides/notesSlide53.xml" ContentType="application/vnd.openxmlformats-officedocument.presentationml.notesSlide+xml"/>
  <Override PartName="/ppt/charts/chart41.xml" ContentType="application/vnd.openxmlformats-officedocument.drawingml.chart+xml"/>
  <Override PartName="/ppt/notesSlides/notesSlide54.xml" ContentType="application/vnd.openxmlformats-officedocument.presentationml.notesSlide+xml"/>
  <Override PartName="/ppt/charts/chart42.xml" ContentType="application/vnd.openxmlformats-officedocument.drawingml.chart+xml"/>
  <Override PartName="/ppt/drawings/drawing21.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43.xml" ContentType="application/vnd.openxmlformats-officedocument.drawingml.chart+xml"/>
  <Override PartName="/ppt/notesSlides/notesSlide57.xml" ContentType="application/vnd.openxmlformats-officedocument.presentationml.notesSlide+xml"/>
  <Override PartName="/ppt/charts/chart44.xml" ContentType="application/vnd.openxmlformats-officedocument.drawingml.chart+xml"/>
  <Override PartName="/ppt/notesSlides/notesSlide58.xml" ContentType="application/vnd.openxmlformats-officedocument.presentationml.notesSlide+xml"/>
  <Override PartName="/ppt/charts/chart45.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6.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7.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8.xml" ContentType="application/vnd.openxmlformats-officedocument.drawingml.chart+xml"/>
  <Override PartName="/ppt/notesSlides/notesSlide68.xml" ContentType="application/vnd.openxmlformats-officedocument.presentationml.notesSlide+xml"/>
  <Override PartName="/ppt/charts/chart49.xml" ContentType="application/vnd.openxmlformats-officedocument.drawingml.chart+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4"/>
  </p:notesMasterIdLst>
  <p:sldIdLst>
    <p:sldId id="256" r:id="rId5"/>
    <p:sldId id="350" r:id="rId6"/>
    <p:sldId id="322" r:id="rId7"/>
    <p:sldId id="257" r:id="rId8"/>
    <p:sldId id="258" r:id="rId9"/>
    <p:sldId id="259" r:id="rId10"/>
    <p:sldId id="260" r:id="rId11"/>
    <p:sldId id="261" r:id="rId12"/>
    <p:sldId id="323" r:id="rId13"/>
    <p:sldId id="330" r:id="rId14"/>
    <p:sldId id="351" r:id="rId15"/>
    <p:sldId id="263" r:id="rId16"/>
    <p:sldId id="264" r:id="rId17"/>
    <p:sldId id="266" r:id="rId18"/>
    <p:sldId id="267" r:id="rId19"/>
    <p:sldId id="269" r:id="rId20"/>
    <p:sldId id="270" r:id="rId21"/>
    <p:sldId id="271" r:id="rId22"/>
    <p:sldId id="324" r:id="rId23"/>
    <p:sldId id="272" r:id="rId24"/>
    <p:sldId id="325" r:id="rId25"/>
    <p:sldId id="273" r:id="rId26"/>
    <p:sldId id="326" r:id="rId27"/>
    <p:sldId id="275" r:id="rId28"/>
    <p:sldId id="276" r:id="rId29"/>
    <p:sldId id="277" r:id="rId30"/>
    <p:sldId id="327" r:id="rId31"/>
    <p:sldId id="278" r:id="rId32"/>
    <p:sldId id="335" r:id="rId33"/>
    <p:sldId id="279" r:id="rId34"/>
    <p:sldId id="280" r:id="rId35"/>
    <p:sldId id="281" r:id="rId36"/>
    <p:sldId id="282" r:id="rId37"/>
    <p:sldId id="284" r:id="rId38"/>
    <p:sldId id="286" r:id="rId39"/>
    <p:sldId id="288" r:id="rId40"/>
    <p:sldId id="328" r:id="rId41"/>
    <p:sldId id="287" r:id="rId42"/>
    <p:sldId id="318" r:id="rId43"/>
    <p:sldId id="290" r:id="rId44"/>
    <p:sldId id="291" r:id="rId45"/>
    <p:sldId id="292" r:id="rId46"/>
    <p:sldId id="319" r:id="rId47"/>
    <p:sldId id="329" r:id="rId48"/>
    <p:sldId id="294" r:id="rId49"/>
    <p:sldId id="336" r:id="rId50"/>
    <p:sldId id="295" r:id="rId51"/>
    <p:sldId id="337" r:id="rId52"/>
    <p:sldId id="296" r:id="rId53"/>
    <p:sldId id="297" r:id="rId54"/>
    <p:sldId id="298" r:id="rId55"/>
    <p:sldId id="299" r:id="rId56"/>
    <p:sldId id="300" r:id="rId57"/>
    <p:sldId id="301" r:id="rId58"/>
    <p:sldId id="302" r:id="rId59"/>
    <p:sldId id="303" r:id="rId60"/>
    <p:sldId id="339" r:id="rId61"/>
    <p:sldId id="340" r:id="rId62"/>
    <p:sldId id="304" r:id="rId63"/>
    <p:sldId id="305" r:id="rId64"/>
    <p:sldId id="341" r:id="rId65"/>
    <p:sldId id="342" r:id="rId66"/>
    <p:sldId id="343" r:id="rId67"/>
    <p:sldId id="344" r:id="rId68"/>
    <p:sldId id="345" r:id="rId69"/>
    <p:sldId id="346" r:id="rId70"/>
    <p:sldId id="347" r:id="rId71"/>
    <p:sldId id="348" r:id="rId72"/>
    <p:sldId id="34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000"/>
    <a:srgbClr val="FFFF00"/>
    <a:srgbClr val="6600CC"/>
    <a:srgbClr val="9933FF"/>
    <a:srgbClr val="CC6600"/>
    <a:srgbClr val="00B050"/>
    <a:srgbClr val="00FF00"/>
    <a:srgbClr val="20F703"/>
    <a:srgbClr val="33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3552" autoAdjust="0"/>
  </p:normalViewPr>
  <p:slideViewPr>
    <p:cSldViewPr>
      <p:cViewPr varScale="1">
        <p:scale>
          <a:sx n="78" d="100"/>
          <a:sy n="78" d="100"/>
        </p:scale>
        <p:origin x="163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3.2223794291338585E-2"/>
          <c:w val="0.83600586025886425"/>
          <c:h val="0.80134145341207597"/>
        </c:manualLayout>
      </c:layout>
      <c:barChart>
        <c:barDir val="col"/>
        <c:grouping val="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Sheet1!$B$1:$C$1</c:f>
              <c:strCache>
                <c:ptCount val="2"/>
                <c:pt idx="0">
                  <c:v>1986-1999 (N=675)</c:v>
                </c:pt>
                <c:pt idx="1">
                  <c:v>2000-6/2012 (N=1,310)</c:v>
                </c:pt>
              </c:strCache>
            </c:strRef>
          </c:cat>
          <c:val>
            <c:numRef>
              <c:f>Sheet1!$B$2:$C$2</c:f>
              <c:numCache>
                <c:formatCode>General</c:formatCode>
                <c:ptCount val="2"/>
                <c:pt idx="0">
                  <c:v>49</c:v>
                </c:pt>
                <c:pt idx="1">
                  <c:v>55</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Sheet1!$B$1:$C$1</c:f>
              <c:strCache>
                <c:ptCount val="2"/>
                <c:pt idx="0">
                  <c:v>1986-1999 (N=675)</c:v>
                </c:pt>
                <c:pt idx="1">
                  <c:v>2000-6/2012 (N=1,310)</c:v>
                </c:pt>
              </c:strCache>
            </c:strRef>
          </c:cat>
          <c:val>
            <c:numRef>
              <c:f>Sheet1!$B$3:$C$3</c:f>
              <c:numCache>
                <c:formatCode>General</c:formatCode>
                <c:ptCount val="2"/>
                <c:pt idx="0">
                  <c:v>56</c:v>
                </c:pt>
                <c:pt idx="1">
                  <c:v>83</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Sheet1!$B$1:$C$1</c:f>
              <c:strCache>
                <c:ptCount val="2"/>
                <c:pt idx="0">
                  <c:v>1986-1999 (N=675)</c:v>
                </c:pt>
                <c:pt idx="1">
                  <c:v>2000-6/2012 (N=1,310)</c:v>
                </c:pt>
              </c:strCache>
            </c:strRef>
          </c:cat>
          <c:val>
            <c:numRef>
              <c:f>Sheet1!$B$4:$C$4</c:f>
              <c:numCache>
                <c:formatCode>General</c:formatCode>
                <c:ptCount val="2"/>
                <c:pt idx="0">
                  <c:v>117</c:v>
                </c:pt>
                <c:pt idx="1">
                  <c:v>185</c:v>
                </c:pt>
              </c:numCache>
            </c:numRef>
          </c:val>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Sheet1!$B$1:$C$1</c:f>
              <c:strCache>
                <c:ptCount val="2"/>
                <c:pt idx="0">
                  <c:v>1986-1999 (N=675)</c:v>
                </c:pt>
                <c:pt idx="1">
                  <c:v>2000-6/2012 (N=1,310)</c:v>
                </c:pt>
              </c:strCache>
            </c:strRef>
          </c:cat>
          <c:val>
            <c:numRef>
              <c:f>Sheet1!$B$5:$C$5</c:f>
              <c:numCache>
                <c:formatCode>General</c:formatCode>
                <c:ptCount val="2"/>
                <c:pt idx="0">
                  <c:v>453</c:v>
                </c:pt>
                <c:pt idx="1">
                  <c:v>987</c:v>
                </c:pt>
              </c:numCache>
            </c:numRef>
          </c:val>
        </c:ser>
        <c:dLbls>
          <c:showLegendKey val="0"/>
          <c:showVal val="0"/>
          <c:showCatName val="0"/>
          <c:showSerName val="0"/>
          <c:showPercent val="0"/>
          <c:showBubbleSize val="0"/>
        </c:dLbls>
        <c:gapWidth val="100"/>
        <c:overlap val="100"/>
        <c:axId val="471942176"/>
        <c:axId val="471941392"/>
      </c:barChart>
      <c:catAx>
        <c:axId val="471942176"/>
        <c:scaling>
          <c:orientation val="minMax"/>
        </c:scaling>
        <c:delete val="0"/>
        <c:axPos val="b"/>
        <c:numFmt formatCode="General" sourceLinked="0"/>
        <c:majorTickMark val="out"/>
        <c:minorTickMark val="none"/>
        <c:tickLblPos val="nextTo"/>
        <c:txPr>
          <a:bodyPr/>
          <a:lstStyle/>
          <a:p>
            <a:pPr>
              <a:defRPr sz="1500" b="1"/>
            </a:pPr>
            <a:endParaRPr lang="en-US"/>
          </a:p>
        </c:txPr>
        <c:crossAx val="471941392"/>
        <c:crosses val="autoZero"/>
        <c:auto val="1"/>
        <c:lblAlgn val="ctr"/>
        <c:lblOffset val="100"/>
        <c:noMultiLvlLbl val="0"/>
      </c:catAx>
      <c:valAx>
        <c:axId val="471941392"/>
        <c:scaling>
          <c:orientation val="minMax"/>
          <c:max val="14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1.6471739523938943E-2"/>
              <c:y val="0.18676160597113267"/>
            </c:manualLayout>
          </c:layout>
          <c:overlay val="0"/>
        </c:title>
        <c:numFmt formatCode="#,##0" sourceLinked="0"/>
        <c:majorTickMark val="out"/>
        <c:minorTickMark val="none"/>
        <c:tickLblPos val="nextTo"/>
        <c:txPr>
          <a:bodyPr/>
          <a:lstStyle/>
          <a:p>
            <a:pPr>
              <a:defRPr sz="1500" b="1"/>
            </a:pPr>
            <a:endParaRPr lang="en-US"/>
          </a:p>
        </c:txPr>
        <c:crossAx val="471942176"/>
        <c:crosses val="autoZero"/>
        <c:crossBetween val="between"/>
      </c:valAx>
      <c:spPr>
        <a:solidFill>
          <a:srgbClr val="000000"/>
        </a:solidFill>
        <a:ln w="12700">
          <a:solidFill>
            <a:srgbClr val="FFFFFF"/>
          </a:solidFill>
        </a:ln>
      </c:spPr>
    </c:plotArea>
    <c:legend>
      <c:legendPos val="t"/>
      <c:layout>
        <c:manualLayout>
          <c:xMode val="edge"/>
          <c:yMode val="edge"/>
          <c:x val="0.16173171780251622"/>
          <c:y val="0.125"/>
          <c:w val="0.31989523938818032"/>
          <c:h val="9.5009432414698267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7140733514505"/>
          <c:y val="3.7226668387763256E-2"/>
          <c:w val="0.88035224026198922"/>
          <c:h val="0.7817809044361258"/>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1</c:v>
                </c:pt>
                <c:pt idx="1">
                  <c:v>2</c:v>
                </c:pt>
                <c:pt idx="2">
                  <c:v>3</c:v>
                </c:pt>
                <c:pt idx="3">
                  <c:v>5</c:v>
                </c:pt>
                <c:pt idx="4">
                  <c:v>14</c:v>
                </c:pt>
                <c:pt idx="5">
                  <c:v>18</c:v>
                </c:pt>
                <c:pt idx="6">
                  <c:v>15</c:v>
                </c:pt>
                <c:pt idx="7">
                  <c:v>13</c:v>
                </c:pt>
                <c:pt idx="8">
                  <c:v>21</c:v>
                </c:pt>
                <c:pt idx="9">
                  <c:v>30</c:v>
                </c:pt>
                <c:pt idx="10">
                  <c:v>34</c:v>
                </c:pt>
                <c:pt idx="11">
                  <c:v>33</c:v>
                </c:pt>
                <c:pt idx="12">
                  <c:v>25</c:v>
                </c:pt>
                <c:pt idx="13">
                  <c:v>26</c:v>
                </c:pt>
                <c:pt idx="14">
                  <c:v>26</c:v>
                </c:pt>
                <c:pt idx="15">
                  <c:v>27</c:v>
                </c:pt>
                <c:pt idx="16">
                  <c:v>30</c:v>
                </c:pt>
                <c:pt idx="17">
                  <c:v>32</c:v>
                </c:pt>
                <c:pt idx="18">
                  <c:v>31</c:v>
                </c:pt>
                <c:pt idx="19">
                  <c:v>33</c:v>
                </c:pt>
                <c:pt idx="20">
                  <c:v>36</c:v>
                </c:pt>
                <c:pt idx="21">
                  <c:v>38</c:v>
                </c:pt>
                <c:pt idx="22">
                  <c:v>35</c:v>
                </c:pt>
                <c:pt idx="23">
                  <c:v>43</c:v>
                </c:pt>
                <c:pt idx="24">
                  <c:v>37</c:v>
                </c:pt>
                <c:pt idx="25">
                  <c:v>38</c:v>
                </c:pt>
                <c:pt idx="26">
                  <c:v>34</c:v>
                </c:pt>
              </c:numCache>
            </c:numRef>
          </c:val>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0</c:v>
                </c:pt>
                <c:pt idx="1">
                  <c:v>0</c:v>
                </c:pt>
                <c:pt idx="2">
                  <c:v>0</c:v>
                </c:pt>
                <c:pt idx="3">
                  <c:v>0</c:v>
                </c:pt>
                <c:pt idx="4">
                  <c:v>1</c:v>
                </c:pt>
                <c:pt idx="5">
                  <c:v>1</c:v>
                </c:pt>
                <c:pt idx="6">
                  <c:v>1</c:v>
                </c:pt>
                <c:pt idx="7">
                  <c:v>1</c:v>
                </c:pt>
                <c:pt idx="8">
                  <c:v>1</c:v>
                </c:pt>
                <c:pt idx="9">
                  <c:v>3</c:v>
                </c:pt>
                <c:pt idx="10">
                  <c:v>2</c:v>
                </c:pt>
                <c:pt idx="11">
                  <c:v>4</c:v>
                </c:pt>
                <c:pt idx="12">
                  <c:v>5</c:v>
                </c:pt>
                <c:pt idx="13">
                  <c:v>4</c:v>
                </c:pt>
                <c:pt idx="14">
                  <c:v>1</c:v>
                </c:pt>
                <c:pt idx="15">
                  <c:v>2</c:v>
                </c:pt>
                <c:pt idx="16">
                  <c:v>1</c:v>
                </c:pt>
                <c:pt idx="17">
                  <c:v>2</c:v>
                </c:pt>
                <c:pt idx="18">
                  <c:v>4</c:v>
                </c:pt>
                <c:pt idx="19">
                  <c:v>4</c:v>
                </c:pt>
                <c:pt idx="20">
                  <c:v>3</c:v>
                </c:pt>
                <c:pt idx="21">
                  <c:v>4</c:v>
                </c:pt>
                <c:pt idx="22">
                  <c:v>5</c:v>
                </c:pt>
                <c:pt idx="23">
                  <c:v>4</c:v>
                </c:pt>
                <c:pt idx="24">
                  <c:v>4</c:v>
                </c:pt>
                <c:pt idx="25">
                  <c:v>3</c:v>
                </c:pt>
                <c:pt idx="26">
                  <c:v>5</c:v>
                </c:pt>
              </c:numCache>
            </c:numRef>
          </c:val>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Sheet1!$D$2:$D$28</c:f>
              <c:numCache>
                <c:formatCode>General</c:formatCode>
                <c:ptCount val="27"/>
                <c:pt idx="0">
                  <c:v>0</c:v>
                </c:pt>
                <c:pt idx="1">
                  <c:v>0</c:v>
                </c:pt>
                <c:pt idx="2">
                  <c:v>0</c:v>
                </c:pt>
                <c:pt idx="3">
                  <c:v>0</c:v>
                </c:pt>
                <c:pt idx="4">
                  <c:v>0</c:v>
                </c:pt>
                <c:pt idx="5">
                  <c:v>1</c:v>
                </c:pt>
                <c:pt idx="6">
                  <c:v>1</c:v>
                </c:pt>
                <c:pt idx="7">
                  <c:v>1</c:v>
                </c:pt>
                <c:pt idx="8">
                  <c:v>0</c:v>
                </c:pt>
                <c:pt idx="9">
                  <c:v>0</c:v>
                </c:pt>
                <c:pt idx="10">
                  <c:v>0</c:v>
                </c:pt>
                <c:pt idx="11">
                  <c:v>0</c:v>
                </c:pt>
                <c:pt idx="12">
                  <c:v>0</c:v>
                </c:pt>
                <c:pt idx="13">
                  <c:v>1</c:v>
                </c:pt>
                <c:pt idx="14">
                  <c:v>1</c:v>
                </c:pt>
                <c:pt idx="15">
                  <c:v>1</c:v>
                </c:pt>
                <c:pt idx="16">
                  <c:v>1</c:v>
                </c:pt>
                <c:pt idx="17">
                  <c:v>1</c:v>
                </c:pt>
                <c:pt idx="18">
                  <c:v>1</c:v>
                </c:pt>
                <c:pt idx="19">
                  <c:v>2</c:v>
                </c:pt>
                <c:pt idx="20">
                  <c:v>2</c:v>
                </c:pt>
                <c:pt idx="21">
                  <c:v>1</c:v>
                </c:pt>
                <c:pt idx="22">
                  <c:v>1</c:v>
                </c:pt>
                <c:pt idx="23">
                  <c:v>3</c:v>
                </c:pt>
                <c:pt idx="24">
                  <c:v>2</c:v>
                </c:pt>
                <c:pt idx="25">
                  <c:v>2</c:v>
                </c:pt>
                <c:pt idx="26">
                  <c:v>0</c:v>
                </c:pt>
              </c:numCache>
            </c:numRef>
          </c:val>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Sheet1!$E$2:$E$28</c:f>
              <c:numCache>
                <c:formatCode>General</c:formatCode>
                <c:ptCount val="27"/>
                <c:pt idx="0">
                  <c:v>0</c:v>
                </c:pt>
                <c:pt idx="1">
                  <c:v>0</c:v>
                </c:pt>
                <c:pt idx="2">
                  <c:v>0</c:v>
                </c:pt>
                <c:pt idx="3">
                  <c:v>0</c:v>
                </c:pt>
                <c:pt idx="4">
                  <c:v>0</c:v>
                </c:pt>
                <c:pt idx="5">
                  <c:v>0</c:v>
                </c:pt>
                <c:pt idx="6">
                  <c:v>0</c:v>
                </c:pt>
                <c:pt idx="7">
                  <c:v>0</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ser>
        <c:dLbls>
          <c:showLegendKey val="0"/>
          <c:showVal val="0"/>
          <c:showCatName val="0"/>
          <c:showSerName val="0"/>
          <c:showPercent val="0"/>
          <c:showBubbleSize val="0"/>
        </c:dLbls>
        <c:gapWidth val="25"/>
        <c:overlap val="100"/>
        <c:axId val="442442624"/>
        <c:axId val="442443016"/>
      </c:barChart>
      <c:catAx>
        <c:axId val="442442624"/>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442443016"/>
        <c:crosses val="autoZero"/>
        <c:auto val="1"/>
        <c:lblAlgn val="ctr"/>
        <c:lblOffset val="100"/>
        <c:tickLblSkip val="1"/>
        <c:noMultiLvlLbl val="0"/>
      </c:catAx>
      <c:valAx>
        <c:axId val="442443016"/>
        <c:scaling>
          <c:orientation val="minMax"/>
          <c:max val="55"/>
          <c:min val="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42442624"/>
        <c:crosses val="autoZero"/>
        <c:crossBetween val="between"/>
        <c:majorUnit val="5"/>
      </c:valAx>
      <c:spPr>
        <a:solidFill>
          <a:schemeClr val="bg2"/>
        </a:solidFill>
        <a:ln>
          <a:solidFill>
            <a:schemeClr val="tx1"/>
          </a:solidFill>
        </a:ln>
      </c:spPr>
    </c:plotArea>
    <c:legend>
      <c:legendPos val="r"/>
      <c:layout>
        <c:manualLayout>
          <c:xMode val="edge"/>
          <c:yMode val="edge"/>
          <c:x val="0.13247926973730434"/>
          <c:y val="4.9678154984725283E-2"/>
          <c:w val="0.21305158757810141"/>
          <c:h val="0.24691020179854903"/>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7140733514505"/>
          <c:y val="3.7226668387763256E-2"/>
          <c:w val="0.88035224026198899"/>
          <c:h val="0.77170042116340642"/>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1</c:v>
                </c:pt>
                <c:pt idx="1">
                  <c:v>3</c:v>
                </c:pt>
                <c:pt idx="2">
                  <c:v>5</c:v>
                </c:pt>
                <c:pt idx="3">
                  <c:v>7</c:v>
                </c:pt>
                <c:pt idx="4">
                  <c:v>18</c:v>
                </c:pt>
                <c:pt idx="5">
                  <c:v>30</c:v>
                </c:pt>
                <c:pt idx="6">
                  <c:v>25</c:v>
                </c:pt>
                <c:pt idx="7">
                  <c:v>28</c:v>
                </c:pt>
                <c:pt idx="8">
                  <c:v>27</c:v>
                </c:pt>
                <c:pt idx="9">
                  <c:v>44</c:v>
                </c:pt>
                <c:pt idx="10">
                  <c:v>50</c:v>
                </c:pt>
                <c:pt idx="11">
                  <c:v>43</c:v>
                </c:pt>
                <c:pt idx="12">
                  <c:v>38</c:v>
                </c:pt>
                <c:pt idx="13">
                  <c:v>35</c:v>
                </c:pt>
                <c:pt idx="14">
                  <c:v>49</c:v>
                </c:pt>
                <c:pt idx="15">
                  <c:v>47</c:v>
                </c:pt>
                <c:pt idx="16">
                  <c:v>55</c:v>
                </c:pt>
                <c:pt idx="17">
                  <c:v>52</c:v>
                </c:pt>
                <c:pt idx="18">
                  <c:v>49</c:v>
                </c:pt>
                <c:pt idx="19">
                  <c:v>50</c:v>
                </c:pt>
                <c:pt idx="20">
                  <c:v>65</c:v>
                </c:pt>
                <c:pt idx="21">
                  <c:v>63</c:v>
                </c:pt>
                <c:pt idx="22">
                  <c:v>64</c:v>
                </c:pt>
                <c:pt idx="23">
                  <c:v>68</c:v>
                </c:pt>
                <c:pt idx="24">
                  <c:v>68</c:v>
                </c:pt>
                <c:pt idx="25">
                  <c:v>62</c:v>
                </c:pt>
                <c:pt idx="26">
                  <c:v>56</c:v>
                </c:pt>
              </c:numCache>
            </c:numRef>
          </c:val>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0</c:v>
                </c:pt>
                <c:pt idx="1">
                  <c:v>0</c:v>
                </c:pt>
                <c:pt idx="2">
                  <c:v>0</c:v>
                </c:pt>
                <c:pt idx="3">
                  <c:v>0</c:v>
                </c:pt>
                <c:pt idx="4">
                  <c:v>5</c:v>
                </c:pt>
                <c:pt idx="5">
                  <c:v>5</c:v>
                </c:pt>
                <c:pt idx="6">
                  <c:v>7</c:v>
                </c:pt>
                <c:pt idx="7">
                  <c:v>6</c:v>
                </c:pt>
                <c:pt idx="8">
                  <c:v>5</c:v>
                </c:pt>
                <c:pt idx="9">
                  <c:v>26</c:v>
                </c:pt>
                <c:pt idx="10">
                  <c:v>11</c:v>
                </c:pt>
                <c:pt idx="11">
                  <c:v>26</c:v>
                </c:pt>
                <c:pt idx="12">
                  <c:v>28</c:v>
                </c:pt>
                <c:pt idx="13">
                  <c:v>22</c:v>
                </c:pt>
                <c:pt idx="14">
                  <c:v>5</c:v>
                </c:pt>
                <c:pt idx="15">
                  <c:v>15</c:v>
                </c:pt>
                <c:pt idx="16">
                  <c:v>6</c:v>
                </c:pt>
                <c:pt idx="17">
                  <c:v>11</c:v>
                </c:pt>
                <c:pt idx="18">
                  <c:v>27</c:v>
                </c:pt>
                <c:pt idx="19">
                  <c:v>24</c:v>
                </c:pt>
                <c:pt idx="20">
                  <c:v>15</c:v>
                </c:pt>
                <c:pt idx="21">
                  <c:v>30</c:v>
                </c:pt>
                <c:pt idx="22">
                  <c:v>38</c:v>
                </c:pt>
                <c:pt idx="23">
                  <c:v>21</c:v>
                </c:pt>
                <c:pt idx="24">
                  <c:v>30</c:v>
                </c:pt>
                <c:pt idx="25">
                  <c:v>19</c:v>
                </c:pt>
                <c:pt idx="26">
                  <c:v>37</c:v>
                </c:pt>
              </c:numCache>
            </c:numRef>
          </c:val>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Sheet1!$D$2:$D$28</c:f>
              <c:numCache>
                <c:formatCode>General</c:formatCode>
                <c:ptCount val="27"/>
                <c:pt idx="0">
                  <c:v>0</c:v>
                </c:pt>
                <c:pt idx="1">
                  <c:v>0</c:v>
                </c:pt>
                <c:pt idx="2">
                  <c:v>0</c:v>
                </c:pt>
                <c:pt idx="3">
                  <c:v>0</c:v>
                </c:pt>
                <c:pt idx="4">
                  <c:v>0</c:v>
                </c:pt>
                <c:pt idx="5">
                  <c:v>10</c:v>
                </c:pt>
                <c:pt idx="6">
                  <c:v>16</c:v>
                </c:pt>
                <c:pt idx="7">
                  <c:v>15</c:v>
                </c:pt>
                <c:pt idx="8">
                  <c:v>0</c:v>
                </c:pt>
                <c:pt idx="9">
                  <c:v>0</c:v>
                </c:pt>
                <c:pt idx="10">
                  <c:v>0</c:v>
                </c:pt>
                <c:pt idx="11">
                  <c:v>0</c:v>
                </c:pt>
                <c:pt idx="12">
                  <c:v>0</c:v>
                </c:pt>
                <c:pt idx="13">
                  <c:v>16</c:v>
                </c:pt>
                <c:pt idx="14">
                  <c:v>19</c:v>
                </c:pt>
                <c:pt idx="15">
                  <c:v>10</c:v>
                </c:pt>
                <c:pt idx="16">
                  <c:v>13</c:v>
                </c:pt>
                <c:pt idx="17">
                  <c:v>15</c:v>
                </c:pt>
                <c:pt idx="18">
                  <c:v>13</c:v>
                </c:pt>
                <c:pt idx="19">
                  <c:v>23</c:v>
                </c:pt>
                <c:pt idx="20">
                  <c:v>23</c:v>
                </c:pt>
                <c:pt idx="21">
                  <c:v>15</c:v>
                </c:pt>
                <c:pt idx="22">
                  <c:v>12</c:v>
                </c:pt>
                <c:pt idx="23">
                  <c:v>36</c:v>
                </c:pt>
                <c:pt idx="24">
                  <c:v>28</c:v>
                </c:pt>
                <c:pt idx="25">
                  <c:v>25</c:v>
                </c:pt>
                <c:pt idx="26">
                  <c:v>0</c:v>
                </c:pt>
              </c:numCache>
            </c:numRef>
          </c:val>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Sheet1!$E$2:$E$28</c:f>
              <c:numCache>
                <c:formatCode>General</c:formatCode>
                <c:ptCount val="27"/>
                <c:pt idx="0">
                  <c:v>0</c:v>
                </c:pt>
                <c:pt idx="1">
                  <c:v>0</c:v>
                </c:pt>
                <c:pt idx="2">
                  <c:v>0</c:v>
                </c:pt>
                <c:pt idx="3">
                  <c:v>0</c:v>
                </c:pt>
                <c:pt idx="4">
                  <c:v>0</c:v>
                </c:pt>
                <c:pt idx="5">
                  <c:v>0</c:v>
                </c:pt>
                <c:pt idx="6">
                  <c:v>0</c:v>
                </c:pt>
                <c:pt idx="7">
                  <c:v>0</c:v>
                </c:pt>
                <c:pt idx="8">
                  <c:v>20</c:v>
                </c:pt>
                <c:pt idx="9">
                  <c:v>26</c:v>
                </c:pt>
                <c:pt idx="10">
                  <c:v>21</c:v>
                </c:pt>
                <c:pt idx="11">
                  <c:v>26</c:v>
                </c:pt>
                <c:pt idx="12">
                  <c:v>30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ser>
        <c:dLbls>
          <c:showLegendKey val="0"/>
          <c:showVal val="0"/>
          <c:showCatName val="0"/>
          <c:showSerName val="0"/>
          <c:showPercent val="0"/>
          <c:showBubbleSize val="0"/>
        </c:dLbls>
        <c:gapWidth val="25"/>
        <c:overlap val="100"/>
        <c:axId val="442443800"/>
        <c:axId val="442444192"/>
      </c:barChart>
      <c:catAx>
        <c:axId val="442443800"/>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442444192"/>
        <c:crosses val="autoZero"/>
        <c:auto val="1"/>
        <c:lblAlgn val="ctr"/>
        <c:lblOffset val="100"/>
        <c:tickLblSkip val="1"/>
        <c:noMultiLvlLbl val="0"/>
      </c:catAx>
      <c:valAx>
        <c:axId val="442444192"/>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42443800"/>
        <c:crosses val="autoZero"/>
        <c:crossBetween val="between"/>
        <c:majorUnit val="20"/>
      </c:valAx>
      <c:spPr>
        <a:solidFill>
          <a:schemeClr val="bg2"/>
        </a:solidFill>
        <a:ln>
          <a:solidFill>
            <a:schemeClr val="tx1"/>
          </a:solidFill>
        </a:ln>
      </c:spPr>
    </c:plotArea>
    <c:legend>
      <c:legendPos val="r"/>
      <c:layout>
        <c:manualLayout>
          <c:xMode val="edge"/>
          <c:yMode val="edge"/>
          <c:x val="0.13247926973730442"/>
          <c:y val="4.9678154984725283E-2"/>
          <c:w val="0.21305158757810141"/>
          <c:h val="0.2469102017985490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42028617390568"/>
          <c:w val="0.86362491052258283"/>
          <c:h val="0.73102895341208063"/>
        </c:manualLayout>
      </c:layout>
      <c:barChart>
        <c:barDir val="col"/>
        <c:grouping val="percentStacked"/>
        <c:varyColors val="0"/>
        <c:ser>
          <c:idx val="0"/>
          <c:order val="0"/>
          <c:tx>
            <c:strRef>
              <c:f>Sheet1!$A$2</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Europe (N=512)</c:v>
                </c:pt>
                <c:pt idx="1">
                  <c:v>North America (N=712)</c:v>
                </c:pt>
                <c:pt idx="2">
                  <c:v>Other (N=86)</c:v>
                </c:pt>
              </c:strCache>
            </c:strRef>
          </c:cat>
          <c:val>
            <c:numRef>
              <c:f>Sheet1!$B$2:$D$2</c:f>
              <c:numCache>
                <c:formatCode>General</c:formatCode>
                <c:ptCount val="3"/>
                <c:pt idx="0">
                  <c:v>3</c:v>
                </c:pt>
                <c:pt idx="1">
                  <c:v>50</c:v>
                </c:pt>
                <c:pt idx="2">
                  <c:v>2</c:v>
                </c:pt>
              </c:numCache>
            </c:numRef>
          </c:val>
        </c:ser>
        <c:ser>
          <c:idx val="1"/>
          <c:order val="1"/>
          <c:tx>
            <c:strRef>
              <c:f>Sheet1!$A$3</c:f>
              <c:strCache>
                <c:ptCount val="1"/>
                <c:pt idx="0">
                  <c:v>1 - 5 years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Europe (N=512)</c:v>
                </c:pt>
                <c:pt idx="1">
                  <c:v>North America (N=712)</c:v>
                </c:pt>
                <c:pt idx="2">
                  <c:v>Other (N=86)</c:v>
                </c:pt>
              </c:strCache>
            </c:strRef>
          </c:cat>
          <c:val>
            <c:numRef>
              <c:f>Sheet1!$B$3:$D$3</c:f>
              <c:numCache>
                <c:formatCode>General</c:formatCode>
                <c:ptCount val="3"/>
                <c:pt idx="0">
                  <c:v>16</c:v>
                </c:pt>
                <c:pt idx="1">
                  <c:v>65</c:v>
                </c:pt>
                <c:pt idx="2">
                  <c:v>2</c:v>
                </c:pt>
              </c:numCache>
            </c:numRef>
          </c:val>
        </c:ser>
        <c:ser>
          <c:idx val="2"/>
          <c:order val="2"/>
          <c:tx>
            <c:strRef>
              <c:f>Sheet1!$A$4</c:f>
              <c:strCache>
                <c:ptCount val="1"/>
                <c:pt idx="0">
                  <c:v>6 - 10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 (N=512)</c:v>
                </c:pt>
                <c:pt idx="1">
                  <c:v>North America (N=712)</c:v>
                </c:pt>
                <c:pt idx="2">
                  <c:v>Other (N=86)</c:v>
                </c:pt>
              </c:strCache>
            </c:strRef>
          </c:cat>
          <c:val>
            <c:numRef>
              <c:f>Sheet1!$B$4:$D$4</c:f>
              <c:numCache>
                <c:formatCode>General</c:formatCode>
                <c:ptCount val="3"/>
                <c:pt idx="0">
                  <c:v>63</c:v>
                </c:pt>
                <c:pt idx="1">
                  <c:v>111</c:v>
                </c:pt>
                <c:pt idx="2">
                  <c:v>11</c:v>
                </c:pt>
              </c:numCache>
            </c:numRef>
          </c:val>
        </c:ser>
        <c:ser>
          <c:idx val="3"/>
          <c:order val="3"/>
          <c:tx>
            <c:strRef>
              <c:f>Sheet1!$A$5</c:f>
              <c:strCache>
                <c:ptCount val="1"/>
                <c:pt idx="0">
                  <c:v>11 - 17 years</c:v>
                </c:pt>
              </c:strCache>
            </c:strRef>
          </c:tx>
          <c:spPr>
            <a:gradFill>
              <a:gsLst>
                <a:gs pos="0">
                  <a:srgbClr val="208C03"/>
                </a:gs>
                <a:gs pos="50000">
                  <a:srgbClr val="20F703"/>
                </a:gs>
                <a:gs pos="100000">
                  <a:srgbClr val="208C03"/>
                </a:gs>
              </a:gsLst>
              <a:lin ang="10800000" scaled="1"/>
            </a:gradFill>
          </c:spPr>
          <c:invertIfNegative val="0"/>
          <c:cat>
            <c:strRef>
              <c:f>Sheet1!$B$1:$D$1</c:f>
              <c:strCache>
                <c:ptCount val="3"/>
                <c:pt idx="0">
                  <c:v>Europe (N=512)</c:v>
                </c:pt>
                <c:pt idx="1">
                  <c:v>North America (N=712)</c:v>
                </c:pt>
                <c:pt idx="2">
                  <c:v>Other (N=86)</c:v>
                </c:pt>
              </c:strCache>
            </c:strRef>
          </c:cat>
          <c:val>
            <c:numRef>
              <c:f>Sheet1!$B$5:$D$5</c:f>
              <c:numCache>
                <c:formatCode>General</c:formatCode>
                <c:ptCount val="3"/>
                <c:pt idx="0">
                  <c:v>430</c:v>
                </c:pt>
                <c:pt idx="1">
                  <c:v>486</c:v>
                </c:pt>
                <c:pt idx="2">
                  <c:v>71</c:v>
                </c:pt>
              </c:numCache>
            </c:numRef>
          </c:val>
        </c:ser>
        <c:dLbls>
          <c:showLegendKey val="0"/>
          <c:showVal val="0"/>
          <c:showCatName val="0"/>
          <c:showSerName val="0"/>
          <c:showPercent val="0"/>
          <c:showBubbleSize val="0"/>
        </c:dLbls>
        <c:gapWidth val="40"/>
        <c:overlap val="100"/>
        <c:axId val="442445368"/>
        <c:axId val="442445760"/>
      </c:barChart>
      <c:catAx>
        <c:axId val="442445368"/>
        <c:scaling>
          <c:orientation val="minMax"/>
        </c:scaling>
        <c:delete val="0"/>
        <c:axPos val="b"/>
        <c:numFmt formatCode="General" sourceLinked="0"/>
        <c:majorTickMark val="out"/>
        <c:minorTickMark val="none"/>
        <c:tickLblPos val="nextTo"/>
        <c:txPr>
          <a:bodyPr/>
          <a:lstStyle/>
          <a:p>
            <a:pPr>
              <a:defRPr sz="1500" b="1"/>
            </a:pPr>
            <a:endParaRPr lang="en-US"/>
          </a:p>
        </c:txPr>
        <c:crossAx val="442445760"/>
        <c:crosses val="autoZero"/>
        <c:auto val="1"/>
        <c:lblAlgn val="ctr"/>
        <c:lblOffset val="100"/>
        <c:noMultiLvlLbl val="0"/>
      </c:catAx>
      <c:valAx>
        <c:axId val="4424457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42445368"/>
        <c:crosses val="autoZero"/>
        <c:crossBetween val="between"/>
        <c:majorUnit val="0.2"/>
      </c:valAx>
      <c:spPr>
        <a:solidFill>
          <a:srgbClr val="000000"/>
        </a:solidFill>
        <a:ln w="12700">
          <a:solidFill>
            <a:srgbClr val="FFFFFF"/>
          </a:solidFill>
        </a:ln>
      </c:spPr>
    </c:plotArea>
    <c:legend>
      <c:legendPos val="t"/>
      <c:layout>
        <c:manualLayout>
          <c:xMode val="edge"/>
          <c:yMode val="edge"/>
          <c:x val="0.18854163684085579"/>
          <c:y val="1.5625E-2"/>
          <c:w val="0.64861966117872294"/>
          <c:h val="5.883407152230973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5181045796000165"/>
          <c:h val="0.72970397142980759"/>
        </c:manualLayout>
      </c:layout>
      <c:barChart>
        <c:barDir val="col"/>
        <c:grouping val="percentStacked"/>
        <c:varyColors val="0"/>
        <c:ser>
          <c:idx val="0"/>
          <c:order val="0"/>
          <c:tx>
            <c:strRef>
              <c:f>Sheet1!$A$2</c:f>
              <c:strCache>
                <c:ptCount val="1"/>
                <c:pt idx="0">
                  <c:v>Cystic Fibrosis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Sheet1!$B$1:$D$1</c:f>
              <c:strCache>
                <c:ptCount val="3"/>
                <c:pt idx="0">
                  <c:v>Europe (N=485)</c:v>
                </c:pt>
                <c:pt idx="1">
                  <c:v>North America (N=711)</c:v>
                </c:pt>
                <c:pt idx="2">
                  <c:v>Other (N=85)</c:v>
                </c:pt>
              </c:strCache>
            </c:strRef>
          </c:cat>
          <c:val>
            <c:numRef>
              <c:f>Sheet1!$B$2:$D$2</c:f>
              <c:numCache>
                <c:formatCode>General</c:formatCode>
                <c:ptCount val="3"/>
                <c:pt idx="0">
                  <c:v>346</c:v>
                </c:pt>
                <c:pt idx="1">
                  <c:v>384</c:v>
                </c:pt>
                <c:pt idx="2">
                  <c:v>42</c:v>
                </c:pt>
              </c:numCache>
            </c:numRef>
          </c:val>
        </c:ser>
        <c:ser>
          <c:idx val="1"/>
          <c:order val="1"/>
          <c:tx>
            <c:strRef>
              <c:f>Sheet1!$A$3</c:f>
              <c:strCache>
                <c:ptCount val="1"/>
                <c:pt idx="0">
                  <c:v>IPAH</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Sheet1!$B$1:$D$1</c:f>
              <c:strCache>
                <c:ptCount val="3"/>
                <c:pt idx="0">
                  <c:v>Europe (N=485)</c:v>
                </c:pt>
                <c:pt idx="1">
                  <c:v>North America (N=711)</c:v>
                </c:pt>
                <c:pt idx="2">
                  <c:v>Other (N=85)</c:v>
                </c:pt>
              </c:strCache>
            </c:strRef>
          </c:cat>
          <c:val>
            <c:numRef>
              <c:f>Sheet1!$B$3:$D$3</c:f>
              <c:numCache>
                <c:formatCode>General</c:formatCode>
                <c:ptCount val="3"/>
                <c:pt idx="0">
                  <c:v>37</c:v>
                </c:pt>
                <c:pt idx="1">
                  <c:v>65</c:v>
                </c:pt>
                <c:pt idx="2">
                  <c:v>8</c:v>
                </c:pt>
              </c:numCache>
            </c:numRef>
          </c:val>
        </c:ser>
        <c:ser>
          <c:idx val="2"/>
          <c:order val="2"/>
          <c:tx>
            <c:strRef>
              <c:f>Sheet1!$A$4</c:f>
              <c:strCache>
                <c:ptCount val="1"/>
                <c:pt idx="0">
                  <c:v>IPF</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Sheet1!$B$1:$D$1</c:f>
              <c:strCache>
                <c:ptCount val="3"/>
                <c:pt idx="0">
                  <c:v>Europe (N=485)</c:v>
                </c:pt>
                <c:pt idx="1">
                  <c:v>North America (N=711)</c:v>
                </c:pt>
                <c:pt idx="2">
                  <c:v>Other (N=85)</c:v>
                </c:pt>
              </c:strCache>
            </c:strRef>
          </c:cat>
          <c:val>
            <c:numRef>
              <c:f>Sheet1!$B$4:$D$4</c:f>
              <c:numCache>
                <c:formatCode>General</c:formatCode>
                <c:ptCount val="3"/>
                <c:pt idx="0">
                  <c:v>15</c:v>
                </c:pt>
                <c:pt idx="1">
                  <c:v>28</c:v>
                </c:pt>
                <c:pt idx="2">
                  <c:v>8</c:v>
                </c:pt>
              </c:numCache>
            </c:numRef>
          </c:val>
        </c:ser>
        <c:ser>
          <c:idx val="3"/>
          <c:order val="3"/>
          <c:tx>
            <c:strRef>
              <c:f>Sheet1!$A$5</c:f>
              <c:strCache>
                <c:ptCount val="1"/>
                <c:pt idx="0">
                  <c:v>OB</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Europe (N=485)</c:v>
                </c:pt>
                <c:pt idx="1">
                  <c:v>North America (N=711)</c:v>
                </c:pt>
                <c:pt idx="2">
                  <c:v>Other (N=85)</c:v>
                </c:pt>
              </c:strCache>
            </c:strRef>
          </c:cat>
          <c:val>
            <c:numRef>
              <c:f>Sheet1!$B$5:$D$5</c:f>
              <c:numCache>
                <c:formatCode>General</c:formatCode>
                <c:ptCount val="3"/>
                <c:pt idx="0">
                  <c:v>25</c:v>
                </c:pt>
                <c:pt idx="1">
                  <c:v>34</c:v>
                </c:pt>
                <c:pt idx="2">
                  <c:v>11</c:v>
                </c:pt>
              </c:numCache>
            </c:numRef>
          </c:val>
        </c:ser>
        <c:ser>
          <c:idx val="4"/>
          <c:order val="4"/>
          <c:tx>
            <c:strRef>
              <c:f>Sheet1!$A$6</c:f>
              <c:strCache>
                <c:ptCount val="1"/>
                <c:pt idx="0">
                  <c:v>Other</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Sheet1!$B$1:$D$1</c:f>
              <c:strCache>
                <c:ptCount val="3"/>
                <c:pt idx="0">
                  <c:v>Europe (N=485)</c:v>
                </c:pt>
                <c:pt idx="1">
                  <c:v>North America (N=711)</c:v>
                </c:pt>
                <c:pt idx="2">
                  <c:v>Other (N=85)</c:v>
                </c:pt>
              </c:strCache>
            </c:strRef>
          </c:cat>
          <c:val>
            <c:numRef>
              <c:f>Sheet1!$B$6:$D$6</c:f>
              <c:numCache>
                <c:formatCode>General</c:formatCode>
                <c:ptCount val="3"/>
                <c:pt idx="0">
                  <c:v>35</c:v>
                </c:pt>
                <c:pt idx="1">
                  <c:v>130</c:v>
                </c:pt>
                <c:pt idx="2">
                  <c:v>15</c:v>
                </c:pt>
              </c:numCache>
            </c:numRef>
          </c:val>
        </c:ser>
        <c:ser>
          <c:idx val="5"/>
          <c:order val="5"/>
          <c:tx>
            <c:strRef>
              <c:f>Sheet1!$A$7</c:f>
              <c:strCache>
                <c:ptCount val="1"/>
                <c:pt idx="0">
                  <c:v>Congenital heart disease</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Europe (N=485)</c:v>
                </c:pt>
                <c:pt idx="1">
                  <c:v>North America (N=711)</c:v>
                </c:pt>
                <c:pt idx="2">
                  <c:v>Other (N=85)</c:v>
                </c:pt>
              </c:strCache>
            </c:strRef>
          </c:cat>
          <c:val>
            <c:numRef>
              <c:f>Sheet1!$B$7:$D$7</c:f>
              <c:numCache>
                <c:formatCode>General</c:formatCode>
                <c:ptCount val="3"/>
                <c:pt idx="0">
                  <c:v>9</c:v>
                </c:pt>
                <c:pt idx="1">
                  <c:v>23</c:v>
                </c:pt>
                <c:pt idx="2">
                  <c:v>0</c:v>
                </c:pt>
              </c:numCache>
            </c:numRef>
          </c:val>
        </c:ser>
        <c:ser>
          <c:idx val="6"/>
          <c:order val="6"/>
          <c:tx>
            <c:strRef>
              <c:f>Sheet1!$A$8</c:f>
              <c:strCache>
                <c:ptCount val="1"/>
                <c:pt idx="0">
                  <c:v>Retx</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(N=485)</c:v>
                </c:pt>
                <c:pt idx="1">
                  <c:v>North America (N=711)</c:v>
                </c:pt>
                <c:pt idx="2">
                  <c:v>Other (N=85)</c:v>
                </c:pt>
              </c:strCache>
            </c:strRef>
          </c:cat>
          <c:val>
            <c:numRef>
              <c:f>Sheet1!$B$8:$D$8</c:f>
              <c:numCache>
                <c:formatCode>General</c:formatCode>
                <c:ptCount val="3"/>
                <c:pt idx="0">
                  <c:v>18</c:v>
                </c:pt>
                <c:pt idx="1">
                  <c:v>47</c:v>
                </c:pt>
                <c:pt idx="2">
                  <c:v>1</c:v>
                </c:pt>
              </c:numCache>
            </c:numRef>
          </c:val>
        </c:ser>
        <c:dLbls>
          <c:showLegendKey val="0"/>
          <c:showVal val="0"/>
          <c:showCatName val="0"/>
          <c:showSerName val="0"/>
          <c:showPercent val="0"/>
          <c:showBubbleSize val="0"/>
        </c:dLbls>
        <c:gapWidth val="45"/>
        <c:overlap val="100"/>
        <c:axId val="442446544"/>
        <c:axId val="442446936"/>
      </c:barChart>
      <c:catAx>
        <c:axId val="442446544"/>
        <c:scaling>
          <c:orientation val="minMax"/>
        </c:scaling>
        <c:delete val="0"/>
        <c:axPos val="b"/>
        <c:numFmt formatCode="General" sourceLinked="0"/>
        <c:majorTickMark val="out"/>
        <c:minorTickMark val="none"/>
        <c:tickLblPos val="nextTo"/>
        <c:txPr>
          <a:bodyPr/>
          <a:lstStyle/>
          <a:p>
            <a:pPr>
              <a:defRPr sz="1500" b="1"/>
            </a:pPr>
            <a:endParaRPr lang="en-US"/>
          </a:p>
        </c:txPr>
        <c:crossAx val="442446936"/>
        <c:crosses val="autoZero"/>
        <c:auto val="1"/>
        <c:lblAlgn val="ctr"/>
        <c:lblOffset val="100"/>
        <c:noMultiLvlLbl val="0"/>
      </c:catAx>
      <c:valAx>
        <c:axId val="44244693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531345467062517"/>
            </c:manualLayout>
          </c:layout>
          <c:overlay val="0"/>
        </c:title>
        <c:numFmt formatCode="0%" sourceLinked="1"/>
        <c:majorTickMark val="out"/>
        <c:minorTickMark val="none"/>
        <c:tickLblPos val="nextTo"/>
        <c:txPr>
          <a:bodyPr/>
          <a:lstStyle/>
          <a:p>
            <a:pPr>
              <a:defRPr sz="1500" b="1"/>
            </a:pPr>
            <a:endParaRPr lang="en-US"/>
          </a:p>
        </c:txPr>
        <c:crossAx val="442446544"/>
        <c:crosses val="autoZero"/>
        <c:crossBetween val="between"/>
        <c:majorUnit val="0.2"/>
      </c:valAx>
      <c:spPr>
        <a:solidFill>
          <a:srgbClr val="000000"/>
        </a:solidFill>
        <a:ln w="12700">
          <a:solidFill>
            <a:srgbClr val="FFFFFF"/>
          </a:solidFill>
        </a:ln>
      </c:spPr>
    </c:plotArea>
    <c:legend>
      <c:legendPos val="t"/>
      <c:layout>
        <c:manualLayout>
          <c:xMode val="edge"/>
          <c:yMode val="edge"/>
          <c:x val="0.10138689021630917"/>
          <c:y val="1.5624973107869727E-2"/>
          <c:w val="0.88609059643406662"/>
          <c:h val="5.869842089410959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513"/>
          <c:y val="0.11034879429133664"/>
          <c:w val="0.85181045796000165"/>
          <c:h val="0.68936224705782756"/>
        </c:manualLayout>
      </c:layout>
      <c:barChart>
        <c:barDir val="col"/>
        <c:grouping val="percentStacked"/>
        <c:varyColors val="0"/>
        <c:ser>
          <c:idx val="0"/>
          <c:order val="0"/>
          <c:tx>
            <c:strRef>
              <c:f>Sheet1!$A$2</c:f>
              <c:strCache>
                <c:ptCount val="1"/>
                <c:pt idx="0">
                  <c:v>0 - 10 years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Sheet1!$B$1:$D$1</c:f>
              <c:strCache>
                <c:ptCount val="3"/>
                <c:pt idx="0">
                  <c:v>Europe (N=505)</c:v>
                </c:pt>
                <c:pt idx="1">
                  <c:v>North America (N=676)</c:v>
                </c:pt>
                <c:pt idx="2">
                  <c:v>Other (N=77)</c:v>
                </c:pt>
              </c:strCache>
            </c:strRef>
          </c:cat>
          <c:val>
            <c:numRef>
              <c:f>Sheet1!$B$2:$D$2</c:f>
              <c:numCache>
                <c:formatCode>General</c:formatCode>
                <c:ptCount val="3"/>
                <c:pt idx="0">
                  <c:v>114</c:v>
                </c:pt>
                <c:pt idx="1">
                  <c:v>289</c:v>
                </c:pt>
                <c:pt idx="2">
                  <c:v>12</c:v>
                </c:pt>
              </c:numCache>
            </c:numRef>
          </c:val>
        </c:ser>
        <c:ser>
          <c:idx val="1"/>
          <c:order val="1"/>
          <c:tx>
            <c:strRef>
              <c:f>Sheet1!$A$3</c:f>
              <c:strCache>
                <c:ptCount val="1"/>
                <c:pt idx="0">
                  <c:v>11 - 17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(N=505)</c:v>
                </c:pt>
                <c:pt idx="1">
                  <c:v>North America (N=676)</c:v>
                </c:pt>
                <c:pt idx="2">
                  <c:v>Other (N=77)</c:v>
                </c:pt>
              </c:strCache>
            </c:strRef>
          </c:cat>
          <c:val>
            <c:numRef>
              <c:f>Sheet1!$B$3:$D$3</c:f>
              <c:numCache>
                <c:formatCode>General</c:formatCode>
                <c:ptCount val="3"/>
                <c:pt idx="0">
                  <c:v>98</c:v>
                </c:pt>
                <c:pt idx="1">
                  <c:v>212</c:v>
                </c:pt>
                <c:pt idx="2">
                  <c:v>21</c:v>
                </c:pt>
              </c:numCache>
            </c:numRef>
          </c:val>
        </c:ser>
        <c:ser>
          <c:idx val="2"/>
          <c:order val="2"/>
          <c:tx>
            <c:strRef>
              <c:f>Sheet1!$A$4</c:f>
              <c:strCache>
                <c:ptCount val="1"/>
                <c:pt idx="0">
                  <c:v>18 - 34 years</c:v>
                </c:pt>
              </c:strCache>
            </c:strRef>
          </c:tx>
          <c:spPr>
            <a:gradFill flip="none" rotWithShape="1">
              <a:gsLst>
                <a:gs pos="0">
                  <a:srgbClr val="A6A203"/>
                </a:gs>
                <a:gs pos="50000">
                  <a:srgbClr val="FFFF00"/>
                </a:gs>
                <a:gs pos="100000">
                  <a:srgbClr val="A6A200"/>
                </a:gs>
              </a:gsLst>
              <a:lin ang="10800000" scaled="1"/>
              <a:tileRect/>
            </a:gradFill>
            <a:ln>
              <a:solidFill>
                <a:srgbClr val="000000"/>
              </a:solidFill>
            </a:ln>
          </c:spPr>
          <c:invertIfNegative val="0"/>
          <c:cat>
            <c:strRef>
              <c:f>Sheet1!$B$1:$D$1</c:f>
              <c:strCache>
                <c:ptCount val="3"/>
                <c:pt idx="0">
                  <c:v>Europe (N=505)</c:v>
                </c:pt>
                <c:pt idx="1">
                  <c:v>North America (N=676)</c:v>
                </c:pt>
                <c:pt idx="2">
                  <c:v>Other (N=77)</c:v>
                </c:pt>
              </c:strCache>
            </c:strRef>
          </c:cat>
          <c:val>
            <c:numRef>
              <c:f>Sheet1!$B$4:$D$4</c:f>
              <c:numCache>
                <c:formatCode>General</c:formatCode>
                <c:ptCount val="3"/>
                <c:pt idx="0">
                  <c:v>104</c:v>
                </c:pt>
                <c:pt idx="1">
                  <c:v>99</c:v>
                </c:pt>
                <c:pt idx="2">
                  <c:v>20</c:v>
                </c:pt>
              </c:numCache>
            </c:numRef>
          </c:val>
        </c:ser>
        <c:ser>
          <c:idx val="3"/>
          <c:order val="3"/>
          <c:tx>
            <c:strRef>
              <c:f>Sheet1!$A$5</c:f>
              <c:strCache>
                <c:ptCount val="1"/>
                <c:pt idx="0">
                  <c:v>35 - 49 years</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Sheet1!$B$1:$D$1</c:f>
              <c:strCache>
                <c:ptCount val="3"/>
                <c:pt idx="0">
                  <c:v>Europe (N=505)</c:v>
                </c:pt>
                <c:pt idx="1">
                  <c:v>North America (N=676)</c:v>
                </c:pt>
                <c:pt idx="2">
                  <c:v>Other (N=77)</c:v>
                </c:pt>
              </c:strCache>
            </c:strRef>
          </c:cat>
          <c:val>
            <c:numRef>
              <c:f>Sheet1!$B$5:$D$5</c:f>
              <c:numCache>
                <c:formatCode>General</c:formatCode>
                <c:ptCount val="3"/>
                <c:pt idx="0">
                  <c:v>122</c:v>
                </c:pt>
                <c:pt idx="1">
                  <c:v>45</c:v>
                </c:pt>
                <c:pt idx="2">
                  <c:v>19</c:v>
                </c:pt>
              </c:numCache>
            </c:numRef>
          </c:val>
        </c:ser>
        <c:ser>
          <c:idx val="4"/>
          <c:order val="4"/>
          <c:tx>
            <c:strRef>
              <c:f>Sheet1!$A$6</c:f>
              <c:strCache>
                <c:ptCount val="1"/>
                <c:pt idx="0">
                  <c:v>50 - 59 years</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Sheet1!$B$1:$D$1</c:f>
              <c:strCache>
                <c:ptCount val="3"/>
                <c:pt idx="0">
                  <c:v>Europe (N=505)</c:v>
                </c:pt>
                <c:pt idx="1">
                  <c:v>North America (N=676)</c:v>
                </c:pt>
                <c:pt idx="2">
                  <c:v>Other (N=77)</c:v>
                </c:pt>
              </c:strCache>
            </c:strRef>
          </c:cat>
          <c:val>
            <c:numRef>
              <c:f>Sheet1!$B$6:$D$6</c:f>
              <c:numCache>
                <c:formatCode>General</c:formatCode>
                <c:ptCount val="3"/>
                <c:pt idx="0">
                  <c:v>58</c:v>
                </c:pt>
                <c:pt idx="1">
                  <c:v>27</c:v>
                </c:pt>
                <c:pt idx="2">
                  <c:v>3</c:v>
                </c:pt>
              </c:numCache>
            </c:numRef>
          </c:val>
        </c:ser>
        <c:ser>
          <c:idx val="5"/>
          <c:order val="5"/>
          <c:tx>
            <c:strRef>
              <c:f>Sheet1!$A$7</c:f>
              <c:strCache>
                <c:ptCount val="1"/>
                <c:pt idx="0">
                  <c:v>60+ years</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Sheet1!$B$1:$D$1</c:f>
              <c:strCache>
                <c:ptCount val="3"/>
                <c:pt idx="0">
                  <c:v>Europe (N=505)</c:v>
                </c:pt>
                <c:pt idx="1">
                  <c:v>North America (N=676)</c:v>
                </c:pt>
                <c:pt idx="2">
                  <c:v>Other (N=77)</c:v>
                </c:pt>
              </c:strCache>
            </c:strRef>
          </c:cat>
          <c:val>
            <c:numRef>
              <c:f>Sheet1!$B$7:$D$7</c:f>
              <c:numCache>
                <c:formatCode>General</c:formatCode>
                <c:ptCount val="3"/>
                <c:pt idx="0">
                  <c:v>9</c:v>
                </c:pt>
                <c:pt idx="1">
                  <c:v>4</c:v>
                </c:pt>
                <c:pt idx="2">
                  <c:v>2</c:v>
                </c:pt>
              </c:numCache>
            </c:numRef>
          </c:val>
        </c:ser>
        <c:dLbls>
          <c:showLegendKey val="0"/>
          <c:showVal val="0"/>
          <c:showCatName val="0"/>
          <c:showSerName val="0"/>
          <c:showPercent val="0"/>
          <c:showBubbleSize val="0"/>
        </c:dLbls>
        <c:gapWidth val="45"/>
        <c:overlap val="100"/>
        <c:axId val="442447328"/>
        <c:axId val="442447720"/>
      </c:barChart>
      <c:catAx>
        <c:axId val="442447328"/>
        <c:scaling>
          <c:orientation val="minMax"/>
        </c:scaling>
        <c:delete val="0"/>
        <c:axPos val="b"/>
        <c:numFmt formatCode="General" sourceLinked="0"/>
        <c:majorTickMark val="out"/>
        <c:minorTickMark val="none"/>
        <c:tickLblPos val="nextTo"/>
        <c:txPr>
          <a:bodyPr/>
          <a:lstStyle/>
          <a:p>
            <a:pPr>
              <a:defRPr sz="1500" b="1"/>
            </a:pPr>
            <a:endParaRPr lang="en-US"/>
          </a:p>
        </c:txPr>
        <c:crossAx val="442447720"/>
        <c:crosses val="autoZero"/>
        <c:auto val="1"/>
        <c:lblAlgn val="ctr"/>
        <c:lblOffset val="100"/>
        <c:noMultiLvlLbl val="0"/>
      </c:catAx>
      <c:valAx>
        <c:axId val="4424477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442447328"/>
        <c:crosses val="autoZero"/>
        <c:crossBetween val="between"/>
        <c:majorUnit val="0.2"/>
      </c:valAx>
      <c:spPr>
        <a:solidFill>
          <a:srgbClr val="000000"/>
        </a:solidFill>
        <a:ln w="12700">
          <a:solidFill>
            <a:srgbClr val="FFFFFF"/>
          </a:solidFill>
        </a:ln>
      </c:spPr>
    </c:plotArea>
    <c:legend>
      <c:legendPos val="t"/>
      <c:layout>
        <c:manualLayout>
          <c:xMode val="edge"/>
          <c:yMode val="edge"/>
          <c:x val="9.4202982170332267E-2"/>
          <c:y val="1.7362204724409461E-3"/>
          <c:w val="0.869786292877189"/>
          <c:h val="7.706323818897692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2181779696892732"/>
        </c:manualLayout>
      </c:layout>
      <c:scatterChart>
        <c:scatterStyle val="smoothMarker"/>
        <c:varyColors val="0"/>
        <c:ser>
          <c:idx val="0"/>
          <c:order val="0"/>
          <c:tx>
            <c:strRef>
              <c:f>Sheet1!$B$1</c:f>
              <c:strCache>
                <c:ptCount val="1"/>
                <c:pt idx="0">
                  <c:v>Adult (N=43,501)</c:v>
                </c:pt>
              </c:strCache>
            </c:strRef>
          </c:tx>
          <c:spPr>
            <a:ln w="41275">
              <a:solidFill>
                <a:srgbClr val="00FF00"/>
              </a:solidFill>
            </a:ln>
          </c:spPr>
          <c:marker>
            <c:symbol val="none"/>
          </c:marker>
          <c:xVal>
            <c:numRef>
              <c:f>Sheet1!$A$2:$A$31</c:f>
              <c:numCache>
                <c:formatCode>General</c:formatCode>
                <c:ptCount val="30"/>
                <c:pt idx="0">
                  <c:v>0</c:v>
                </c:pt>
                <c:pt idx="1">
                  <c:v>8.3300000000000041E-2</c:v>
                </c:pt>
                <c:pt idx="2">
                  <c:v>0.16669999999999999</c:v>
                </c:pt>
                <c:pt idx="3">
                  <c:v>0.25</c:v>
                </c:pt>
                <c:pt idx="4">
                  <c:v>0.33330000000000032</c:v>
                </c:pt>
                <c:pt idx="5">
                  <c:v>0.41670000000000001</c:v>
                </c:pt>
                <c:pt idx="6">
                  <c:v>0.5</c:v>
                </c:pt>
                <c:pt idx="7">
                  <c:v>0.58329999999999971</c:v>
                </c:pt>
                <c:pt idx="8">
                  <c:v>0.66670000000000063</c:v>
                </c:pt>
                <c:pt idx="9">
                  <c:v>0.75000000000000033</c:v>
                </c:pt>
                <c:pt idx="10">
                  <c:v>0.83330000000000004</c:v>
                </c:pt>
                <c:pt idx="11">
                  <c:v>0.91670000000000029</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92.381999999999991</c:v>
                </c:pt>
                <c:pt idx="2">
                  <c:v>89.784000000000006</c:v>
                </c:pt>
                <c:pt idx="3">
                  <c:v>87.998999999999995</c:v>
                </c:pt>
                <c:pt idx="4">
                  <c:v>86.725999999999999</c:v>
                </c:pt>
                <c:pt idx="5">
                  <c:v>85.507999999999996</c:v>
                </c:pt>
                <c:pt idx="6">
                  <c:v>84.334999999999994</c:v>
                </c:pt>
                <c:pt idx="7">
                  <c:v>83.263999999999996</c:v>
                </c:pt>
                <c:pt idx="8">
                  <c:v>82.396000000000001</c:v>
                </c:pt>
                <c:pt idx="9">
                  <c:v>81.540999999999997</c:v>
                </c:pt>
                <c:pt idx="10">
                  <c:v>80.634</c:v>
                </c:pt>
                <c:pt idx="11">
                  <c:v>79.837000000000003</c:v>
                </c:pt>
                <c:pt idx="12">
                  <c:v>79.073999999999998</c:v>
                </c:pt>
                <c:pt idx="13">
                  <c:v>70.85499999999999</c:v>
                </c:pt>
                <c:pt idx="14">
                  <c:v>64.003</c:v>
                </c:pt>
                <c:pt idx="15">
                  <c:v>58.121000000000002</c:v>
                </c:pt>
                <c:pt idx="16">
                  <c:v>52.825000000000003</c:v>
                </c:pt>
                <c:pt idx="17">
                  <c:v>47.884999999999998</c:v>
                </c:pt>
                <c:pt idx="18">
                  <c:v>43.361000000000004</c:v>
                </c:pt>
                <c:pt idx="19">
                  <c:v>38.963000000000001</c:v>
                </c:pt>
                <c:pt idx="20">
                  <c:v>34.998000000000012</c:v>
                </c:pt>
                <c:pt idx="21">
                  <c:v>31.118000000000009</c:v>
                </c:pt>
                <c:pt idx="22">
                  <c:v>27.61000000000001</c:v>
                </c:pt>
                <c:pt idx="23">
                  <c:v>24.805</c:v>
                </c:pt>
                <c:pt idx="24">
                  <c:v>21.95999999999999</c:v>
                </c:pt>
                <c:pt idx="25">
                  <c:v>19.556999999999999</c:v>
                </c:pt>
                <c:pt idx="26">
                  <c:v>17.411000000000001</c:v>
                </c:pt>
                <c:pt idx="27">
                  <c:v>15.191000000000001</c:v>
                </c:pt>
                <c:pt idx="28">
                  <c:v>13.742000000000001</c:v>
                </c:pt>
                <c:pt idx="29">
                  <c:v>12.093</c:v>
                </c:pt>
              </c:numCache>
            </c:numRef>
          </c:yVal>
          <c:smooth val="0"/>
        </c:ser>
        <c:ser>
          <c:idx val="1"/>
          <c:order val="1"/>
          <c:tx>
            <c:strRef>
              <c:f>Sheet1!$C$1</c:f>
              <c:strCache>
                <c:ptCount val="1"/>
                <c:pt idx="0">
                  <c:v>Pediatric (N=1,751)</c:v>
                </c:pt>
              </c:strCache>
            </c:strRef>
          </c:tx>
          <c:spPr>
            <a:ln w="41275">
              <a:solidFill>
                <a:srgbClr val="00FFFF"/>
              </a:solidFill>
              <a:prstDash val="solid"/>
            </a:ln>
          </c:spPr>
          <c:marker>
            <c:symbol val="none"/>
          </c:marker>
          <c:xVal>
            <c:numRef>
              <c:f>Sheet1!$A$2:$A$31</c:f>
              <c:numCache>
                <c:formatCode>General</c:formatCode>
                <c:ptCount val="30"/>
                <c:pt idx="0">
                  <c:v>0</c:v>
                </c:pt>
                <c:pt idx="1">
                  <c:v>8.3300000000000041E-2</c:v>
                </c:pt>
                <c:pt idx="2">
                  <c:v>0.16669999999999999</c:v>
                </c:pt>
                <c:pt idx="3">
                  <c:v>0.25</c:v>
                </c:pt>
                <c:pt idx="4">
                  <c:v>0.33330000000000032</c:v>
                </c:pt>
                <c:pt idx="5">
                  <c:v>0.41670000000000001</c:v>
                </c:pt>
                <c:pt idx="6">
                  <c:v>0.5</c:v>
                </c:pt>
                <c:pt idx="7">
                  <c:v>0.58329999999999971</c:v>
                </c:pt>
                <c:pt idx="8">
                  <c:v>0.66670000000000063</c:v>
                </c:pt>
                <c:pt idx="9">
                  <c:v>0.75000000000000033</c:v>
                </c:pt>
                <c:pt idx="10">
                  <c:v>0.83330000000000004</c:v>
                </c:pt>
                <c:pt idx="11">
                  <c:v>0.91670000000000029</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91.227000000000004</c:v>
                </c:pt>
                <c:pt idx="2">
                  <c:v>88.781000000000006</c:v>
                </c:pt>
                <c:pt idx="3">
                  <c:v>87.488</c:v>
                </c:pt>
                <c:pt idx="4">
                  <c:v>86.074999999999989</c:v>
                </c:pt>
                <c:pt idx="5">
                  <c:v>85.072999999999979</c:v>
                </c:pt>
                <c:pt idx="6">
                  <c:v>83.89</c:v>
                </c:pt>
                <c:pt idx="7">
                  <c:v>83.296999999999997</c:v>
                </c:pt>
                <c:pt idx="8">
                  <c:v>82.464000000000027</c:v>
                </c:pt>
                <c:pt idx="9">
                  <c:v>81.864999999999995</c:v>
                </c:pt>
                <c:pt idx="10">
                  <c:v>80.603999999999999</c:v>
                </c:pt>
                <c:pt idx="11">
                  <c:v>79.577999999999989</c:v>
                </c:pt>
                <c:pt idx="12">
                  <c:v>78.664999999999992</c:v>
                </c:pt>
                <c:pt idx="13">
                  <c:v>69.084999999999994</c:v>
                </c:pt>
                <c:pt idx="14">
                  <c:v>61.108000000000011</c:v>
                </c:pt>
                <c:pt idx="15">
                  <c:v>55.247</c:v>
                </c:pt>
                <c:pt idx="16">
                  <c:v>50.226000000000013</c:v>
                </c:pt>
                <c:pt idx="17">
                  <c:v>45.592000000000013</c:v>
                </c:pt>
                <c:pt idx="18">
                  <c:v>42.32</c:v>
                </c:pt>
                <c:pt idx="19">
                  <c:v>40.14</c:v>
                </c:pt>
                <c:pt idx="20">
                  <c:v>37.46</c:v>
                </c:pt>
                <c:pt idx="21">
                  <c:v>35.448</c:v>
                </c:pt>
                <c:pt idx="22">
                  <c:v>33.350999999999999</c:v>
                </c:pt>
                <c:pt idx="23">
                  <c:v>31.838000000000001</c:v>
                </c:pt>
                <c:pt idx="24">
                  <c:v>29.032</c:v>
                </c:pt>
                <c:pt idx="25">
                  <c:v>28.611000000000011</c:v>
                </c:pt>
                <c:pt idx="26">
                  <c:v>27.138999999999999</c:v>
                </c:pt>
                <c:pt idx="27">
                  <c:v>26.626999999999999</c:v>
                </c:pt>
                <c:pt idx="28">
                  <c:v>24.407999999999991</c:v>
                </c:pt>
                <c:pt idx="29">
                  <c:v>21.530999999999999</c:v>
                </c:pt>
              </c:numCache>
            </c:numRef>
          </c:yVal>
          <c:smooth val="0"/>
        </c:ser>
        <c:dLbls>
          <c:showLegendKey val="0"/>
          <c:showVal val="0"/>
          <c:showCatName val="0"/>
          <c:showSerName val="0"/>
          <c:showPercent val="0"/>
          <c:showBubbleSize val="0"/>
        </c:dLbls>
        <c:axId val="442448504"/>
        <c:axId val="442448896"/>
      </c:scatterChart>
      <c:valAx>
        <c:axId val="442448504"/>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2448896"/>
        <c:crosses val="autoZero"/>
        <c:crossBetween val="midCat"/>
        <c:majorUnit val="1"/>
      </c:valAx>
      <c:valAx>
        <c:axId val="4424488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2448504"/>
        <c:crosses val="autoZero"/>
        <c:crossBetween val="midCat"/>
        <c:majorUnit val="25"/>
      </c:valAx>
      <c:spPr>
        <a:solidFill>
          <a:schemeClr val="bg2"/>
        </a:solidFill>
        <a:ln>
          <a:solidFill>
            <a:schemeClr val="tx1"/>
          </a:solidFill>
        </a:ln>
      </c:spPr>
    </c:plotArea>
    <c:legend>
      <c:legendPos val="r"/>
      <c:layout>
        <c:manualLayout>
          <c:xMode val="edge"/>
          <c:yMode val="edge"/>
          <c:x val="0.42313416022112277"/>
          <c:y val="5.0540809414951857E-2"/>
          <c:w val="0.54050890762548565"/>
          <c:h val="0.1395046990093982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Adult, Single (N=17,295)</c:v>
                </c:pt>
              </c:strCache>
            </c:strRef>
          </c:tx>
          <c:spPr>
            <a:ln w="41275">
              <a:solidFill>
                <a:srgbClr val="00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91.885000000000005</c:v>
                </c:pt>
                <c:pt idx="2">
                  <c:v>88.932000000000002</c:v>
                </c:pt>
                <c:pt idx="3">
                  <c:v>86.983000000000004</c:v>
                </c:pt>
                <c:pt idx="4">
                  <c:v>85.555000000000007</c:v>
                </c:pt>
                <c:pt idx="5">
                  <c:v>84.207999999999998</c:v>
                </c:pt>
                <c:pt idx="6">
                  <c:v>82.835999999999999</c:v>
                </c:pt>
                <c:pt idx="7">
                  <c:v>81.674000000000007</c:v>
                </c:pt>
                <c:pt idx="8">
                  <c:v>80.563000000000002</c:v>
                </c:pt>
                <c:pt idx="9">
                  <c:v>79.534000000000006</c:v>
                </c:pt>
                <c:pt idx="10">
                  <c:v>78.454999999999998</c:v>
                </c:pt>
                <c:pt idx="11">
                  <c:v>77.564999999999998</c:v>
                </c:pt>
                <c:pt idx="12">
                  <c:v>76.674999999999997</c:v>
                </c:pt>
                <c:pt idx="13">
                  <c:v>67.278000000000006</c:v>
                </c:pt>
                <c:pt idx="14">
                  <c:v>59.844999999999999</c:v>
                </c:pt>
                <c:pt idx="15">
                  <c:v>53.021000000000001</c:v>
                </c:pt>
                <c:pt idx="16">
                  <c:v>46.688000000000002</c:v>
                </c:pt>
                <c:pt idx="17">
                  <c:v>40.808999999999997</c:v>
                </c:pt>
                <c:pt idx="18">
                  <c:v>35.518000000000001</c:v>
                </c:pt>
                <c:pt idx="19">
                  <c:v>30.564</c:v>
                </c:pt>
                <c:pt idx="20">
                  <c:v>26.585000000000001</c:v>
                </c:pt>
                <c:pt idx="21">
                  <c:v>22.43</c:v>
                </c:pt>
                <c:pt idx="22">
                  <c:v>18.943999999999999</c:v>
                </c:pt>
                <c:pt idx="23">
                  <c:v>16.37</c:v>
                </c:pt>
                <c:pt idx="24">
                  <c:v>13.696</c:v>
                </c:pt>
                <c:pt idx="25">
                  <c:v>11.725</c:v>
                </c:pt>
                <c:pt idx="26">
                  <c:v>9.7490000000000006</c:v>
                </c:pt>
                <c:pt idx="27">
                  <c:v>7.8929999999999998</c:v>
                </c:pt>
                <c:pt idx="28">
                  <c:v>6.7930000000000001</c:v>
                </c:pt>
                <c:pt idx="29">
                  <c:v>5.7539999999999996</c:v>
                </c:pt>
              </c:numCache>
            </c:numRef>
          </c:yVal>
          <c:smooth val="0"/>
        </c:ser>
        <c:ser>
          <c:idx val="1"/>
          <c:order val="1"/>
          <c:tx>
            <c:strRef>
              <c:f>Sheet1!$C$1</c:f>
              <c:strCache>
                <c:ptCount val="1"/>
                <c:pt idx="0">
                  <c:v>Adult, Bilateral/Double (N=26,175)</c:v>
                </c:pt>
              </c:strCache>
            </c:strRef>
          </c:tx>
          <c:spPr>
            <a:ln w="41275">
              <a:solidFill>
                <a:srgbClr val="FFFF0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92.712999999999994</c:v>
                </c:pt>
                <c:pt idx="2">
                  <c:v>90.352999999999994</c:v>
                </c:pt>
                <c:pt idx="3">
                  <c:v>88.674000000000007</c:v>
                </c:pt>
                <c:pt idx="4">
                  <c:v>87.503</c:v>
                </c:pt>
                <c:pt idx="5">
                  <c:v>86.367999999999995</c:v>
                </c:pt>
                <c:pt idx="6">
                  <c:v>85.326999999999998</c:v>
                </c:pt>
                <c:pt idx="7">
                  <c:v>84.313999999999993</c:v>
                </c:pt>
                <c:pt idx="8">
                  <c:v>83.605999999999995</c:v>
                </c:pt>
                <c:pt idx="9">
                  <c:v>82.864999999999995</c:v>
                </c:pt>
                <c:pt idx="10">
                  <c:v>82.07</c:v>
                </c:pt>
                <c:pt idx="11">
                  <c:v>81.334999999999994</c:v>
                </c:pt>
                <c:pt idx="12">
                  <c:v>80.656000000000006</c:v>
                </c:pt>
                <c:pt idx="13">
                  <c:v>73.266000000000005</c:v>
                </c:pt>
                <c:pt idx="14">
                  <c:v>66.881</c:v>
                </c:pt>
                <c:pt idx="15">
                  <c:v>61.79</c:v>
                </c:pt>
                <c:pt idx="16">
                  <c:v>57.463999999999999</c:v>
                </c:pt>
                <c:pt idx="17">
                  <c:v>53.512999999999998</c:v>
                </c:pt>
                <c:pt idx="18">
                  <c:v>49.904000000000003</c:v>
                </c:pt>
                <c:pt idx="19">
                  <c:v>46.296999999999997</c:v>
                </c:pt>
                <c:pt idx="20">
                  <c:v>42.588000000000001</c:v>
                </c:pt>
                <c:pt idx="21">
                  <c:v>39.378999999999998</c:v>
                </c:pt>
                <c:pt idx="22">
                  <c:v>36.177999999999997</c:v>
                </c:pt>
                <c:pt idx="23">
                  <c:v>33.396000000000001</c:v>
                </c:pt>
                <c:pt idx="24">
                  <c:v>30.712</c:v>
                </c:pt>
                <c:pt idx="25">
                  <c:v>28.062999999999999</c:v>
                </c:pt>
                <c:pt idx="26">
                  <c:v>26.061</c:v>
                </c:pt>
                <c:pt idx="27">
                  <c:v>23.763000000000002</c:v>
                </c:pt>
                <c:pt idx="28">
                  <c:v>22.105</c:v>
                </c:pt>
                <c:pt idx="29">
                  <c:v>19.914000000000001</c:v>
                </c:pt>
              </c:numCache>
            </c:numRef>
          </c:yVal>
          <c:smooth val="0"/>
        </c:ser>
        <c:ser>
          <c:idx val="2"/>
          <c:order val="2"/>
          <c:tx>
            <c:strRef>
              <c:f>Sheet1!$D$1</c:f>
              <c:strCache>
                <c:ptCount val="1"/>
                <c:pt idx="0">
                  <c:v>Pediatric (N=1,751)</c:v>
                </c:pt>
              </c:strCache>
            </c:strRef>
          </c:tx>
          <c:spPr>
            <a:ln w="41275">
              <a:solidFill>
                <a:srgbClr val="4DEAF1"/>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91.227000000000004</c:v>
                </c:pt>
                <c:pt idx="2">
                  <c:v>88.781000000000006</c:v>
                </c:pt>
                <c:pt idx="3">
                  <c:v>87.488</c:v>
                </c:pt>
                <c:pt idx="4">
                  <c:v>86.075000000000003</c:v>
                </c:pt>
                <c:pt idx="5">
                  <c:v>85.072999999999993</c:v>
                </c:pt>
                <c:pt idx="6">
                  <c:v>83.89</c:v>
                </c:pt>
                <c:pt idx="7">
                  <c:v>83.296999999999997</c:v>
                </c:pt>
                <c:pt idx="8">
                  <c:v>82.463999999999999</c:v>
                </c:pt>
                <c:pt idx="9">
                  <c:v>81.864999999999995</c:v>
                </c:pt>
                <c:pt idx="10">
                  <c:v>80.603999999999999</c:v>
                </c:pt>
                <c:pt idx="11">
                  <c:v>79.578000000000003</c:v>
                </c:pt>
                <c:pt idx="12">
                  <c:v>78.665000000000006</c:v>
                </c:pt>
                <c:pt idx="13">
                  <c:v>69.084999999999994</c:v>
                </c:pt>
                <c:pt idx="14">
                  <c:v>61.107999999999997</c:v>
                </c:pt>
                <c:pt idx="15">
                  <c:v>55.247</c:v>
                </c:pt>
                <c:pt idx="16">
                  <c:v>50.225999999999999</c:v>
                </c:pt>
                <c:pt idx="17">
                  <c:v>45.591999999999999</c:v>
                </c:pt>
                <c:pt idx="18">
                  <c:v>42.32</c:v>
                </c:pt>
                <c:pt idx="19">
                  <c:v>40.14</c:v>
                </c:pt>
                <c:pt idx="20">
                  <c:v>37.46</c:v>
                </c:pt>
                <c:pt idx="21">
                  <c:v>35.448</c:v>
                </c:pt>
                <c:pt idx="22">
                  <c:v>33.350999999999999</c:v>
                </c:pt>
                <c:pt idx="23">
                  <c:v>31.838000000000001</c:v>
                </c:pt>
                <c:pt idx="24">
                  <c:v>29.032</c:v>
                </c:pt>
                <c:pt idx="25">
                  <c:v>28.611000000000001</c:v>
                </c:pt>
                <c:pt idx="26">
                  <c:v>27.138999999999999</c:v>
                </c:pt>
                <c:pt idx="27">
                  <c:v>26.626999999999999</c:v>
                </c:pt>
                <c:pt idx="28">
                  <c:v>24.408000000000001</c:v>
                </c:pt>
                <c:pt idx="29">
                  <c:v>21.530999999999999</c:v>
                </c:pt>
              </c:numCache>
            </c:numRef>
          </c:yVal>
          <c:smooth val="1"/>
        </c:ser>
        <c:dLbls>
          <c:showLegendKey val="0"/>
          <c:showVal val="0"/>
          <c:showCatName val="0"/>
          <c:showSerName val="0"/>
          <c:showPercent val="0"/>
          <c:showBubbleSize val="0"/>
        </c:dLbls>
        <c:axId val="442449680"/>
        <c:axId val="442450072"/>
      </c:scatterChart>
      <c:valAx>
        <c:axId val="442449680"/>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2450072"/>
        <c:crosses val="autoZero"/>
        <c:crossBetween val="midCat"/>
        <c:majorUnit val="1"/>
      </c:valAx>
      <c:valAx>
        <c:axId val="4424500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2449680"/>
        <c:crosses val="autoZero"/>
        <c:crossBetween val="midCat"/>
        <c:majorUnit val="25"/>
      </c:valAx>
      <c:spPr>
        <a:solidFill>
          <a:schemeClr val="bg2"/>
        </a:solidFill>
        <a:ln>
          <a:solidFill>
            <a:schemeClr val="tx1"/>
          </a:solidFill>
        </a:ln>
      </c:spPr>
    </c:plotArea>
    <c:legend>
      <c:legendPos val="r"/>
      <c:layout>
        <c:manualLayout>
          <c:xMode val="edge"/>
          <c:yMode val="edge"/>
          <c:x val="0.50867988293498712"/>
          <c:y val="5.0540809414952155E-2"/>
          <c:w val="0.42344401087032268"/>
          <c:h val="0.173255016510033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68876471086259"/>
        </c:manualLayout>
      </c:layout>
      <c:scatterChart>
        <c:scatterStyle val="lineMarker"/>
        <c:varyColors val="0"/>
        <c:ser>
          <c:idx val="0"/>
          <c:order val="0"/>
          <c:tx>
            <c:strRef>
              <c:f>Sheet1!$B$1</c:f>
              <c:strCache>
                <c:ptCount val="1"/>
                <c:pt idx="0">
                  <c:v>Single Lung (N=94)</c:v>
                </c:pt>
              </c:strCache>
            </c:strRef>
          </c:tx>
          <c:spPr>
            <a:ln w="41275">
              <a:solidFill>
                <a:srgbClr val="00FF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0.33330000000000043</c:v>
                </c:pt>
                <c:pt idx="5">
                  <c:v>0.41670000000000001</c:v>
                </c:pt>
                <c:pt idx="6">
                  <c:v>0.5</c:v>
                </c:pt>
                <c:pt idx="7">
                  <c:v>0.58329999999999949</c:v>
                </c:pt>
                <c:pt idx="8">
                  <c:v>0.66670000000000085</c:v>
                </c:pt>
                <c:pt idx="9">
                  <c:v>0.75000000000000056</c:v>
                </c:pt>
                <c:pt idx="10">
                  <c:v>0.83330000000000004</c:v>
                </c:pt>
                <c:pt idx="11">
                  <c:v>0.91670000000000051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67.664000000000001</c:v>
                </c:pt>
                <c:pt idx="2">
                  <c:v>66.497000000000071</c:v>
                </c:pt>
                <c:pt idx="3">
                  <c:v>64.143000000000001</c:v>
                </c:pt>
                <c:pt idx="4">
                  <c:v>62.933</c:v>
                </c:pt>
                <c:pt idx="5">
                  <c:v>62.933</c:v>
                </c:pt>
                <c:pt idx="6">
                  <c:v>61.674000000000007</c:v>
                </c:pt>
                <c:pt idx="7">
                  <c:v>61.674000000000007</c:v>
                </c:pt>
                <c:pt idx="8">
                  <c:v>60.416000000000004</c:v>
                </c:pt>
                <c:pt idx="9">
                  <c:v>57.898000000000003</c:v>
                </c:pt>
                <c:pt idx="10">
                  <c:v>57.898000000000003</c:v>
                </c:pt>
                <c:pt idx="11">
                  <c:v>55.325000000000003</c:v>
                </c:pt>
                <c:pt idx="12">
                  <c:v>55.325000000000003</c:v>
                </c:pt>
                <c:pt idx="13">
                  <c:v>48.264000000000003</c:v>
                </c:pt>
                <c:pt idx="14">
                  <c:v>38.138000000000012</c:v>
                </c:pt>
                <c:pt idx="15">
                  <c:v>30.350999999999999</c:v>
                </c:pt>
                <c:pt idx="16">
                  <c:v>26.978000000000002</c:v>
                </c:pt>
                <c:pt idx="17">
                  <c:v>21.196999999999999</c:v>
                </c:pt>
              </c:numCache>
            </c:numRef>
          </c:yVal>
          <c:smooth val="0"/>
        </c:ser>
        <c:ser>
          <c:idx val="1"/>
          <c:order val="1"/>
          <c:tx>
            <c:strRef>
              <c:f>Sheet1!$C$1</c:f>
              <c:strCache>
                <c:ptCount val="1"/>
                <c:pt idx="0">
                  <c:v>Bilateral/Double Lung  (N=1,654)</c:v>
                </c:pt>
              </c:strCache>
            </c:strRef>
          </c:tx>
          <c:spPr>
            <a:ln w="41275">
              <a:solidFill>
                <a:srgbClr val="00FFFF"/>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0.33330000000000043</c:v>
                </c:pt>
                <c:pt idx="5">
                  <c:v>0.41670000000000001</c:v>
                </c:pt>
                <c:pt idx="6">
                  <c:v>0.5</c:v>
                </c:pt>
                <c:pt idx="7">
                  <c:v>0.58329999999999949</c:v>
                </c:pt>
                <c:pt idx="8">
                  <c:v>0.66670000000000085</c:v>
                </c:pt>
                <c:pt idx="9">
                  <c:v>0.75000000000000056</c:v>
                </c:pt>
                <c:pt idx="10">
                  <c:v>0.83330000000000004</c:v>
                </c:pt>
                <c:pt idx="11">
                  <c:v>0.91670000000000051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92.598000000000013</c:v>
                </c:pt>
                <c:pt idx="2">
                  <c:v>90.073999999999998</c:v>
                </c:pt>
                <c:pt idx="3">
                  <c:v>88.834999999999994</c:v>
                </c:pt>
                <c:pt idx="4">
                  <c:v>87.406000000000006</c:v>
                </c:pt>
                <c:pt idx="5">
                  <c:v>86.35</c:v>
                </c:pt>
                <c:pt idx="6">
                  <c:v>85.165999999999983</c:v>
                </c:pt>
                <c:pt idx="7">
                  <c:v>84.540999999999997</c:v>
                </c:pt>
                <c:pt idx="8">
                  <c:v>83.725999999999999</c:v>
                </c:pt>
                <c:pt idx="9">
                  <c:v>83.221999999999994</c:v>
                </c:pt>
                <c:pt idx="10">
                  <c:v>81.956000000000003</c:v>
                </c:pt>
                <c:pt idx="11">
                  <c:v>81.001999999999995</c:v>
                </c:pt>
                <c:pt idx="12">
                  <c:v>80.043000000000006</c:v>
                </c:pt>
                <c:pt idx="13">
                  <c:v>70.307000000000002</c:v>
                </c:pt>
                <c:pt idx="14">
                  <c:v>62.440999999999995</c:v>
                </c:pt>
                <c:pt idx="15">
                  <c:v>56.687000000000005</c:v>
                </c:pt>
                <c:pt idx="16">
                  <c:v>51.57</c:v>
                </c:pt>
                <c:pt idx="17">
                  <c:v>47.009</c:v>
                </c:pt>
                <c:pt idx="18">
                  <c:v>43.545000000000002</c:v>
                </c:pt>
                <c:pt idx="19">
                  <c:v>41.237000000000002</c:v>
                </c:pt>
                <c:pt idx="20">
                  <c:v>38.591000000000001</c:v>
                </c:pt>
                <c:pt idx="21">
                  <c:v>36.453999999999994</c:v>
                </c:pt>
                <c:pt idx="22">
                  <c:v>34.217000000000006</c:v>
                </c:pt>
                <c:pt idx="23">
                  <c:v>32.616</c:v>
                </c:pt>
                <c:pt idx="24">
                  <c:v>29.643000000000001</c:v>
                </c:pt>
                <c:pt idx="25">
                  <c:v>29.193999999999999</c:v>
                </c:pt>
                <c:pt idx="26">
                  <c:v>27.610000000000017</c:v>
                </c:pt>
                <c:pt idx="27">
                  <c:v>27.058</c:v>
                </c:pt>
              </c:numCache>
            </c:numRef>
          </c:yVal>
          <c:smooth val="0"/>
        </c:ser>
        <c:dLbls>
          <c:showLegendKey val="0"/>
          <c:showVal val="0"/>
          <c:showCatName val="0"/>
          <c:showSerName val="0"/>
          <c:showPercent val="0"/>
          <c:showBubbleSize val="0"/>
        </c:dLbls>
        <c:axId val="442450856"/>
        <c:axId val="442451248"/>
      </c:scatterChart>
      <c:valAx>
        <c:axId val="44245085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2451248"/>
        <c:crosses val="autoZero"/>
        <c:crossBetween val="midCat"/>
        <c:majorUnit val="1"/>
      </c:valAx>
      <c:valAx>
        <c:axId val="4424512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2450856"/>
        <c:crosses val="autoZero"/>
        <c:crossBetween val="midCat"/>
        <c:majorUnit val="25"/>
      </c:valAx>
      <c:spPr>
        <a:solidFill>
          <a:schemeClr val="bg2"/>
        </a:solidFill>
        <a:ln>
          <a:solidFill>
            <a:schemeClr val="tx1"/>
          </a:solidFill>
        </a:ln>
      </c:spPr>
    </c:plotArea>
    <c:legend>
      <c:legendPos val="r"/>
      <c:layout>
        <c:manualLayout>
          <c:xMode val="edge"/>
          <c:yMode val="edge"/>
          <c:x val="0.52195421921818108"/>
          <c:y val="8.0110701888070457E-2"/>
          <c:w val="0.42789828815646175"/>
          <c:h val="0.1987486241639150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Cystic Fibrosis (N=985)</c:v>
                </c:pt>
              </c:strCache>
            </c:strRef>
          </c:tx>
          <c:spPr>
            <a:ln w="41275">
              <a:solidFill>
                <a:srgbClr val="00FF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0.33330000000000043</c:v>
                </c:pt>
                <c:pt idx="5">
                  <c:v>0.41670000000000001</c:v>
                </c:pt>
                <c:pt idx="6">
                  <c:v>0.5</c:v>
                </c:pt>
                <c:pt idx="7">
                  <c:v>0.58329999999999949</c:v>
                </c:pt>
                <c:pt idx="8">
                  <c:v>0.66670000000000085</c:v>
                </c:pt>
                <c:pt idx="9">
                  <c:v>0.75000000000000056</c:v>
                </c:pt>
                <c:pt idx="10">
                  <c:v>0.83330000000000004</c:v>
                </c:pt>
                <c:pt idx="11">
                  <c:v>0.91670000000000051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93.891000000000005</c:v>
                </c:pt>
                <c:pt idx="2">
                  <c:v>91.933000000000007</c:v>
                </c:pt>
                <c:pt idx="3">
                  <c:v>90.790999999999997</c:v>
                </c:pt>
                <c:pt idx="4">
                  <c:v>89.438999999999993</c:v>
                </c:pt>
                <c:pt idx="5">
                  <c:v>88.293999999999997</c:v>
                </c:pt>
                <c:pt idx="6">
                  <c:v>87.251000000000005</c:v>
                </c:pt>
                <c:pt idx="7">
                  <c:v>86.620999999999981</c:v>
                </c:pt>
                <c:pt idx="8">
                  <c:v>85.778999999999982</c:v>
                </c:pt>
                <c:pt idx="9">
                  <c:v>85.462000000000003</c:v>
                </c:pt>
                <c:pt idx="10">
                  <c:v>84.084000000000003</c:v>
                </c:pt>
                <c:pt idx="11">
                  <c:v>83.018000000000001</c:v>
                </c:pt>
                <c:pt idx="12">
                  <c:v>81.837999999999994</c:v>
                </c:pt>
                <c:pt idx="13">
                  <c:v>70.471999999999994</c:v>
                </c:pt>
                <c:pt idx="14">
                  <c:v>62.216000000000001</c:v>
                </c:pt>
                <c:pt idx="15">
                  <c:v>55.224000000000011</c:v>
                </c:pt>
                <c:pt idx="16">
                  <c:v>49.309999999999995</c:v>
                </c:pt>
                <c:pt idx="17">
                  <c:v>44.907000000000004</c:v>
                </c:pt>
                <c:pt idx="18">
                  <c:v>41.061</c:v>
                </c:pt>
                <c:pt idx="19">
                  <c:v>39.608000000000011</c:v>
                </c:pt>
                <c:pt idx="20">
                  <c:v>36.814999999999998</c:v>
                </c:pt>
                <c:pt idx="21">
                  <c:v>33.829000000000001</c:v>
                </c:pt>
                <c:pt idx="22">
                  <c:v>31.347999999999999</c:v>
                </c:pt>
                <c:pt idx="23">
                  <c:v>29.497</c:v>
                </c:pt>
                <c:pt idx="24">
                  <c:v>25.781999999999989</c:v>
                </c:pt>
                <c:pt idx="25">
                  <c:v>24.893000000000001</c:v>
                </c:pt>
                <c:pt idx="26">
                  <c:v>23.856000000000005</c:v>
                </c:pt>
                <c:pt idx="27">
                  <c:v>22.771999999999988</c:v>
                </c:pt>
                <c:pt idx="28">
                  <c:v>19.924999999999986</c:v>
                </c:pt>
              </c:numCache>
            </c:numRef>
          </c:yVal>
          <c:smooth val="0"/>
        </c:ser>
        <c:ser>
          <c:idx val="1"/>
          <c:order val="1"/>
          <c:tx>
            <c:strRef>
              <c:f>Sheet1!$C$1</c:f>
              <c:strCache>
                <c:ptCount val="1"/>
                <c:pt idx="0">
                  <c:v>Non-Cystic Fibrosis (N=706)</c:v>
                </c:pt>
              </c:strCache>
            </c:strRef>
          </c:tx>
          <c:spPr>
            <a:ln w="41275">
              <a:solidFill>
                <a:srgbClr val="4DEAF1"/>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0.33330000000000043</c:v>
                </c:pt>
                <c:pt idx="5">
                  <c:v>0.41670000000000001</c:v>
                </c:pt>
                <c:pt idx="6">
                  <c:v>0.5</c:v>
                </c:pt>
                <c:pt idx="7">
                  <c:v>0.58329999999999949</c:v>
                </c:pt>
                <c:pt idx="8">
                  <c:v>0.66670000000000085</c:v>
                </c:pt>
                <c:pt idx="9">
                  <c:v>0.75000000000000056</c:v>
                </c:pt>
                <c:pt idx="10">
                  <c:v>0.83330000000000004</c:v>
                </c:pt>
                <c:pt idx="11">
                  <c:v>0.91670000000000051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88.031000000000006</c:v>
                </c:pt>
                <c:pt idx="2">
                  <c:v>85.116</c:v>
                </c:pt>
                <c:pt idx="3">
                  <c:v>83.5</c:v>
                </c:pt>
                <c:pt idx="4">
                  <c:v>81.875999999999948</c:v>
                </c:pt>
                <c:pt idx="5">
                  <c:v>80.989999999999995</c:v>
                </c:pt>
                <c:pt idx="6">
                  <c:v>79.652999999999949</c:v>
                </c:pt>
                <c:pt idx="7">
                  <c:v>79.057999999999993</c:v>
                </c:pt>
                <c:pt idx="8">
                  <c:v>78.313000000000002</c:v>
                </c:pt>
                <c:pt idx="9">
                  <c:v>77.260999999999996</c:v>
                </c:pt>
                <c:pt idx="10">
                  <c:v>76.052999999999983</c:v>
                </c:pt>
                <c:pt idx="11">
                  <c:v>74.991000000000071</c:v>
                </c:pt>
                <c:pt idx="12">
                  <c:v>74.378999999999948</c:v>
                </c:pt>
                <c:pt idx="13">
                  <c:v>66.781999999999996</c:v>
                </c:pt>
                <c:pt idx="14">
                  <c:v>59.370999999999995</c:v>
                </c:pt>
                <c:pt idx="15">
                  <c:v>54.678000000000011</c:v>
                </c:pt>
                <c:pt idx="16">
                  <c:v>50.525000000000013</c:v>
                </c:pt>
                <c:pt idx="17">
                  <c:v>45.311999999999998</c:v>
                </c:pt>
                <c:pt idx="18">
                  <c:v>43.340999999999994</c:v>
                </c:pt>
                <c:pt idx="19">
                  <c:v>39.840999999999994</c:v>
                </c:pt>
                <c:pt idx="20">
                  <c:v>36.906000000000006</c:v>
                </c:pt>
                <c:pt idx="21">
                  <c:v>35.803999999999995</c:v>
                </c:pt>
                <c:pt idx="22">
                  <c:v>33.800000000000004</c:v>
                </c:pt>
                <c:pt idx="23">
                  <c:v>32.346000000000004</c:v>
                </c:pt>
                <c:pt idx="24">
                  <c:v>30.687000000000001</c:v>
                </c:pt>
                <c:pt idx="25">
                  <c:v>30.687000000000001</c:v>
                </c:pt>
                <c:pt idx="26">
                  <c:v>29.353000000000005</c:v>
                </c:pt>
                <c:pt idx="27">
                  <c:v>29.353000000000005</c:v>
                </c:pt>
                <c:pt idx="28">
                  <c:v>27.094999999999999</c:v>
                </c:pt>
              </c:numCache>
            </c:numRef>
          </c:yVal>
          <c:smooth val="0"/>
        </c:ser>
        <c:dLbls>
          <c:showLegendKey val="0"/>
          <c:showVal val="0"/>
          <c:showCatName val="0"/>
          <c:showSerName val="0"/>
          <c:showPercent val="0"/>
          <c:showBubbleSize val="0"/>
        </c:dLbls>
        <c:axId val="676339432"/>
        <c:axId val="676339824"/>
      </c:scatterChart>
      <c:valAx>
        <c:axId val="676339432"/>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39824"/>
        <c:crosses val="autoZero"/>
        <c:crossBetween val="midCat"/>
        <c:majorUnit val="1"/>
      </c:valAx>
      <c:valAx>
        <c:axId val="6763398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39432"/>
        <c:crosses val="autoZero"/>
        <c:crossBetween val="midCat"/>
        <c:majorUnit val="25"/>
      </c:valAx>
      <c:spPr>
        <a:solidFill>
          <a:schemeClr val="bg2"/>
        </a:solidFill>
        <a:ln>
          <a:solidFill>
            <a:schemeClr val="tx1"/>
          </a:solidFill>
        </a:ln>
      </c:spPr>
    </c:plotArea>
    <c:legend>
      <c:legendPos val="r"/>
      <c:layout>
        <c:manualLayout>
          <c:xMode val="edge"/>
          <c:yMode val="edge"/>
          <c:x val="0.35381262629782401"/>
          <c:y val="8.0110701888070443E-2"/>
          <c:w val="0.57686583977888395"/>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Year        (N=99)</c:v>
                </c:pt>
              </c:strCache>
            </c:strRef>
          </c:tx>
          <c:spPr>
            <a:ln w="41275">
              <a:solidFill>
                <a:srgbClr val="9933FF"/>
              </a:solidFill>
            </a:ln>
          </c:spPr>
          <c:marker>
            <c:symbol val="none"/>
          </c:marker>
          <c:xVal>
            <c:numRef>
              <c:f>Sheet1!$A$2:$A$29</c:f>
              <c:numCache>
                <c:formatCode>General</c:formatCode>
                <c:ptCount val="28"/>
                <c:pt idx="0">
                  <c:v>0</c:v>
                </c:pt>
                <c:pt idx="1">
                  <c:v>8.3300000000000041E-2</c:v>
                </c:pt>
                <c:pt idx="2">
                  <c:v>0.16669999999999999</c:v>
                </c:pt>
                <c:pt idx="3">
                  <c:v>0.25</c:v>
                </c:pt>
                <c:pt idx="4">
                  <c:v>0.33330000000000043</c:v>
                </c:pt>
                <c:pt idx="5">
                  <c:v>0.41670000000000001</c:v>
                </c:pt>
                <c:pt idx="6">
                  <c:v>0.5</c:v>
                </c:pt>
                <c:pt idx="7">
                  <c:v>0.58329999999999949</c:v>
                </c:pt>
                <c:pt idx="8">
                  <c:v>0.66670000000000085</c:v>
                </c:pt>
                <c:pt idx="9">
                  <c:v>0.75000000000000056</c:v>
                </c:pt>
                <c:pt idx="10">
                  <c:v>0.83330000000000004</c:v>
                </c:pt>
                <c:pt idx="11">
                  <c:v>0.91670000000000051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87.878999999999948</c:v>
                </c:pt>
                <c:pt idx="2">
                  <c:v>81.675999999999988</c:v>
                </c:pt>
                <c:pt idx="3">
                  <c:v>78.573999999999998</c:v>
                </c:pt>
                <c:pt idx="4">
                  <c:v>75.471999999999994</c:v>
                </c:pt>
                <c:pt idx="5">
                  <c:v>74.424000000000007</c:v>
                </c:pt>
                <c:pt idx="6">
                  <c:v>74.424000000000007</c:v>
                </c:pt>
                <c:pt idx="7">
                  <c:v>74.424000000000007</c:v>
                </c:pt>
                <c:pt idx="8">
                  <c:v>73.361000000000004</c:v>
                </c:pt>
                <c:pt idx="9">
                  <c:v>72.281999999999996</c:v>
                </c:pt>
                <c:pt idx="10">
                  <c:v>72.281999999999996</c:v>
                </c:pt>
                <c:pt idx="11">
                  <c:v>70.057999999999993</c:v>
                </c:pt>
                <c:pt idx="12">
                  <c:v>70.057999999999993</c:v>
                </c:pt>
                <c:pt idx="13">
                  <c:v>64.274999999999991</c:v>
                </c:pt>
                <c:pt idx="14">
                  <c:v>58.186</c:v>
                </c:pt>
                <c:pt idx="15">
                  <c:v>53.953999999999994</c:v>
                </c:pt>
                <c:pt idx="16">
                  <c:v>50.913000000000004</c:v>
                </c:pt>
                <c:pt idx="17">
                  <c:v>50.913000000000004</c:v>
                </c:pt>
                <c:pt idx="18">
                  <c:v>46.839999999999996</c:v>
                </c:pt>
                <c:pt idx="19">
                  <c:v>37.917999999999999</c:v>
                </c:pt>
                <c:pt idx="20">
                  <c:v>35.548000000000002</c:v>
                </c:pt>
                <c:pt idx="21">
                  <c:v>35.548000000000002</c:v>
                </c:pt>
                <c:pt idx="22">
                  <c:v>35.548000000000002</c:v>
                </c:pt>
              </c:numCache>
            </c:numRef>
          </c:yVal>
          <c:smooth val="0"/>
        </c:ser>
        <c:ser>
          <c:idx val="1"/>
          <c:order val="1"/>
          <c:tx>
            <c:strRef>
              <c:f>Sheet1!$C$1</c:f>
              <c:strCache>
                <c:ptCount val="1"/>
                <c:pt idx="0">
                  <c:v>1-5 years     (N=129)</c:v>
                </c:pt>
              </c:strCache>
            </c:strRef>
          </c:tx>
          <c:spPr>
            <a:ln w="41275">
              <a:solidFill>
                <a:srgbClr val="FFFF00"/>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0.33330000000000043</c:v>
                </c:pt>
                <c:pt idx="5">
                  <c:v>0.41670000000000001</c:v>
                </c:pt>
                <c:pt idx="6">
                  <c:v>0.5</c:v>
                </c:pt>
                <c:pt idx="7">
                  <c:v>0.58329999999999949</c:v>
                </c:pt>
                <c:pt idx="8">
                  <c:v>0.66670000000000085</c:v>
                </c:pt>
                <c:pt idx="9">
                  <c:v>0.75000000000000056</c:v>
                </c:pt>
                <c:pt idx="10">
                  <c:v>0.83330000000000004</c:v>
                </c:pt>
                <c:pt idx="11">
                  <c:v>0.91670000000000051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89.031000000000006</c:v>
                </c:pt>
                <c:pt idx="2">
                  <c:v>83.429000000000002</c:v>
                </c:pt>
                <c:pt idx="3">
                  <c:v>81.808999999999983</c:v>
                </c:pt>
                <c:pt idx="4">
                  <c:v>81.808999999999983</c:v>
                </c:pt>
                <c:pt idx="5">
                  <c:v>81.808999999999983</c:v>
                </c:pt>
                <c:pt idx="6">
                  <c:v>81.808999999999983</c:v>
                </c:pt>
                <c:pt idx="7">
                  <c:v>80.172999999999988</c:v>
                </c:pt>
                <c:pt idx="8">
                  <c:v>78.527999999999992</c:v>
                </c:pt>
                <c:pt idx="9">
                  <c:v>77.700999999999993</c:v>
                </c:pt>
                <c:pt idx="10">
                  <c:v>77.700999999999993</c:v>
                </c:pt>
                <c:pt idx="11">
                  <c:v>77.700999999999993</c:v>
                </c:pt>
                <c:pt idx="12">
                  <c:v>76.856999999999999</c:v>
                </c:pt>
                <c:pt idx="13">
                  <c:v>66.498000000000005</c:v>
                </c:pt>
                <c:pt idx="14">
                  <c:v>59.564</c:v>
                </c:pt>
                <c:pt idx="15">
                  <c:v>52.05</c:v>
                </c:pt>
                <c:pt idx="16">
                  <c:v>50.781000000000006</c:v>
                </c:pt>
                <c:pt idx="17">
                  <c:v>50.781000000000006</c:v>
                </c:pt>
                <c:pt idx="18">
                  <c:v>49.088000000000001</c:v>
                </c:pt>
                <c:pt idx="19">
                  <c:v>43.252000000000002</c:v>
                </c:pt>
                <c:pt idx="20">
                  <c:v>43.252000000000002</c:v>
                </c:pt>
                <c:pt idx="21">
                  <c:v>40.549000000000007</c:v>
                </c:pt>
                <c:pt idx="22">
                  <c:v>37.43</c:v>
                </c:pt>
                <c:pt idx="23">
                  <c:v>37.43</c:v>
                </c:pt>
              </c:numCache>
            </c:numRef>
          </c:yVal>
          <c:smooth val="0"/>
        </c:ser>
        <c:ser>
          <c:idx val="2"/>
          <c:order val="2"/>
          <c:tx>
            <c:strRef>
              <c:f>Sheet1!$D$1</c:f>
              <c:strCache>
                <c:ptCount val="1"/>
                <c:pt idx="0">
                  <c:v>6-10 years   (N=257)</c:v>
                </c:pt>
              </c:strCache>
            </c:strRef>
          </c:tx>
          <c:spPr>
            <a:ln w="41275">
              <a:solidFill>
                <a:srgbClr val="FF00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0.33330000000000043</c:v>
                </c:pt>
                <c:pt idx="5">
                  <c:v>0.41670000000000001</c:v>
                </c:pt>
                <c:pt idx="6">
                  <c:v>0.5</c:v>
                </c:pt>
                <c:pt idx="7">
                  <c:v>0.58329999999999949</c:v>
                </c:pt>
                <c:pt idx="8">
                  <c:v>0.66670000000000085</c:v>
                </c:pt>
                <c:pt idx="9">
                  <c:v>0.75000000000000056</c:v>
                </c:pt>
                <c:pt idx="10">
                  <c:v>0.83330000000000004</c:v>
                </c:pt>
                <c:pt idx="11">
                  <c:v>0.91670000000000051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94.926000000000002</c:v>
                </c:pt>
                <c:pt idx="2">
                  <c:v>93.721999999999994</c:v>
                </c:pt>
                <c:pt idx="3">
                  <c:v>93.316999999999993</c:v>
                </c:pt>
                <c:pt idx="4">
                  <c:v>91.694000000000003</c:v>
                </c:pt>
                <c:pt idx="5">
                  <c:v>90.070999999999998</c:v>
                </c:pt>
                <c:pt idx="6">
                  <c:v>89.257000000000005</c:v>
                </c:pt>
                <c:pt idx="7">
                  <c:v>88.846000000000004</c:v>
                </c:pt>
                <c:pt idx="8">
                  <c:v>88.02</c:v>
                </c:pt>
                <c:pt idx="9">
                  <c:v>87.603999999999999</c:v>
                </c:pt>
                <c:pt idx="10">
                  <c:v>85.528999999999982</c:v>
                </c:pt>
                <c:pt idx="11">
                  <c:v>84.694000000000003</c:v>
                </c:pt>
                <c:pt idx="12">
                  <c:v>83.440000000000026</c:v>
                </c:pt>
                <c:pt idx="13">
                  <c:v>77.611999999999995</c:v>
                </c:pt>
                <c:pt idx="14">
                  <c:v>70.334999999999994</c:v>
                </c:pt>
                <c:pt idx="15">
                  <c:v>62.052</c:v>
                </c:pt>
                <c:pt idx="16">
                  <c:v>58.116</c:v>
                </c:pt>
                <c:pt idx="17">
                  <c:v>53.623000000000012</c:v>
                </c:pt>
                <c:pt idx="18">
                  <c:v>47.744</c:v>
                </c:pt>
                <c:pt idx="19">
                  <c:v>46.749000000000002</c:v>
                </c:pt>
                <c:pt idx="20">
                  <c:v>42.096000000000011</c:v>
                </c:pt>
                <c:pt idx="21">
                  <c:v>39.139000000000003</c:v>
                </c:pt>
                <c:pt idx="22">
                  <c:v>37.633000000000003</c:v>
                </c:pt>
                <c:pt idx="23">
                  <c:v>33.927</c:v>
                </c:pt>
              </c:numCache>
            </c:numRef>
          </c:yVal>
          <c:smooth val="0"/>
        </c:ser>
        <c:ser>
          <c:idx val="3"/>
          <c:order val="3"/>
          <c:tx>
            <c:strRef>
              <c:f>Sheet1!$E$1</c:f>
              <c:strCache>
                <c:ptCount val="1"/>
                <c:pt idx="0">
                  <c:v>11-17 years (N=1,266)</c:v>
                </c:pt>
              </c:strCache>
            </c:strRef>
          </c:tx>
          <c:spPr>
            <a:ln w="41275">
              <a:solidFill>
                <a:srgbClr val="20F703"/>
              </a:solidFill>
            </a:ln>
          </c:spPr>
          <c:marker>
            <c:symbol val="none"/>
          </c:marker>
          <c:xVal>
            <c:numRef>
              <c:f>Sheet1!$A$2:$A$29</c:f>
              <c:numCache>
                <c:formatCode>General</c:formatCode>
                <c:ptCount val="28"/>
                <c:pt idx="0">
                  <c:v>0</c:v>
                </c:pt>
                <c:pt idx="1">
                  <c:v>8.3300000000000041E-2</c:v>
                </c:pt>
                <c:pt idx="2">
                  <c:v>0.16669999999999999</c:v>
                </c:pt>
                <c:pt idx="3">
                  <c:v>0.25</c:v>
                </c:pt>
                <c:pt idx="4">
                  <c:v>0.33330000000000043</c:v>
                </c:pt>
                <c:pt idx="5">
                  <c:v>0.41670000000000001</c:v>
                </c:pt>
                <c:pt idx="6">
                  <c:v>0.5</c:v>
                </c:pt>
                <c:pt idx="7">
                  <c:v>0.58329999999999949</c:v>
                </c:pt>
                <c:pt idx="8">
                  <c:v>0.66670000000000085</c:v>
                </c:pt>
                <c:pt idx="9">
                  <c:v>0.75000000000000056</c:v>
                </c:pt>
                <c:pt idx="10">
                  <c:v>0.83330000000000004</c:v>
                </c:pt>
                <c:pt idx="11">
                  <c:v>0.91670000000000051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Sheet1!$E$2:$E$29</c:f>
              <c:numCache>
                <c:formatCode>General</c:formatCode>
                <c:ptCount val="28"/>
                <c:pt idx="0">
                  <c:v>100</c:v>
                </c:pt>
                <c:pt idx="1">
                  <c:v>90.965999999999994</c:v>
                </c:pt>
                <c:pt idx="2">
                  <c:v>88.876999999999981</c:v>
                </c:pt>
                <c:pt idx="3">
                  <c:v>87.581000000000003</c:v>
                </c:pt>
                <c:pt idx="4">
                  <c:v>86.200999999999993</c:v>
                </c:pt>
                <c:pt idx="5">
                  <c:v>85.227000000000004</c:v>
                </c:pt>
                <c:pt idx="6">
                  <c:v>83.762</c:v>
                </c:pt>
                <c:pt idx="7">
                  <c:v>83.191999999999993</c:v>
                </c:pt>
                <c:pt idx="8">
                  <c:v>82.456000000000003</c:v>
                </c:pt>
                <c:pt idx="9">
                  <c:v>81.88</c:v>
                </c:pt>
                <c:pt idx="10">
                  <c:v>80.557999999999993</c:v>
                </c:pt>
                <c:pt idx="11">
                  <c:v>79.48</c:v>
                </c:pt>
                <c:pt idx="12">
                  <c:v>78.562000000000012</c:v>
                </c:pt>
                <c:pt idx="13">
                  <c:v>68.001000000000005</c:v>
                </c:pt>
                <c:pt idx="14">
                  <c:v>59.611000000000004</c:v>
                </c:pt>
                <c:pt idx="15">
                  <c:v>54.279000000000003</c:v>
                </c:pt>
                <c:pt idx="16">
                  <c:v>48.425000000000011</c:v>
                </c:pt>
                <c:pt idx="17">
                  <c:v>42.849000000000004</c:v>
                </c:pt>
                <c:pt idx="18">
                  <c:v>40.031000000000006</c:v>
                </c:pt>
                <c:pt idx="19">
                  <c:v>38.669000000000011</c:v>
                </c:pt>
                <c:pt idx="20">
                  <c:v>36.152000000000001</c:v>
                </c:pt>
                <c:pt idx="21">
                  <c:v>34.169000000000011</c:v>
                </c:pt>
                <c:pt idx="22">
                  <c:v>31.725999999999981</c:v>
                </c:pt>
                <c:pt idx="23">
                  <c:v>30.792999999999989</c:v>
                </c:pt>
                <c:pt idx="24">
                  <c:v>28.126000000000001</c:v>
                </c:pt>
                <c:pt idx="25">
                  <c:v>27.501000000000001</c:v>
                </c:pt>
                <c:pt idx="26">
                  <c:v>26.108000000000001</c:v>
                </c:pt>
                <c:pt idx="27">
                  <c:v>25.382999999999981</c:v>
                </c:pt>
              </c:numCache>
            </c:numRef>
          </c:yVal>
          <c:smooth val="0"/>
        </c:ser>
        <c:dLbls>
          <c:showLegendKey val="0"/>
          <c:showVal val="0"/>
          <c:showCatName val="0"/>
          <c:showSerName val="0"/>
          <c:showPercent val="0"/>
          <c:showBubbleSize val="0"/>
        </c:dLbls>
        <c:axId val="676340608"/>
        <c:axId val="676341000"/>
      </c:scatterChart>
      <c:valAx>
        <c:axId val="67634060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41000"/>
        <c:crosses val="autoZero"/>
        <c:crossBetween val="midCat"/>
        <c:majorUnit val="1"/>
      </c:valAx>
      <c:valAx>
        <c:axId val="6763410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40608"/>
        <c:crosses val="autoZero"/>
        <c:crossBetween val="midCat"/>
        <c:majorUnit val="25"/>
      </c:valAx>
      <c:spPr>
        <a:solidFill>
          <a:schemeClr val="bg2"/>
        </a:solidFill>
        <a:ln>
          <a:solidFill>
            <a:schemeClr val="tx1"/>
          </a:solidFill>
        </a:ln>
      </c:spPr>
    </c:plotArea>
    <c:legend>
      <c:legendPos val="r"/>
      <c:layout>
        <c:manualLayout>
          <c:xMode val="edge"/>
          <c:yMode val="edge"/>
          <c:x val="0.67092177084060878"/>
          <c:y val="6.6669841673016692E-2"/>
          <c:w val="0.2537389961210601"/>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4.7848794291338766E-2"/>
          <c:w val="0.83600586025886459"/>
          <c:h val="0.785716453412073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Sheet1!$B$1:$C$1</c:f>
              <c:strCache>
                <c:ptCount val="2"/>
                <c:pt idx="0">
                  <c:v>1986-1999 (N=675)</c:v>
                </c:pt>
                <c:pt idx="1">
                  <c:v>2000-6/2012 (N=1,310)</c:v>
                </c:pt>
              </c:strCache>
            </c:strRef>
          </c:cat>
          <c:val>
            <c:numRef>
              <c:f>Sheet1!$B$2:$C$2</c:f>
              <c:numCache>
                <c:formatCode>General</c:formatCode>
                <c:ptCount val="2"/>
                <c:pt idx="0">
                  <c:v>49</c:v>
                </c:pt>
                <c:pt idx="1">
                  <c:v>55</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Sheet1!$B$1:$C$1</c:f>
              <c:strCache>
                <c:ptCount val="2"/>
                <c:pt idx="0">
                  <c:v>1986-1999 (N=675)</c:v>
                </c:pt>
                <c:pt idx="1">
                  <c:v>2000-6/2012 (N=1,310)</c:v>
                </c:pt>
              </c:strCache>
            </c:strRef>
          </c:cat>
          <c:val>
            <c:numRef>
              <c:f>Sheet1!$B$3:$C$3</c:f>
              <c:numCache>
                <c:formatCode>General</c:formatCode>
                <c:ptCount val="2"/>
                <c:pt idx="0">
                  <c:v>56</c:v>
                </c:pt>
                <c:pt idx="1">
                  <c:v>83</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Sheet1!$B$1:$C$1</c:f>
              <c:strCache>
                <c:ptCount val="2"/>
                <c:pt idx="0">
                  <c:v>1986-1999 (N=675)</c:v>
                </c:pt>
                <c:pt idx="1">
                  <c:v>2000-6/2012 (N=1,310)</c:v>
                </c:pt>
              </c:strCache>
            </c:strRef>
          </c:cat>
          <c:val>
            <c:numRef>
              <c:f>Sheet1!$B$4:$C$4</c:f>
              <c:numCache>
                <c:formatCode>General</c:formatCode>
                <c:ptCount val="2"/>
                <c:pt idx="0">
                  <c:v>117</c:v>
                </c:pt>
                <c:pt idx="1">
                  <c:v>185</c:v>
                </c:pt>
              </c:numCache>
            </c:numRef>
          </c:val>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Sheet1!$B$1:$C$1</c:f>
              <c:strCache>
                <c:ptCount val="2"/>
                <c:pt idx="0">
                  <c:v>1986-1999 (N=675)</c:v>
                </c:pt>
                <c:pt idx="1">
                  <c:v>2000-6/2012 (N=1,310)</c:v>
                </c:pt>
              </c:strCache>
            </c:strRef>
          </c:cat>
          <c:val>
            <c:numRef>
              <c:f>Sheet1!$B$5:$C$5</c:f>
              <c:numCache>
                <c:formatCode>General</c:formatCode>
                <c:ptCount val="2"/>
                <c:pt idx="0">
                  <c:v>453</c:v>
                </c:pt>
                <c:pt idx="1">
                  <c:v>987</c:v>
                </c:pt>
              </c:numCache>
            </c:numRef>
          </c:val>
        </c:ser>
        <c:dLbls>
          <c:showLegendKey val="0"/>
          <c:showVal val="0"/>
          <c:showCatName val="0"/>
          <c:showSerName val="0"/>
          <c:showPercent val="0"/>
          <c:showBubbleSize val="0"/>
        </c:dLbls>
        <c:gapWidth val="100"/>
        <c:overlap val="100"/>
        <c:axId val="471937080"/>
        <c:axId val="471937472"/>
      </c:barChart>
      <c:catAx>
        <c:axId val="471937080"/>
        <c:scaling>
          <c:orientation val="minMax"/>
        </c:scaling>
        <c:delete val="0"/>
        <c:axPos val="b"/>
        <c:numFmt formatCode="General" sourceLinked="0"/>
        <c:majorTickMark val="out"/>
        <c:minorTickMark val="none"/>
        <c:tickLblPos val="nextTo"/>
        <c:txPr>
          <a:bodyPr/>
          <a:lstStyle/>
          <a:p>
            <a:pPr>
              <a:defRPr sz="1500" b="1"/>
            </a:pPr>
            <a:endParaRPr lang="en-US"/>
          </a:p>
        </c:txPr>
        <c:crossAx val="471937472"/>
        <c:crosses val="autoZero"/>
        <c:auto val="1"/>
        <c:lblAlgn val="ctr"/>
        <c:lblOffset val="100"/>
        <c:noMultiLvlLbl val="0"/>
      </c:catAx>
      <c:valAx>
        <c:axId val="4719374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a:t>
                </a:r>
                <a:r>
                  <a:rPr lang="en-US" sz="1700" baseline="0" dirty="0" smtClean="0"/>
                  <a:t> </a:t>
                </a:r>
                <a:r>
                  <a:rPr lang="en-US" sz="1700" dirty="0" smtClean="0"/>
                  <a:t>of Transplants</a:t>
                </a:r>
                <a:endParaRPr lang="en-US" sz="1700" dirty="0"/>
              </a:p>
            </c:rich>
          </c:tx>
          <c:layout>
            <c:manualLayout>
              <c:xMode val="edge"/>
              <c:yMode val="edge"/>
              <c:x val="9.2878314779618106E-3"/>
              <c:y val="0.24926160597113128"/>
            </c:manualLayout>
          </c:layout>
          <c:overlay val="0"/>
        </c:title>
        <c:numFmt formatCode="0%" sourceLinked="1"/>
        <c:majorTickMark val="out"/>
        <c:minorTickMark val="none"/>
        <c:tickLblPos val="nextTo"/>
        <c:txPr>
          <a:bodyPr/>
          <a:lstStyle/>
          <a:p>
            <a:pPr>
              <a:defRPr sz="1500" b="1"/>
            </a:pPr>
            <a:endParaRPr lang="en-US"/>
          </a:p>
        </c:txPr>
        <c:crossAx val="471937080"/>
        <c:crosses val="autoZero"/>
        <c:crossBetween val="between"/>
      </c:valAx>
      <c:spPr>
        <a:solidFill>
          <a:srgbClr val="000000"/>
        </a:solidFill>
        <a:ln w="12700">
          <a:solidFill>
            <a:srgbClr val="FFFFFF"/>
          </a:solidFill>
        </a:ln>
      </c:spPr>
    </c:plotArea>
    <c:legend>
      <c:legendPos val="l"/>
      <c:layout>
        <c:manualLayout>
          <c:xMode val="edge"/>
          <c:yMode val="edge"/>
          <c:x val="0.48132183908047244"/>
          <c:y val="0.28133530183727784"/>
          <c:w val="0.13918974567834189"/>
          <c:h val="0.4217043963254687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lineMarker"/>
        <c:varyColors val="0"/>
        <c:ser>
          <c:idx val="0"/>
          <c:order val="0"/>
          <c:tx>
            <c:strRef>
              <c:f>Sheet1!$B$1</c:f>
              <c:strCache>
                <c:ptCount val="1"/>
                <c:pt idx="0">
                  <c:v>&lt;1 year        (N=63)</c:v>
                </c:pt>
              </c:strCache>
            </c:strRef>
          </c:tx>
          <c:spPr>
            <a:ln w="41275">
              <a:solidFill>
                <a:srgbClr val="9933FF"/>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91.745999999999995</c:v>
                </c:pt>
                <c:pt idx="14">
                  <c:v>83.054000000000002</c:v>
                </c:pt>
                <c:pt idx="15">
                  <c:v>77.013000000000005</c:v>
                </c:pt>
                <c:pt idx="16">
                  <c:v>72.671999999999983</c:v>
                </c:pt>
                <c:pt idx="17">
                  <c:v>72.671999999999983</c:v>
                </c:pt>
                <c:pt idx="18">
                  <c:v>66.85799999999999</c:v>
                </c:pt>
                <c:pt idx="19">
                  <c:v>54.123000000000012</c:v>
                </c:pt>
                <c:pt idx="20">
                  <c:v>50.741</c:v>
                </c:pt>
                <c:pt idx="21">
                  <c:v>50.741</c:v>
                </c:pt>
                <c:pt idx="22">
                  <c:v>50.741</c:v>
                </c:pt>
              </c:numCache>
            </c:numRef>
          </c:yVal>
          <c:smooth val="0"/>
        </c:ser>
        <c:ser>
          <c:idx val="1"/>
          <c:order val="1"/>
          <c:tx>
            <c:strRef>
              <c:f>Sheet1!$C$1</c:f>
              <c:strCache>
                <c:ptCount val="1"/>
                <c:pt idx="0">
                  <c:v>1-5 years     (N=90)</c:v>
                </c:pt>
              </c:strCache>
            </c:strRef>
          </c:tx>
          <c:spPr>
            <a:ln w="41275">
              <a:solidFill>
                <a:srgbClr val="FFFF00"/>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86.521999999999991</c:v>
                </c:pt>
                <c:pt idx="14">
                  <c:v>77.498999999999995</c:v>
                </c:pt>
                <c:pt idx="15">
                  <c:v>67.724000000000004</c:v>
                </c:pt>
                <c:pt idx="16">
                  <c:v>66.072000000000003</c:v>
                </c:pt>
                <c:pt idx="17">
                  <c:v>66.072000000000003</c:v>
                </c:pt>
                <c:pt idx="18">
                  <c:v>63.869</c:v>
                </c:pt>
                <c:pt idx="19">
                  <c:v>56.276000000000003</c:v>
                </c:pt>
                <c:pt idx="20">
                  <c:v>56.276000000000003</c:v>
                </c:pt>
                <c:pt idx="21">
                  <c:v>52.759</c:v>
                </c:pt>
                <c:pt idx="22">
                  <c:v>48.701000000000001</c:v>
                </c:pt>
                <c:pt idx="23">
                  <c:v>48.701000000000001</c:v>
                </c:pt>
              </c:numCache>
            </c:numRef>
          </c:yVal>
          <c:smooth val="0"/>
        </c:ser>
        <c:ser>
          <c:idx val="2"/>
          <c:order val="2"/>
          <c:tx>
            <c:strRef>
              <c:f>Sheet1!$D$1</c:f>
              <c:strCache>
                <c:ptCount val="1"/>
                <c:pt idx="0">
                  <c:v>6-10 years   (N=199)</c:v>
                </c:pt>
              </c:strCache>
            </c:strRef>
          </c:tx>
          <c:spPr>
            <a:ln w="41275">
              <a:solidFill>
                <a:srgbClr val="FF00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93.015000000000001</c:v>
                </c:pt>
                <c:pt idx="14">
                  <c:v>84.293999999999997</c:v>
                </c:pt>
                <c:pt idx="15">
                  <c:v>74.366</c:v>
                </c:pt>
                <c:pt idx="16">
                  <c:v>69.649999999999991</c:v>
                </c:pt>
                <c:pt idx="17">
                  <c:v>64.266000000000005</c:v>
                </c:pt>
                <c:pt idx="18">
                  <c:v>57.219000000000001</c:v>
                </c:pt>
                <c:pt idx="19">
                  <c:v>56.027000000000001</c:v>
                </c:pt>
                <c:pt idx="20">
                  <c:v>50.45</c:v>
                </c:pt>
                <c:pt idx="21">
                  <c:v>46.906000000000006</c:v>
                </c:pt>
                <c:pt idx="22">
                  <c:v>45.102000000000011</c:v>
                </c:pt>
                <c:pt idx="23">
                  <c:v>40.660000000000011</c:v>
                </c:pt>
              </c:numCache>
            </c:numRef>
          </c:yVal>
          <c:smooth val="0"/>
        </c:ser>
        <c:ser>
          <c:idx val="3"/>
          <c:order val="3"/>
          <c:tx>
            <c:strRef>
              <c:f>Sheet1!$E$1</c:f>
              <c:strCache>
                <c:ptCount val="1"/>
                <c:pt idx="0">
                  <c:v>11-17 years (N=933)</c:v>
                </c:pt>
              </c:strCache>
            </c:strRef>
          </c:tx>
          <c:spPr>
            <a:ln w="41275">
              <a:solidFill>
                <a:srgbClr val="20F703"/>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Sheet1!$E$2:$E$29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100</c:v>
                </c:pt>
                <c:pt idx="12">
                  <c:v>99.893000000000001</c:v>
                </c:pt>
                <c:pt idx="13">
                  <c:v>86.465000000000003</c:v>
                </c:pt>
                <c:pt idx="14">
                  <c:v>75.796000000000006</c:v>
                </c:pt>
                <c:pt idx="15">
                  <c:v>69.016999999999996</c:v>
                </c:pt>
                <c:pt idx="16">
                  <c:v>61.573</c:v>
                </c:pt>
                <c:pt idx="17">
                  <c:v>54.483000000000004</c:v>
                </c:pt>
                <c:pt idx="18">
                  <c:v>50.9</c:v>
                </c:pt>
                <c:pt idx="19">
                  <c:v>49.168000000000013</c:v>
                </c:pt>
                <c:pt idx="20">
                  <c:v>45.968000000000011</c:v>
                </c:pt>
                <c:pt idx="21">
                  <c:v>43.447000000000003</c:v>
                </c:pt>
                <c:pt idx="22">
                  <c:v>40.341000000000001</c:v>
                </c:pt>
                <c:pt idx="23">
                  <c:v>39.154000000000003</c:v>
                </c:pt>
                <c:pt idx="24">
                  <c:v>35.763000000000012</c:v>
                </c:pt>
                <c:pt idx="25">
                  <c:v>34.968000000000011</c:v>
                </c:pt>
                <c:pt idx="26">
                  <c:v>33.197000000000003</c:v>
                </c:pt>
                <c:pt idx="27">
                  <c:v>32.275000000000013</c:v>
                </c:pt>
              </c:numCache>
            </c:numRef>
          </c:yVal>
          <c:smooth val="0"/>
        </c:ser>
        <c:dLbls>
          <c:showLegendKey val="0"/>
          <c:showVal val="0"/>
          <c:showCatName val="0"/>
          <c:showSerName val="0"/>
          <c:showPercent val="0"/>
          <c:showBubbleSize val="0"/>
        </c:dLbls>
        <c:axId val="676341784"/>
        <c:axId val="676342176"/>
      </c:scatterChart>
      <c:valAx>
        <c:axId val="676341784"/>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42176"/>
        <c:crosses val="autoZero"/>
        <c:crossBetween val="midCat"/>
        <c:majorUnit val="1"/>
      </c:valAx>
      <c:valAx>
        <c:axId val="6763421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41784"/>
        <c:crosses val="autoZero"/>
        <c:crossBetween val="midCat"/>
        <c:majorUnit val="25"/>
      </c:valAx>
      <c:spPr>
        <a:solidFill>
          <a:schemeClr val="bg2"/>
        </a:solidFill>
        <a:ln>
          <a:solidFill>
            <a:schemeClr val="tx1"/>
          </a:solidFill>
        </a:ln>
      </c:spPr>
    </c:plotArea>
    <c:legend>
      <c:legendPos val="r"/>
      <c:layout>
        <c:manualLayout>
          <c:xMode val="edge"/>
          <c:yMode val="edge"/>
          <c:x val="0.72549404222702263"/>
          <c:y val="5.0540809414951857E-2"/>
          <c:w val="0.2376475506933314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1988-1999    (N=602)</c:v>
                </c:pt>
              </c:strCache>
            </c:strRef>
          </c:tx>
          <c:spPr>
            <a:ln w="41275">
              <a:solidFill>
                <a:srgbClr val="00FF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87.162999999999982</c:v>
                </c:pt>
                <c:pt idx="2">
                  <c:v>83.774000000000001</c:v>
                </c:pt>
                <c:pt idx="3">
                  <c:v>81.224999999999994</c:v>
                </c:pt>
                <c:pt idx="4">
                  <c:v>79.180999999999983</c:v>
                </c:pt>
                <c:pt idx="5">
                  <c:v>77.983999999999995</c:v>
                </c:pt>
                <c:pt idx="6">
                  <c:v>76.271000000000001</c:v>
                </c:pt>
                <c:pt idx="7">
                  <c:v>75.409000000000006</c:v>
                </c:pt>
                <c:pt idx="8">
                  <c:v>74.191999999999993</c:v>
                </c:pt>
                <c:pt idx="9">
                  <c:v>73.492000000000004</c:v>
                </c:pt>
                <c:pt idx="10">
                  <c:v>72.617000000000004</c:v>
                </c:pt>
                <c:pt idx="11">
                  <c:v>71.562000000000012</c:v>
                </c:pt>
                <c:pt idx="12">
                  <c:v>70.501999999999995</c:v>
                </c:pt>
                <c:pt idx="13">
                  <c:v>61.05</c:v>
                </c:pt>
                <c:pt idx="14">
                  <c:v>52.266000000000012</c:v>
                </c:pt>
                <c:pt idx="15">
                  <c:v>46.989000000000004</c:v>
                </c:pt>
                <c:pt idx="16">
                  <c:v>42.931000000000004</c:v>
                </c:pt>
                <c:pt idx="17">
                  <c:v>38.821000000000005</c:v>
                </c:pt>
                <c:pt idx="18">
                  <c:v>35.911999999999999</c:v>
                </c:pt>
                <c:pt idx="19">
                  <c:v>33.576000000000001</c:v>
                </c:pt>
                <c:pt idx="20">
                  <c:v>32.755000000000003</c:v>
                </c:pt>
                <c:pt idx="21">
                  <c:v>32.451999999999998</c:v>
                </c:pt>
                <c:pt idx="22">
                  <c:v>30.885000000000002</c:v>
                </c:pt>
                <c:pt idx="23">
                  <c:v>29.23</c:v>
                </c:pt>
                <c:pt idx="24">
                  <c:v>26.834000000000014</c:v>
                </c:pt>
                <c:pt idx="25">
                  <c:v>26.460999999999981</c:v>
                </c:pt>
                <c:pt idx="26">
                  <c:v>25.166</c:v>
                </c:pt>
                <c:pt idx="27">
                  <c:v>24.716000000000001</c:v>
                </c:pt>
              </c:numCache>
            </c:numRef>
          </c:yVal>
          <c:smooth val="0"/>
        </c:ser>
        <c:ser>
          <c:idx val="1"/>
          <c:order val="1"/>
          <c:tx>
            <c:strRef>
              <c:f>Sheet1!$C$1</c:f>
              <c:strCache>
                <c:ptCount val="1"/>
                <c:pt idx="0">
                  <c:v>2000-2005    (N=446)</c:v>
                </c:pt>
              </c:strCache>
            </c:strRef>
          </c:tx>
          <c:spPr>
            <a:ln w="41275">
              <a:solidFill>
                <a:srgbClr val="4DEAF1"/>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93.027999999999992</c:v>
                </c:pt>
                <c:pt idx="2">
                  <c:v>90.07</c:v>
                </c:pt>
                <c:pt idx="3">
                  <c:v>88.92</c:v>
                </c:pt>
                <c:pt idx="4">
                  <c:v>87.537999999999997</c:v>
                </c:pt>
                <c:pt idx="5">
                  <c:v>85.924999999999997</c:v>
                </c:pt>
                <c:pt idx="6">
                  <c:v>85.232000000000014</c:v>
                </c:pt>
                <c:pt idx="7">
                  <c:v>84.77</c:v>
                </c:pt>
                <c:pt idx="8">
                  <c:v>84.076999999999998</c:v>
                </c:pt>
                <c:pt idx="9">
                  <c:v>83.846000000000004</c:v>
                </c:pt>
                <c:pt idx="10">
                  <c:v>81.525999999999982</c:v>
                </c:pt>
                <c:pt idx="11">
                  <c:v>80.125999999999948</c:v>
                </c:pt>
                <c:pt idx="12">
                  <c:v>79.658999999999978</c:v>
                </c:pt>
                <c:pt idx="13">
                  <c:v>72.025999999999982</c:v>
                </c:pt>
                <c:pt idx="14">
                  <c:v>65.406000000000006</c:v>
                </c:pt>
                <c:pt idx="15">
                  <c:v>59.996000000000002</c:v>
                </c:pt>
                <c:pt idx="16">
                  <c:v>54.2</c:v>
                </c:pt>
                <c:pt idx="17">
                  <c:v>50.673000000000002</c:v>
                </c:pt>
                <c:pt idx="18">
                  <c:v>47.526000000000003</c:v>
                </c:pt>
                <c:pt idx="19">
                  <c:v>46.086000000000006</c:v>
                </c:pt>
                <c:pt idx="20">
                  <c:v>40.447000000000003</c:v>
                </c:pt>
                <c:pt idx="21">
                  <c:v>34.948</c:v>
                </c:pt>
                <c:pt idx="22">
                  <c:v>31.881</c:v>
                </c:pt>
                <c:pt idx="23">
                  <c:v>31.881</c:v>
                </c:pt>
              </c:numCache>
            </c:numRef>
          </c:yVal>
          <c:smooth val="0"/>
        </c:ser>
        <c:ser>
          <c:idx val="2"/>
          <c:order val="2"/>
          <c:tx>
            <c:strRef>
              <c:f>Sheet1!$D$1</c:f>
              <c:strCache>
                <c:ptCount val="1"/>
                <c:pt idx="0">
                  <c:v>2006-6/2012 (N=715)</c:v>
                </c:pt>
              </c:strCache>
            </c:strRef>
          </c:tx>
          <c:spPr>
            <a:ln w="41275">
              <a:solidFill>
                <a:srgbClr val="FFFF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93.391000000000005</c:v>
                </c:pt>
                <c:pt idx="2">
                  <c:v>91.813999999999993</c:v>
                </c:pt>
                <c:pt idx="3">
                  <c:v>91.381</c:v>
                </c:pt>
                <c:pt idx="4">
                  <c:v>90.510999999999996</c:v>
                </c:pt>
                <c:pt idx="5">
                  <c:v>90.075000000000003</c:v>
                </c:pt>
                <c:pt idx="6">
                  <c:v>89.054999999999993</c:v>
                </c:pt>
                <c:pt idx="7">
                  <c:v>88.617000000000004</c:v>
                </c:pt>
                <c:pt idx="8">
                  <c:v>88.031999999999996</c:v>
                </c:pt>
                <c:pt idx="9">
                  <c:v>87.296000000000006</c:v>
                </c:pt>
                <c:pt idx="10">
                  <c:v>86.406000000000006</c:v>
                </c:pt>
                <c:pt idx="11">
                  <c:v>85.661000000000001</c:v>
                </c:pt>
                <c:pt idx="12">
                  <c:v>84.603999999999999</c:v>
                </c:pt>
                <c:pt idx="13">
                  <c:v>73.456000000000003</c:v>
                </c:pt>
                <c:pt idx="14">
                  <c:v>65.509</c:v>
                </c:pt>
                <c:pt idx="15">
                  <c:v>58.344999999999999</c:v>
                </c:pt>
                <c:pt idx="16">
                  <c:v>53.221000000000011</c:v>
                </c:pt>
                <c:pt idx="17">
                  <c:v>45.356000000000002</c:v>
                </c:pt>
                <c:pt idx="18">
                  <c:v>38.091000000000001</c:v>
                </c:pt>
              </c:numCache>
            </c:numRef>
          </c:yVal>
          <c:smooth val="0"/>
        </c:ser>
        <c:dLbls>
          <c:showLegendKey val="0"/>
          <c:showVal val="0"/>
          <c:showCatName val="0"/>
          <c:showSerName val="0"/>
          <c:showPercent val="0"/>
          <c:showBubbleSize val="0"/>
        </c:dLbls>
        <c:axId val="676342960"/>
        <c:axId val="676343352"/>
      </c:scatterChart>
      <c:valAx>
        <c:axId val="676342960"/>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43352"/>
        <c:crosses val="autoZero"/>
        <c:crossBetween val="midCat"/>
        <c:majorUnit val="1"/>
      </c:valAx>
      <c:valAx>
        <c:axId val="6763433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42960"/>
        <c:crosses val="autoZero"/>
        <c:crossBetween val="midCat"/>
        <c:majorUnit val="25"/>
      </c:valAx>
      <c:spPr>
        <a:solidFill>
          <a:schemeClr val="bg2"/>
        </a:solidFill>
        <a:ln>
          <a:solidFill>
            <a:schemeClr val="tx1"/>
          </a:solidFill>
        </a:ln>
      </c:spPr>
    </c:plotArea>
    <c:legend>
      <c:legendPos val="r"/>
      <c:layout>
        <c:manualLayout>
          <c:xMode val="edge"/>
          <c:yMode val="edge"/>
          <c:x val="0.13404861449840894"/>
          <c:y val="0.61671723019916691"/>
          <c:w val="0.24109887812695976"/>
          <c:h val="0.1579678091709126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0-10 years (N=243)</c:v>
                </c:pt>
              </c:strCache>
            </c:strRef>
          </c:tx>
          <c:spPr>
            <a:ln w="41275">
              <a:solidFill>
                <a:srgbClr val="00FF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94.236999999999995</c:v>
                </c:pt>
                <c:pt idx="2">
                  <c:v>90.912000000000006</c:v>
                </c:pt>
                <c:pt idx="3">
                  <c:v>89.236000000000004</c:v>
                </c:pt>
                <c:pt idx="4">
                  <c:v>88.397999999999996</c:v>
                </c:pt>
                <c:pt idx="5">
                  <c:v>88.397999999999996</c:v>
                </c:pt>
                <c:pt idx="6">
                  <c:v>87.141000000000005</c:v>
                </c:pt>
                <c:pt idx="7">
                  <c:v>86.721999999999994</c:v>
                </c:pt>
                <c:pt idx="8">
                  <c:v>85.465000000000003</c:v>
                </c:pt>
                <c:pt idx="9">
                  <c:v>85.046000000000006</c:v>
                </c:pt>
                <c:pt idx="10">
                  <c:v>82.53</c:v>
                </c:pt>
                <c:pt idx="11">
                  <c:v>82.10899999999998</c:v>
                </c:pt>
                <c:pt idx="12">
                  <c:v>81.263000000000005</c:v>
                </c:pt>
                <c:pt idx="13">
                  <c:v>70.448000000000022</c:v>
                </c:pt>
                <c:pt idx="14">
                  <c:v>60.841999999999999</c:v>
                </c:pt>
                <c:pt idx="15">
                  <c:v>56.598000000000013</c:v>
                </c:pt>
                <c:pt idx="16">
                  <c:v>51.368000000000002</c:v>
                </c:pt>
                <c:pt idx="17">
                  <c:v>46.585000000000001</c:v>
                </c:pt>
                <c:pt idx="18">
                  <c:v>43.511000000000003</c:v>
                </c:pt>
                <c:pt idx="19">
                  <c:v>42.604000000000006</c:v>
                </c:pt>
                <c:pt idx="20">
                  <c:v>42.604000000000006</c:v>
                </c:pt>
                <c:pt idx="21">
                  <c:v>41.421000000000006</c:v>
                </c:pt>
                <c:pt idx="22">
                  <c:v>36.983000000000004</c:v>
                </c:pt>
                <c:pt idx="23">
                  <c:v>36.983000000000004</c:v>
                </c:pt>
                <c:pt idx="24">
                  <c:v>36.983000000000004</c:v>
                </c:pt>
                <c:pt idx="25">
                  <c:v>36.983000000000004</c:v>
                </c:pt>
                <c:pt idx="26">
                  <c:v>34.807000000000002</c:v>
                </c:pt>
                <c:pt idx="27">
                  <c:v>34.807000000000002</c:v>
                </c:pt>
              </c:numCache>
            </c:numRef>
          </c:yVal>
          <c:smooth val="0"/>
        </c:ser>
        <c:ser>
          <c:idx val="1"/>
          <c:order val="1"/>
          <c:tx>
            <c:strRef>
              <c:f>Sheet1!$C$1</c:f>
              <c:strCache>
                <c:ptCount val="1"/>
                <c:pt idx="0">
                  <c:v>11-17 years (N=400)</c:v>
                </c:pt>
              </c:strCache>
            </c:strRef>
          </c:tx>
          <c:spPr>
            <a:ln w="41275">
              <a:solidFill>
                <a:srgbClr val="FF0000"/>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94.991000000000057</c:v>
                </c:pt>
                <c:pt idx="2">
                  <c:v>94.486999999999995</c:v>
                </c:pt>
                <c:pt idx="3">
                  <c:v>93.982000000000014</c:v>
                </c:pt>
                <c:pt idx="4">
                  <c:v>92.208000000000013</c:v>
                </c:pt>
                <c:pt idx="5">
                  <c:v>91.702000000000012</c:v>
                </c:pt>
                <c:pt idx="6">
                  <c:v>89.92</c:v>
                </c:pt>
                <c:pt idx="7">
                  <c:v>88.9</c:v>
                </c:pt>
                <c:pt idx="8">
                  <c:v>87.876999999999981</c:v>
                </c:pt>
                <c:pt idx="9">
                  <c:v>86.85</c:v>
                </c:pt>
                <c:pt idx="10">
                  <c:v>85.562000000000012</c:v>
                </c:pt>
                <c:pt idx="11">
                  <c:v>85.304000000000002</c:v>
                </c:pt>
                <c:pt idx="12">
                  <c:v>84.524000000000001</c:v>
                </c:pt>
                <c:pt idx="13">
                  <c:v>71.942000000000007</c:v>
                </c:pt>
                <c:pt idx="14">
                  <c:v>63.113</c:v>
                </c:pt>
                <c:pt idx="15">
                  <c:v>56.192000000000029</c:v>
                </c:pt>
                <c:pt idx="16">
                  <c:v>48.4</c:v>
                </c:pt>
                <c:pt idx="17">
                  <c:v>43.588000000000001</c:v>
                </c:pt>
                <c:pt idx="18">
                  <c:v>40.782000000000011</c:v>
                </c:pt>
                <c:pt idx="19">
                  <c:v>37.853000000000002</c:v>
                </c:pt>
                <c:pt idx="20">
                  <c:v>35.146000000000001</c:v>
                </c:pt>
                <c:pt idx="21">
                  <c:v>31.964999999999989</c:v>
                </c:pt>
                <c:pt idx="22">
                  <c:v>30.687000000000001</c:v>
                </c:pt>
                <c:pt idx="23">
                  <c:v>30.687000000000001</c:v>
                </c:pt>
                <c:pt idx="24">
                  <c:v>26.850999999999999</c:v>
                </c:pt>
                <c:pt idx="25">
                  <c:v>26.850999999999999</c:v>
                </c:pt>
                <c:pt idx="26">
                  <c:v>24.613000000000014</c:v>
                </c:pt>
              </c:numCache>
            </c:numRef>
          </c:yVal>
          <c:smooth val="0"/>
        </c:ser>
        <c:ser>
          <c:idx val="2"/>
          <c:order val="2"/>
          <c:tx>
            <c:strRef>
              <c:f>Sheet1!$D$1</c:f>
              <c:strCache>
                <c:ptCount val="1"/>
                <c:pt idx="0">
                  <c:v>18-34 years (N=284)</c:v>
                </c:pt>
              </c:strCache>
            </c:strRef>
          </c:tx>
          <c:spPr>
            <a:ln w="41275">
              <a:solidFill>
                <a:srgbClr val="FFFF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89.715999999999994</c:v>
                </c:pt>
                <c:pt idx="2">
                  <c:v>87.183999999999983</c:v>
                </c:pt>
                <c:pt idx="3">
                  <c:v>86.087999999999994</c:v>
                </c:pt>
                <c:pt idx="4">
                  <c:v>84.989000000000004</c:v>
                </c:pt>
                <c:pt idx="5">
                  <c:v>83.89</c:v>
                </c:pt>
                <c:pt idx="6">
                  <c:v>83.155999999999949</c:v>
                </c:pt>
                <c:pt idx="7">
                  <c:v>83.155999999999949</c:v>
                </c:pt>
                <c:pt idx="8">
                  <c:v>83.155999999999949</c:v>
                </c:pt>
                <c:pt idx="9">
                  <c:v>83.155999999999949</c:v>
                </c:pt>
                <c:pt idx="10">
                  <c:v>82.024999999999991</c:v>
                </c:pt>
                <c:pt idx="11">
                  <c:v>78.245000000000005</c:v>
                </c:pt>
                <c:pt idx="12">
                  <c:v>77.85799999999999</c:v>
                </c:pt>
                <c:pt idx="13">
                  <c:v>67.283000000000001</c:v>
                </c:pt>
                <c:pt idx="14">
                  <c:v>59.427</c:v>
                </c:pt>
                <c:pt idx="15">
                  <c:v>53.284000000000006</c:v>
                </c:pt>
                <c:pt idx="16">
                  <c:v>47.787000000000006</c:v>
                </c:pt>
                <c:pt idx="17">
                  <c:v>42.626000000000012</c:v>
                </c:pt>
                <c:pt idx="18">
                  <c:v>39.883000000000003</c:v>
                </c:pt>
                <c:pt idx="19">
                  <c:v>38.834000000000003</c:v>
                </c:pt>
                <c:pt idx="20">
                  <c:v>37.447000000000003</c:v>
                </c:pt>
                <c:pt idx="21">
                  <c:v>37.447000000000003</c:v>
                </c:pt>
                <c:pt idx="22">
                  <c:v>35.476000000000006</c:v>
                </c:pt>
                <c:pt idx="23">
                  <c:v>35.476000000000006</c:v>
                </c:pt>
              </c:numCache>
            </c:numRef>
          </c:yVal>
          <c:smooth val="0"/>
        </c:ser>
        <c:ser>
          <c:idx val="3"/>
          <c:order val="3"/>
          <c:tx>
            <c:strRef>
              <c:f>Sheet1!$E$1</c:f>
              <c:strCache>
                <c:ptCount val="1"/>
                <c:pt idx="0">
                  <c:v>35-49 years (N=215)</c:v>
                </c:pt>
              </c:strCache>
            </c:strRef>
          </c:tx>
          <c:spPr>
            <a:ln w="41275">
              <a:solidFill>
                <a:schemeClr val="bg1">
                  <a:lumMod val="50000"/>
                  <a:lumOff val="50000"/>
                </a:schemeClr>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Sheet1!$E$2:$E$29</c:f>
              <c:numCache>
                <c:formatCode>General</c:formatCode>
                <c:ptCount val="28"/>
                <c:pt idx="0">
                  <c:v>100</c:v>
                </c:pt>
                <c:pt idx="1">
                  <c:v>85.501000000000005</c:v>
                </c:pt>
                <c:pt idx="2">
                  <c:v>84.058999999999983</c:v>
                </c:pt>
                <c:pt idx="3">
                  <c:v>82.096000000000004</c:v>
                </c:pt>
                <c:pt idx="4">
                  <c:v>80.620999999999981</c:v>
                </c:pt>
                <c:pt idx="5">
                  <c:v>77.671999999999983</c:v>
                </c:pt>
                <c:pt idx="6">
                  <c:v>75.200999999999993</c:v>
                </c:pt>
                <c:pt idx="7">
                  <c:v>74.706000000000003</c:v>
                </c:pt>
                <c:pt idx="8">
                  <c:v>74.706000000000003</c:v>
                </c:pt>
                <c:pt idx="9">
                  <c:v>74.200999999999993</c:v>
                </c:pt>
                <c:pt idx="10">
                  <c:v>73.69</c:v>
                </c:pt>
                <c:pt idx="11">
                  <c:v>73.69</c:v>
                </c:pt>
                <c:pt idx="12">
                  <c:v>73.177999999999983</c:v>
                </c:pt>
                <c:pt idx="13">
                  <c:v>63.341000000000001</c:v>
                </c:pt>
                <c:pt idx="14">
                  <c:v>57.784000000000006</c:v>
                </c:pt>
                <c:pt idx="15">
                  <c:v>53.760000000000012</c:v>
                </c:pt>
                <c:pt idx="16">
                  <c:v>49.898000000000003</c:v>
                </c:pt>
                <c:pt idx="17">
                  <c:v>39.251000000000005</c:v>
                </c:pt>
                <c:pt idx="18">
                  <c:v>37.849000000000004</c:v>
                </c:pt>
                <c:pt idx="19">
                  <c:v>37.849000000000004</c:v>
                </c:pt>
                <c:pt idx="20">
                  <c:v>31.988999999999979</c:v>
                </c:pt>
                <c:pt idx="21">
                  <c:v>29.081</c:v>
                </c:pt>
              </c:numCache>
            </c:numRef>
          </c:yVal>
          <c:smooth val="0"/>
        </c:ser>
        <c:ser>
          <c:idx val="4"/>
          <c:order val="4"/>
          <c:tx>
            <c:strRef>
              <c:f>Sheet1!$F$1</c:f>
              <c:strCache>
                <c:ptCount val="1"/>
                <c:pt idx="0">
                  <c:v>50+ years (N=105)</c:v>
                </c:pt>
              </c:strCache>
            </c:strRef>
          </c:tx>
          <c:spPr>
            <a:ln w="41275">
              <a:solidFill>
                <a:srgbClr val="FF99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Sheet1!$F$2:$F$29</c:f>
              <c:numCache>
                <c:formatCode>General</c:formatCode>
                <c:ptCount val="28"/>
                <c:pt idx="0">
                  <c:v>100</c:v>
                </c:pt>
                <c:pt idx="1">
                  <c:v>83.81</c:v>
                </c:pt>
                <c:pt idx="2">
                  <c:v>79.013000000000005</c:v>
                </c:pt>
                <c:pt idx="3">
                  <c:v>77.062000000000012</c:v>
                </c:pt>
                <c:pt idx="4">
                  <c:v>75.111000000000004</c:v>
                </c:pt>
                <c:pt idx="5">
                  <c:v>74.135999999999981</c:v>
                </c:pt>
                <c:pt idx="6">
                  <c:v>74.135999999999981</c:v>
                </c:pt>
                <c:pt idx="7">
                  <c:v>73.16</c:v>
                </c:pt>
                <c:pt idx="8">
                  <c:v>71.209000000000003</c:v>
                </c:pt>
                <c:pt idx="9">
                  <c:v>70.233999999999995</c:v>
                </c:pt>
                <c:pt idx="10">
                  <c:v>69.257999999999996</c:v>
                </c:pt>
                <c:pt idx="11">
                  <c:v>68.269000000000005</c:v>
                </c:pt>
                <c:pt idx="12">
                  <c:v>66.245999999999995</c:v>
                </c:pt>
                <c:pt idx="13">
                  <c:v>62.015000000000001</c:v>
                </c:pt>
                <c:pt idx="14">
                  <c:v>52.684000000000005</c:v>
                </c:pt>
                <c:pt idx="15">
                  <c:v>49.673000000000002</c:v>
                </c:pt>
                <c:pt idx="16">
                  <c:v>43.782000000000011</c:v>
                </c:pt>
                <c:pt idx="17">
                  <c:v>38.917999999999999</c:v>
                </c:pt>
                <c:pt idx="18">
                  <c:v>33.357999999999997</c:v>
                </c:pt>
              </c:numCache>
            </c:numRef>
          </c:yVal>
          <c:smooth val="0"/>
        </c:ser>
        <c:dLbls>
          <c:showLegendKey val="0"/>
          <c:showVal val="0"/>
          <c:showCatName val="0"/>
          <c:showSerName val="0"/>
          <c:showPercent val="0"/>
          <c:showBubbleSize val="0"/>
        </c:dLbls>
        <c:axId val="676344136"/>
        <c:axId val="676344528"/>
      </c:scatterChart>
      <c:valAx>
        <c:axId val="676344136"/>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44528"/>
        <c:crosses val="autoZero"/>
        <c:crossBetween val="midCat"/>
        <c:majorUnit val="1"/>
      </c:valAx>
      <c:valAx>
        <c:axId val="6763445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44136"/>
        <c:crosses val="autoZero"/>
        <c:crossBetween val="midCat"/>
        <c:majorUnit val="25"/>
      </c:valAx>
      <c:spPr>
        <a:solidFill>
          <a:schemeClr val="bg2"/>
        </a:solidFill>
        <a:ln>
          <a:solidFill>
            <a:schemeClr val="tx1"/>
          </a:solidFill>
        </a:ln>
      </c:spPr>
    </c:plotArea>
    <c:legend>
      <c:legendPos val="r"/>
      <c:layout>
        <c:manualLayout>
          <c:xMode val="edge"/>
          <c:yMode val="edge"/>
          <c:x val="0.1310987619910344"/>
          <c:y val="0.54594508694225719"/>
          <c:w val="0.23765486725663718"/>
          <c:h val="0.2632796819515208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Deceased Donor (N=1,266)</c:v>
                </c:pt>
              </c:strCache>
            </c:strRef>
          </c:tx>
          <c:spPr>
            <a:ln w="41275">
              <a:solidFill>
                <a:srgbClr val="00FF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90.965999999999994</c:v>
                </c:pt>
                <c:pt idx="2">
                  <c:v>88.876999999999981</c:v>
                </c:pt>
                <c:pt idx="3">
                  <c:v>87.581000000000003</c:v>
                </c:pt>
                <c:pt idx="4">
                  <c:v>86.200999999999993</c:v>
                </c:pt>
                <c:pt idx="5">
                  <c:v>85.227000000000004</c:v>
                </c:pt>
                <c:pt idx="6">
                  <c:v>83.762</c:v>
                </c:pt>
                <c:pt idx="7">
                  <c:v>83.191999999999993</c:v>
                </c:pt>
                <c:pt idx="8">
                  <c:v>82.456000000000003</c:v>
                </c:pt>
                <c:pt idx="9">
                  <c:v>81.88</c:v>
                </c:pt>
                <c:pt idx="10">
                  <c:v>80.557999999999993</c:v>
                </c:pt>
                <c:pt idx="11">
                  <c:v>79.48</c:v>
                </c:pt>
                <c:pt idx="12">
                  <c:v>78.562000000000012</c:v>
                </c:pt>
                <c:pt idx="13">
                  <c:v>68.001000000000005</c:v>
                </c:pt>
                <c:pt idx="14">
                  <c:v>59.611000000000004</c:v>
                </c:pt>
                <c:pt idx="15">
                  <c:v>54.279000000000003</c:v>
                </c:pt>
                <c:pt idx="16">
                  <c:v>48.425000000000011</c:v>
                </c:pt>
                <c:pt idx="17">
                  <c:v>42.849000000000004</c:v>
                </c:pt>
                <c:pt idx="18">
                  <c:v>40.031000000000006</c:v>
                </c:pt>
                <c:pt idx="19">
                  <c:v>38.669000000000011</c:v>
                </c:pt>
                <c:pt idx="20">
                  <c:v>36.152000000000001</c:v>
                </c:pt>
                <c:pt idx="21">
                  <c:v>34.169000000000011</c:v>
                </c:pt>
                <c:pt idx="22">
                  <c:v>31.725999999999985</c:v>
                </c:pt>
                <c:pt idx="23">
                  <c:v>30.792999999999989</c:v>
                </c:pt>
                <c:pt idx="24">
                  <c:v>28.126000000000001</c:v>
                </c:pt>
                <c:pt idx="25">
                  <c:v>27.501000000000001</c:v>
                </c:pt>
                <c:pt idx="26">
                  <c:v>26.108000000000001</c:v>
                </c:pt>
                <c:pt idx="27">
                  <c:v>25.382999999999985</c:v>
                </c:pt>
              </c:numCache>
            </c:numRef>
          </c:yVal>
          <c:smooth val="0"/>
        </c:ser>
        <c:ser>
          <c:idx val="1"/>
          <c:order val="1"/>
          <c:tx>
            <c:strRef>
              <c:f>Sheet1!$C$1</c:f>
              <c:strCache>
                <c:ptCount val="1"/>
                <c:pt idx="0">
                  <c:v>Living Donor       (N=85)</c:v>
                </c:pt>
              </c:strCache>
            </c:strRef>
          </c:tx>
          <c:spPr>
            <a:ln w="41275">
              <a:solidFill>
                <a:srgbClr val="4DEAF1"/>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91.60199999999999</c:v>
                </c:pt>
                <c:pt idx="2">
                  <c:v>90.381</c:v>
                </c:pt>
                <c:pt idx="3">
                  <c:v>89.158999999999978</c:v>
                </c:pt>
                <c:pt idx="4">
                  <c:v>85.495000000000005</c:v>
                </c:pt>
                <c:pt idx="5">
                  <c:v>84.274000000000001</c:v>
                </c:pt>
                <c:pt idx="6">
                  <c:v>78.167000000000002</c:v>
                </c:pt>
                <c:pt idx="7">
                  <c:v>72.06</c:v>
                </c:pt>
                <c:pt idx="8">
                  <c:v>72.06</c:v>
                </c:pt>
                <c:pt idx="9">
                  <c:v>72.06</c:v>
                </c:pt>
                <c:pt idx="10">
                  <c:v>72.06</c:v>
                </c:pt>
                <c:pt idx="11">
                  <c:v>72.06</c:v>
                </c:pt>
                <c:pt idx="12">
                  <c:v>70.838999999999999</c:v>
                </c:pt>
                <c:pt idx="13">
                  <c:v>62.289000000000001</c:v>
                </c:pt>
                <c:pt idx="14">
                  <c:v>57.272000000000013</c:v>
                </c:pt>
                <c:pt idx="15">
                  <c:v>49.364000000000004</c:v>
                </c:pt>
                <c:pt idx="16">
                  <c:v>38.394000000000005</c:v>
                </c:pt>
                <c:pt idx="17">
                  <c:v>37.023000000000003</c:v>
                </c:pt>
                <c:pt idx="18">
                  <c:v>37.023000000000003</c:v>
                </c:pt>
                <c:pt idx="19">
                  <c:v>28.568999999999985</c:v>
                </c:pt>
                <c:pt idx="20">
                  <c:v>26.78299999999998</c:v>
                </c:pt>
                <c:pt idx="21">
                  <c:v>26.78299999999998</c:v>
                </c:pt>
                <c:pt idx="22">
                  <c:v>26.78299999999998</c:v>
                </c:pt>
              </c:numCache>
            </c:numRef>
          </c:yVal>
          <c:smooth val="0"/>
        </c:ser>
        <c:dLbls>
          <c:showLegendKey val="0"/>
          <c:showVal val="0"/>
          <c:showCatName val="0"/>
          <c:showSerName val="0"/>
          <c:showPercent val="0"/>
          <c:showBubbleSize val="0"/>
        </c:dLbls>
        <c:axId val="676345312"/>
        <c:axId val="676345704"/>
      </c:scatterChart>
      <c:valAx>
        <c:axId val="676345312"/>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45704"/>
        <c:crosses val="autoZero"/>
        <c:crossBetween val="midCat"/>
        <c:majorUnit val="1"/>
      </c:valAx>
      <c:valAx>
        <c:axId val="6763457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45312"/>
        <c:crosses val="autoZero"/>
        <c:crossBetween val="midCat"/>
        <c:majorUnit val="25"/>
      </c:valAx>
      <c:spPr>
        <a:solidFill>
          <a:schemeClr val="bg2"/>
        </a:solidFill>
        <a:ln>
          <a:solidFill>
            <a:schemeClr val="tx1"/>
          </a:solidFill>
        </a:ln>
      </c:spPr>
    </c:plotArea>
    <c:legend>
      <c:legendPos val="r"/>
      <c:layout>
        <c:manualLayout>
          <c:xMode val="edge"/>
          <c:yMode val="edge"/>
          <c:x val="0.10602501567835002"/>
          <c:y val="0.67569150010094936"/>
          <c:w val="0.30530241794997537"/>
          <c:h val="0.15939188667593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3"/>
        </c:manualLayout>
      </c:layout>
      <c:scatterChart>
        <c:scatterStyle val="lineMarker"/>
        <c:varyColors val="0"/>
        <c:ser>
          <c:idx val="0"/>
          <c:order val="0"/>
          <c:tx>
            <c:strRef>
              <c:f>Sheet1!$B$1</c:f>
              <c:strCache>
                <c:ptCount val="1"/>
                <c:pt idx="0">
                  <c:v>1990-1999 (N=49)</c:v>
                </c:pt>
              </c:strCache>
            </c:strRef>
          </c:tx>
          <c:spPr>
            <a:ln w="41275">
              <a:solidFill>
                <a:srgbClr val="00FF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Sheet1!$B$2:$B$74</c:f>
              <c:numCache>
                <c:formatCode>General</c:formatCode>
                <c:ptCount val="73"/>
                <c:pt idx="0">
                  <c:v>100</c:v>
                </c:pt>
                <c:pt idx="1">
                  <c:v>91.700999999999993</c:v>
                </c:pt>
                <c:pt idx="2">
                  <c:v>91.700999999999993</c:v>
                </c:pt>
                <c:pt idx="3">
                  <c:v>89.568000000000012</c:v>
                </c:pt>
                <c:pt idx="4">
                  <c:v>85.302999999999983</c:v>
                </c:pt>
                <c:pt idx="5">
                  <c:v>83.169999999999987</c:v>
                </c:pt>
                <c:pt idx="6">
                  <c:v>76.772999999999982</c:v>
                </c:pt>
                <c:pt idx="7">
                  <c:v>72.507000000000005</c:v>
                </c:pt>
                <c:pt idx="8">
                  <c:v>72.507000000000005</c:v>
                </c:pt>
                <c:pt idx="9">
                  <c:v>72.507000000000005</c:v>
                </c:pt>
                <c:pt idx="10">
                  <c:v>72.507000000000005</c:v>
                </c:pt>
                <c:pt idx="11">
                  <c:v>72.507000000000005</c:v>
                </c:pt>
                <c:pt idx="12">
                  <c:v>72.507000000000005</c:v>
                </c:pt>
                <c:pt idx="13">
                  <c:v>72.507000000000005</c:v>
                </c:pt>
                <c:pt idx="14">
                  <c:v>70.374999999999986</c:v>
                </c:pt>
                <c:pt idx="15">
                  <c:v>68.242000000000004</c:v>
                </c:pt>
                <c:pt idx="16">
                  <c:v>68.242000000000004</c:v>
                </c:pt>
                <c:pt idx="17">
                  <c:v>68.242000000000004</c:v>
                </c:pt>
                <c:pt idx="18">
                  <c:v>68.242000000000004</c:v>
                </c:pt>
                <c:pt idx="19">
                  <c:v>68.242000000000004</c:v>
                </c:pt>
                <c:pt idx="20">
                  <c:v>68.242000000000004</c:v>
                </c:pt>
                <c:pt idx="21">
                  <c:v>68.242000000000004</c:v>
                </c:pt>
                <c:pt idx="22">
                  <c:v>63.977000000000004</c:v>
                </c:pt>
                <c:pt idx="23">
                  <c:v>63.977000000000004</c:v>
                </c:pt>
                <c:pt idx="24">
                  <c:v>63.977000000000004</c:v>
                </c:pt>
                <c:pt idx="25">
                  <c:v>63.977000000000004</c:v>
                </c:pt>
                <c:pt idx="26">
                  <c:v>63.977000000000004</c:v>
                </c:pt>
                <c:pt idx="27">
                  <c:v>61.844999999999999</c:v>
                </c:pt>
                <c:pt idx="28">
                  <c:v>61.844999999999999</c:v>
                </c:pt>
                <c:pt idx="29">
                  <c:v>61.844999999999999</c:v>
                </c:pt>
                <c:pt idx="30">
                  <c:v>59.712000000000003</c:v>
                </c:pt>
                <c:pt idx="31">
                  <c:v>59.712000000000003</c:v>
                </c:pt>
                <c:pt idx="32">
                  <c:v>59.712000000000003</c:v>
                </c:pt>
                <c:pt idx="33">
                  <c:v>59.712000000000003</c:v>
                </c:pt>
                <c:pt idx="34">
                  <c:v>59.712000000000003</c:v>
                </c:pt>
                <c:pt idx="35">
                  <c:v>59.712000000000003</c:v>
                </c:pt>
                <c:pt idx="36">
                  <c:v>59.712000000000003</c:v>
                </c:pt>
                <c:pt idx="37">
                  <c:v>59.712000000000003</c:v>
                </c:pt>
                <c:pt idx="38">
                  <c:v>59.712000000000003</c:v>
                </c:pt>
                <c:pt idx="39">
                  <c:v>57.579000000000001</c:v>
                </c:pt>
                <c:pt idx="40">
                  <c:v>55.447000000000003</c:v>
                </c:pt>
                <c:pt idx="41">
                  <c:v>53.313999999999993</c:v>
                </c:pt>
                <c:pt idx="42">
                  <c:v>53.313999999999993</c:v>
                </c:pt>
                <c:pt idx="43">
                  <c:v>53.313999999999993</c:v>
                </c:pt>
                <c:pt idx="44">
                  <c:v>53.313999999999993</c:v>
                </c:pt>
                <c:pt idx="45">
                  <c:v>53.313999999999993</c:v>
                </c:pt>
                <c:pt idx="46">
                  <c:v>49.049000000000007</c:v>
                </c:pt>
                <c:pt idx="47">
                  <c:v>49.049000000000007</c:v>
                </c:pt>
                <c:pt idx="48">
                  <c:v>49.049000000000007</c:v>
                </c:pt>
                <c:pt idx="49">
                  <c:v>46.82</c:v>
                </c:pt>
                <c:pt idx="50">
                  <c:v>46.82</c:v>
                </c:pt>
                <c:pt idx="51">
                  <c:v>46.82</c:v>
                </c:pt>
                <c:pt idx="52">
                  <c:v>44.59</c:v>
                </c:pt>
                <c:pt idx="53">
                  <c:v>44.59</c:v>
                </c:pt>
                <c:pt idx="54">
                  <c:v>44.59</c:v>
                </c:pt>
                <c:pt idx="55">
                  <c:v>42.361000000000004</c:v>
                </c:pt>
                <c:pt idx="56">
                  <c:v>40.131</c:v>
                </c:pt>
                <c:pt idx="57">
                  <c:v>37.902000000000001</c:v>
                </c:pt>
                <c:pt idx="58">
                  <c:v>37.902000000000001</c:v>
                </c:pt>
                <c:pt idx="59">
                  <c:v>35.672000000000011</c:v>
                </c:pt>
                <c:pt idx="60">
                  <c:v>35.672000000000011</c:v>
                </c:pt>
                <c:pt idx="61">
                  <c:v>35.672000000000011</c:v>
                </c:pt>
                <c:pt idx="62">
                  <c:v>35.672000000000011</c:v>
                </c:pt>
                <c:pt idx="63">
                  <c:v>35.672000000000011</c:v>
                </c:pt>
                <c:pt idx="64">
                  <c:v>35.672000000000011</c:v>
                </c:pt>
                <c:pt idx="65">
                  <c:v>35.672000000000011</c:v>
                </c:pt>
                <c:pt idx="66">
                  <c:v>35.672000000000011</c:v>
                </c:pt>
                <c:pt idx="67">
                  <c:v>35.672000000000011</c:v>
                </c:pt>
                <c:pt idx="68">
                  <c:v>35.672000000000011</c:v>
                </c:pt>
                <c:pt idx="69">
                  <c:v>35.672000000000011</c:v>
                </c:pt>
                <c:pt idx="70">
                  <c:v>35.672000000000011</c:v>
                </c:pt>
                <c:pt idx="71">
                  <c:v>35.672000000000011</c:v>
                </c:pt>
                <c:pt idx="72">
                  <c:v>35.672000000000011</c:v>
                </c:pt>
              </c:numCache>
            </c:numRef>
          </c:yVal>
          <c:smooth val="0"/>
        </c:ser>
        <c:ser>
          <c:idx val="1"/>
          <c:order val="1"/>
          <c:tx>
            <c:strRef>
              <c:f>Sheet1!$C$1</c:f>
              <c:strCache>
                <c:ptCount val="1"/>
                <c:pt idx="0">
                  <c:v>2000-6/2012 (N=36)</c:v>
                </c:pt>
              </c:strCache>
            </c:strRef>
          </c:tx>
          <c:spPr>
            <a:ln w="41275">
              <a:solidFill>
                <a:srgbClr val="4DEAF1"/>
              </a:solidFill>
              <a:prstDash val="solid"/>
            </a:ln>
          </c:spPr>
          <c:marker>
            <c:symbol val="none"/>
          </c:marker>
          <c:xVal>
            <c:numRef>
              <c:f>Sheet1!$A$2:$A$74</c:f>
              <c:numCache>
                <c:formatCode>General</c:formatCode>
                <c:ptCount val="73"/>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Sheet1!$C$2:$C$74</c:f>
              <c:numCache>
                <c:formatCode>General</c:formatCode>
                <c:ptCount val="73"/>
                <c:pt idx="0">
                  <c:v>100</c:v>
                </c:pt>
                <c:pt idx="1">
                  <c:v>91.503</c:v>
                </c:pt>
                <c:pt idx="2">
                  <c:v>88.644000000000005</c:v>
                </c:pt>
                <c:pt idx="3">
                  <c:v>88.644000000000005</c:v>
                </c:pt>
                <c:pt idx="4">
                  <c:v>85.784000000000006</c:v>
                </c:pt>
                <c:pt idx="5">
                  <c:v>85.784000000000006</c:v>
                </c:pt>
                <c:pt idx="6">
                  <c:v>80.065000000000012</c:v>
                </c:pt>
                <c:pt idx="7">
                  <c:v>71.486999999999995</c:v>
                </c:pt>
                <c:pt idx="8">
                  <c:v>71.486999999999995</c:v>
                </c:pt>
                <c:pt idx="9">
                  <c:v>71.486999999999995</c:v>
                </c:pt>
                <c:pt idx="10">
                  <c:v>71.486999999999995</c:v>
                </c:pt>
                <c:pt idx="11">
                  <c:v>71.486999999999995</c:v>
                </c:pt>
                <c:pt idx="12">
                  <c:v>68.626999999999981</c:v>
                </c:pt>
                <c:pt idx="13">
                  <c:v>65.768000000000001</c:v>
                </c:pt>
                <c:pt idx="14">
                  <c:v>65.768000000000001</c:v>
                </c:pt>
                <c:pt idx="15">
                  <c:v>65.768000000000001</c:v>
                </c:pt>
                <c:pt idx="16">
                  <c:v>65.768000000000001</c:v>
                </c:pt>
                <c:pt idx="17">
                  <c:v>65.768000000000001</c:v>
                </c:pt>
                <c:pt idx="18">
                  <c:v>65.768000000000001</c:v>
                </c:pt>
                <c:pt idx="19">
                  <c:v>65.768000000000001</c:v>
                </c:pt>
                <c:pt idx="20">
                  <c:v>62.908000000000001</c:v>
                </c:pt>
                <c:pt idx="21">
                  <c:v>62.908000000000001</c:v>
                </c:pt>
                <c:pt idx="22">
                  <c:v>60.049000000000007</c:v>
                </c:pt>
                <c:pt idx="23">
                  <c:v>60.049000000000007</c:v>
                </c:pt>
                <c:pt idx="24">
                  <c:v>60.049000000000007</c:v>
                </c:pt>
                <c:pt idx="25">
                  <c:v>57.190000000000012</c:v>
                </c:pt>
                <c:pt idx="26">
                  <c:v>57.190000000000012</c:v>
                </c:pt>
                <c:pt idx="27">
                  <c:v>57.190000000000012</c:v>
                </c:pt>
                <c:pt idx="28">
                  <c:v>57.190000000000012</c:v>
                </c:pt>
                <c:pt idx="29">
                  <c:v>57.190000000000012</c:v>
                </c:pt>
                <c:pt idx="30">
                  <c:v>57.190000000000012</c:v>
                </c:pt>
                <c:pt idx="31">
                  <c:v>57.190000000000012</c:v>
                </c:pt>
                <c:pt idx="32">
                  <c:v>57.190000000000012</c:v>
                </c:pt>
                <c:pt idx="33">
                  <c:v>57.190000000000012</c:v>
                </c:pt>
                <c:pt idx="34">
                  <c:v>57.190000000000012</c:v>
                </c:pt>
                <c:pt idx="35">
                  <c:v>53.825000000000003</c:v>
                </c:pt>
                <c:pt idx="36">
                  <c:v>53.825000000000003</c:v>
                </c:pt>
                <c:pt idx="37">
                  <c:v>53.825000000000003</c:v>
                </c:pt>
                <c:pt idx="38">
                  <c:v>53.825000000000003</c:v>
                </c:pt>
                <c:pt idx="39">
                  <c:v>53.825000000000003</c:v>
                </c:pt>
                <c:pt idx="40">
                  <c:v>53.825000000000003</c:v>
                </c:pt>
                <c:pt idx="41">
                  <c:v>53.825000000000003</c:v>
                </c:pt>
                <c:pt idx="42">
                  <c:v>53.825000000000003</c:v>
                </c:pt>
                <c:pt idx="43">
                  <c:v>53.825000000000003</c:v>
                </c:pt>
                <c:pt idx="44">
                  <c:v>53.825000000000003</c:v>
                </c:pt>
                <c:pt idx="45">
                  <c:v>50.237000000000002</c:v>
                </c:pt>
                <c:pt idx="46">
                  <c:v>50.237000000000002</c:v>
                </c:pt>
                <c:pt idx="47">
                  <c:v>50.237000000000002</c:v>
                </c:pt>
                <c:pt idx="48">
                  <c:v>50.237000000000002</c:v>
                </c:pt>
                <c:pt idx="49">
                  <c:v>46.649000000000001</c:v>
                </c:pt>
                <c:pt idx="50">
                  <c:v>46.649000000000001</c:v>
                </c:pt>
                <c:pt idx="51">
                  <c:v>46.649000000000001</c:v>
                </c:pt>
                <c:pt idx="52">
                  <c:v>46.649000000000001</c:v>
                </c:pt>
                <c:pt idx="53">
                  <c:v>46.649000000000001</c:v>
                </c:pt>
                <c:pt idx="54">
                  <c:v>46.649000000000001</c:v>
                </c:pt>
                <c:pt idx="55">
                  <c:v>46.649000000000001</c:v>
                </c:pt>
                <c:pt idx="56">
                  <c:v>43.06</c:v>
                </c:pt>
                <c:pt idx="57">
                  <c:v>43.06</c:v>
                </c:pt>
                <c:pt idx="58">
                  <c:v>43.06</c:v>
                </c:pt>
                <c:pt idx="59">
                  <c:v>43.06</c:v>
                </c:pt>
                <c:pt idx="60">
                  <c:v>43.06</c:v>
                </c:pt>
                <c:pt idx="61">
                  <c:v>43.06</c:v>
                </c:pt>
                <c:pt idx="62">
                  <c:v>43.06</c:v>
                </c:pt>
                <c:pt idx="63">
                  <c:v>43.06</c:v>
                </c:pt>
                <c:pt idx="64">
                  <c:v>43.06</c:v>
                </c:pt>
                <c:pt idx="65">
                  <c:v>43.06</c:v>
                </c:pt>
                <c:pt idx="66">
                  <c:v>43.06</c:v>
                </c:pt>
                <c:pt idx="67">
                  <c:v>43.06</c:v>
                </c:pt>
                <c:pt idx="68">
                  <c:v>43.06</c:v>
                </c:pt>
                <c:pt idx="69">
                  <c:v>43.06</c:v>
                </c:pt>
                <c:pt idx="70">
                  <c:v>43.06</c:v>
                </c:pt>
                <c:pt idx="71">
                  <c:v>39.472000000000001</c:v>
                </c:pt>
                <c:pt idx="72">
                  <c:v>39.472000000000001</c:v>
                </c:pt>
              </c:numCache>
            </c:numRef>
          </c:yVal>
          <c:smooth val="0"/>
        </c:ser>
        <c:dLbls>
          <c:showLegendKey val="0"/>
          <c:showVal val="0"/>
          <c:showCatName val="0"/>
          <c:showSerName val="0"/>
          <c:showPercent val="0"/>
          <c:showBubbleSize val="0"/>
        </c:dLbls>
        <c:axId val="676347664"/>
        <c:axId val="676348056"/>
      </c:scatterChart>
      <c:valAx>
        <c:axId val="676347664"/>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48056"/>
        <c:crosses val="autoZero"/>
        <c:crossBetween val="midCat"/>
        <c:majorUnit val="1"/>
      </c:valAx>
      <c:valAx>
        <c:axId val="676348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47664"/>
        <c:crosses val="autoZero"/>
        <c:crossBetween val="midCat"/>
        <c:majorUnit val="25"/>
      </c:valAx>
      <c:spPr>
        <a:solidFill>
          <a:schemeClr val="bg2"/>
        </a:solidFill>
        <a:ln>
          <a:solidFill>
            <a:schemeClr val="tx1"/>
          </a:solidFill>
        </a:ln>
      </c:spPr>
    </c:plotArea>
    <c:legend>
      <c:legendPos val="r"/>
      <c:layout>
        <c:manualLayout>
          <c:xMode val="edge"/>
          <c:yMode val="edge"/>
          <c:x val="0.12224920446891385"/>
          <c:y val="0.61671723019917346"/>
          <c:w val="0.30530241794997559"/>
          <c:h val="0.1593918866759321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342"/>
          <c:h val="0.7702108204216408"/>
        </c:manualLayout>
      </c:layout>
      <c:barChart>
        <c:barDir val="col"/>
        <c:grouping val="stacked"/>
        <c:varyColors val="0"/>
        <c:ser>
          <c:idx val="0"/>
          <c:order val="0"/>
          <c:tx>
            <c:strRef>
              <c:f>Sheet1!$B$1</c:f>
              <c:strCache>
                <c:ptCount val="1"/>
                <c:pt idx="0">
                  <c:v>N</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Sheet1!$A$2:$A$6</c:f>
              <c:strCache>
                <c:ptCount val="5"/>
                <c:pt idx="0">
                  <c:v>0-&lt;1 month</c:v>
                </c:pt>
                <c:pt idx="1">
                  <c:v>1-&lt;12 months</c:v>
                </c:pt>
                <c:pt idx="2">
                  <c:v>12-&lt;36 months</c:v>
                </c:pt>
                <c:pt idx="3">
                  <c:v>36+ months</c:v>
                </c:pt>
                <c:pt idx="4">
                  <c:v>Not reported</c:v>
                </c:pt>
              </c:strCache>
            </c:strRef>
          </c:cat>
          <c:val>
            <c:numRef>
              <c:f>Sheet1!$B$2:$B$6</c:f>
              <c:numCache>
                <c:formatCode>General</c:formatCode>
                <c:ptCount val="5"/>
                <c:pt idx="0">
                  <c:v>14</c:v>
                </c:pt>
                <c:pt idx="1">
                  <c:v>15</c:v>
                </c:pt>
                <c:pt idx="2">
                  <c:v>42</c:v>
                </c:pt>
                <c:pt idx="3">
                  <c:v>33</c:v>
                </c:pt>
                <c:pt idx="4">
                  <c:v>14</c:v>
                </c:pt>
              </c:numCache>
            </c:numRef>
          </c:val>
        </c:ser>
        <c:dLbls>
          <c:showLegendKey val="0"/>
          <c:showVal val="0"/>
          <c:showCatName val="0"/>
          <c:showSerName val="0"/>
          <c:showPercent val="0"/>
          <c:showBubbleSize val="0"/>
        </c:dLbls>
        <c:gapWidth val="35"/>
        <c:overlap val="100"/>
        <c:axId val="676348840"/>
        <c:axId val="676349232"/>
      </c:barChart>
      <c:catAx>
        <c:axId val="676348840"/>
        <c:scaling>
          <c:orientation val="minMax"/>
        </c:scaling>
        <c:delete val="0"/>
        <c:axPos val="b"/>
        <c:title>
          <c:tx>
            <c:rich>
              <a:bodyPr/>
              <a:lstStyle/>
              <a:p>
                <a:pPr>
                  <a:defRPr sz="1700"/>
                </a:pPr>
                <a:r>
                  <a:rPr lang="en-US" sz="1700" dirty="0" smtClean="0"/>
                  <a:t>Time Between Previous and Current Transplant</a:t>
                </a:r>
                <a:endParaRPr lang="en-US" sz="1700" dirty="0"/>
              </a:p>
            </c:rich>
          </c:tx>
          <c:layout>
            <c:manualLayout>
              <c:xMode val="edge"/>
              <c:yMode val="edge"/>
              <c:x val="0.27465461175760442"/>
              <c:y val="0.90134408602150562"/>
            </c:manualLayout>
          </c:layout>
          <c:overlay val="0"/>
        </c:title>
        <c:numFmt formatCode="General" sourceLinked="1"/>
        <c:majorTickMark val="out"/>
        <c:minorTickMark val="none"/>
        <c:tickLblPos val="nextTo"/>
        <c:txPr>
          <a:bodyPr rot="0"/>
          <a:lstStyle/>
          <a:p>
            <a:pPr>
              <a:defRPr sz="1500" b="1"/>
            </a:pPr>
            <a:endParaRPr lang="en-US"/>
          </a:p>
        </c:txPr>
        <c:crossAx val="676349232"/>
        <c:crosses val="autoZero"/>
        <c:auto val="1"/>
        <c:lblAlgn val="ctr"/>
        <c:lblOffset val="100"/>
        <c:tickLblSkip val="1"/>
        <c:noMultiLvlLbl val="0"/>
      </c:catAx>
      <c:valAx>
        <c:axId val="676349232"/>
        <c:scaling>
          <c:orientation val="minMax"/>
        </c:scaling>
        <c:delete val="0"/>
        <c:axPos val="l"/>
        <c:majorGridlines>
          <c:spPr>
            <a:ln>
              <a:prstDash val="sysDash"/>
            </a:ln>
          </c:spPr>
        </c:majorGridlines>
        <c:title>
          <c:tx>
            <c:rich>
              <a:bodyPr rot="-5400000" vert="horz"/>
              <a:lstStyle/>
              <a:p>
                <a:pPr>
                  <a:defRPr sz="1700"/>
                </a:pPr>
                <a:r>
                  <a:rPr lang="en-US" sz="1700" dirty="0" smtClean="0"/>
                  <a:t>Number of Retransplants</a:t>
                </a:r>
                <a:endParaRPr lang="en-US" sz="1700" dirty="0"/>
              </a:p>
            </c:rich>
          </c:tx>
          <c:layout>
            <c:manualLayout>
              <c:xMode val="edge"/>
              <c:yMode val="edge"/>
              <c:x val="1.4277286135693184E-2"/>
              <c:y val="0.14421340601655591"/>
            </c:manualLayout>
          </c:layout>
          <c:overlay val="0"/>
        </c:title>
        <c:numFmt formatCode="General" sourceLinked="1"/>
        <c:majorTickMark val="out"/>
        <c:minorTickMark val="none"/>
        <c:tickLblPos val="nextTo"/>
        <c:txPr>
          <a:bodyPr/>
          <a:lstStyle/>
          <a:p>
            <a:pPr>
              <a:defRPr sz="1500" b="1"/>
            </a:pPr>
            <a:endParaRPr lang="en-US"/>
          </a:p>
        </c:txPr>
        <c:crossAx val="676348840"/>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367195577825491"/>
        </c:manualLayout>
      </c:layout>
      <c:scatterChart>
        <c:scatterStyle val="lineMarker"/>
        <c:varyColors val="0"/>
        <c:ser>
          <c:idx val="0"/>
          <c:order val="0"/>
          <c:tx>
            <c:strRef>
              <c:f>Sheet1!$B$1</c:f>
              <c:strCache>
                <c:ptCount val="1"/>
                <c:pt idx="0">
                  <c:v>Retransplant (N = 106)</c:v>
                </c:pt>
              </c:strCache>
            </c:strRef>
          </c:tx>
          <c:spPr>
            <a:ln w="41275">
              <a:solidFill>
                <a:srgbClr val="FFC000"/>
              </a:solidFill>
            </a:ln>
          </c:spPr>
          <c:marker>
            <c:symbol val="none"/>
          </c:marker>
          <c:xVal>
            <c:numRef>
              <c:f>Sheet1!$A$2:$A$86</c:f>
              <c:numCache>
                <c:formatCode>General</c:formatCode>
                <c:ptCount val="85"/>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Sheet1!$B$2:$B$86</c:f>
              <c:numCache>
                <c:formatCode>General</c:formatCode>
                <c:ptCount val="85"/>
                <c:pt idx="0">
                  <c:v>100</c:v>
                </c:pt>
                <c:pt idx="1">
                  <c:v>79.945000000000007</c:v>
                </c:pt>
                <c:pt idx="2">
                  <c:v>76.009</c:v>
                </c:pt>
                <c:pt idx="3">
                  <c:v>73.034000000000006</c:v>
                </c:pt>
                <c:pt idx="4">
                  <c:v>70.033000000000001</c:v>
                </c:pt>
                <c:pt idx="5">
                  <c:v>68.031999999999996</c:v>
                </c:pt>
                <c:pt idx="6">
                  <c:v>66.031000000000006</c:v>
                </c:pt>
                <c:pt idx="7">
                  <c:v>66.031000000000006</c:v>
                </c:pt>
                <c:pt idx="8">
                  <c:v>66.031000000000006</c:v>
                </c:pt>
                <c:pt idx="9">
                  <c:v>63.999000000000002</c:v>
                </c:pt>
                <c:pt idx="10">
                  <c:v>59.936</c:v>
                </c:pt>
                <c:pt idx="11">
                  <c:v>58.92</c:v>
                </c:pt>
                <c:pt idx="12">
                  <c:v>56.887999999999998</c:v>
                </c:pt>
                <c:pt idx="13">
                  <c:v>51.716000000000001</c:v>
                </c:pt>
                <c:pt idx="14">
                  <c:v>51.716000000000001</c:v>
                </c:pt>
                <c:pt idx="15">
                  <c:v>51.716000000000001</c:v>
                </c:pt>
                <c:pt idx="16">
                  <c:v>49.648000000000003</c:v>
                </c:pt>
                <c:pt idx="17">
                  <c:v>49.648000000000003</c:v>
                </c:pt>
                <c:pt idx="18">
                  <c:v>49.648000000000003</c:v>
                </c:pt>
                <c:pt idx="19">
                  <c:v>48.591000000000001</c:v>
                </c:pt>
                <c:pt idx="20">
                  <c:v>46.479000000000006</c:v>
                </c:pt>
                <c:pt idx="21">
                  <c:v>46.479000000000006</c:v>
                </c:pt>
                <c:pt idx="22">
                  <c:v>46.479000000000006</c:v>
                </c:pt>
                <c:pt idx="23">
                  <c:v>46.479000000000006</c:v>
                </c:pt>
                <c:pt idx="24">
                  <c:v>45.398000000000003</c:v>
                </c:pt>
                <c:pt idx="25">
                  <c:v>45.398000000000003</c:v>
                </c:pt>
                <c:pt idx="26">
                  <c:v>45.398000000000003</c:v>
                </c:pt>
                <c:pt idx="27">
                  <c:v>45.398000000000003</c:v>
                </c:pt>
                <c:pt idx="28">
                  <c:v>45.398000000000003</c:v>
                </c:pt>
                <c:pt idx="29">
                  <c:v>45.398000000000003</c:v>
                </c:pt>
                <c:pt idx="30">
                  <c:v>45.398000000000003</c:v>
                </c:pt>
                <c:pt idx="31">
                  <c:v>45.398000000000003</c:v>
                </c:pt>
                <c:pt idx="32">
                  <c:v>45.398000000000003</c:v>
                </c:pt>
                <c:pt idx="33">
                  <c:v>45.398000000000003</c:v>
                </c:pt>
                <c:pt idx="34">
                  <c:v>45.398000000000003</c:v>
                </c:pt>
                <c:pt idx="35">
                  <c:v>45.398000000000003</c:v>
                </c:pt>
                <c:pt idx="36">
                  <c:v>45.398000000000003</c:v>
                </c:pt>
                <c:pt idx="37">
                  <c:v>45.398000000000003</c:v>
                </c:pt>
                <c:pt idx="38">
                  <c:v>45.398000000000003</c:v>
                </c:pt>
                <c:pt idx="39">
                  <c:v>45.398000000000003</c:v>
                </c:pt>
                <c:pt idx="40">
                  <c:v>45.398000000000003</c:v>
                </c:pt>
                <c:pt idx="41">
                  <c:v>44.203000000000003</c:v>
                </c:pt>
                <c:pt idx="42">
                  <c:v>42.975000000000001</c:v>
                </c:pt>
                <c:pt idx="43">
                  <c:v>42.975000000000001</c:v>
                </c:pt>
                <c:pt idx="44">
                  <c:v>42.975000000000001</c:v>
                </c:pt>
                <c:pt idx="45">
                  <c:v>41.711000000000006</c:v>
                </c:pt>
                <c:pt idx="46">
                  <c:v>40.447000000000003</c:v>
                </c:pt>
                <c:pt idx="47">
                  <c:v>40.447000000000003</c:v>
                </c:pt>
                <c:pt idx="48">
                  <c:v>40.447000000000003</c:v>
                </c:pt>
                <c:pt idx="49">
                  <c:v>39.003</c:v>
                </c:pt>
                <c:pt idx="50">
                  <c:v>39.003</c:v>
                </c:pt>
                <c:pt idx="51">
                  <c:v>39.003</c:v>
                </c:pt>
                <c:pt idx="52">
                  <c:v>39.003</c:v>
                </c:pt>
                <c:pt idx="53">
                  <c:v>37.558</c:v>
                </c:pt>
                <c:pt idx="54">
                  <c:v>37.558</c:v>
                </c:pt>
                <c:pt idx="55">
                  <c:v>36.114000000000004</c:v>
                </c:pt>
                <c:pt idx="56">
                  <c:v>36.114000000000004</c:v>
                </c:pt>
                <c:pt idx="57">
                  <c:v>34.609000000000002</c:v>
                </c:pt>
                <c:pt idx="58">
                  <c:v>33.104000000000006</c:v>
                </c:pt>
                <c:pt idx="59">
                  <c:v>33.104000000000006</c:v>
                </c:pt>
                <c:pt idx="60">
                  <c:v>33.104000000000006</c:v>
                </c:pt>
                <c:pt idx="61">
                  <c:v>33.104000000000006</c:v>
                </c:pt>
                <c:pt idx="62">
                  <c:v>33.104000000000006</c:v>
                </c:pt>
                <c:pt idx="63">
                  <c:v>31.527999999999999</c:v>
                </c:pt>
                <c:pt idx="64">
                  <c:v>29.951000000000001</c:v>
                </c:pt>
                <c:pt idx="65">
                  <c:v>29.951000000000001</c:v>
                </c:pt>
                <c:pt idx="66">
                  <c:v>29.951000000000001</c:v>
                </c:pt>
                <c:pt idx="67">
                  <c:v>29.951000000000001</c:v>
                </c:pt>
                <c:pt idx="68">
                  <c:v>29.951000000000001</c:v>
                </c:pt>
                <c:pt idx="69">
                  <c:v>29.951000000000001</c:v>
                </c:pt>
                <c:pt idx="70">
                  <c:v>29.951000000000001</c:v>
                </c:pt>
                <c:pt idx="71">
                  <c:v>29.951000000000001</c:v>
                </c:pt>
                <c:pt idx="72">
                  <c:v>29.951000000000001</c:v>
                </c:pt>
                <c:pt idx="73">
                  <c:v>29.951000000000001</c:v>
                </c:pt>
                <c:pt idx="74">
                  <c:v>29.951000000000001</c:v>
                </c:pt>
                <c:pt idx="75">
                  <c:v>29.951000000000001</c:v>
                </c:pt>
                <c:pt idx="76">
                  <c:v>29.951000000000001</c:v>
                </c:pt>
                <c:pt idx="77">
                  <c:v>29.951000000000001</c:v>
                </c:pt>
                <c:pt idx="78">
                  <c:v>29.951000000000001</c:v>
                </c:pt>
                <c:pt idx="79">
                  <c:v>29.951000000000001</c:v>
                </c:pt>
                <c:pt idx="80">
                  <c:v>29.951000000000001</c:v>
                </c:pt>
                <c:pt idx="81">
                  <c:v>29.951000000000001</c:v>
                </c:pt>
                <c:pt idx="82">
                  <c:v>29.951000000000001</c:v>
                </c:pt>
                <c:pt idx="83">
                  <c:v>29.951000000000001</c:v>
                </c:pt>
                <c:pt idx="84">
                  <c:v>28.079000000000001</c:v>
                </c:pt>
              </c:numCache>
            </c:numRef>
          </c:yVal>
          <c:smooth val="0"/>
        </c:ser>
        <c:ser>
          <c:idx val="1"/>
          <c:order val="1"/>
          <c:tx>
            <c:strRef>
              <c:f>Sheet1!$C$1</c:f>
              <c:strCache>
                <c:ptCount val="1"/>
                <c:pt idx="0">
                  <c:v>Primary (N = 1,490)</c:v>
                </c:pt>
              </c:strCache>
            </c:strRef>
          </c:tx>
          <c:spPr>
            <a:ln w="41275">
              <a:solidFill>
                <a:srgbClr val="00FFFF"/>
              </a:solidFill>
            </a:ln>
          </c:spPr>
          <c:marker>
            <c:symbol val="none"/>
          </c:marker>
          <c:xVal>
            <c:numRef>
              <c:f>Sheet1!$A$2:$A$86</c:f>
              <c:numCache>
                <c:formatCode>General</c:formatCode>
                <c:ptCount val="85"/>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Sheet1!$C$2:$C$86</c:f>
              <c:numCache>
                <c:formatCode>General</c:formatCode>
                <c:ptCount val="85"/>
                <c:pt idx="0">
                  <c:v>100</c:v>
                </c:pt>
                <c:pt idx="1">
                  <c:v>92.927999999999997</c:v>
                </c:pt>
                <c:pt idx="2">
                  <c:v>90.670999999999978</c:v>
                </c:pt>
                <c:pt idx="3">
                  <c:v>89.774999999999991</c:v>
                </c:pt>
                <c:pt idx="4">
                  <c:v>88.669999999999987</c:v>
                </c:pt>
                <c:pt idx="5">
                  <c:v>87.77</c:v>
                </c:pt>
                <c:pt idx="6">
                  <c:v>86.66</c:v>
                </c:pt>
                <c:pt idx="7">
                  <c:v>86.034000000000006</c:v>
                </c:pt>
                <c:pt idx="8">
                  <c:v>85.266000000000005</c:v>
                </c:pt>
                <c:pt idx="9">
                  <c:v>84.705000000000013</c:v>
                </c:pt>
                <c:pt idx="10">
                  <c:v>83.647999999999996</c:v>
                </c:pt>
                <c:pt idx="11">
                  <c:v>82.513999999999996</c:v>
                </c:pt>
                <c:pt idx="12">
                  <c:v>81.8</c:v>
                </c:pt>
                <c:pt idx="13">
                  <c:v>81.361000000000004</c:v>
                </c:pt>
                <c:pt idx="14">
                  <c:v>80.691999999999993</c:v>
                </c:pt>
                <c:pt idx="15">
                  <c:v>79.718000000000004</c:v>
                </c:pt>
                <c:pt idx="16">
                  <c:v>78.516000000000005</c:v>
                </c:pt>
                <c:pt idx="17">
                  <c:v>77.461000000000027</c:v>
                </c:pt>
                <c:pt idx="18">
                  <c:v>76.399000000000001</c:v>
                </c:pt>
                <c:pt idx="19">
                  <c:v>76.016000000000005</c:v>
                </c:pt>
                <c:pt idx="20">
                  <c:v>75.093999999999994</c:v>
                </c:pt>
                <c:pt idx="21">
                  <c:v>74.394999999999996</c:v>
                </c:pt>
                <c:pt idx="22">
                  <c:v>73.849999999999994</c:v>
                </c:pt>
                <c:pt idx="23">
                  <c:v>72.673999999999978</c:v>
                </c:pt>
                <c:pt idx="24">
                  <c:v>71.961000000000027</c:v>
                </c:pt>
                <c:pt idx="25">
                  <c:v>71.554000000000002</c:v>
                </c:pt>
                <c:pt idx="26">
                  <c:v>71.046999999999997</c:v>
                </c:pt>
                <c:pt idx="27">
                  <c:v>70.194000000000003</c:v>
                </c:pt>
                <c:pt idx="28">
                  <c:v>69.421000000000006</c:v>
                </c:pt>
                <c:pt idx="29">
                  <c:v>68.554999999999993</c:v>
                </c:pt>
                <c:pt idx="30">
                  <c:v>67.595000000000013</c:v>
                </c:pt>
                <c:pt idx="31">
                  <c:v>67.155999999999949</c:v>
                </c:pt>
                <c:pt idx="32">
                  <c:v>66.446000000000026</c:v>
                </c:pt>
                <c:pt idx="33">
                  <c:v>65.998999999999995</c:v>
                </c:pt>
                <c:pt idx="34">
                  <c:v>65.093999999999994</c:v>
                </c:pt>
                <c:pt idx="35">
                  <c:v>64.178999999999988</c:v>
                </c:pt>
                <c:pt idx="36">
                  <c:v>63.619</c:v>
                </c:pt>
                <c:pt idx="37">
                  <c:v>62.947000000000003</c:v>
                </c:pt>
                <c:pt idx="38">
                  <c:v>62.264000000000003</c:v>
                </c:pt>
                <c:pt idx="39">
                  <c:v>61.968000000000011</c:v>
                </c:pt>
                <c:pt idx="40">
                  <c:v>61.274000000000001</c:v>
                </c:pt>
                <c:pt idx="41">
                  <c:v>60.876000000000005</c:v>
                </c:pt>
                <c:pt idx="42">
                  <c:v>60.276000000000003</c:v>
                </c:pt>
                <c:pt idx="43">
                  <c:v>59.571000000000005</c:v>
                </c:pt>
                <c:pt idx="44">
                  <c:v>59.267000000000003</c:v>
                </c:pt>
                <c:pt idx="45">
                  <c:v>58.86</c:v>
                </c:pt>
                <c:pt idx="46">
                  <c:v>58.450999999999993</c:v>
                </c:pt>
                <c:pt idx="47">
                  <c:v>57.714000000000006</c:v>
                </c:pt>
                <c:pt idx="48">
                  <c:v>57.284000000000006</c:v>
                </c:pt>
                <c:pt idx="49">
                  <c:v>56.508000000000003</c:v>
                </c:pt>
                <c:pt idx="50">
                  <c:v>56.28</c:v>
                </c:pt>
                <c:pt idx="51">
                  <c:v>55.936</c:v>
                </c:pt>
                <c:pt idx="52">
                  <c:v>55.704000000000001</c:v>
                </c:pt>
                <c:pt idx="53">
                  <c:v>54.891000000000005</c:v>
                </c:pt>
                <c:pt idx="54">
                  <c:v>54.656000000000006</c:v>
                </c:pt>
                <c:pt idx="55">
                  <c:v>54.186</c:v>
                </c:pt>
                <c:pt idx="56">
                  <c:v>53.831000000000003</c:v>
                </c:pt>
                <c:pt idx="57">
                  <c:v>52.991</c:v>
                </c:pt>
                <c:pt idx="58">
                  <c:v>52.748000000000012</c:v>
                </c:pt>
                <c:pt idx="59">
                  <c:v>52.378</c:v>
                </c:pt>
                <c:pt idx="60">
                  <c:v>52.127000000000002</c:v>
                </c:pt>
                <c:pt idx="61">
                  <c:v>51.862000000000002</c:v>
                </c:pt>
                <c:pt idx="62">
                  <c:v>51.72800000000003</c:v>
                </c:pt>
                <c:pt idx="63">
                  <c:v>51.72800000000003</c:v>
                </c:pt>
                <c:pt idx="64">
                  <c:v>51.72800000000003</c:v>
                </c:pt>
                <c:pt idx="65">
                  <c:v>51.181000000000004</c:v>
                </c:pt>
                <c:pt idx="66">
                  <c:v>50.632000000000012</c:v>
                </c:pt>
                <c:pt idx="67">
                  <c:v>49.804000000000002</c:v>
                </c:pt>
                <c:pt idx="68">
                  <c:v>49.389000000000003</c:v>
                </c:pt>
                <c:pt idx="69">
                  <c:v>48.832000000000001</c:v>
                </c:pt>
                <c:pt idx="70">
                  <c:v>48.269000000000013</c:v>
                </c:pt>
                <c:pt idx="71">
                  <c:v>47.844000000000001</c:v>
                </c:pt>
                <c:pt idx="72">
                  <c:v>47.551000000000002</c:v>
                </c:pt>
                <c:pt idx="73">
                  <c:v>47.247</c:v>
                </c:pt>
                <c:pt idx="74">
                  <c:v>46.465000000000003</c:v>
                </c:pt>
                <c:pt idx="75">
                  <c:v>46.148000000000003</c:v>
                </c:pt>
                <c:pt idx="76">
                  <c:v>45.989000000000004</c:v>
                </c:pt>
                <c:pt idx="77">
                  <c:v>45.668000000000013</c:v>
                </c:pt>
                <c:pt idx="78">
                  <c:v>45.181000000000004</c:v>
                </c:pt>
                <c:pt idx="79">
                  <c:v>45.017000000000003</c:v>
                </c:pt>
                <c:pt idx="80">
                  <c:v>44.685000000000002</c:v>
                </c:pt>
                <c:pt idx="81">
                  <c:v>44.349000000000004</c:v>
                </c:pt>
                <c:pt idx="82">
                  <c:v>44.349000000000004</c:v>
                </c:pt>
                <c:pt idx="83">
                  <c:v>44.178000000000011</c:v>
                </c:pt>
                <c:pt idx="84">
                  <c:v>43.999000000000002</c:v>
                </c:pt>
              </c:numCache>
            </c:numRef>
          </c:yVal>
          <c:smooth val="0"/>
        </c:ser>
        <c:dLbls>
          <c:showLegendKey val="0"/>
          <c:showVal val="0"/>
          <c:showCatName val="0"/>
          <c:showSerName val="0"/>
          <c:showPercent val="0"/>
          <c:showBubbleSize val="0"/>
        </c:dLbls>
        <c:axId val="676350016"/>
        <c:axId val="676350408"/>
      </c:scatterChart>
      <c:valAx>
        <c:axId val="676350016"/>
        <c:scaling>
          <c:orientation val="minMax"/>
          <c:max val="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50408"/>
        <c:crosses val="autoZero"/>
        <c:crossBetween val="midCat"/>
        <c:majorUnit val="1"/>
      </c:valAx>
      <c:valAx>
        <c:axId val="676350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50016"/>
        <c:crosses val="autoZero"/>
        <c:crossBetween val="midCat"/>
        <c:majorUnit val="20"/>
      </c:valAx>
      <c:spPr>
        <a:solidFill>
          <a:schemeClr val="bg2"/>
        </a:solidFill>
        <a:ln>
          <a:solidFill>
            <a:schemeClr val="tx1"/>
          </a:solidFill>
        </a:ln>
      </c:spPr>
    </c:plotArea>
    <c:legend>
      <c:legendPos val="r"/>
      <c:layout>
        <c:manualLayout>
          <c:xMode val="edge"/>
          <c:yMode val="edge"/>
          <c:x val="0.60021380623882481"/>
          <c:y val="5.6595839123050787E-2"/>
          <c:w val="0.32896023505911504"/>
          <c:h val="0.1107464875714065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882347092977582"/>
        </c:manualLayout>
      </c:layout>
      <c:scatterChart>
        <c:scatterStyle val="lineMarker"/>
        <c:varyColors val="0"/>
        <c:ser>
          <c:idx val="0"/>
          <c:order val="0"/>
          <c:tx>
            <c:strRef>
              <c:f>Sheet1!$B$1</c:f>
              <c:strCache>
                <c:ptCount val="1"/>
                <c:pt idx="0">
                  <c:v>Retransplant/&lt;1 Year (N=34)</c:v>
                </c:pt>
              </c:strCache>
            </c:strRef>
          </c:tx>
          <c:spPr>
            <a:ln w="41275">
              <a:solidFill>
                <a:srgbClr val="FFC0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Sheet1!$B$2:$B$74</c:f>
              <c:numCache>
                <c:formatCode>General</c:formatCode>
                <c:ptCount val="73"/>
                <c:pt idx="0">
                  <c:v>100</c:v>
                </c:pt>
                <c:pt idx="1">
                  <c:v>58.823999999999998</c:v>
                </c:pt>
                <c:pt idx="2">
                  <c:v>52.941000000000003</c:v>
                </c:pt>
                <c:pt idx="3">
                  <c:v>50</c:v>
                </c:pt>
                <c:pt idx="4">
                  <c:v>41.176000000000002</c:v>
                </c:pt>
                <c:pt idx="5">
                  <c:v>41.176000000000002</c:v>
                </c:pt>
                <c:pt idx="6">
                  <c:v>38.234999999999999</c:v>
                </c:pt>
                <c:pt idx="7">
                  <c:v>38.234999999999999</c:v>
                </c:pt>
                <c:pt idx="8">
                  <c:v>38.234999999999999</c:v>
                </c:pt>
                <c:pt idx="9">
                  <c:v>35.293999999999997</c:v>
                </c:pt>
                <c:pt idx="10">
                  <c:v>35.293999999999997</c:v>
                </c:pt>
                <c:pt idx="11">
                  <c:v>32.353000000000002</c:v>
                </c:pt>
                <c:pt idx="12">
                  <c:v>32.353000000000002</c:v>
                </c:pt>
              </c:numCache>
            </c:numRef>
          </c:yVal>
          <c:smooth val="0"/>
        </c:ser>
        <c:ser>
          <c:idx val="1"/>
          <c:order val="1"/>
          <c:tx>
            <c:strRef>
              <c:f>Sheet1!$C$1</c:f>
              <c:strCache>
                <c:ptCount val="1"/>
                <c:pt idx="0">
                  <c:v>Retransplant/≥1 Year (N=82)</c:v>
                </c:pt>
              </c:strCache>
            </c:strRef>
          </c:tx>
          <c:spPr>
            <a:ln w="41275">
              <a:solidFill>
                <a:srgbClr val="FF00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Sheet1!$C$2:$C$74</c:f>
              <c:numCache>
                <c:formatCode>General</c:formatCode>
                <c:ptCount val="73"/>
                <c:pt idx="0">
                  <c:v>100</c:v>
                </c:pt>
                <c:pt idx="1">
                  <c:v>82.84</c:v>
                </c:pt>
                <c:pt idx="2">
                  <c:v>78.995000000000005</c:v>
                </c:pt>
                <c:pt idx="3">
                  <c:v>75.108999999999995</c:v>
                </c:pt>
                <c:pt idx="4">
                  <c:v>72.52</c:v>
                </c:pt>
                <c:pt idx="5">
                  <c:v>69.930000000000007</c:v>
                </c:pt>
                <c:pt idx="6">
                  <c:v>68.635000000000005</c:v>
                </c:pt>
                <c:pt idx="7">
                  <c:v>68.635000000000005</c:v>
                </c:pt>
                <c:pt idx="8">
                  <c:v>68.635000000000005</c:v>
                </c:pt>
                <c:pt idx="9">
                  <c:v>67.34</c:v>
                </c:pt>
                <c:pt idx="10">
                  <c:v>63.454999999999998</c:v>
                </c:pt>
                <c:pt idx="11">
                  <c:v>63.454999999999998</c:v>
                </c:pt>
                <c:pt idx="12">
                  <c:v>60.865000000000002</c:v>
                </c:pt>
                <c:pt idx="13">
                  <c:v>56.895000000000003</c:v>
                </c:pt>
                <c:pt idx="14">
                  <c:v>56.895000000000003</c:v>
                </c:pt>
                <c:pt idx="15">
                  <c:v>56.895000000000003</c:v>
                </c:pt>
                <c:pt idx="16">
                  <c:v>55.572000000000003</c:v>
                </c:pt>
                <c:pt idx="17">
                  <c:v>55.572000000000003</c:v>
                </c:pt>
                <c:pt idx="18">
                  <c:v>55.572000000000003</c:v>
                </c:pt>
                <c:pt idx="19">
                  <c:v>54.216999999999999</c:v>
                </c:pt>
                <c:pt idx="20">
                  <c:v>52.860999999999997</c:v>
                </c:pt>
                <c:pt idx="21">
                  <c:v>52.860999999999997</c:v>
                </c:pt>
                <c:pt idx="22">
                  <c:v>52.860999999999997</c:v>
                </c:pt>
                <c:pt idx="23">
                  <c:v>52.860999999999997</c:v>
                </c:pt>
                <c:pt idx="24">
                  <c:v>51.47</c:v>
                </c:pt>
                <c:pt idx="25">
                  <c:v>51.47</c:v>
                </c:pt>
                <c:pt idx="26">
                  <c:v>51.47</c:v>
                </c:pt>
                <c:pt idx="27">
                  <c:v>51.47</c:v>
                </c:pt>
                <c:pt idx="28">
                  <c:v>51.47</c:v>
                </c:pt>
                <c:pt idx="29">
                  <c:v>51.47</c:v>
                </c:pt>
                <c:pt idx="30">
                  <c:v>51.47</c:v>
                </c:pt>
                <c:pt idx="31">
                  <c:v>51.47</c:v>
                </c:pt>
                <c:pt idx="32">
                  <c:v>51.47</c:v>
                </c:pt>
                <c:pt idx="33">
                  <c:v>51.47</c:v>
                </c:pt>
                <c:pt idx="34">
                  <c:v>51.47</c:v>
                </c:pt>
                <c:pt idx="35">
                  <c:v>50.04</c:v>
                </c:pt>
                <c:pt idx="36">
                  <c:v>50.04</c:v>
                </c:pt>
                <c:pt idx="37">
                  <c:v>50.04</c:v>
                </c:pt>
                <c:pt idx="38">
                  <c:v>50.04</c:v>
                </c:pt>
                <c:pt idx="39">
                  <c:v>50.04</c:v>
                </c:pt>
                <c:pt idx="40">
                  <c:v>50.04</c:v>
                </c:pt>
                <c:pt idx="41">
                  <c:v>48.524000000000001</c:v>
                </c:pt>
                <c:pt idx="42">
                  <c:v>48.524000000000001</c:v>
                </c:pt>
                <c:pt idx="43">
                  <c:v>48.524000000000001</c:v>
                </c:pt>
                <c:pt idx="44">
                  <c:v>48.524000000000001</c:v>
                </c:pt>
                <c:pt idx="45">
                  <c:v>46.959000000000003</c:v>
                </c:pt>
                <c:pt idx="46">
                  <c:v>45.393000000000001</c:v>
                </c:pt>
                <c:pt idx="47">
                  <c:v>45.393000000000001</c:v>
                </c:pt>
                <c:pt idx="48">
                  <c:v>45.393000000000001</c:v>
                </c:pt>
                <c:pt idx="49">
                  <c:v>41.762</c:v>
                </c:pt>
                <c:pt idx="50">
                  <c:v>41.762</c:v>
                </c:pt>
                <c:pt idx="51">
                  <c:v>41.762</c:v>
                </c:pt>
                <c:pt idx="52">
                  <c:v>41.762</c:v>
                </c:pt>
                <c:pt idx="53">
                  <c:v>39.945999999999998</c:v>
                </c:pt>
                <c:pt idx="54">
                  <c:v>39.945999999999998</c:v>
                </c:pt>
                <c:pt idx="55">
                  <c:v>38.130000000000003</c:v>
                </c:pt>
                <c:pt idx="56">
                  <c:v>38.130000000000003</c:v>
                </c:pt>
                <c:pt idx="57">
                  <c:v>38.130000000000003</c:v>
                </c:pt>
                <c:pt idx="58">
                  <c:v>36.223999999999997</c:v>
                </c:pt>
                <c:pt idx="59">
                  <c:v>36.223999999999997</c:v>
                </c:pt>
                <c:pt idx="60">
                  <c:v>36.223999999999997</c:v>
                </c:pt>
                <c:pt idx="61">
                  <c:v>36.223999999999997</c:v>
                </c:pt>
                <c:pt idx="62">
                  <c:v>36.223999999999997</c:v>
                </c:pt>
                <c:pt idx="63">
                  <c:v>32.198999999999998</c:v>
                </c:pt>
                <c:pt idx="64">
                  <c:v>30.187000000000001</c:v>
                </c:pt>
                <c:pt idx="65">
                  <c:v>30.187000000000001</c:v>
                </c:pt>
                <c:pt idx="66">
                  <c:v>30.187000000000001</c:v>
                </c:pt>
                <c:pt idx="67">
                  <c:v>30.187000000000001</c:v>
                </c:pt>
                <c:pt idx="68">
                  <c:v>30.187000000000001</c:v>
                </c:pt>
                <c:pt idx="69">
                  <c:v>30.187000000000001</c:v>
                </c:pt>
                <c:pt idx="70">
                  <c:v>30.187000000000001</c:v>
                </c:pt>
                <c:pt idx="71">
                  <c:v>30.187000000000001</c:v>
                </c:pt>
                <c:pt idx="72">
                  <c:v>30.187000000000001</c:v>
                </c:pt>
              </c:numCache>
            </c:numRef>
          </c:yVal>
          <c:smooth val="0"/>
        </c:ser>
        <c:ser>
          <c:idx val="2"/>
          <c:order val="2"/>
          <c:tx>
            <c:strRef>
              <c:f>Sheet1!$D$1</c:f>
              <c:strCache>
                <c:ptCount val="1"/>
                <c:pt idx="0">
                  <c:v>Primary (N=1,743)</c:v>
                </c:pt>
              </c:strCache>
            </c:strRef>
          </c:tx>
          <c:spPr>
            <a:ln w="41275">
              <a:solidFill>
                <a:srgbClr val="00FFFF"/>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Sheet1!$D$2:$D$74</c:f>
              <c:numCache>
                <c:formatCode>General</c:formatCode>
                <c:ptCount val="73"/>
                <c:pt idx="0">
                  <c:v>100</c:v>
                </c:pt>
                <c:pt idx="1">
                  <c:v>92.222999999999999</c:v>
                </c:pt>
                <c:pt idx="2">
                  <c:v>89.823999999999998</c:v>
                </c:pt>
                <c:pt idx="3">
                  <c:v>88.644999999999996</c:v>
                </c:pt>
                <c:pt idx="4">
                  <c:v>87.284999999999997</c:v>
                </c:pt>
                <c:pt idx="5">
                  <c:v>86.397000000000006</c:v>
                </c:pt>
                <c:pt idx="6">
                  <c:v>85.031999999999996</c:v>
                </c:pt>
                <c:pt idx="7">
                  <c:v>84.138000000000005</c:v>
                </c:pt>
                <c:pt idx="8">
                  <c:v>83.301000000000002</c:v>
                </c:pt>
                <c:pt idx="9">
                  <c:v>82.820999999999998</c:v>
                </c:pt>
                <c:pt idx="10">
                  <c:v>81.796000000000006</c:v>
                </c:pt>
                <c:pt idx="11">
                  <c:v>80.825999999999993</c:v>
                </c:pt>
                <c:pt idx="12">
                  <c:v>79.911000000000001</c:v>
                </c:pt>
                <c:pt idx="13">
                  <c:v>79.349000000000004</c:v>
                </c:pt>
                <c:pt idx="14">
                  <c:v>78.650999999999996</c:v>
                </c:pt>
                <c:pt idx="15">
                  <c:v>77.692999999999998</c:v>
                </c:pt>
                <c:pt idx="16">
                  <c:v>76.602000000000004</c:v>
                </c:pt>
                <c:pt idx="17">
                  <c:v>75.572999999999993</c:v>
                </c:pt>
                <c:pt idx="18">
                  <c:v>74.602000000000004</c:v>
                </c:pt>
                <c:pt idx="19">
                  <c:v>74.210999999999999</c:v>
                </c:pt>
                <c:pt idx="20">
                  <c:v>73.295000000000002</c:v>
                </c:pt>
                <c:pt idx="21">
                  <c:v>72.635000000000005</c:v>
                </c:pt>
                <c:pt idx="22">
                  <c:v>71.971999999999994</c:v>
                </c:pt>
                <c:pt idx="23">
                  <c:v>70.906000000000006</c:v>
                </c:pt>
                <c:pt idx="24">
                  <c:v>70.299000000000007</c:v>
                </c:pt>
                <c:pt idx="25">
                  <c:v>69.884</c:v>
                </c:pt>
                <c:pt idx="26">
                  <c:v>69.456999999999994</c:v>
                </c:pt>
                <c:pt idx="27">
                  <c:v>68.45</c:v>
                </c:pt>
                <c:pt idx="28">
                  <c:v>67.725999999999999</c:v>
                </c:pt>
                <c:pt idx="29">
                  <c:v>66.995999999999995</c:v>
                </c:pt>
                <c:pt idx="30">
                  <c:v>65.894000000000005</c:v>
                </c:pt>
                <c:pt idx="31">
                  <c:v>65.450999999999993</c:v>
                </c:pt>
                <c:pt idx="32">
                  <c:v>64.778999999999996</c:v>
                </c:pt>
                <c:pt idx="33">
                  <c:v>64.403999999999996</c:v>
                </c:pt>
                <c:pt idx="34">
                  <c:v>63.643999999999998</c:v>
                </c:pt>
                <c:pt idx="35">
                  <c:v>62.723999999999997</c:v>
                </c:pt>
                <c:pt idx="36">
                  <c:v>62.097999999999999</c:v>
                </c:pt>
                <c:pt idx="37">
                  <c:v>61.536000000000001</c:v>
                </c:pt>
                <c:pt idx="38">
                  <c:v>60.884</c:v>
                </c:pt>
                <c:pt idx="39">
                  <c:v>60.555</c:v>
                </c:pt>
                <c:pt idx="40">
                  <c:v>59.811999999999998</c:v>
                </c:pt>
                <c:pt idx="41">
                  <c:v>59.396999999999998</c:v>
                </c:pt>
                <c:pt idx="42">
                  <c:v>58.896999999999998</c:v>
                </c:pt>
                <c:pt idx="43">
                  <c:v>58.31</c:v>
                </c:pt>
                <c:pt idx="44">
                  <c:v>58.057000000000002</c:v>
                </c:pt>
                <c:pt idx="45">
                  <c:v>57.548999999999999</c:v>
                </c:pt>
                <c:pt idx="46">
                  <c:v>57.037999999999997</c:v>
                </c:pt>
                <c:pt idx="47">
                  <c:v>56.427999999999997</c:v>
                </c:pt>
                <c:pt idx="48">
                  <c:v>55.984999999999999</c:v>
                </c:pt>
                <c:pt idx="49">
                  <c:v>55.255000000000003</c:v>
                </c:pt>
                <c:pt idx="50">
                  <c:v>55.067999999999998</c:v>
                </c:pt>
                <c:pt idx="51">
                  <c:v>54.691000000000003</c:v>
                </c:pt>
                <c:pt idx="52">
                  <c:v>54.406999999999996</c:v>
                </c:pt>
                <c:pt idx="53">
                  <c:v>53.741999999999997</c:v>
                </c:pt>
                <c:pt idx="54">
                  <c:v>53.55</c:v>
                </c:pt>
                <c:pt idx="55">
                  <c:v>52.877000000000002</c:v>
                </c:pt>
                <c:pt idx="56">
                  <c:v>52.392000000000003</c:v>
                </c:pt>
                <c:pt idx="57">
                  <c:v>51.607999999999997</c:v>
                </c:pt>
                <c:pt idx="58">
                  <c:v>51.41</c:v>
                </c:pt>
                <c:pt idx="59">
                  <c:v>51.006999999999998</c:v>
                </c:pt>
                <c:pt idx="60">
                  <c:v>50.802999999999997</c:v>
                </c:pt>
                <c:pt idx="61">
                  <c:v>50.588999999999999</c:v>
                </c:pt>
                <c:pt idx="62">
                  <c:v>50.481000000000002</c:v>
                </c:pt>
                <c:pt idx="63">
                  <c:v>50.372</c:v>
                </c:pt>
                <c:pt idx="64">
                  <c:v>50.372</c:v>
                </c:pt>
                <c:pt idx="65">
                  <c:v>49.819000000000003</c:v>
                </c:pt>
                <c:pt idx="66">
                  <c:v>49.375</c:v>
                </c:pt>
                <c:pt idx="67">
                  <c:v>48.484000000000002</c:v>
                </c:pt>
                <c:pt idx="68">
                  <c:v>48.148000000000003</c:v>
                </c:pt>
                <c:pt idx="69">
                  <c:v>47.587000000000003</c:v>
                </c:pt>
                <c:pt idx="70">
                  <c:v>47.134</c:v>
                </c:pt>
                <c:pt idx="71">
                  <c:v>46.676000000000002</c:v>
                </c:pt>
                <c:pt idx="72">
                  <c:v>46.44</c:v>
                </c:pt>
              </c:numCache>
            </c:numRef>
          </c:yVal>
          <c:smooth val="0"/>
        </c:ser>
        <c:dLbls>
          <c:showLegendKey val="0"/>
          <c:showVal val="0"/>
          <c:showCatName val="0"/>
          <c:showSerName val="0"/>
          <c:showPercent val="0"/>
          <c:showBubbleSize val="0"/>
        </c:dLbls>
        <c:axId val="676351192"/>
        <c:axId val="676351584"/>
      </c:scatterChart>
      <c:valAx>
        <c:axId val="676351192"/>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51584"/>
        <c:crosses val="autoZero"/>
        <c:crossBetween val="midCat"/>
        <c:majorUnit val="1"/>
      </c:valAx>
      <c:valAx>
        <c:axId val="676351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51192"/>
        <c:crosses val="autoZero"/>
        <c:crossBetween val="midCat"/>
        <c:majorUnit val="20"/>
      </c:valAx>
      <c:spPr>
        <a:solidFill>
          <a:schemeClr val="bg2"/>
        </a:solidFill>
        <a:ln>
          <a:solidFill>
            <a:schemeClr val="tx1"/>
          </a:solidFill>
        </a:ln>
      </c:spPr>
    </c:plotArea>
    <c:legend>
      <c:legendPos val="r"/>
      <c:layout>
        <c:manualLayout>
          <c:xMode val="edge"/>
          <c:yMode val="edge"/>
          <c:x val="0.59132000092908743"/>
          <c:y val="8.8458584221090028E-2"/>
          <c:w val="0.33769911504424815"/>
          <c:h val="0.17115366261035539"/>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Obliterative Bronchiolitis (N=60)</c:v>
                </c:pt>
              </c:strCache>
            </c:strRef>
          </c:tx>
          <c:spPr>
            <a:ln w="41275">
              <a:solidFill>
                <a:srgbClr val="4DEAF1"/>
              </a:solidFill>
            </a:ln>
          </c:spPr>
          <c:marker>
            <c:symbol val="none"/>
          </c:marker>
          <c:xVal>
            <c:numRef>
              <c:f>Sheet1!$A$2:$A$74</c:f>
              <c:numCache>
                <c:formatCode>General</c:formatCode>
                <c:ptCount val="73"/>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Sheet1!$B$2:$B$74</c:f>
              <c:numCache>
                <c:formatCode>General</c:formatCode>
                <c:ptCount val="73"/>
                <c:pt idx="0">
                  <c:v>100</c:v>
                </c:pt>
                <c:pt idx="1">
                  <c:v>81.667000000000002</c:v>
                </c:pt>
                <c:pt idx="2">
                  <c:v>76.593000000000004</c:v>
                </c:pt>
                <c:pt idx="3">
                  <c:v>74.811000000000007</c:v>
                </c:pt>
                <c:pt idx="4">
                  <c:v>71.248999999999995</c:v>
                </c:pt>
                <c:pt idx="5">
                  <c:v>65.905000000000001</c:v>
                </c:pt>
                <c:pt idx="6">
                  <c:v>62.343000000000004</c:v>
                </c:pt>
                <c:pt idx="7">
                  <c:v>62.343000000000004</c:v>
                </c:pt>
                <c:pt idx="8">
                  <c:v>62.343000000000004</c:v>
                </c:pt>
                <c:pt idx="9">
                  <c:v>60.562000000000012</c:v>
                </c:pt>
                <c:pt idx="10">
                  <c:v>58.78</c:v>
                </c:pt>
                <c:pt idx="11">
                  <c:v>58.78</c:v>
                </c:pt>
                <c:pt idx="12">
                  <c:v>58.78</c:v>
                </c:pt>
                <c:pt idx="13">
                  <c:v>53.27</c:v>
                </c:pt>
                <c:pt idx="14">
                  <c:v>53.27</c:v>
                </c:pt>
                <c:pt idx="15">
                  <c:v>53.27</c:v>
                </c:pt>
                <c:pt idx="16">
                  <c:v>51.433</c:v>
                </c:pt>
                <c:pt idx="17">
                  <c:v>51.433</c:v>
                </c:pt>
                <c:pt idx="18">
                  <c:v>51.433</c:v>
                </c:pt>
                <c:pt idx="19">
                  <c:v>49.596000000000011</c:v>
                </c:pt>
                <c:pt idx="20">
                  <c:v>49.596000000000011</c:v>
                </c:pt>
                <c:pt idx="21">
                  <c:v>49.596000000000011</c:v>
                </c:pt>
                <c:pt idx="22">
                  <c:v>49.596000000000011</c:v>
                </c:pt>
                <c:pt idx="23">
                  <c:v>49.596000000000011</c:v>
                </c:pt>
                <c:pt idx="24">
                  <c:v>47.759</c:v>
                </c:pt>
                <c:pt idx="25">
                  <c:v>47.759</c:v>
                </c:pt>
                <c:pt idx="26">
                  <c:v>47.759</c:v>
                </c:pt>
                <c:pt idx="27">
                  <c:v>47.759</c:v>
                </c:pt>
                <c:pt idx="28">
                  <c:v>47.759</c:v>
                </c:pt>
                <c:pt idx="29">
                  <c:v>47.759</c:v>
                </c:pt>
                <c:pt idx="30">
                  <c:v>47.759</c:v>
                </c:pt>
                <c:pt idx="31">
                  <c:v>47.759</c:v>
                </c:pt>
                <c:pt idx="32">
                  <c:v>47.759</c:v>
                </c:pt>
                <c:pt idx="33">
                  <c:v>47.759</c:v>
                </c:pt>
                <c:pt idx="34">
                  <c:v>47.759</c:v>
                </c:pt>
                <c:pt idx="35">
                  <c:v>47.759</c:v>
                </c:pt>
                <c:pt idx="36">
                  <c:v>47.759</c:v>
                </c:pt>
                <c:pt idx="37">
                  <c:v>47.759</c:v>
                </c:pt>
                <c:pt idx="38">
                  <c:v>47.759</c:v>
                </c:pt>
                <c:pt idx="39">
                  <c:v>47.759</c:v>
                </c:pt>
                <c:pt idx="40">
                  <c:v>47.759</c:v>
                </c:pt>
                <c:pt idx="41">
                  <c:v>45.769000000000013</c:v>
                </c:pt>
                <c:pt idx="42">
                  <c:v>45.769000000000013</c:v>
                </c:pt>
                <c:pt idx="43">
                  <c:v>45.769000000000013</c:v>
                </c:pt>
                <c:pt idx="44">
                  <c:v>45.769000000000013</c:v>
                </c:pt>
                <c:pt idx="45">
                  <c:v>43.689</c:v>
                </c:pt>
                <c:pt idx="46">
                  <c:v>43.689</c:v>
                </c:pt>
                <c:pt idx="47">
                  <c:v>43.689</c:v>
                </c:pt>
                <c:pt idx="48">
                  <c:v>43.689</c:v>
                </c:pt>
                <c:pt idx="49">
                  <c:v>39.32</c:v>
                </c:pt>
                <c:pt idx="50">
                  <c:v>39.32</c:v>
                </c:pt>
                <c:pt idx="51">
                  <c:v>39.32</c:v>
                </c:pt>
                <c:pt idx="52">
                  <c:v>39.32</c:v>
                </c:pt>
                <c:pt idx="53">
                  <c:v>37.135000000000012</c:v>
                </c:pt>
                <c:pt idx="54">
                  <c:v>37.135000000000012</c:v>
                </c:pt>
                <c:pt idx="55">
                  <c:v>34.950999999999993</c:v>
                </c:pt>
                <c:pt idx="56">
                  <c:v>34.950999999999993</c:v>
                </c:pt>
                <c:pt idx="57">
                  <c:v>34.950999999999993</c:v>
                </c:pt>
                <c:pt idx="58">
                  <c:v>32.766000000000012</c:v>
                </c:pt>
                <c:pt idx="59">
                  <c:v>32.766000000000012</c:v>
                </c:pt>
                <c:pt idx="60">
                  <c:v>32.766000000000012</c:v>
                </c:pt>
                <c:pt idx="61">
                  <c:v>32.766000000000012</c:v>
                </c:pt>
                <c:pt idx="62">
                  <c:v>32.766000000000012</c:v>
                </c:pt>
                <c:pt idx="63">
                  <c:v>30.581999999999987</c:v>
                </c:pt>
                <c:pt idx="64">
                  <c:v>28.398</c:v>
                </c:pt>
                <c:pt idx="65">
                  <c:v>28.398</c:v>
                </c:pt>
                <c:pt idx="66">
                  <c:v>28.398</c:v>
                </c:pt>
                <c:pt idx="67">
                  <c:v>28.398</c:v>
                </c:pt>
                <c:pt idx="68">
                  <c:v>28.398</c:v>
                </c:pt>
                <c:pt idx="69">
                  <c:v>28.398</c:v>
                </c:pt>
                <c:pt idx="70">
                  <c:v>28.398</c:v>
                </c:pt>
                <c:pt idx="71">
                  <c:v>28.398</c:v>
                </c:pt>
                <c:pt idx="72">
                  <c:v>28.398</c:v>
                </c:pt>
              </c:numCache>
            </c:numRef>
          </c:yVal>
          <c:smooth val="0"/>
        </c:ser>
        <c:ser>
          <c:idx val="1"/>
          <c:order val="1"/>
          <c:tx>
            <c:strRef>
              <c:f>Sheet1!$C$1</c:f>
              <c:strCache>
                <c:ptCount val="1"/>
                <c:pt idx="0">
                  <c:v>Non Obliterative Bronchiolitis (N=66)</c:v>
                </c:pt>
              </c:strCache>
            </c:strRef>
          </c:tx>
          <c:spPr>
            <a:ln w="41275">
              <a:solidFill>
                <a:srgbClr val="FFFF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Sheet1!$C$2:$C$74</c:f>
              <c:numCache>
                <c:formatCode>General</c:formatCode>
                <c:ptCount val="73"/>
                <c:pt idx="0">
                  <c:v>100</c:v>
                </c:pt>
                <c:pt idx="1">
                  <c:v>72.175999999999988</c:v>
                </c:pt>
                <c:pt idx="2">
                  <c:v>68.968000000000004</c:v>
                </c:pt>
                <c:pt idx="3">
                  <c:v>64.155999999999949</c:v>
                </c:pt>
                <c:pt idx="4">
                  <c:v>59.344000000000001</c:v>
                </c:pt>
                <c:pt idx="5">
                  <c:v>59.344000000000001</c:v>
                </c:pt>
                <c:pt idx="6">
                  <c:v>59.344000000000001</c:v>
                </c:pt>
                <c:pt idx="7">
                  <c:v>59.344000000000001</c:v>
                </c:pt>
                <c:pt idx="8">
                  <c:v>59.344000000000001</c:v>
                </c:pt>
                <c:pt idx="9">
                  <c:v>57.696000000000012</c:v>
                </c:pt>
                <c:pt idx="10">
                  <c:v>52.751000000000005</c:v>
                </c:pt>
                <c:pt idx="11">
                  <c:v>51.102000000000011</c:v>
                </c:pt>
                <c:pt idx="12">
                  <c:v>47.805</c:v>
                </c:pt>
                <c:pt idx="13">
                  <c:v>44.508000000000003</c:v>
                </c:pt>
                <c:pt idx="14">
                  <c:v>44.508000000000003</c:v>
                </c:pt>
                <c:pt idx="15">
                  <c:v>44.508000000000003</c:v>
                </c:pt>
                <c:pt idx="16">
                  <c:v>42.86</c:v>
                </c:pt>
                <c:pt idx="17">
                  <c:v>42.86</c:v>
                </c:pt>
                <c:pt idx="18">
                  <c:v>42.86</c:v>
                </c:pt>
                <c:pt idx="19">
                  <c:v>42.86</c:v>
                </c:pt>
                <c:pt idx="20">
                  <c:v>39.431000000000004</c:v>
                </c:pt>
                <c:pt idx="21">
                  <c:v>39.431000000000004</c:v>
                </c:pt>
                <c:pt idx="22">
                  <c:v>39.431000000000004</c:v>
                </c:pt>
                <c:pt idx="23">
                  <c:v>39.431000000000004</c:v>
                </c:pt>
                <c:pt idx="24">
                  <c:v>39.431000000000004</c:v>
                </c:pt>
                <c:pt idx="25">
                  <c:v>39.431000000000004</c:v>
                </c:pt>
                <c:pt idx="26">
                  <c:v>39.431000000000004</c:v>
                </c:pt>
                <c:pt idx="27">
                  <c:v>39.431000000000004</c:v>
                </c:pt>
                <c:pt idx="28">
                  <c:v>39.431000000000004</c:v>
                </c:pt>
                <c:pt idx="29">
                  <c:v>39.431000000000004</c:v>
                </c:pt>
                <c:pt idx="30">
                  <c:v>39.431000000000004</c:v>
                </c:pt>
                <c:pt idx="31">
                  <c:v>39.431000000000004</c:v>
                </c:pt>
                <c:pt idx="32">
                  <c:v>39.431000000000004</c:v>
                </c:pt>
                <c:pt idx="33">
                  <c:v>39.431000000000004</c:v>
                </c:pt>
                <c:pt idx="34">
                  <c:v>39.431000000000004</c:v>
                </c:pt>
                <c:pt idx="35">
                  <c:v>37.553000000000004</c:v>
                </c:pt>
                <c:pt idx="36">
                  <c:v>37.553000000000004</c:v>
                </c:pt>
                <c:pt idx="37">
                  <c:v>37.553000000000004</c:v>
                </c:pt>
                <c:pt idx="38">
                  <c:v>37.553000000000004</c:v>
                </c:pt>
                <c:pt idx="39">
                  <c:v>37.553000000000004</c:v>
                </c:pt>
                <c:pt idx="40">
                  <c:v>37.553000000000004</c:v>
                </c:pt>
                <c:pt idx="41">
                  <c:v>37.553000000000004</c:v>
                </c:pt>
                <c:pt idx="42">
                  <c:v>35.577000000000005</c:v>
                </c:pt>
                <c:pt idx="43">
                  <c:v>35.577000000000005</c:v>
                </c:pt>
                <c:pt idx="44">
                  <c:v>35.577000000000005</c:v>
                </c:pt>
                <c:pt idx="45">
                  <c:v>35.577000000000005</c:v>
                </c:pt>
                <c:pt idx="46">
                  <c:v>33.6</c:v>
                </c:pt>
                <c:pt idx="47">
                  <c:v>33.6</c:v>
                </c:pt>
                <c:pt idx="48">
                  <c:v>33.6</c:v>
                </c:pt>
                <c:pt idx="49">
                  <c:v>33.6</c:v>
                </c:pt>
                <c:pt idx="50">
                  <c:v>33.6</c:v>
                </c:pt>
                <c:pt idx="51">
                  <c:v>33.6</c:v>
                </c:pt>
                <c:pt idx="52">
                  <c:v>33.6</c:v>
                </c:pt>
                <c:pt idx="53">
                  <c:v>33.6</c:v>
                </c:pt>
                <c:pt idx="54">
                  <c:v>33.6</c:v>
                </c:pt>
                <c:pt idx="55">
                  <c:v>33.6</c:v>
                </c:pt>
                <c:pt idx="56">
                  <c:v>33.6</c:v>
                </c:pt>
                <c:pt idx="57">
                  <c:v>31.015999999999988</c:v>
                </c:pt>
                <c:pt idx="58">
                  <c:v>31.015999999999988</c:v>
                </c:pt>
                <c:pt idx="59">
                  <c:v>31.015999999999988</c:v>
                </c:pt>
                <c:pt idx="60">
                  <c:v>31.015999999999988</c:v>
                </c:pt>
                <c:pt idx="61">
                  <c:v>31.015999999999988</c:v>
                </c:pt>
                <c:pt idx="62">
                  <c:v>31.015999999999988</c:v>
                </c:pt>
                <c:pt idx="63">
                  <c:v>28.196000000000005</c:v>
                </c:pt>
                <c:pt idx="64">
                  <c:v>28.196000000000005</c:v>
                </c:pt>
                <c:pt idx="65">
                  <c:v>28.196000000000005</c:v>
                </c:pt>
                <c:pt idx="66">
                  <c:v>28.196000000000005</c:v>
                </c:pt>
                <c:pt idx="67">
                  <c:v>28.196000000000005</c:v>
                </c:pt>
                <c:pt idx="68">
                  <c:v>28.196000000000005</c:v>
                </c:pt>
                <c:pt idx="69">
                  <c:v>28.196000000000005</c:v>
                </c:pt>
                <c:pt idx="70">
                  <c:v>28.196000000000005</c:v>
                </c:pt>
                <c:pt idx="71">
                  <c:v>28.196000000000005</c:v>
                </c:pt>
                <c:pt idx="72">
                  <c:v>28.196000000000005</c:v>
                </c:pt>
              </c:numCache>
            </c:numRef>
          </c:yVal>
          <c:smooth val="0"/>
        </c:ser>
        <c:dLbls>
          <c:showLegendKey val="0"/>
          <c:showVal val="0"/>
          <c:showCatName val="0"/>
          <c:showSerName val="0"/>
          <c:showPercent val="0"/>
          <c:showBubbleSize val="0"/>
        </c:dLbls>
        <c:axId val="676352368"/>
        <c:axId val="676352760"/>
      </c:scatterChart>
      <c:valAx>
        <c:axId val="676352368"/>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52760"/>
        <c:crosses val="autoZero"/>
        <c:crossBetween val="midCat"/>
        <c:majorUnit val="1"/>
      </c:valAx>
      <c:valAx>
        <c:axId val="6763527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52368"/>
        <c:crosses val="autoZero"/>
        <c:crossBetween val="midCat"/>
        <c:majorUnit val="20"/>
      </c:valAx>
      <c:spPr>
        <a:solidFill>
          <a:schemeClr val="bg2"/>
        </a:solidFill>
        <a:ln>
          <a:solidFill>
            <a:schemeClr val="tx1"/>
          </a:solidFill>
        </a:ln>
      </c:spPr>
    </c:plotArea>
    <c:legend>
      <c:legendPos val="r"/>
      <c:layout>
        <c:manualLayout>
          <c:xMode val="edge"/>
          <c:yMode val="edge"/>
          <c:x val="0.11491882098808449"/>
          <c:y val="0.63204825358368799"/>
          <c:w val="0.47648967551622445"/>
          <c:h val="0.1484914193418131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02E-2"/>
          <c:w val="0.89292662330252193"/>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7076E-3"/>
                  <c:y val="0.2737166624333247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5.7971014492753624E-3"/>
                  <c:y val="0.2679135974938616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4492753623188421E-3"/>
                  <c:y val="0.2736649762000150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(N=368)</c:v>
                </c:pt>
                <c:pt idx="1">
                  <c:v>2 Years  (N=308)</c:v>
                </c:pt>
                <c:pt idx="2">
                  <c:v>3 Years  (N=251)</c:v>
                </c:pt>
                <c:pt idx="3">
                  <c:v>column2</c:v>
                </c:pt>
              </c:strCache>
            </c:strRef>
          </c:cat>
          <c:val>
            <c:numRef>
              <c:f>Sheet1!$B$2:$E$2</c:f>
              <c:numCache>
                <c:formatCode>General</c:formatCode>
                <c:ptCount val="4"/>
                <c:pt idx="0">
                  <c:v>213</c:v>
                </c:pt>
                <c:pt idx="1">
                  <c:v>173</c:v>
                </c:pt>
                <c:pt idx="2">
                  <c:v>146</c:v>
                </c:pt>
              </c:numCache>
            </c:numRef>
          </c:val>
        </c:ser>
        <c:ser>
          <c:idx val="1"/>
          <c:order val="1"/>
          <c:tx>
            <c:strRef>
              <c:f>Sheet1!$A$3</c:f>
              <c:strCache>
                <c:ptCount val="1"/>
                <c:pt idx="0">
                  <c:v>90%</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Sheet1!$B$1:$E$1</c:f>
              <c:strCache>
                <c:ptCount val="4"/>
                <c:pt idx="0">
                  <c:v>1 Year  (N=368)</c:v>
                </c:pt>
                <c:pt idx="1">
                  <c:v>2 Years  (N=308)</c:v>
                </c:pt>
                <c:pt idx="2">
                  <c:v>3 Years  (N=251)</c:v>
                </c:pt>
                <c:pt idx="3">
                  <c:v>column2</c:v>
                </c:pt>
              </c:strCache>
            </c:strRef>
          </c:cat>
          <c:val>
            <c:numRef>
              <c:f>Sheet1!$B$3:$E$3</c:f>
              <c:numCache>
                <c:formatCode>General</c:formatCode>
                <c:ptCount val="4"/>
                <c:pt idx="0">
                  <c:v>65</c:v>
                </c:pt>
                <c:pt idx="1">
                  <c:v>52</c:v>
                </c:pt>
                <c:pt idx="2">
                  <c:v>43</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(N=368)</c:v>
                </c:pt>
                <c:pt idx="1">
                  <c:v>2 Years  (N=308)</c:v>
                </c:pt>
                <c:pt idx="2">
                  <c:v>3 Years  (N=251)</c:v>
                </c:pt>
                <c:pt idx="3">
                  <c:v>column2</c:v>
                </c:pt>
              </c:strCache>
            </c:strRef>
          </c:cat>
          <c:val>
            <c:numRef>
              <c:f>Sheet1!$B$4:$E$4</c:f>
              <c:numCache>
                <c:formatCode>General</c:formatCode>
                <c:ptCount val="4"/>
                <c:pt idx="0">
                  <c:v>25</c:v>
                </c:pt>
                <c:pt idx="1">
                  <c:v>26</c:v>
                </c:pt>
                <c:pt idx="2">
                  <c:v>22</c:v>
                </c:pt>
              </c:numCache>
            </c:numRef>
          </c:val>
        </c:ser>
        <c:ser>
          <c:idx val="3"/>
          <c:order val="3"/>
          <c:tx>
            <c:strRef>
              <c:f>Sheet1!$A$5</c:f>
              <c:strCache>
                <c:ptCount val="1"/>
                <c:pt idx="0">
                  <c:v>70%</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Sheet1!$B$1:$E$1</c:f>
              <c:strCache>
                <c:ptCount val="4"/>
                <c:pt idx="0">
                  <c:v>1 Year  (N=368)</c:v>
                </c:pt>
                <c:pt idx="1">
                  <c:v>2 Years  (N=308)</c:v>
                </c:pt>
                <c:pt idx="2">
                  <c:v>3 Years  (N=251)</c:v>
                </c:pt>
                <c:pt idx="3">
                  <c:v>column2</c:v>
                </c:pt>
              </c:strCache>
            </c:strRef>
          </c:cat>
          <c:val>
            <c:numRef>
              <c:f>Sheet1!$B$5:$E$5</c:f>
              <c:numCache>
                <c:formatCode>General</c:formatCode>
                <c:ptCount val="4"/>
                <c:pt idx="0">
                  <c:v>16</c:v>
                </c:pt>
                <c:pt idx="1">
                  <c:v>16</c:v>
                </c:pt>
                <c:pt idx="2">
                  <c:v>7</c:v>
                </c:pt>
              </c:numCache>
            </c:numRef>
          </c:val>
        </c:ser>
        <c:ser>
          <c:idx val="4"/>
          <c:order val="4"/>
          <c:tx>
            <c:strRef>
              <c:f>Sheet1!$A$6</c:f>
              <c:strCache>
                <c:ptCount val="1"/>
                <c:pt idx="0">
                  <c:v>60%</c:v>
                </c:pt>
              </c:strCache>
            </c:strRef>
          </c:tx>
          <c:spPr>
            <a:gradFill flip="none" rotWithShape="1">
              <a:gsLst>
                <a:gs pos="0">
                  <a:srgbClr val="000077"/>
                </a:gs>
                <a:gs pos="50000">
                  <a:srgbClr val="2626FF"/>
                </a:gs>
                <a:gs pos="100000">
                  <a:srgbClr val="000077"/>
                </a:gs>
              </a:gsLst>
              <a:lin ang="10800000" scaled="1"/>
              <a:tileRect/>
            </a:gradFill>
            <a:ln>
              <a:solidFill>
                <a:srgbClr val="000000"/>
              </a:solidFill>
            </a:ln>
          </c:spPr>
          <c:invertIfNegative val="0"/>
          <c:cat>
            <c:strRef>
              <c:f>Sheet1!$B$1:$E$1</c:f>
              <c:strCache>
                <c:ptCount val="4"/>
                <c:pt idx="0">
                  <c:v>1 Year  (N=368)</c:v>
                </c:pt>
                <c:pt idx="1">
                  <c:v>2 Years  (N=308)</c:v>
                </c:pt>
                <c:pt idx="2">
                  <c:v>3 Years  (N=251)</c:v>
                </c:pt>
                <c:pt idx="3">
                  <c:v>column2</c:v>
                </c:pt>
              </c:strCache>
            </c:strRef>
          </c:cat>
          <c:val>
            <c:numRef>
              <c:f>Sheet1!$B$6:$E$6</c:f>
              <c:numCache>
                <c:formatCode>General</c:formatCode>
                <c:ptCount val="4"/>
                <c:pt idx="0">
                  <c:v>16</c:v>
                </c:pt>
                <c:pt idx="1">
                  <c:v>11</c:v>
                </c:pt>
                <c:pt idx="2">
                  <c:v>6</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(N=368)</c:v>
                </c:pt>
                <c:pt idx="1">
                  <c:v>2 Years  (N=308)</c:v>
                </c:pt>
                <c:pt idx="2">
                  <c:v>3 Years  (N=251)</c:v>
                </c:pt>
                <c:pt idx="3">
                  <c:v>column2</c:v>
                </c:pt>
              </c:strCache>
            </c:strRef>
          </c:cat>
          <c:val>
            <c:numRef>
              <c:f>Sheet1!$B$7:$E$7</c:f>
              <c:numCache>
                <c:formatCode>General</c:formatCode>
                <c:ptCount val="4"/>
                <c:pt idx="0">
                  <c:v>14</c:v>
                </c:pt>
                <c:pt idx="1">
                  <c:v>11</c:v>
                </c:pt>
                <c:pt idx="2">
                  <c:v>5</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(N=368)</c:v>
                </c:pt>
                <c:pt idx="1">
                  <c:v>2 Years  (N=308)</c:v>
                </c:pt>
                <c:pt idx="2">
                  <c:v>3 Years  (N=251)</c:v>
                </c:pt>
                <c:pt idx="3">
                  <c:v>column2</c:v>
                </c:pt>
              </c:strCache>
            </c:strRef>
          </c:cat>
          <c:val>
            <c:numRef>
              <c:f>Sheet1!$B$8:$E$8</c:f>
              <c:numCache>
                <c:formatCode>General</c:formatCode>
                <c:ptCount val="4"/>
                <c:pt idx="0">
                  <c:v>6</c:v>
                </c:pt>
                <c:pt idx="1">
                  <c:v>4</c:v>
                </c:pt>
                <c:pt idx="2">
                  <c:v>7</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(N=368)</c:v>
                </c:pt>
                <c:pt idx="1">
                  <c:v>2 Years  (N=308)</c:v>
                </c:pt>
                <c:pt idx="2">
                  <c:v>3 Years  (N=251)</c:v>
                </c:pt>
                <c:pt idx="3">
                  <c:v>column2</c:v>
                </c:pt>
              </c:strCache>
            </c:strRef>
          </c:cat>
          <c:val>
            <c:numRef>
              <c:f>Sheet1!$B$9:$E$9</c:f>
              <c:numCache>
                <c:formatCode>General</c:formatCode>
                <c:ptCount val="4"/>
                <c:pt idx="0">
                  <c:v>4</c:v>
                </c:pt>
                <c:pt idx="1">
                  <c:v>4</c:v>
                </c:pt>
                <c:pt idx="2">
                  <c:v>0</c:v>
                </c:pt>
              </c:numCache>
            </c:numRef>
          </c:val>
        </c:ser>
        <c:ser>
          <c:idx val="8"/>
          <c:order val="8"/>
          <c:tx>
            <c:strRef>
              <c:f>Sheet1!$A$10</c:f>
              <c:strCache>
                <c:ptCount val="1"/>
                <c:pt idx="0">
                  <c:v>20%</c:v>
                </c:pt>
              </c:strCache>
            </c:strRef>
          </c:tx>
          <c:spPr>
            <a:gradFill>
              <a:gsLst>
                <a:gs pos="0">
                  <a:srgbClr val="CC6600"/>
                </a:gs>
                <a:gs pos="50000">
                  <a:srgbClr val="FF9900"/>
                </a:gs>
                <a:gs pos="100000">
                  <a:srgbClr val="CC6600"/>
                </a:gs>
              </a:gsLst>
              <a:lin ang="10800000" scaled="1"/>
            </a:gradFill>
            <a:ln>
              <a:solidFill>
                <a:srgbClr val="000000"/>
              </a:solidFill>
            </a:ln>
          </c:spPr>
          <c:invertIfNegative val="0"/>
          <c:cat>
            <c:strRef>
              <c:f>Sheet1!$B$1:$E$1</c:f>
              <c:strCache>
                <c:ptCount val="4"/>
                <c:pt idx="0">
                  <c:v>1 Year  (N=368)</c:v>
                </c:pt>
                <c:pt idx="1">
                  <c:v>2 Years  (N=308)</c:v>
                </c:pt>
                <c:pt idx="2">
                  <c:v>3 Years  (N=251)</c:v>
                </c:pt>
                <c:pt idx="3">
                  <c:v>column2</c:v>
                </c:pt>
              </c:strCache>
            </c:strRef>
          </c:cat>
          <c:val>
            <c:numRef>
              <c:f>Sheet1!$B$10:$E$10</c:f>
              <c:numCache>
                <c:formatCode>General</c:formatCode>
                <c:ptCount val="4"/>
                <c:pt idx="0">
                  <c:v>2</c:v>
                </c:pt>
                <c:pt idx="1">
                  <c:v>2</c:v>
                </c:pt>
                <c:pt idx="2">
                  <c:v>12</c:v>
                </c:pt>
              </c:numCache>
            </c:numRef>
          </c:val>
        </c:ser>
        <c:ser>
          <c:idx val="9"/>
          <c:order val="9"/>
          <c:tx>
            <c:strRef>
              <c:f>Sheet1!$A$11</c:f>
              <c:strCache>
                <c:ptCount val="1"/>
                <c:pt idx="0">
                  <c:v>10%</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(N=368)</c:v>
                </c:pt>
                <c:pt idx="1">
                  <c:v>2 Years  (N=308)</c:v>
                </c:pt>
                <c:pt idx="2">
                  <c:v>3 Years  (N=251)</c:v>
                </c:pt>
                <c:pt idx="3">
                  <c:v>column2</c:v>
                </c:pt>
              </c:strCache>
            </c:strRef>
          </c:cat>
          <c:val>
            <c:numRef>
              <c:f>Sheet1!$B$11:$E$11</c:f>
              <c:numCache>
                <c:formatCode>General</c:formatCode>
                <c:ptCount val="4"/>
                <c:pt idx="0">
                  <c:v>7</c:v>
                </c:pt>
                <c:pt idx="1">
                  <c:v>9</c:v>
                </c:pt>
                <c:pt idx="2">
                  <c:v>3</c:v>
                </c:pt>
              </c:numCache>
            </c:numRef>
          </c:val>
        </c:ser>
        <c:dLbls>
          <c:showLegendKey val="0"/>
          <c:showVal val="0"/>
          <c:showCatName val="0"/>
          <c:showSerName val="0"/>
          <c:showPercent val="0"/>
          <c:showBubbleSize val="0"/>
        </c:dLbls>
        <c:gapWidth val="100"/>
        <c:overlap val="100"/>
        <c:axId val="676353544"/>
        <c:axId val="676353936"/>
      </c:barChart>
      <c:catAx>
        <c:axId val="676353544"/>
        <c:scaling>
          <c:orientation val="minMax"/>
        </c:scaling>
        <c:delete val="1"/>
        <c:axPos val="b"/>
        <c:numFmt formatCode="General" sourceLinked="0"/>
        <c:majorTickMark val="out"/>
        <c:minorTickMark val="none"/>
        <c:tickLblPos val="none"/>
        <c:crossAx val="676353936"/>
        <c:crosses val="autoZero"/>
        <c:auto val="1"/>
        <c:lblAlgn val="ctr"/>
        <c:lblOffset val="100"/>
        <c:noMultiLvlLbl val="0"/>
      </c:catAx>
      <c:valAx>
        <c:axId val="67635393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76353544"/>
        <c:crosses val="autoZero"/>
        <c:crossBetween val="between"/>
        <c:majorUnit val="0.2"/>
      </c:valAx>
      <c:spPr>
        <a:solidFill>
          <a:srgbClr val="000000"/>
        </a:solidFill>
        <a:ln>
          <a:solidFill>
            <a:srgbClr val="FFFFFF"/>
          </a:solidFill>
        </a:ln>
      </c:spPr>
    </c:plotArea>
    <c:legend>
      <c:legendPos val="r"/>
      <c:layout>
        <c:manualLayout>
          <c:xMode val="edge"/>
          <c:yMode val="edge"/>
          <c:x val="0.81611434440260056"/>
          <c:y val="6.6615507807286811E-2"/>
          <c:w val="8.6784206322035831E-2"/>
          <c:h val="0.77919836291650535"/>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1</c:v>
                </c:pt>
                <c:pt idx="1">
                  <c:v>2</c:v>
                </c:pt>
                <c:pt idx="2">
                  <c:v>5</c:v>
                </c:pt>
                <c:pt idx="3">
                  <c:v>7</c:v>
                </c:pt>
                <c:pt idx="4">
                  <c:v>22</c:v>
                </c:pt>
                <c:pt idx="5">
                  <c:v>41</c:v>
                </c:pt>
                <c:pt idx="6">
                  <c:v>48</c:v>
                </c:pt>
                <c:pt idx="7">
                  <c:v>46</c:v>
                </c:pt>
                <c:pt idx="8">
                  <c:v>50</c:v>
                </c:pt>
                <c:pt idx="9">
                  <c:v>85</c:v>
                </c:pt>
                <c:pt idx="10">
                  <c:v>77</c:v>
                </c:pt>
                <c:pt idx="11">
                  <c:v>87</c:v>
                </c:pt>
                <c:pt idx="12">
                  <c:v>82</c:v>
                </c:pt>
                <c:pt idx="13">
                  <c:v>59</c:v>
                </c:pt>
                <c:pt idx="14">
                  <c:v>65</c:v>
                </c:pt>
                <c:pt idx="15">
                  <c:v>60</c:v>
                </c:pt>
                <c:pt idx="16">
                  <c:v>68</c:v>
                </c:pt>
                <c:pt idx="17">
                  <c:v>73</c:v>
                </c:pt>
                <c:pt idx="18">
                  <c:v>85</c:v>
                </c:pt>
                <c:pt idx="19">
                  <c:v>96</c:v>
                </c:pt>
                <c:pt idx="20">
                  <c:v>102</c:v>
                </c:pt>
                <c:pt idx="21">
                  <c:v>107</c:v>
                </c:pt>
                <c:pt idx="22">
                  <c:v>111</c:v>
                </c:pt>
                <c:pt idx="23">
                  <c:v>123</c:v>
                </c:pt>
                <c:pt idx="24">
                  <c:v>123</c:v>
                </c:pt>
                <c:pt idx="25">
                  <c:v>104</c:v>
                </c:pt>
                <c:pt idx="26">
                  <c:v>91</c:v>
                </c:pt>
              </c:numCache>
            </c:numRef>
          </c:val>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0</c:v>
                </c:pt>
                <c:pt idx="1">
                  <c:v>1</c:v>
                </c:pt>
                <c:pt idx="2">
                  <c:v>0</c:v>
                </c:pt>
                <c:pt idx="3">
                  <c:v>0</c:v>
                </c:pt>
                <c:pt idx="4">
                  <c:v>1</c:v>
                </c:pt>
                <c:pt idx="5">
                  <c:v>4</c:v>
                </c:pt>
                <c:pt idx="6">
                  <c:v>0</c:v>
                </c:pt>
                <c:pt idx="7">
                  <c:v>3</c:v>
                </c:pt>
                <c:pt idx="8">
                  <c:v>2</c:v>
                </c:pt>
                <c:pt idx="9">
                  <c:v>11</c:v>
                </c:pt>
                <c:pt idx="10">
                  <c:v>5</c:v>
                </c:pt>
                <c:pt idx="11">
                  <c:v>8</c:v>
                </c:pt>
                <c:pt idx="12">
                  <c:v>14</c:v>
                </c:pt>
                <c:pt idx="13">
                  <c:v>14</c:v>
                </c:pt>
                <c:pt idx="14">
                  <c:v>8</c:v>
                </c:pt>
                <c:pt idx="15">
                  <c:v>12</c:v>
                </c:pt>
                <c:pt idx="16">
                  <c:v>6</c:v>
                </c:pt>
                <c:pt idx="17">
                  <c:v>5</c:v>
                </c:pt>
                <c:pt idx="18">
                  <c:v>4</c:v>
                </c:pt>
                <c:pt idx="19">
                  <c:v>1</c:v>
                </c:pt>
                <c:pt idx="20">
                  <c:v>1</c:v>
                </c:pt>
                <c:pt idx="21">
                  <c:v>1</c:v>
                </c:pt>
                <c:pt idx="22">
                  <c:v>3</c:v>
                </c:pt>
                <c:pt idx="23">
                  <c:v>2</c:v>
                </c:pt>
                <c:pt idx="24">
                  <c:v>3</c:v>
                </c:pt>
                <c:pt idx="25">
                  <c:v>2</c:v>
                </c:pt>
                <c:pt idx="26">
                  <c:v>2</c:v>
                </c:pt>
              </c:numCache>
            </c:numRef>
          </c:val>
        </c:ser>
        <c:dLbls>
          <c:showLegendKey val="0"/>
          <c:showVal val="0"/>
          <c:showCatName val="0"/>
          <c:showSerName val="0"/>
          <c:showPercent val="0"/>
          <c:showBubbleSize val="0"/>
        </c:dLbls>
        <c:gapWidth val="25"/>
        <c:overlap val="100"/>
        <c:axId val="471932376"/>
        <c:axId val="471943352"/>
      </c:barChart>
      <c:catAx>
        <c:axId val="471932376"/>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471943352"/>
        <c:crosses val="autoZero"/>
        <c:auto val="1"/>
        <c:lblAlgn val="ctr"/>
        <c:lblOffset val="100"/>
        <c:tickLblSkip val="1"/>
        <c:noMultiLvlLbl val="0"/>
      </c:catAx>
      <c:valAx>
        <c:axId val="471943352"/>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1932376"/>
        <c:crosses val="autoZero"/>
        <c:crossBetween val="between"/>
      </c:valAx>
      <c:spPr>
        <a:solidFill>
          <a:schemeClr val="bg2"/>
        </a:solidFill>
        <a:ln>
          <a:solidFill>
            <a:schemeClr val="tx1"/>
          </a:solidFill>
        </a:ln>
      </c:spPr>
    </c:plotArea>
    <c:legend>
      <c:legendPos val="l"/>
      <c:layout>
        <c:manualLayout>
          <c:xMode val="edge"/>
          <c:yMode val="edge"/>
          <c:x val="0.15929203539823653"/>
          <c:y val="0.10552953907077404"/>
          <c:w val="0.13440108703226875"/>
          <c:h val="0.1321186167518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57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371437786378397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3436643089105387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7971014492753624E-3"/>
                  <c:y val="0.3782496997197388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Up to 1 Year (N=786)</c:v>
                </c:pt>
                <c:pt idx="1">
                  <c:v>Between 2 and 3 Years (N=489)</c:v>
                </c:pt>
                <c:pt idx="2">
                  <c:v>Between 4 and 5 Years (N=299)</c:v>
                </c:pt>
              </c:strCache>
            </c:strRef>
          </c:cat>
          <c:val>
            <c:numRef>
              <c:f>Sheet1!$B$2:$D$2</c:f>
              <c:numCache>
                <c:formatCode>General</c:formatCode>
                <c:ptCount val="3"/>
                <c:pt idx="0">
                  <c:v>304</c:v>
                </c:pt>
                <c:pt idx="1">
                  <c:v>239</c:v>
                </c:pt>
                <c:pt idx="2">
                  <c:v>158</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(N=786)</c:v>
                </c:pt>
                <c:pt idx="1">
                  <c:v>Between 2 and 3 Years (N=489)</c:v>
                </c:pt>
                <c:pt idx="2">
                  <c:v>Between 4 and 5 Years (N=299)</c:v>
                </c:pt>
              </c:strCache>
            </c:strRef>
          </c:cat>
          <c:val>
            <c:numRef>
              <c:f>Sheet1!$B$3:$D$3</c:f>
              <c:numCache>
                <c:formatCode>General</c:formatCode>
                <c:ptCount val="3"/>
                <c:pt idx="0">
                  <c:v>90</c:v>
                </c:pt>
                <c:pt idx="1">
                  <c:v>53</c:v>
                </c:pt>
                <c:pt idx="2">
                  <c:v>33</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(N=786)</c:v>
                </c:pt>
                <c:pt idx="1">
                  <c:v>Between 2 and 3 Years (N=489)</c:v>
                </c:pt>
                <c:pt idx="2">
                  <c:v>Between 4 and 5 Years (N=299)</c:v>
                </c:pt>
              </c:strCache>
            </c:strRef>
          </c:cat>
          <c:val>
            <c:numRef>
              <c:f>Sheet1!$B$4:$D$4</c:f>
              <c:numCache>
                <c:formatCode>General</c:formatCode>
                <c:ptCount val="3"/>
                <c:pt idx="0">
                  <c:v>50</c:v>
                </c:pt>
                <c:pt idx="1">
                  <c:v>18</c:v>
                </c:pt>
                <c:pt idx="2">
                  <c:v>14</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(N=786)</c:v>
                </c:pt>
                <c:pt idx="1">
                  <c:v>Between 2 and 3 Years (N=489)</c:v>
                </c:pt>
                <c:pt idx="2">
                  <c:v>Between 4 and 5 Years (N=299)</c:v>
                </c:pt>
              </c:strCache>
            </c:strRef>
          </c:cat>
          <c:val>
            <c:numRef>
              <c:f>Sheet1!$B$5:$D$5</c:f>
              <c:numCache>
                <c:formatCode>General</c:formatCode>
                <c:ptCount val="3"/>
                <c:pt idx="0">
                  <c:v>221</c:v>
                </c:pt>
                <c:pt idx="1">
                  <c:v>126</c:v>
                </c:pt>
                <c:pt idx="2">
                  <c:v>64</c:v>
                </c:pt>
              </c:numCache>
            </c:numRef>
          </c:val>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Sheet1!$B$1:$D$1</c:f>
              <c:strCache>
                <c:ptCount val="3"/>
                <c:pt idx="0">
                  <c:v>Up to 1 Year (N=786)</c:v>
                </c:pt>
                <c:pt idx="1">
                  <c:v>Between 2 and 3 Years (N=489)</c:v>
                </c:pt>
                <c:pt idx="2">
                  <c:v>Between 4 and 5 Years (N=299)</c:v>
                </c:pt>
              </c:strCache>
            </c:strRef>
          </c:cat>
          <c:val>
            <c:numRef>
              <c:f>Sheet1!$B$6:$D$6</c:f>
              <c:numCache>
                <c:formatCode>General</c:formatCode>
                <c:ptCount val="3"/>
                <c:pt idx="0">
                  <c:v>121</c:v>
                </c:pt>
                <c:pt idx="1">
                  <c:v>53</c:v>
                </c:pt>
                <c:pt idx="2">
                  <c:v>30</c:v>
                </c:pt>
              </c:numCache>
            </c:numRef>
          </c:val>
        </c:ser>
        <c:dLbls>
          <c:showLegendKey val="0"/>
          <c:showVal val="0"/>
          <c:showCatName val="0"/>
          <c:showSerName val="0"/>
          <c:showPercent val="0"/>
          <c:showBubbleSize val="0"/>
        </c:dLbls>
        <c:gapWidth val="100"/>
        <c:overlap val="100"/>
        <c:axId val="676354720"/>
        <c:axId val="676355112"/>
      </c:barChart>
      <c:catAx>
        <c:axId val="676354720"/>
        <c:scaling>
          <c:orientation val="minMax"/>
        </c:scaling>
        <c:delete val="1"/>
        <c:axPos val="b"/>
        <c:numFmt formatCode="General" sourceLinked="0"/>
        <c:majorTickMark val="out"/>
        <c:minorTickMark val="none"/>
        <c:tickLblPos val="none"/>
        <c:crossAx val="676355112"/>
        <c:crosses val="autoZero"/>
        <c:auto val="1"/>
        <c:lblAlgn val="ctr"/>
        <c:lblOffset val="100"/>
        <c:noMultiLvlLbl val="0"/>
      </c:catAx>
      <c:valAx>
        <c:axId val="67635511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76354720"/>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478"/>
          <c:y val="0.6103082877352195"/>
          <c:w val="0.84329293620906165"/>
          <c:h val="0.1778273054851194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85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371437786378397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3436643089105387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7971014492753624E-3"/>
                  <c:y val="0.3782496997197388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Up to 1 Year (N=786)</c:v>
                </c:pt>
                <c:pt idx="1">
                  <c:v>Between 1 and 3 Years (N=440)</c:v>
                </c:pt>
                <c:pt idx="2">
                  <c:v>Between 3 and 5 Years (N=269)</c:v>
                </c:pt>
              </c:strCache>
            </c:strRef>
          </c:cat>
          <c:val>
            <c:numRef>
              <c:f>Sheet1!$B$2:$D$2</c:f>
              <c:numCache>
                <c:formatCode>General</c:formatCode>
                <c:ptCount val="3"/>
                <c:pt idx="0">
                  <c:v>304</c:v>
                </c:pt>
                <c:pt idx="1">
                  <c:v>147</c:v>
                </c:pt>
                <c:pt idx="2">
                  <c:v>100</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(N=786)</c:v>
                </c:pt>
                <c:pt idx="1">
                  <c:v>Between 1 and 3 Years (N=440)</c:v>
                </c:pt>
                <c:pt idx="2">
                  <c:v>Between 3 and 5 Years (N=269)</c:v>
                </c:pt>
              </c:strCache>
            </c:strRef>
          </c:cat>
          <c:val>
            <c:numRef>
              <c:f>Sheet1!$B$3:$D$3</c:f>
              <c:numCache>
                <c:formatCode>General</c:formatCode>
                <c:ptCount val="3"/>
                <c:pt idx="0">
                  <c:v>90</c:v>
                </c:pt>
                <c:pt idx="1">
                  <c:v>51</c:v>
                </c:pt>
                <c:pt idx="2">
                  <c:v>31</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(N=786)</c:v>
                </c:pt>
                <c:pt idx="1">
                  <c:v>Between 1 and 3 Years (N=440)</c:v>
                </c:pt>
                <c:pt idx="2">
                  <c:v>Between 3 and 5 Years (N=269)</c:v>
                </c:pt>
              </c:strCache>
            </c:strRef>
          </c:cat>
          <c:val>
            <c:numRef>
              <c:f>Sheet1!$B$4:$D$4</c:f>
              <c:numCache>
                <c:formatCode>General</c:formatCode>
                <c:ptCount val="3"/>
                <c:pt idx="0">
                  <c:v>50</c:v>
                </c:pt>
                <c:pt idx="1">
                  <c:v>20</c:v>
                </c:pt>
                <c:pt idx="2">
                  <c:v>15</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(N=786)</c:v>
                </c:pt>
                <c:pt idx="1">
                  <c:v>Between 1 and 3 Years (N=440)</c:v>
                </c:pt>
                <c:pt idx="2">
                  <c:v>Between 3 and 5 Years (N=269)</c:v>
                </c:pt>
              </c:strCache>
            </c:strRef>
          </c:cat>
          <c:val>
            <c:numRef>
              <c:f>Sheet1!$B$5:$D$5</c:f>
              <c:numCache>
                <c:formatCode>General</c:formatCode>
                <c:ptCount val="3"/>
                <c:pt idx="0">
                  <c:v>221</c:v>
                </c:pt>
                <c:pt idx="1">
                  <c:v>146</c:v>
                </c:pt>
                <c:pt idx="2">
                  <c:v>80</c:v>
                </c:pt>
              </c:numCache>
            </c:numRef>
          </c:val>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Sheet1!$B$1:$D$1</c:f>
              <c:strCache>
                <c:ptCount val="3"/>
                <c:pt idx="0">
                  <c:v>Up to 1 Year (N=786)</c:v>
                </c:pt>
                <c:pt idx="1">
                  <c:v>Between 1 and 3 Years (N=440)</c:v>
                </c:pt>
                <c:pt idx="2">
                  <c:v>Between 3 and 5 Years (N=269)</c:v>
                </c:pt>
              </c:strCache>
            </c:strRef>
          </c:cat>
          <c:val>
            <c:numRef>
              <c:f>Sheet1!$B$6:$D$6</c:f>
              <c:numCache>
                <c:formatCode>General</c:formatCode>
                <c:ptCount val="3"/>
                <c:pt idx="0">
                  <c:v>121</c:v>
                </c:pt>
                <c:pt idx="1">
                  <c:v>76</c:v>
                </c:pt>
                <c:pt idx="2">
                  <c:v>43</c:v>
                </c:pt>
              </c:numCache>
            </c:numRef>
          </c:val>
        </c:ser>
        <c:dLbls>
          <c:showLegendKey val="0"/>
          <c:showVal val="0"/>
          <c:showCatName val="0"/>
          <c:showSerName val="0"/>
          <c:showPercent val="0"/>
          <c:showBubbleSize val="0"/>
        </c:dLbls>
        <c:gapWidth val="100"/>
        <c:overlap val="100"/>
        <c:axId val="475546600"/>
        <c:axId val="475546992"/>
      </c:barChart>
      <c:catAx>
        <c:axId val="475546600"/>
        <c:scaling>
          <c:orientation val="minMax"/>
        </c:scaling>
        <c:delete val="1"/>
        <c:axPos val="b"/>
        <c:numFmt formatCode="General" sourceLinked="0"/>
        <c:majorTickMark val="out"/>
        <c:minorTickMark val="none"/>
        <c:tickLblPos val="none"/>
        <c:crossAx val="475546992"/>
        <c:crosses val="autoZero"/>
        <c:auto val="1"/>
        <c:lblAlgn val="ctr"/>
        <c:lblOffset val="100"/>
        <c:noMultiLvlLbl val="0"/>
      </c:catAx>
      <c:valAx>
        <c:axId val="47554699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75546600"/>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483"/>
          <c:y val="0.6103082877352195"/>
          <c:w val="0.84329293620906165"/>
          <c:h val="0.1778273054851194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585E-2"/>
          <c:w val="0.8915245920346917"/>
          <c:h val="0.84898240178993956"/>
        </c:manualLayout>
      </c:layout>
      <c:barChart>
        <c:barDir val="col"/>
        <c:grouping val="clustered"/>
        <c:varyColors val="0"/>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Sheet1!$A$2:$A$4</c:f>
              <c:strCache>
                <c:ptCount val="3"/>
                <c:pt idx="0">
                  <c:v>Any Induction (N = 406)</c:v>
                </c:pt>
                <c:pt idx="1">
                  <c:v>Polyclonal ALG/ATG (N = 87)</c:v>
                </c:pt>
                <c:pt idx="2">
                  <c:v>IL-2R Antagonist (N = 315)</c:v>
                </c:pt>
              </c:strCache>
            </c:strRef>
          </c:cat>
          <c:val>
            <c:numRef>
              <c:f>Sheet1!$B$2:$B$4</c:f>
              <c:numCache>
                <c:formatCode>General</c:formatCode>
                <c:ptCount val="3"/>
                <c:pt idx="0">
                  <c:v>61.984699999999997</c:v>
                </c:pt>
                <c:pt idx="1">
                  <c:v>13.282400000000004</c:v>
                </c:pt>
                <c:pt idx="2">
                  <c:v>48.0916</c:v>
                </c:pt>
              </c:numCache>
            </c:numRef>
          </c:val>
        </c:ser>
        <c:dLbls>
          <c:showLegendKey val="0"/>
          <c:showVal val="0"/>
          <c:showCatName val="0"/>
          <c:showSerName val="0"/>
          <c:showPercent val="0"/>
          <c:showBubbleSize val="0"/>
        </c:dLbls>
        <c:gapWidth val="40"/>
        <c:overlap val="-80"/>
        <c:axId val="475547776"/>
        <c:axId val="475548168"/>
      </c:barChart>
      <c:catAx>
        <c:axId val="475547776"/>
        <c:scaling>
          <c:orientation val="minMax"/>
        </c:scaling>
        <c:delete val="0"/>
        <c:axPos val="b"/>
        <c:numFmt formatCode="General" sourceLinked="0"/>
        <c:majorTickMark val="out"/>
        <c:minorTickMark val="none"/>
        <c:tickLblPos val="nextTo"/>
        <c:txPr>
          <a:bodyPr/>
          <a:lstStyle/>
          <a:p>
            <a:pPr>
              <a:defRPr sz="1500" b="1"/>
            </a:pPr>
            <a:endParaRPr lang="en-US"/>
          </a:p>
        </c:txPr>
        <c:crossAx val="475548168"/>
        <c:crosses val="autoZero"/>
        <c:auto val="1"/>
        <c:lblAlgn val="ctr"/>
        <c:lblOffset val="100"/>
        <c:noMultiLvlLbl val="0"/>
      </c:catAx>
      <c:valAx>
        <c:axId val="47554816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5547776"/>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75812290705029E-2"/>
          <c:y val="2.3565466201970635E-2"/>
          <c:w val="0.89643960991944949"/>
          <c:h val="0.76420399294350583"/>
        </c:manualLayout>
      </c:layout>
      <c:barChart>
        <c:barDir val="col"/>
        <c:grouping val="clustered"/>
        <c:varyColors val="0"/>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13"/>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4"/>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5"/>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6"/>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7"/>
            <c:invertIfNegative val="0"/>
            <c:bubble3D val="0"/>
            <c:spPr>
              <a:gradFill flip="none" rotWithShape="1">
                <a:gsLst>
                  <a:gs pos="50000">
                    <a:srgbClr val="FFC000"/>
                  </a:gs>
                  <a:gs pos="0">
                    <a:srgbClr val="CC6600"/>
                  </a:gs>
                  <a:gs pos="100000">
                    <a:srgbClr val="CC6600"/>
                  </a:gs>
                </a:gsLst>
                <a:lin ang="10800000" scaled="1"/>
                <a:tileRect/>
              </a:gradFill>
              <a:ln>
                <a:solidFill>
                  <a:schemeClr val="bg2"/>
                </a:solidFill>
              </a:ln>
            </c:spPr>
          </c:dPt>
          <c:dPt>
            <c:idx val="18"/>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9"/>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0"/>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1"/>
            <c:invertIfNegative val="0"/>
            <c:bubble3D val="0"/>
            <c:spPr>
              <a:gradFill>
                <a:gsLst>
                  <a:gs pos="50000">
                    <a:srgbClr val="FFC000"/>
                  </a:gs>
                  <a:gs pos="100000">
                    <a:srgbClr val="CC6600"/>
                  </a:gs>
                  <a:gs pos="50000">
                    <a:srgbClr val="FFC000"/>
                  </a:gs>
                  <a:gs pos="0">
                    <a:srgbClr val="CC6600"/>
                  </a:gs>
                  <a:gs pos="100000">
                    <a:srgbClr val="00B050"/>
                  </a:gs>
                </a:gsLst>
                <a:lin ang="10800000" scaled="1"/>
              </a:gradFill>
              <a:ln>
                <a:solidFill>
                  <a:schemeClr val="bg2"/>
                </a:solidFill>
              </a:ln>
            </c:spPr>
          </c:dPt>
          <c:dPt>
            <c:idx val="22"/>
            <c:invertIfNegative val="0"/>
            <c:bubble3D val="0"/>
            <c:spPr>
              <a:gradFill flip="none" rotWithShape="1">
                <a:gsLst>
                  <a:gs pos="100000">
                    <a:srgbClr val="CC6600"/>
                  </a:gs>
                  <a:gs pos="0">
                    <a:srgbClr val="CC6600"/>
                  </a:gs>
                  <a:gs pos="50000">
                    <a:srgbClr val="FFC000"/>
                  </a:gs>
                  <a:gs pos="100000">
                    <a:srgbClr val="7030A0"/>
                  </a:gs>
                </a:gsLst>
                <a:lin ang="10800000" scaled="1"/>
                <a:tileRect/>
              </a:gradFill>
              <a:ln>
                <a:solidFill>
                  <a:schemeClr val="bg2"/>
                </a:solidFill>
              </a:ln>
            </c:spPr>
          </c:dPt>
          <c:dPt>
            <c:idx val="23"/>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4"/>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5"/>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6"/>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7"/>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28"/>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29"/>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0"/>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1"/>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2"/>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3"/>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4"/>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5"/>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6"/>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7"/>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8"/>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9"/>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40"/>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cat>
            <c:strRef>
              <c:f>Sheet1!$A$2:$A$42</c:f>
              <c:strCache>
                <c:ptCount val="4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1/13-6/13</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1/13-6/13</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1/13-6/13</c:v>
                </c:pt>
              </c:strCache>
            </c:strRef>
          </c:cat>
          <c:val>
            <c:numRef>
              <c:f>Sheet1!$B$2:$B$42</c:f>
              <c:numCache>
                <c:formatCode>General</c:formatCode>
                <c:ptCount val="41"/>
                <c:pt idx="0">
                  <c:v>48.3</c:v>
                </c:pt>
                <c:pt idx="1">
                  <c:v>66.7</c:v>
                </c:pt>
                <c:pt idx="2">
                  <c:v>58.3</c:v>
                </c:pt>
                <c:pt idx="3">
                  <c:v>54</c:v>
                </c:pt>
                <c:pt idx="4">
                  <c:v>55.4</c:v>
                </c:pt>
                <c:pt idx="5">
                  <c:v>60.3</c:v>
                </c:pt>
                <c:pt idx="6">
                  <c:v>53.8</c:v>
                </c:pt>
                <c:pt idx="7">
                  <c:v>50.9</c:v>
                </c:pt>
                <c:pt idx="8">
                  <c:v>75</c:v>
                </c:pt>
                <c:pt idx="9">
                  <c:v>75</c:v>
                </c:pt>
                <c:pt idx="10">
                  <c:v>71.7</c:v>
                </c:pt>
                <c:pt idx="11">
                  <c:v>61</c:v>
                </c:pt>
                <c:pt idx="12">
                  <c:v>66.7</c:v>
                </c:pt>
                <c:pt idx="14">
                  <c:v>13.8</c:v>
                </c:pt>
                <c:pt idx="15">
                  <c:v>21.4</c:v>
                </c:pt>
                <c:pt idx="16">
                  <c:v>12.5</c:v>
                </c:pt>
                <c:pt idx="17">
                  <c:v>18</c:v>
                </c:pt>
                <c:pt idx="18">
                  <c:v>7.7</c:v>
                </c:pt>
                <c:pt idx="19">
                  <c:v>17.2</c:v>
                </c:pt>
                <c:pt idx="20">
                  <c:v>5.8</c:v>
                </c:pt>
                <c:pt idx="21">
                  <c:v>7.5</c:v>
                </c:pt>
                <c:pt idx="22">
                  <c:v>13.2</c:v>
                </c:pt>
                <c:pt idx="23">
                  <c:v>15.6</c:v>
                </c:pt>
                <c:pt idx="24">
                  <c:v>4.3</c:v>
                </c:pt>
                <c:pt idx="25">
                  <c:v>14.6</c:v>
                </c:pt>
                <c:pt idx="26">
                  <c:v>25.6</c:v>
                </c:pt>
                <c:pt idx="28">
                  <c:v>34.5</c:v>
                </c:pt>
                <c:pt idx="29">
                  <c:v>47.6</c:v>
                </c:pt>
                <c:pt idx="30">
                  <c:v>45.8</c:v>
                </c:pt>
                <c:pt idx="31">
                  <c:v>38</c:v>
                </c:pt>
                <c:pt idx="32">
                  <c:v>41.5</c:v>
                </c:pt>
                <c:pt idx="33">
                  <c:v>43.1</c:v>
                </c:pt>
                <c:pt idx="34">
                  <c:v>46.2</c:v>
                </c:pt>
                <c:pt idx="35">
                  <c:v>43.4</c:v>
                </c:pt>
                <c:pt idx="36">
                  <c:v>61.8</c:v>
                </c:pt>
                <c:pt idx="37">
                  <c:v>59.4</c:v>
                </c:pt>
                <c:pt idx="38">
                  <c:v>67.400000000000006</c:v>
                </c:pt>
                <c:pt idx="39">
                  <c:v>46.3</c:v>
                </c:pt>
                <c:pt idx="40">
                  <c:v>38.5</c:v>
                </c:pt>
              </c:numCache>
            </c:numRef>
          </c:val>
        </c:ser>
        <c:dLbls>
          <c:showLegendKey val="0"/>
          <c:showVal val="0"/>
          <c:showCatName val="0"/>
          <c:showSerName val="0"/>
          <c:showPercent val="0"/>
          <c:showBubbleSize val="0"/>
        </c:dLbls>
        <c:gapWidth val="0"/>
        <c:axId val="475548952"/>
        <c:axId val="475549344"/>
      </c:barChart>
      <c:catAx>
        <c:axId val="475548952"/>
        <c:scaling>
          <c:orientation val="minMax"/>
        </c:scaling>
        <c:delete val="0"/>
        <c:axPos val="b"/>
        <c:numFmt formatCode="General" sourceLinked="0"/>
        <c:majorTickMark val="out"/>
        <c:minorTickMark val="none"/>
        <c:tickLblPos val="nextTo"/>
        <c:txPr>
          <a:bodyPr rot="-2400000"/>
          <a:lstStyle/>
          <a:p>
            <a:pPr>
              <a:defRPr sz="1200" b="1"/>
            </a:pPr>
            <a:endParaRPr lang="en-US"/>
          </a:p>
        </c:txPr>
        <c:crossAx val="475549344"/>
        <c:crosses val="autoZero"/>
        <c:auto val="1"/>
        <c:lblAlgn val="ctr"/>
        <c:lblOffset val="100"/>
        <c:tickLblSkip val="1"/>
        <c:noMultiLvlLbl val="0"/>
      </c:catAx>
      <c:valAx>
        <c:axId val="475549344"/>
        <c:scaling>
          <c:orientation val="minMax"/>
        </c:scaling>
        <c:delete val="0"/>
        <c:axPos val="l"/>
        <c:majorGridlines>
          <c:spPr>
            <a:ln>
              <a:prstDash val="sysDash"/>
            </a:ln>
          </c:spPr>
        </c:majorGridlines>
        <c:title>
          <c:tx>
            <c:rich>
              <a:bodyPr rot="-5400000" vert="horz"/>
              <a:lstStyle/>
              <a:p>
                <a:pPr>
                  <a:defRPr sz="1700"/>
                </a:pPr>
                <a:r>
                  <a:rPr lang="en-US" sz="1700" dirty="0" smtClean="0"/>
                  <a:t>% </a:t>
                </a:r>
                <a:r>
                  <a:rPr lang="en-US" sz="1700" smtClean="0"/>
                  <a:t>of patients</a:t>
                </a:r>
                <a:endParaRPr lang="en-US" sz="1700" dirty="0"/>
              </a:p>
            </c:rich>
          </c:tx>
          <c:layout>
            <c:manualLayout>
              <c:xMode val="edge"/>
              <c:yMode val="edge"/>
              <c:x val="5.1013666395148928E-3"/>
              <c:y val="0.25294888343875072"/>
            </c:manualLayout>
          </c:layout>
          <c:overlay val="0"/>
        </c:title>
        <c:numFmt formatCode="General" sourceLinked="1"/>
        <c:majorTickMark val="out"/>
        <c:minorTickMark val="none"/>
        <c:tickLblPos val="nextTo"/>
        <c:txPr>
          <a:bodyPr/>
          <a:lstStyle/>
          <a:p>
            <a:pPr>
              <a:defRPr sz="1500" b="1"/>
            </a:pPr>
            <a:endParaRPr lang="en-US"/>
          </a:p>
        </c:txPr>
        <c:crossAx val="475548952"/>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7737962511323264"/>
          <c:h val="0.82181779696892732"/>
        </c:manualLayout>
      </c:layout>
      <c:scatterChart>
        <c:scatterStyle val="lineMarker"/>
        <c:varyColors val="0"/>
        <c:ser>
          <c:idx val="0"/>
          <c:order val="0"/>
          <c:tx>
            <c:strRef>
              <c:f>Sheet1!$B$1</c:f>
              <c:strCache>
                <c:ptCount val="1"/>
                <c:pt idx="0">
                  <c:v>Induction (N = 370)</c:v>
                </c:pt>
              </c:strCache>
            </c:strRef>
          </c:tx>
          <c:spPr>
            <a:ln w="41275">
              <a:solidFill>
                <a:srgbClr val="00FF00"/>
              </a:solidFill>
            </a:ln>
          </c:spPr>
          <c:marker>
            <c:symbol val="none"/>
          </c:marker>
          <c:xVal>
            <c:numRef>
              <c:f>Sheet1!$A$2:$A$21</c:f>
              <c:numCache>
                <c:formatCode>General</c:formatCode>
                <c:ptCount val="20"/>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2</c:v>
                </c:pt>
                <c:pt idx="14">
                  <c:v>3</c:v>
                </c:pt>
                <c:pt idx="15">
                  <c:v>4</c:v>
                </c:pt>
                <c:pt idx="16">
                  <c:v>5</c:v>
                </c:pt>
                <c:pt idx="17">
                  <c:v>6</c:v>
                </c:pt>
                <c:pt idx="18">
                  <c:v>7</c:v>
                </c:pt>
                <c:pt idx="19">
                  <c:v>8</c:v>
                </c:pt>
              </c:numCache>
            </c:numRef>
          </c:xVal>
          <c:yVal>
            <c:numRef>
              <c:f>Sheet1!$B$2:$B$21</c:f>
              <c:numCache>
                <c:formatCode>General</c:formatCode>
                <c:ptCount val="20"/>
                <c:pt idx="0">
                  <c:v>100</c:v>
                </c:pt>
                <c:pt idx="1">
                  <c:v>99.727999999999994</c:v>
                </c:pt>
                <c:pt idx="2">
                  <c:v>99.453999999999994</c:v>
                </c:pt>
                <c:pt idx="3">
                  <c:v>99.179999999999978</c:v>
                </c:pt>
                <c:pt idx="4">
                  <c:v>97.256</c:v>
                </c:pt>
                <c:pt idx="5">
                  <c:v>96.706999999999994</c:v>
                </c:pt>
                <c:pt idx="6">
                  <c:v>94.777999999999992</c:v>
                </c:pt>
                <c:pt idx="7">
                  <c:v>94.225999999999999</c:v>
                </c:pt>
                <c:pt idx="8">
                  <c:v>93.670999999999978</c:v>
                </c:pt>
                <c:pt idx="9">
                  <c:v>92.837000000000003</c:v>
                </c:pt>
                <c:pt idx="10">
                  <c:v>90.884</c:v>
                </c:pt>
                <c:pt idx="11">
                  <c:v>89.195999999999998</c:v>
                </c:pt>
                <c:pt idx="12">
                  <c:v>88.631</c:v>
                </c:pt>
                <c:pt idx="13">
                  <c:v>77.393000000000001</c:v>
                </c:pt>
                <c:pt idx="14">
                  <c:v>68.33</c:v>
                </c:pt>
                <c:pt idx="15">
                  <c:v>61.954999999999998</c:v>
                </c:pt>
                <c:pt idx="16">
                  <c:v>56.183</c:v>
                </c:pt>
                <c:pt idx="17">
                  <c:v>51.832000000000001</c:v>
                </c:pt>
                <c:pt idx="18">
                  <c:v>48.077000000000005</c:v>
                </c:pt>
                <c:pt idx="19">
                  <c:v>46.904000000000003</c:v>
                </c:pt>
              </c:numCache>
            </c:numRef>
          </c:yVal>
          <c:smooth val="0"/>
        </c:ser>
        <c:ser>
          <c:idx val="1"/>
          <c:order val="1"/>
          <c:tx>
            <c:strRef>
              <c:f>Sheet1!$C$1</c:f>
              <c:strCache>
                <c:ptCount val="1"/>
                <c:pt idx="0">
                  <c:v>No Induction (N = 227)</c:v>
                </c:pt>
              </c:strCache>
            </c:strRef>
          </c:tx>
          <c:spPr>
            <a:ln w="41275">
              <a:solidFill>
                <a:srgbClr val="9933FF"/>
              </a:solidFill>
              <a:prstDash val="solid"/>
            </a:ln>
          </c:spPr>
          <c:marker>
            <c:symbol val="none"/>
          </c:marker>
          <c:xVal>
            <c:numRef>
              <c:f>Sheet1!$A$2:$A$21</c:f>
              <c:numCache>
                <c:formatCode>General</c:formatCode>
                <c:ptCount val="20"/>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2</c:v>
                </c:pt>
                <c:pt idx="14">
                  <c:v>3</c:v>
                </c:pt>
                <c:pt idx="15">
                  <c:v>4</c:v>
                </c:pt>
                <c:pt idx="16">
                  <c:v>5</c:v>
                </c:pt>
                <c:pt idx="17">
                  <c:v>6</c:v>
                </c:pt>
                <c:pt idx="18">
                  <c:v>7</c:v>
                </c:pt>
                <c:pt idx="19">
                  <c:v>8</c:v>
                </c:pt>
              </c:numCache>
            </c:numRef>
          </c:xVal>
          <c:yVal>
            <c:numRef>
              <c:f>Sheet1!$C$2:$C$21</c:f>
              <c:numCache>
                <c:formatCode>General</c:formatCode>
                <c:ptCount val="20"/>
                <c:pt idx="0">
                  <c:v>100</c:v>
                </c:pt>
                <c:pt idx="1">
                  <c:v>99.558999999999983</c:v>
                </c:pt>
                <c:pt idx="2">
                  <c:v>99.117000000000004</c:v>
                </c:pt>
                <c:pt idx="3">
                  <c:v>99.117000000000004</c:v>
                </c:pt>
                <c:pt idx="4">
                  <c:v>98.671999999999983</c:v>
                </c:pt>
                <c:pt idx="5">
                  <c:v>96.894999999999996</c:v>
                </c:pt>
                <c:pt idx="6">
                  <c:v>95.561000000000007</c:v>
                </c:pt>
                <c:pt idx="7">
                  <c:v>95.117000000000004</c:v>
                </c:pt>
                <c:pt idx="8">
                  <c:v>94.227999999999994</c:v>
                </c:pt>
                <c:pt idx="9">
                  <c:v>93.783000000000001</c:v>
                </c:pt>
                <c:pt idx="10">
                  <c:v>92.004999999999995</c:v>
                </c:pt>
                <c:pt idx="11">
                  <c:v>91.114000000000004</c:v>
                </c:pt>
                <c:pt idx="12">
                  <c:v>89.774000000000001</c:v>
                </c:pt>
                <c:pt idx="13">
                  <c:v>81.287999999999997</c:v>
                </c:pt>
                <c:pt idx="14">
                  <c:v>71.417000000000058</c:v>
                </c:pt>
                <c:pt idx="15">
                  <c:v>63.261000000000003</c:v>
                </c:pt>
                <c:pt idx="16">
                  <c:v>56.371000000000002</c:v>
                </c:pt>
                <c:pt idx="17">
                  <c:v>51.383999999999993</c:v>
                </c:pt>
                <c:pt idx="18">
                  <c:v>45.191000000000003</c:v>
                </c:pt>
                <c:pt idx="19">
                  <c:v>43.861000000000004</c:v>
                </c:pt>
              </c:numCache>
            </c:numRef>
          </c:yVal>
          <c:smooth val="0"/>
        </c:ser>
        <c:dLbls>
          <c:showLegendKey val="0"/>
          <c:showVal val="0"/>
          <c:showCatName val="0"/>
          <c:showSerName val="0"/>
          <c:showPercent val="0"/>
          <c:showBubbleSize val="0"/>
        </c:dLbls>
        <c:axId val="475550128"/>
        <c:axId val="475550520"/>
      </c:scatterChart>
      <c:valAx>
        <c:axId val="475550128"/>
        <c:scaling>
          <c:orientation val="minMax"/>
          <c:max val="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5550520"/>
        <c:crosses val="autoZero"/>
        <c:crossBetween val="midCat"/>
        <c:majorUnit val="1"/>
      </c:valAx>
      <c:valAx>
        <c:axId val="4755505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5550128"/>
        <c:crosses val="autoZero"/>
        <c:crossBetween val="midCat"/>
        <c:majorUnit val="25"/>
      </c:valAx>
      <c:spPr>
        <a:solidFill>
          <a:schemeClr val="bg2"/>
        </a:solidFill>
        <a:ln>
          <a:solidFill>
            <a:schemeClr val="tx1"/>
          </a:solidFill>
        </a:ln>
      </c:spPr>
    </c:plotArea>
    <c:legend>
      <c:legendPos val="r"/>
      <c:layout>
        <c:manualLayout>
          <c:xMode val="edge"/>
          <c:yMode val="edge"/>
          <c:x val="0.14879787703528224"/>
          <c:y val="0.63118597070527471"/>
          <c:w val="0.26276554479362629"/>
          <c:h val="0.1262560325120667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375"/>
          <c:h val="0.73795275590551179"/>
        </c:manualLayout>
      </c:layout>
      <c:barChart>
        <c:barDir val="col"/>
        <c:grouping val="clustered"/>
        <c:varyColors val="0"/>
        <c:ser>
          <c:idx val="0"/>
          <c:order val="0"/>
          <c:tx>
            <c:strRef>
              <c:f>Sheet1!$B$1</c:f>
              <c:strCache>
                <c:ptCount val="1"/>
                <c:pt idx="0">
                  <c:v>Year 1 (N = 495)</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16.363600000000002</c:v>
                </c:pt>
                <c:pt idx="1">
                  <c:v>83.838399999999979</c:v>
                </c:pt>
                <c:pt idx="2">
                  <c:v>3.4342999999999981</c:v>
                </c:pt>
                <c:pt idx="3">
                  <c:v>69.090900000000005</c:v>
                </c:pt>
                <c:pt idx="4">
                  <c:v>24.444400000000002</c:v>
                </c:pt>
                <c:pt idx="5">
                  <c:v>95.151499999999999</c:v>
                </c:pt>
              </c:numCache>
            </c:numRef>
          </c:val>
        </c:ser>
        <c:ser>
          <c:idx val="1"/>
          <c:order val="1"/>
          <c:tx>
            <c:strRef>
              <c:f>Sheet1!$C$1</c:f>
              <c:strCache>
                <c:ptCount val="1"/>
                <c:pt idx="0">
                  <c:v>Year 5 (N = 230)</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22.173900000000014</c:v>
                </c:pt>
                <c:pt idx="1">
                  <c:v>77.391300000000001</c:v>
                </c:pt>
                <c:pt idx="2">
                  <c:v>10.869600000000007</c:v>
                </c:pt>
                <c:pt idx="3">
                  <c:v>57.391300000000001</c:v>
                </c:pt>
                <c:pt idx="4">
                  <c:v>26.087</c:v>
                </c:pt>
                <c:pt idx="5">
                  <c:v>93.043499999999995</c:v>
                </c:pt>
              </c:numCache>
            </c:numRef>
          </c:val>
        </c:ser>
        <c:dLbls>
          <c:showLegendKey val="0"/>
          <c:showVal val="0"/>
          <c:showCatName val="0"/>
          <c:showSerName val="0"/>
          <c:showPercent val="0"/>
          <c:showBubbleSize val="0"/>
        </c:dLbls>
        <c:gapWidth val="35"/>
        <c:axId val="475551304"/>
        <c:axId val="475551696"/>
      </c:barChart>
      <c:catAx>
        <c:axId val="475551304"/>
        <c:scaling>
          <c:orientation val="minMax"/>
        </c:scaling>
        <c:delete val="0"/>
        <c:axPos val="b"/>
        <c:numFmt formatCode="General" sourceLinked="1"/>
        <c:majorTickMark val="out"/>
        <c:minorTickMark val="none"/>
        <c:tickLblPos val="nextTo"/>
        <c:txPr>
          <a:bodyPr rot="0"/>
          <a:lstStyle/>
          <a:p>
            <a:pPr>
              <a:defRPr sz="1500" b="1"/>
            </a:pPr>
            <a:endParaRPr lang="en-US"/>
          </a:p>
        </c:txPr>
        <c:crossAx val="475551696"/>
        <c:crosses val="autoZero"/>
        <c:auto val="1"/>
        <c:lblAlgn val="ctr"/>
        <c:lblOffset val="100"/>
        <c:tickLblSkip val="1"/>
        <c:noMultiLvlLbl val="0"/>
      </c:catAx>
      <c:valAx>
        <c:axId val="475551696"/>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929E-2"/>
              <c:y val="0.21671132842265844"/>
            </c:manualLayout>
          </c:layout>
          <c:overlay val="0"/>
        </c:title>
        <c:numFmt formatCode="General" sourceLinked="1"/>
        <c:majorTickMark val="out"/>
        <c:minorTickMark val="none"/>
        <c:tickLblPos val="nextTo"/>
        <c:txPr>
          <a:bodyPr/>
          <a:lstStyle/>
          <a:p>
            <a:pPr>
              <a:defRPr sz="1500" b="1"/>
            </a:pPr>
            <a:endParaRPr lang="en-US"/>
          </a:p>
        </c:txPr>
        <c:crossAx val="475551304"/>
        <c:crosses val="autoZero"/>
        <c:crossBetween val="between"/>
        <c:majorUnit val="20"/>
      </c:valAx>
      <c:spPr>
        <a:solidFill>
          <a:schemeClr val="bg2"/>
        </a:solidFill>
        <a:ln>
          <a:solidFill>
            <a:schemeClr val="tx1"/>
          </a:solidFill>
        </a:ln>
      </c:spPr>
    </c:plotArea>
    <c:legend>
      <c:legendPos val="r"/>
      <c:layout>
        <c:manualLayout>
          <c:xMode val="edge"/>
          <c:yMode val="edge"/>
          <c:x val="0.16812823728892295"/>
          <c:y val="4.8631995597324486E-2"/>
          <c:w val="0.38846456692913428"/>
          <c:h val="8.114130894928456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409"/>
          <c:h val="0.62504953009906794"/>
        </c:manualLayout>
      </c:layout>
      <c:barChart>
        <c:barDir val="col"/>
        <c:grouping val="stacked"/>
        <c:varyColors val="0"/>
        <c:ser>
          <c:idx val="0"/>
          <c:order val="0"/>
          <c:tx>
            <c:strRef>
              <c:f>Sheet1!$B$1</c:f>
              <c:strCache>
                <c:ptCount val="1"/>
                <c:pt idx="0">
                  <c:v>N</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6"/>
            <c:invertIfNegative val="0"/>
            <c:bubble3D val="0"/>
            <c:spPr>
              <a:gradFill>
                <a:gsLst>
                  <a:gs pos="0">
                    <a:srgbClr val="6600CC"/>
                  </a:gs>
                  <a:gs pos="50000">
                    <a:srgbClr val="9933FF"/>
                  </a:gs>
                  <a:gs pos="100000">
                    <a:srgbClr val="6600CC"/>
                  </a:gs>
                </a:gsLst>
                <a:lin ang="10800000" scaled="1"/>
              </a:gradFill>
              <a:ln>
                <a:solidFill>
                  <a:schemeClr val="bg2"/>
                </a:solidFill>
              </a:ln>
            </c:spPr>
          </c:dPt>
          <c:cat>
            <c:strRef>
              <c:f>Sheet1!$A$2:$A$8</c:f>
              <c:strCache>
                <c:ptCount val="7"/>
                <c:pt idx="0">
                  <c:v>Calcineurin Inhibitor</c:v>
                </c:pt>
                <c:pt idx="1">
                  <c:v>CellCycle</c:v>
                </c:pt>
                <c:pt idx="2">
                  <c:v>Prednisone</c:v>
                </c:pt>
                <c:pt idx="4">
                  <c:v>Calcineurin Inhibitor</c:v>
                </c:pt>
                <c:pt idx="5">
                  <c:v>CellCycle</c:v>
                </c:pt>
                <c:pt idx="6">
                  <c:v>Prednisone</c:v>
                </c:pt>
              </c:strCache>
            </c:strRef>
          </c:cat>
          <c:val>
            <c:numRef>
              <c:f>Sheet1!$B$2:$B$8</c:f>
              <c:numCache>
                <c:formatCode>General</c:formatCode>
                <c:ptCount val="7"/>
                <c:pt idx="0">
                  <c:v>16.1616</c:v>
                </c:pt>
                <c:pt idx="1">
                  <c:v>24.242399999999986</c:v>
                </c:pt>
                <c:pt idx="2">
                  <c:v>95.151499999999999</c:v>
                </c:pt>
                <c:pt idx="4">
                  <c:v>21.739100000000001</c:v>
                </c:pt>
                <c:pt idx="5">
                  <c:v>26.087</c:v>
                </c:pt>
                <c:pt idx="6">
                  <c:v>93.043499999999995</c:v>
                </c:pt>
              </c:numCache>
            </c:numRef>
          </c:val>
        </c:ser>
        <c:ser>
          <c:idx val="1"/>
          <c:order val="1"/>
          <c:tx>
            <c:strRef>
              <c:f>Sheet1!$C$1</c:f>
              <c:strCache>
                <c:ptCount val="1"/>
                <c:pt idx="0">
                  <c:v>N2</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7"/>
                <c:pt idx="0">
                  <c:v>Calcineurin Inhibitor</c:v>
                </c:pt>
                <c:pt idx="1">
                  <c:v>CellCycle</c:v>
                </c:pt>
                <c:pt idx="2">
                  <c:v>Prednisone</c:v>
                </c:pt>
                <c:pt idx="4">
                  <c:v>Calcineurin Inhibitor</c:v>
                </c:pt>
                <c:pt idx="5">
                  <c:v>CellCycle</c:v>
                </c:pt>
                <c:pt idx="6">
                  <c:v>Prednisone</c:v>
                </c:pt>
              </c:strCache>
            </c:strRef>
          </c:cat>
          <c:val>
            <c:numRef>
              <c:f>Sheet1!$C$2:$C$8</c:f>
              <c:numCache>
                <c:formatCode>General</c:formatCode>
                <c:ptCount val="7"/>
                <c:pt idx="0">
                  <c:v>83.636399999999981</c:v>
                </c:pt>
                <c:pt idx="1">
                  <c:v>68.888899999999978</c:v>
                </c:pt>
                <c:pt idx="4">
                  <c:v>76.956500000000005</c:v>
                </c:pt>
                <c:pt idx="5">
                  <c:v>57.391300000000001</c:v>
                </c:pt>
              </c:numCache>
            </c:numRef>
          </c:val>
        </c:ser>
        <c:dLbls>
          <c:showLegendKey val="0"/>
          <c:showVal val="0"/>
          <c:showCatName val="0"/>
          <c:showSerName val="0"/>
          <c:showPercent val="0"/>
          <c:showBubbleSize val="0"/>
        </c:dLbls>
        <c:gapWidth val="35"/>
        <c:overlap val="100"/>
        <c:axId val="475552480"/>
        <c:axId val="475552872"/>
      </c:barChart>
      <c:catAx>
        <c:axId val="475552480"/>
        <c:scaling>
          <c:orientation val="minMax"/>
        </c:scaling>
        <c:delete val="0"/>
        <c:axPos val="b"/>
        <c:numFmt formatCode="General" sourceLinked="1"/>
        <c:majorTickMark val="out"/>
        <c:minorTickMark val="none"/>
        <c:tickLblPos val="nextTo"/>
        <c:txPr>
          <a:bodyPr rot="0"/>
          <a:lstStyle/>
          <a:p>
            <a:pPr>
              <a:defRPr sz="1500" b="1"/>
            </a:pPr>
            <a:endParaRPr lang="en-US"/>
          </a:p>
        </c:txPr>
        <c:crossAx val="475552872"/>
        <c:crosses val="autoZero"/>
        <c:auto val="1"/>
        <c:lblAlgn val="ctr"/>
        <c:lblOffset val="100"/>
        <c:tickLblSkip val="1"/>
        <c:noMultiLvlLbl val="0"/>
      </c:catAx>
      <c:valAx>
        <c:axId val="475552872"/>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922E-2"/>
              <c:y val="0.21671132842265844"/>
            </c:manualLayout>
          </c:layout>
          <c:overlay val="0"/>
        </c:title>
        <c:numFmt formatCode="General" sourceLinked="1"/>
        <c:majorTickMark val="out"/>
        <c:minorTickMark val="none"/>
        <c:tickLblPos val="nextTo"/>
        <c:txPr>
          <a:bodyPr/>
          <a:lstStyle/>
          <a:p>
            <a:pPr>
              <a:defRPr sz="1500" b="1"/>
            </a:pPr>
            <a:endParaRPr lang="en-US"/>
          </a:p>
        </c:txPr>
        <c:crossAx val="475552480"/>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418E-2"/>
          <c:w val="0.89292662330252193"/>
          <c:h val="0.82823590907068823"/>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0.11656332020997399"/>
                </c:manualLayout>
              </c:layout>
              <c:tx>
                <c:rich>
                  <a:bodyPr/>
                  <a:lstStyle/>
                  <a:p>
                    <a:r>
                      <a:rPr lang="en-US" dirty="0"/>
                      <a:t>Year 1 (N = </a:t>
                    </a:r>
                    <a:r>
                      <a:rPr lang="en-US" dirty="0" smtClean="0"/>
                      <a:t>495)</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0.13673626734158231"/>
                </c:manualLayout>
              </c:layout>
              <c:tx>
                <c:rich>
                  <a:bodyPr/>
                  <a:lstStyle/>
                  <a:p>
                    <a:r>
                      <a:rPr lang="en-US" dirty="0"/>
                      <a:t>Year 5 (N = </a:t>
                    </a:r>
                    <a:r>
                      <a:rPr lang="en-US" dirty="0" smtClean="0"/>
                      <a:t>230)</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15"/>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Year 1 (N = 463)</c:v>
                </c:pt>
                <c:pt idx="1">
                  <c:v>Year 5 (N = 211)</c:v>
                </c:pt>
                <c:pt idx="2">
                  <c:v>Column2</c:v>
                </c:pt>
              </c:strCache>
            </c:strRef>
          </c:cat>
          <c:val>
            <c:numRef>
              <c:f>Sheet1!$B$2:$D$2</c:f>
              <c:numCache>
                <c:formatCode>General</c:formatCode>
                <c:ptCount val="3"/>
                <c:pt idx="0">
                  <c:v>49</c:v>
                </c:pt>
                <c:pt idx="1">
                  <c:v>34</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Year 1 (N = 463)</c:v>
                </c:pt>
                <c:pt idx="1">
                  <c:v>Year 5 (N = 211)</c:v>
                </c:pt>
                <c:pt idx="2">
                  <c:v>Column2</c:v>
                </c:pt>
              </c:strCache>
            </c:strRef>
          </c:cat>
          <c:val>
            <c:numRef>
              <c:f>Sheet1!$B$3:$D$3</c:f>
              <c:numCache>
                <c:formatCode>General</c:formatCode>
                <c:ptCount val="3"/>
                <c:pt idx="0">
                  <c:v>26</c:v>
                </c:pt>
                <c:pt idx="1">
                  <c:v>11</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Year 1 (N = 463)</c:v>
                </c:pt>
                <c:pt idx="1">
                  <c:v>Year 5 (N = 211)</c:v>
                </c:pt>
                <c:pt idx="2">
                  <c:v>Column2</c:v>
                </c:pt>
              </c:strCache>
            </c:strRef>
          </c:cat>
          <c:val>
            <c:numRef>
              <c:f>Sheet1!$B$4:$D$4</c:f>
              <c:numCache>
                <c:formatCode>General</c:formatCode>
                <c:ptCount val="3"/>
                <c:pt idx="0">
                  <c:v>68</c:v>
                </c:pt>
                <c:pt idx="1">
                  <c:v>25</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Year 1 (N = 463)</c:v>
                </c:pt>
                <c:pt idx="1">
                  <c:v>Year 5 (N = 211)</c:v>
                </c:pt>
                <c:pt idx="2">
                  <c:v>Column2</c:v>
                </c:pt>
              </c:strCache>
            </c:strRef>
          </c:cat>
          <c:val>
            <c:numRef>
              <c:f>Sheet1!$B$5:$D$5</c:f>
              <c:numCache>
                <c:formatCode>General</c:formatCode>
                <c:ptCount val="3"/>
                <c:pt idx="0">
                  <c:v>305</c:v>
                </c:pt>
                <c:pt idx="1">
                  <c:v>116</c:v>
                </c:pt>
              </c:numCache>
            </c:numRef>
          </c:val>
        </c:ser>
        <c:ser>
          <c:idx val="4"/>
          <c:order val="4"/>
          <c:tx>
            <c:strRef>
              <c:f>Sheet1!$A$6</c:f>
              <c:strCache>
                <c:ptCount val="1"/>
                <c:pt idx="0">
                  <c:v>Tacrolimus</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Sheet1!$B$1:$D$1</c:f>
              <c:strCache>
                <c:ptCount val="3"/>
                <c:pt idx="0">
                  <c:v>Year 1 (N = 463)</c:v>
                </c:pt>
                <c:pt idx="1">
                  <c:v>Year 5 (N = 211)</c:v>
                </c:pt>
                <c:pt idx="2">
                  <c:v>Column2</c:v>
                </c:pt>
              </c:strCache>
            </c:strRef>
          </c:cat>
          <c:val>
            <c:numRef>
              <c:f>Sheet1!$B$6:$D$6</c:f>
              <c:numCache>
                <c:formatCode>General</c:formatCode>
                <c:ptCount val="3"/>
                <c:pt idx="0">
                  <c:v>24</c:v>
                </c:pt>
                <c:pt idx="1">
                  <c:v>14</c:v>
                </c:pt>
              </c:numCache>
            </c:numRef>
          </c:val>
        </c:ser>
        <c:ser>
          <c:idx val="5"/>
          <c:order val="5"/>
          <c:tx>
            <c:strRef>
              <c:f>Sheet1!$A$7</c:f>
              <c:strCache>
                <c:ptCount val="1"/>
                <c:pt idx="0">
                  <c:v>Tacrolimus + Sirolimus/Everolimus</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invertIfNegative val="0"/>
          <c:cat>
            <c:strRef>
              <c:f>Sheet1!$B$1:$D$1</c:f>
              <c:strCache>
                <c:ptCount val="3"/>
                <c:pt idx="0">
                  <c:v>Year 1 (N = 463)</c:v>
                </c:pt>
                <c:pt idx="1">
                  <c:v>Year 5 (N = 211)</c:v>
                </c:pt>
                <c:pt idx="2">
                  <c:v>Column2</c:v>
                </c:pt>
              </c:strCache>
            </c:strRef>
          </c:cat>
          <c:val>
            <c:numRef>
              <c:f>Sheet1!$B$7:$D$7</c:f>
              <c:numCache>
                <c:formatCode>General</c:formatCode>
                <c:ptCount val="3"/>
                <c:pt idx="0">
                  <c:v>4</c:v>
                </c:pt>
                <c:pt idx="1">
                  <c:v>18</c:v>
                </c:pt>
              </c:numCache>
            </c:numRef>
          </c:val>
        </c:ser>
        <c:ser>
          <c:idx val="6"/>
          <c:order val="6"/>
          <c:tx>
            <c:strRef>
              <c:f>Sheet1!$A$8</c:f>
              <c:strCache>
                <c:ptCount val="1"/>
                <c:pt idx="0">
                  <c:v>Other</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Sheet1!$B$1:$D$1</c:f>
              <c:strCache>
                <c:ptCount val="3"/>
                <c:pt idx="0">
                  <c:v>Year 1 (N = 463)</c:v>
                </c:pt>
                <c:pt idx="1">
                  <c:v>Year 5 (N = 211)</c:v>
                </c:pt>
                <c:pt idx="2">
                  <c:v>Column2</c:v>
                </c:pt>
              </c:strCache>
            </c:strRef>
          </c:cat>
          <c:val>
            <c:numRef>
              <c:f>Sheet1!$B$8:$D$8</c:f>
              <c:numCache>
                <c:formatCode>General</c:formatCode>
                <c:ptCount val="3"/>
                <c:pt idx="0">
                  <c:v>19</c:v>
                </c:pt>
                <c:pt idx="1">
                  <c:v>12</c:v>
                </c:pt>
              </c:numCache>
            </c:numRef>
          </c:val>
        </c:ser>
        <c:dLbls>
          <c:showLegendKey val="0"/>
          <c:showVal val="0"/>
          <c:showCatName val="0"/>
          <c:showSerName val="0"/>
          <c:showPercent val="0"/>
          <c:showBubbleSize val="0"/>
        </c:dLbls>
        <c:gapWidth val="62"/>
        <c:overlap val="100"/>
        <c:axId val="475553656"/>
        <c:axId val="475554048"/>
      </c:barChart>
      <c:catAx>
        <c:axId val="475553656"/>
        <c:scaling>
          <c:orientation val="minMax"/>
        </c:scaling>
        <c:delete val="1"/>
        <c:axPos val="b"/>
        <c:numFmt formatCode="General" sourceLinked="0"/>
        <c:majorTickMark val="out"/>
        <c:minorTickMark val="none"/>
        <c:tickLblPos val="none"/>
        <c:crossAx val="475554048"/>
        <c:crosses val="autoZero"/>
        <c:auto val="1"/>
        <c:lblAlgn val="ctr"/>
        <c:lblOffset val="100"/>
        <c:noMultiLvlLbl val="0"/>
      </c:catAx>
      <c:valAx>
        <c:axId val="475554048"/>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75553656"/>
        <c:crosses val="autoZero"/>
        <c:crossBetween val="between"/>
        <c:majorUnit val="0.2"/>
      </c:valAx>
      <c:spPr>
        <a:solidFill>
          <a:srgbClr val="000000"/>
        </a:solidFill>
        <a:ln>
          <a:solidFill>
            <a:srgbClr val="FFFFFF"/>
          </a:solidFill>
        </a:ln>
      </c:spPr>
    </c:plotArea>
    <c:legend>
      <c:legendPos val="r"/>
      <c:layout>
        <c:manualLayout>
          <c:xMode val="edge"/>
          <c:yMode val="edge"/>
          <c:x val="0.64220130092434102"/>
          <c:y val="6.9591769778777651E-2"/>
          <c:w val="0.33701609038001545"/>
          <c:h val="0.77015091863518792"/>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Freedom from OB</c:v>
                </c:pt>
              </c:strCache>
            </c:strRef>
          </c:tx>
          <c:spPr>
            <a:ln w="41275">
              <a:solidFill>
                <a:srgbClr val="00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99.573999999999998</c:v>
                </c:pt>
                <c:pt idx="3">
                  <c:v>99.29</c:v>
                </c:pt>
                <c:pt idx="4">
                  <c:v>99.004999999999995</c:v>
                </c:pt>
                <c:pt idx="5">
                  <c:v>97.141999999999996</c:v>
                </c:pt>
                <c:pt idx="6">
                  <c:v>93.683999999999983</c:v>
                </c:pt>
                <c:pt idx="7">
                  <c:v>87.906999999999996</c:v>
                </c:pt>
                <c:pt idx="8">
                  <c:v>86.887999999999991</c:v>
                </c:pt>
                <c:pt idx="9">
                  <c:v>86.301000000000002</c:v>
                </c:pt>
                <c:pt idx="10">
                  <c:v>86.301000000000002</c:v>
                </c:pt>
                <c:pt idx="11">
                  <c:v>86.301000000000002</c:v>
                </c:pt>
                <c:pt idx="12">
                  <c:v>86.301000000000002</c:v>
                </c:pt>
                <c:pt idx="13">
                  <c:v>86.301000000000002</c:v>
                </c:pt>
                <c:pt idx="14">
                  <c:v>86.301000000000002</c:v>
                </c:pt>
                <c:pt idx="15">
                  <c:v>86.11</c:v>
                </c:pt>
                <c:pt idx="16">
                  <c:v>84.772999999999982</c:v>
                </c:pt>
                <c:pt idx="17">
                  <c:v>83.240000000000023</c:v>
                </c:pt>
                <c:pt idx="18">
                  <c:v>78.825000000000003</c:v>
                </c:pt>
                <c:pt idx="19">
                  <c:v>74.001999999999995</c:v>
                </c:pt>
                <c:pt idx="20">
                  <c:v>72.455000000000013</c:v>
                </c:pt>
                <c:pt idx="21">
                  <c:v>71.672999999999988</c:v>
                </c:pt>
                <c:pt idx="22">
                  <c:v>71.474000000000004</c:v>
                </c:pt>
                <c:pt idx="23">
                  <c:v>71.474000000000004</c:v>
                </c:pt>
                <c:pt idx="24">
                  <c:v>71.474000000000004</c:v>
                </c:pt>
                <c:pt idx="25">
                  <c:v>71.474000000000004</c:v>
                </c:pt>
                <c:pt idx="26">
                  <c:v>71.474000000000004</c:v>
                </c:pt>
                <c:pt idx="27">
                  <c:v>71.474000000000004</c:v>
                </c:pt>
                <c:pt idx="28">
                  <c:v>71.230999999999995</c:v>
                </c:pt>
                <c:pt idx="29">
                  <c:v>70.256</c:v>
                </c:pt>
                <c:pt idx="30">
                  <c:v>67.084999999999994</c:v>
                </c:pt>
                <c:pt idx="31">
                  <c:v>62.447000000000003</c:v>
                </c:pt>
                <c:pt idx="32">
                  <c:v>61.468000000000011</c:v>
                </c:pt>
                <c:pt idx="33">
                  <c:v>60.975000000000001</c:v>
                </c:pt>
                <c:pt idx="34">
                  <c:v>60.975000000000001</c:v>
                </c:pt>
                <c:pt idx="35">
                  <c:v>60.975000000000001</c:v>
                </c:pt>
                <c:pt idx="36">
                  <c:v>60.975000000000001</c:v>
                </c:pt>
                <c:pt idx="37">
                  <c:v>60.975000000000001</c:v>
                </c:pt>
                <c:pt idx="38">
                  <c:v>60.67</c:v>
                </c:pt>
                <c:pt idx="39">
                  <c:v>60.67</c:v>
                </c:pt>
                <c:pt idx="40">
                  <c:v>60.364000000000004</c:v>
                </c:pt>
                <c:pt idx="41">
                  <c:v>58.832000000000001</c:v>
                </c:pt>
                <c:pt idx="42">
                  <c:v>56.993000000000002</c:v>
                </c:pt>
                <c:pt idx="43">
                  <c:v>54.84</c:v>
                </c:pt>
                <c:pt idx="44">
                  <c:v>54.524000000000001</c:v>
                </c:pt>
                <c:pt idx="45">
                  <c:v>54.2</c:v>
                </c:pt>
                <c:pt idx="46">
                  <c:v>54.2</c:v>
                </c:pt>
                <c:pt idx="47">
                  <c:v>54.2</c:v>
                </c:pt>
                <c:pt idx="48">
                  <c:v>54.2</c:v>
                </c:pt>
                <c:pt idx="49">
                  <c:v>54.2</c:v>
                </c:pt>
                <c:pt idx="50">
                  <c:v>53.789000000000001</c:v>
                </c:pt>
                <c:pt idx="51">
                  <c:v>53.789000000000001</c:v>
                </c:pt>
                <c:pt idx="52">
                  <c:v>52.954999999999998</c:v>
                </c:pt>
                <c:pt idx="53">
                  <c:v>51.704000000000001</c:v>
                </c:pt>
                <c:pt idx="54">
                  <c:v>49.203000000000003</c:v>
                </c:pt>
                <c:pt idx="55">
                  <c:v>46.265000000000029</c:v>
                </c:pt>
                <c:pt idx="56">
                  <c:v>46.265000000000029</c:v>
                </c:pt>
                <c:pt idx="57">
                  <c:v>46.265000000000029</c:v>
                </c:pt>
                <c:pt idx="58">
                  <c:v>46.265000000000029</c:v>
                </c:pt>
                <c:pt idx="59">
                  <c:v>46.265000000000029</c:v>
                </c:pt>
                <c:pt idx="60">
                  <c:v>46.265000000000029</c:v>
                </c:pt>
                <c:pt idx="61">
                  <c:v>46.265000000000029</c:v>
                </c:pt>
                <c:pt idx="62">
                  <c:v>45.727000000000011</c:v>
                </c:pt>
                <c:pt idx="63">
                  <c:v>45.727000000000011</c:v>
                </c:pt>
                <c:pt idx="64">
                  <c:v>45.183</c:v>
                </c:pt>
                <c:pt idx="65">
                  <c:v>44.639000000000003</c:v>
                </c:pt>
                <c:pt idx="66">
                  <c:v>41.896000000000001</c:v>
                </c:pt>
                <c:pt idx="67">
                  <c:v>40.794000000000011</c:v>
                </c:pt>
                <c:pt idx="68">
                  <c:v>40.242000000000012</c:v>
                </c:pt>
                <c:pt idx="69">
                  <c:v>40.242000000000012</c:v>
                </c:pt>
                <c:pt idx="70">
                  <c:v>39.675000000000011</c:v>
                </c:pt>
                <c:pt idx="71">
                  <c:v>39.675000000000011</c:v>
                </c:pt>
                <c:pt idx="72">
                  <c:v>39.675000000000011</c:v>
                </c:pt>
                <c:pt idx="73">
                  <c:v>39.675000000000011</c:v>
                </c:pt>
                <c:pt idx="74">
                  <c:v>39.675000000000011</c:v>
                </c:pt>
                <c:pt idx="75">
                  <c:v>38.941000000000003</c:v>
                </c:pt>
                <c:pt idx="76">
                  <c:v>38.941000000000003</c:v>
                </c:pt>
                <c:pt idx="77">
                  <c:v>37.414000000000001</c:v>
                </c:pt>
                <c:pt idx="78">
                  <c:v>37.414000000000001</c:v>
                </c:pt>
                <c:pt idx="79">
                  <c:v>35.886999999999993</c:v>
                </c:pt>
                <c:pt idx="80">
                  <c:v>35.886999999999993</c:v>
                </c:pt>
                <c:pt idx="81">
                  <c:v>35.886999999999993</c:v>
                </c:pt>
                <c:pt idx="82">
                  <c:v>35.886999999999993</c:v>
                </c:pt>
                <c:pt idx="83">
                  <c:v>35.886999999999993</c:v>
                </c:pt>
                <c:pt idx="84">
                  <c:v>35.886999999999993</c:v>
                </c:pt>
                <c:pt idx="85">
                  <c:v>35.886999999999993</c:v>
                </c:pt>
                <c:pt idx="86">
                  <c:v>35.886999999999993</c:v>
                </c:pt>
                <c:pt idx="87">
                  <c:v>35.886999999999993</c:v>
                </c:pt>
                <c:pt idx="88">
                  <c:v>35.886999999999993</c:v>
                </c:pt>
                <c:pt idx="89">
                  <c:v>33.776000000000003</c:v>
                </c:pt>
                <c:pt idx="90">
                  <c:v>32.720000000000013</c:v>
                </c:pt>
                <c:pt idx="91">
                  <c:v>29.553999999999988</c:v>
                </c:pt>
                <c:pt idx="92">
                  <c:v>29.553999999999988</c:v>
                </c:pt>
                <c:pt idx="93">
                  <c:v>29.553999999999988</c:v>
                </c:pt>
                <c:pt idx="94">
                  <c:v>29.553999999999988</c:v>
                </c:pt>
                <c:pt idx="95">
                  <c:v>29.553999999999988</c:v>
                </c:pt>
                <c:pt idx="96">
                  <c:v>29.553999999999988</c:v>
                </c:pt>
                <c:pt idx="97">
                  <c:v>29.553999999999988</c:v>
                </c:pt>
                <c:pt idx="98">
                  <c:v>29.553999999999988</c:v>
                </c:pt>
                <c:pt idx="99">
                  <c:v>27.582999999999977</c:v>
                </c:pt>
                <c:pt idx="100">
                  <c:v>27.582999999999977</c:v>
                </c:pt>
                <c:pt idx="101">
                  <c:v>27.582999999999977</c:v>
                </c:pt>
                <c:pt idx="102">
                  <c:v>27.582999999999977</c:v>
                </c:pt>
                <c:pt idx="103">
                  <c:v>27.582999999999977</c:v>
                </c:pt>
                <c:pt idx="104">
                  <c:v>27.582999999999977</c:v>
                </c:pt>
                <c:pt idx="105">
                  <c:v>27.582999999999977</c:v>
                </c:pt>
                <c:pt idx="106">
                  <c:v>27.582999999999977</c:v>
                </c:pt>
                <c:pt idx="107">
                  <c:v>27.582999999999977</c:v>
                </c:pt>
                <c:pt idx="108">
                  <c:v>27.582999999999977</c:v>
                </c:pt>
              </c:numCache>
            </c:numRef>
          </c:yVal>
          <c:smooth val="0"/>
        </c:ser>
        <c:dLbls>
          <c:showLegendKey val="0"/>
          <c:showVal val="0"/>
          <c:showCatName val="0"/>
          <c:showSerName val="0"/>
          <c:showPercent val="0"/>
          <c:showBubbleSize val="0"/>
        </c:dLbls>
        <c:axId val="475556008"/>
        <c:axId val="475556400"/>
      </c:scatterChart>
      <c:valAx>
        <c:axId val="475556008"/>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5556400"/>
        <c:crosses val="autoZero"/>
        <c:crossBetween val="midCat"/>
        <c:majorUnit val="1"/>
      </c:valAx>
      <c:valAx>
        <c:axId val="4755564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5556008"/>
        <c:crosses val="autoZero"/>
        <c:crossBetween val="midCat"/>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15"/>
          <c:h val="0.83794682922699193"/>
        </c:manualLayout>
      </c:layout>
      <c:scatterChart>
        <c:scatterStyle val="lineMarker"/>
        <c:varyColors val="0"/>
        <c:ser>
          <c:idx val="0"/>
          <c:order val="0"/>
          <c:tx>
            <c:strRef>
              <c:f>Sheet1!$B$1</c:f>
              <c:strCache>
                <c:ptCount val="1"/>
                <c:pt idx="0">
                  <c:v>&lt;1 year        (N=60)</c:v>
                </c:pt>
              </c:strCache>
            </c:strRef>
          </c:tx>
          <c:spPr>
            <a:ln w="41275">
              <a:solidFill>
                <a:srgbClr val="9933FF"/>
              </a:solidFill>
            </a:ln>
          </c:spPr>
          <c:marker>
            <c:symbol val="none"/>
          </c:marker>
          <c:xVal>
            <c:numRef>
              <c:f>Sheet1!$A$2:$A$98</c:f>
              <c:numCache>
                <c:formatCode>General</c:formatCode>
                <c:ptCount val="97"/>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Sheet1!$B$2:$B$98</c:f>
              <c:numCache>
                <c:formatCode>General</c:formatCode>
                <c:ptCount val="97"/>
                <c:pt idx="0">
                  <c:v>100</c:v>
                </c:pt>
                <c:pt idx="1">
                  <c:v>100</c:v>
                </c:pt>
                <c:pt idx="2">
                  <c:v>98.332999999999998</c:v>
                </c:pt>
                <c:pt idx="3">
                  <c:v>98.332999999999998</c:v>
                </c:pt>
                <c:pt idx="4">
                  <c:v>98.332999999999998</c:v>
                </c:pt>
                <c:pt idx="5">
                  <c:v>98.332999999999998</c:v>
                </c:pt>
                <c:pt idx="6">
                  <c:v>93.247000000000057</c:v>
                </c:pt>
                <c:pt idx="7">
                  <c:v>91.551999999999992</c:v>
                </c:pt>
                <c:pt idx="8">
                  <c:v>89.85599999999998</c:v>
                </c:pt>
                <c:pt idx="9">
                  <c:v>89.85599999999998</c:v>
                </c:pt>
                <c:pt idx="10">
                  <c:v>89.85599999999998</c:v>
                </c:pt>
                <c:pt idx="11">
                  <c:v>89.85599999999998</c:v>
                </c:pt>
                <c:pt idx="12">
                  <c:v>89.85599999999998</c:v>
                </c:pt>
                <c:pt idx="13">
                  <c:v>89.85599999999998</c:v>
                </c:pt>
                <c:pt idx="14">
                  <c:v>89.85599999999998</c:v>
                </c:pt>
                <c:pt idx="15">
                  <c:v>89.85599999999998</c:v>
                </c:pt>
                <c:pt idx="16">
                  <c:v>89.85599999999998</c:v>
                </c:pt>
                <c:pt idx="17">
                  <c:v>89.85599999999998</c:v>
                </c:pt>
                <c:pt idx="18">
                  <c:v>82.570999999999998</c:v>
                </c:pt>
                <c:pt idx="19">
                  <c:v>77.714000000000027</c:v>
                </c:pt>
                <c:pt idx="20">
                  <c:v>77.714000000000027</c:v>
                </c:pt>
                <c:pt idx="21">
                  <c:v>77.714000000000027</c:v>
                </c:pt>
                <c:pt idx="22">
                  <c:v>77.714000000000027</c:v>
                </c:pt>
                <c:pt idx="23">
                  <c:v>77.714000000000027</c:v>
                </c:pt>
                <c:pt idx="24">
                  <c:v>77.714000000000027</c:v>
                </c:pt>
                <c:pt idx="25">
                  <c:v>77.714000000000027</c:v>
                </c:pt>
                <c:pt idx="26">
                  <c:v>77.714000000000027</c:v>
                </c:pt>
                <c:pt idx="27">
                  <c:v>77.714000000000027</c:v>
                </c:pt>
                <c:pt idx="28">
                  <c:v>77.714000000000027</c:v>
                </c:pt>
                <c:pt idx="29">
                  <c:v>77.714000000000027</c:v>
                </c:pt>
                <c:pt idx="30">
                  <c:v>74.834999999999994</c:v>
                </c:pt>
                <c:pt idx="31">
                  <c:v>74.834999999999994</c:v>
                </c:pt>
                <c:pt idx="32">
                  <c:v>68.848000000000013</c:v>
                </c:pt>
                <c:pt idx="33">
                  <c:v>68.848000000000013</c:v>
                </c:pt>
                <c:pt idx="34">
                  <c:v>68.848000000000013</c:v>
                </c:pt>
                <c:pt idx="35">
                  <c:v>68.848000000000013</c:v>
                </c:pt>
                <c:pt idx="36">
                  <c:v>68.848000000000013</c:v>
                </c:pt>
                <c:pt idx="37">
                  <c:v>68.848000000000013</c:v>
                </c:pt>
                <c:pt idx="38">
                  <c:v>68.848000000000013</c:v>
                </c:pt>
                <c:pt idx="39">
                  <c:v>68.848000000000013</c:v>
                </c:pt>
                <c:pt idx="40">
                  <c:v>68.848000000000013</c:v>
                </c:pt>
                <c:pt idx="41">
                  <c:v>68.848000000000013</c:v>
                </c:pt>
                <c:pt idx="42">
                  <c:v>68.848000000000013</c:v>
                </c:pt>
                <c:pt idx="43">
                  <c:v>68.848000000000013</c:v>
                </c:pt>
                <c:pt idx="44">
                  <c:v>68.848000000000013</c:v>
                </c:pt>
                <c:pt idx="45">
                  <c:v>68.848000000000013</c:v>
                </c:pt>
                <c:pt idx="46">
                  <c:v>68.848000000000013</c:v>
                </c:pt>
                <c:pt idx="47">
                  <c:v>68.848000000000013</c:v>
                </c:pt>
                <c:pt idx="48">
                  <c:v>68.848000000000013</c:v>
                </c:pt>
                <c:pt idx="49">
                  <c:v>68.848000000000013</c:v>
                </c:pt>
                <c:pt idx="50">
                  <c:v>68.848000000000013</c:v>
                </c:pt>
                <c:pt idx="51">
                  <c:v>68.848000000000013</c:v>
                </c:pt>
                <c:pt idx="52">
                  <c:v>64.259</c:v>
                </c:pt>
                <c:pt idx="53">
                  <c:v>64.259</c:v>
                </c:pt>
                <c:pt idx="54">
                  <c:v>55.079000000000001</c:v>
                </c:pt>
                <c:pt idx="55">
                  <c:v>55.079000000000001</c:v>
                </c:pt>
                <c:pt idx="56">
                  <c:v>55.079000000000001</c:v>
                </c:pt>
                <c:pt idx="57">
                  <c:v>55.079000000000001</c:v>
                </c:pt>
                <c:pt idx="58">
                  <c:v>55.079000000000001</c:v>
                </c:pt>
                <c:pt idx="59">
                  <c:v>55.079000000000001</c:v>
                </c:pt>
                <c:pt idx="60">
                  <c:v>55.079000000000001</c:v>
                </c:pt>
                <c:pt idx="61">
                  <c:v>55.079000000000001</c:v>
                </c:pt>
              </c:numCache>
            </c:numRef>
          </c:yVal>
          <c:smooth val="0"/>
        </c:ser>
        <c:ser>
          <c:idx val="1"/>
          <c:order val="1"/>
          <c:tx>
            <c:strRef>
              <c:f>Sheet1!$C$1</c:f>
              <c:strCache>
                <c:ptCount val="1"/>
                <c:pt idx="0">
                  <c:v>1-5 Years     (N=75)</c:v>
                </c:pt>
              </c:strCache>
            </c:strRef>
          </c:tx>
          <c:spPr>
            <a:ln w="41275">
              <a:solidFill>
                <a:srgbClr val="FFFF00"/>
              </a:solidFill>
            </a:ln>
          </c:spPr>
          <c:marker>
            <c:symbol val="none"/>
          </c:marker>
          <c:xVal>
            <c:numRef>
              <c:f>Sheet1!$A$2:$A$98</c:f>
              <c:numCache>
                <c:formatCode>General</c:formatCode>
                <c:ptCount val="97"/>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Sheet1!$C$2:$C$98</c:f>
              <c:numCache>
                <c:formatCode>General</c:formatCode>
                <c:ptCount val="97"/>
                <c:pt idx="0">
                  <c:v>100</c:v>
                </c:pt>
                <c:pt idx="1">
                  <c:v>100</c:v>
                </c:pt>
                <c:pt idx="2">
                  <c:v>100</c:v>
                </c:pt>
                <c:pt idx="3">
                  <c:v>100</c:v>
                </c:pt>
                <c:pt idx="4">
                  <c:v>100</c:v>
                </c:pt>
                <c:pt idx="5">
                  <c:v>97.296999999999997</c:v>
                </c:pt>
                <c:pt idx="6">
                  <c:v>95.946000000000026</c:v>
                </c:pt>
                <c:pt idx="7">
                  <c:v>91.891999999999996</c:v>
                </c:pt>
                <c:pt idx="8">
                  <c:v>90.52</c:v>
                </c:pt>
                <c:pt idx="9">
                  <c:v>90.52</c:v>
                </c:pt>
                <c:pt idx="10">
                  <c:v>90.52</c:v>
                </c:pt>
                <c:pt idx="11">
                  <c:v>90.52</c:v>
                </c:pt>
                <c:pt idx="12">
                  <c:v>90.52</c:v>
                </c:pt>
                <c:pt idx="13">
                  <c:v>90.52</c:v>
                </c:pt>
                <c:pt idx="14">
                  <c:v>90.52</c:v>
                </c:pt>
                <c:pt idx="15">
                  <c:v>90.52</c:v>
                </c:pt>
                <c:pt idx="16">
                  <c:v>90.52</c:v>
                </c:pt>
                <c:pt idx="17">
                  <c:v>88.634999999999991</c:v>
                </c:pt>
                <c:pt idx="18">
                  <c:v>86.748999999999995</c:v>
                </c:pt>
                <c:pt idx="19">
                  <c:v>82.977000000000004</c:v>
                </c:pt>
                <c:pt idx="20">
                  <c:v>81.090999999999994</c:v>
                </c:pt>
                <c:pt idx="21">
                  <c:v>81.090999999999994</c:v>
                </c:pt>
                <c:pt idx="22">
                  <c:v>81.090999999999994</c:v>
                </c:pt>
                <c:pt idx="23">
                  <c:v>81.090999999999994</c:v>
                </c:pt>
                <c:pt idx="24">
                  <c:v>81.090999999999994</c:v>
                </c:pt>
                <c:pt idx="25">
                  <c:v>81.090999999999994</c:v>
                </c:pt>
                <c:pt idx="26">
                  <c:v>81.090999999999994</c:v>
                </c:pt>
                <c:pt idx="27">
                  <c:v>81.090999999999994</c:v>
                </c:pt>
                <c:pt idx="28">
                  <c:v>81.090999999999994</c:v>
                </c:pt>
                <c:pt idx="29">
                  <c:v>81.090999999999994</c:v>
                </c:pt>
                <c:pt idx="30">
                  <c:v>76.585999999999999</c:v>
                </c:pt>
                <c:pt idx="31">
                  <c:v>74.334000000000003</c:v>
                </c:pt>
                <c:pt idx="32">
                  <c:v>74.334000000000003</c:v>
                </c:pt>
                <c:pt idx="33">
                  <c:v>74.334000000000003</c:v>
                </c:pt>
                <c:pt idx="34">
                  <c:v>74.334000000000003</c:v>
                </c:pt>
                <c:pt idx="35">
                  <c:v>74.334000000000003</c:v>
                </c:pt>
                <c:pt idx="36">
                  <c:v>74.334000000000003</c:v>
                </c:pt>
                <c:pt idx="37">
                  <c:v>74.334000000000003</c:v>
                </c:pt>
                <c:pt idx="38">
                  <c:v>71.36</c:v>
                </c:pt>
                <c:pt idx="39">
                  <c:v>71.36</c:v>
                </c:pt>
                <c:pt idx="40">
                  <c:v>71.36</c:v>
                </c:pt>
                <c:pt idx="41">
                  <c:v>71.36</c:v>
                </c:pt>
                <c:pt idx="42">
                  <c:v>68.387</c:v>
                </c:pt>
                <c:pt idx="43">
                  <c:v>62.44</c:v>
                </c:pt>
                <c:pt idx="44">
                  <c:v>59.317999999999998</c:v>
                </c:pt>
                <c:pt idx="45">
                  <c:v>59.317999999999998</c:v>
                </c:pt>
                <c:pt idx="46">
                  <c:v>59.317999999999998</c:v>
                </c:pt>
                <c:pt idx="47">
                  <c:v>59.317999999999998</c:v>
                </c:pt>
                <c:pt idx="48">
                  <c:v>59.317999999999998</c:v>
                </c:pt>
                <c:pt idx="49">
                  <c:v>59.317999999999998</c:v>
                </c:pt>
                <c:pt idx="50">
                  <c:v>59.317999999999998</c:v>
                </c:pt>
                <c:pt idx="51">
                  <c:v>59.317999999999998</c:v>
                </c:pt>
                <c:pt idx="52">
                  <c:v>59.317999999999998</c:v>
                </c:pt>
                <c:pt idx="53">
                  <c:v>59.317999999999998</c:v>
                </c:pt>
                <c:pt idx="54">
                  <c:v>59.317999999999998</c:v>
                </c:pt>
                <c:pt idx="55">
                  <c:v>59.317999999999998</c:v>
                </c:pt>
                <c:pt idx="56">
                  <c:v>59.317999999999998</c:v>
                </c:pt>
                <c:pt idx="57">
                  <c:v>59.317999999999998</c:v>
                </c:pt>
                <c:pt idx="58">
                  <c:v>59.317999999999998</c:v>
                </c:pt>
                <c:pt idx="59">
                  <c:v>59.317999999999998</c:v>
                </c:pt>
                <c:pt idx="60">
                  <c:v>59.317999999999998</c:v>
                </c:pt>
                <c:pt idx="61">
                  <c:v>59.317999999999998</c:v>
                </c:pt>
                <c:pt idx="62">
                  <c:v>59.317999999999998</c:v>
                </c:pt>
                <c:pt idx="63">
                  <c:v>59.317999999999998</c:v>
                </c:pt>
                <c:pt idx="64">
                  <c:v>54.375</c:v>
                </c:pt>
                <c:pt idx="65">
                  <c:v>54.375</c:v>
                </c:pt>
                <c:pt idx="66">
                  <c:v>54.375</c:v>
                </c:pt>
                <c:pt idx="67">
                  <c:v>54.375</c:v>
                </c:pt>
                <c:pt idx="68">
                  <c:v>54.375</c:v>
                </c:pt>
                <c:pt idx="69">
                  <c:v>54.375</c:v>
                </c:pt>
                <c:pt idx="70">
                  <c:v>54.375</c:v>
                </c:pt>
                <c:pt idx="71">
                  <c:v>54.375</c:v>
                </c:pt>
              </c:numCache>
            </c:numRef>
          </c:yVal>
          <c:smooth val="0"/>
        </c:ser>
        <c:ser>
          <c:idx val="2"/>
          <c:order val="2"/>
          <c:tx>
            <c:strRef>
              <c:f>Sheet1!$D$1</c:f>
              <c:strCache>
                <c:ptCount val="1"/>
                <c:pt idx="0">
                  <c:v>6-10 Years   (N=121)</c:v>
                </c:pt>
              </c:strCache>
            </c:strRef>
          </c:tx>
          <c:spPr>
            <a:ln w="41275">
              <a:solidFill>
                <a:srgbClr val="FF0000"/>
              </a:solidFill>
            </a:ln>
          </c:spPr>
          <c:marker>
            <c:symbol val="none"/>
          </c:marker>
          <c:xVal>
            <c:numRef>
              <c:f>Sheet1!$A$2:$A$98</c:f>
              <c:numCache>
                <c:formatCode>General</c:formatCode>
                <c:ptCount val="97"/>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Sheet1!$D$2:$D$98</c:f>
              <c:numCache>
                <c:formatCode>General</c:formatCode>
                <c:ptCount val="97"/>
                <c:pt idx="0">
                  <c:v>100</c:v>
                </c:pt>
                <c:pt idx="1">
                  <c:v>100</c:v>
                </c:pt>
                <c:pt idx="2">
                  <c:v>100</c:v>
                </c:pt>
                <c:pt idx="3">
                  <c:v>100</c:v>
                </c:pt>
                <c:pt idx="4">
                  <c:v>99.167000000000002</c:v>
                </c:pt>
                <c:pt idx="5">
                  <c:v>98.319000000000003</c:v>
                </c:pt>
                <c:pt idx="6">
                  <c:v>94.081000000000003</c:v>
                </c:pt>
                <c:pt idx="7">
                  <c:v>88.123999999999981</c:v>
                </c:pt>
                <c:pt idx="8">
                  <c:v>87.269000000000005</c:v>
                </c:pt>
                <c:pt idx="9">
                  <c:v>86.403999999999996</c:v>
                </c:pt>
                <c:pt idx="10">
                  <c:v>86.403999999999996</c:v>
                </c:pt>
                <c:pt idx="11">
                  <c:v>86.403999999999996</c:v>
                </c:pt>
                <c:pt idx="12">
                  <c:v>86.403999999999996</c:v>
                </c:pt>
                <c:pt idx="13">
                  <c:v>86.403999999999996</c:v>
                </c:pt>
                <c:pt idx="14">
                  <c:v>86.403999999999996</c:v>
                </c:pt>
                <c:pt idx="15">
                  <c:v>86.403999999999996</c:v>
                </c:pt>
                <c:pt idx="16">
                  <c:v>86.403999999999996</c:v>
                </c:pt>
                <c:pt idx="17">
                  <c:v>84.1</c:v>
                </c:pt>
                <c:pt idx="18">
                  <c:v>80.644000000000005</c:v>
                </c:pt>
                <c:pt idx="19">
                  <c:v>76.036000000000001</c:v>
                </c:pt>
                <c:pt idx="20">
                  <c:v>73.732000000000014</c:v>
                </c:pt>
                <c:pt idx="21">
                  <c:v>70.221000000000004</c:v>
                </c:pt>
                <c:pt idx="22">
                  <c:v>70.221000000000004</c:v>
                </c:pt>
                <c:pt idx="23">
                  <c:v>70.221000000000004</c:v>
                </c:pt>
                <c:pt idx="24">
                  <c:v>70.221000000000004</c:v>
                </c:pt>
                <c:pt idx="25">
                  <c:v>70.221000000000004</c:v>
                </c:pt>
                <c:pt idx="26">
                  <c:v>70.221000000000004</c:v>
                </c:pt>
                <c:pt idx="27">
                  <c:v>70.221000000000004</c:v>
                </c:pt>
                <c:pt idx="28">
                  <c:v>70.221000000000004</c:v>
                </c:pt>
                <c:pt idx="29">
                  <c:v>70.221000000000004</c:v>
                </c:pt>
                <c:pt idx="30">
                  <c:v>64.369</c:v>
                </c:pt>
                <c:pt idx="31">
                  <c:v>58.517000000000003</c:v>
                </c:pt>
                <c:pt idx="32">
                  <c:v>58.517000000000003</c:v>
                </c:pt>
                <c:pt idx="33">
                  <c:v>57.054000000000002</c:v>
                </c:pt>
                <c:pt idx="34">
                  <c:v>57.054000000000002</c:v>
                </c:pt>
                <c:pt idx="35">
                  <c:v>57.054000000000002</c:v>
                </c:pt>
                <c:pt idx="36">
                  <c:v>57.054000000000002</c:v>
                </c:pt>
                <c:pt idx="37">
                  <c:v>57.054000000000002</c:v>
                </c:pt>
                <c:pt idx="38">
                  <c:v>57.054000000000002</c:v>
                </c:pt>
                <c:pt idx="39">
                  <c:v>57.054000000000002</c:v>
                </c:pt>
                <c:pt idx="40">
                  <c:v>57.054000000000002</c:v>
                </c:pt>
                <c:pt idx="41">
                  <c:v>57.054000000000002</c:v>
                </c:pt>
                <c:pt idx="42">
                  <c:v>57.054000000000002</c:v>
                </c:pt>
                <c:pt idx="43">
                  <c:v>53.597000000000001</c:v>
                </c:pt>
                <c:pt idx="44">
                  <c:v>53.597000000000001</c:v>
                </c:pt>
                <c:pt idx="45">
                  <c:v>53.597000000000001</c:v>
                </c:pt>
                <c:pt idx="46">
                  <c:v>53.597000000000001</c:v>
                </c:pt>
                <c:pt idx="47">
                  <c:v>53.597000000000001</c:v>
                </c:pt>
                <c:pt idx="48">
                  <c:v>53.597000000000001</c:v>
                </c:pt>
                <c:pt idx="49">
                  <c:v>53.597000000000001</c:v>
                </c:pt>
                <c:pt idx="50">
                  <c:v>51.363</c:v>
                </c:pt>
                <c:pt idx="51">
                  <c:v>51.363</c:v>
                </c:pt>
                <c:pt idx="52">
                  <c:v>51.363</c:v>
                </c:pt>
                <c:pt idx="53">
                  <c:v>51.363</c:v>
                </c:pt>
                <c:pt idx="54">
                  <c:v>51.363</c:v>
                </c:pt>
                <c:pt idx="55">
                  <c:v>51.363</c:v>
                </c:pt>
                <c:pt idx="56">
                  <c:v>51.363</c:v>
                </c:pt>
                <c:pt idx="57">
                  <c:v>51.363</c:v>
                </c:pt>
                <c:pt idx="58">
                  <c:v>51.363</c:v>
                </c:pt>
                <c:pt idx="59">
                  <c:v>51.363</c:v>
                </c:pt>
                <c:pt idx="60">
                  <c:v>51.363</c:v>
                </c:pt>
                <c:pt idx="61">
                  <c:v>51.363</c:v>
                </c:pt>
                <c:pt idx="62">
                  <c:v>51.363</c:v>
                </c:pt>
                <c:pt idx="63">
                  <c:v>51.363</c:v>
                </c:pt>
                <c:pt idx="64">
                  <c:v>51.363</c:v>
                </c:pt>
                <c:pt idx="65">
                  <c:v>51.363</c:v>
                </c:pt>
                <c:pt idx="66">
                  <c:v>48.341999999999999</c:v>
                </c:pt>
                <c:pt idx="67">
                  <c:v>45.321000000000005</c:v>
                </c:pt>
                <c:pt idx="68">
                  <c:v>42.299000000000035</c:v>
                </c:pt>
                <c:pt idx="69">
                  <c:v>42.299000000000035</c:v>
                </c:pt>
                <c:pt idx="70">
                  <c:v>42.299000000000035</c:v>
                </c:pt>
                <c:pt idx="71">
                  <c:v>42.299000000000035</c:v>
                </c:pt>
                <c:pt idx="72">
                  <c:v>42.299000000000035</c:v>
                </c:pt>
                <c:pt idx="73">
                  <c:v>42.299000000000035</c:v>
                </c:pt>
                <c:pt idx="74">
                  <c:v>42.299000000000035</c:v>
                </c:pt>
                <c:pt idx="75">
                  <c:v>42.299000000000035</c:v>
                </c:pt>
                <c:pt idx="76">
                  <c:v>42.299000000000035</c:v>
                </c:pt>
                <c:pt idx="77">
                  <c:v>38.454000000000001</c:v>
                </c:pt>
                <c:pt idx="78">
                  <c:v>38.454000000000001</c:v>
                </c:pt>
                <c:pt idx="79">
                  <c:v>38.454000000000001</c:v>
                </c:pt>
                <c:pt idx="80">
                  <c:v>38.454000000000001</c:v>
                </c:pt>
                <c:pt idx="81">
                  <c:v>38.454000000000001</c:v>
                </c:pt>
                <c:pt idx="82">
                  <c:v>38.454000000000001</c:v>
                </c:pt>
                <c:pt idx="83">
                  <c:v>38.454000000000001</c:v>
                </c:pt>
                <c:pt idx="84">
                  <c:v>38.454000000000001</c:v>
                </c:pt>
              </c:numCache>
            </c:numRef>
          </c:yVal>
          <c:smooth val="0"/>
        </c:ser>
        <c:ser>
          <c:idx val="3"/>
          <c:order val="3"/>
          <c:tx>
            <c:strRef>
              <c:f>Sheet1!$E$1</c:f>
              <c:strCache>
                <c:ptCount val="1"/>
                <c:pt idx="0">
                  <c:v>11-17 years (N=448)</c:v>
                </c:pt>
              </c:strCache>
            </c:strRef>
          </c:tx>
          <c:spPr>
            <a:ln w="41275">
              <a:solidFill>
                <a:srgbClr val="00FF00"/>
              </a:solidFill>
            </a:ln>
          </c:spPr>
          <c:marker>
            <c:symbol val="none"/>
          </c:marker>
          <c:xVal>
            <c:numRef>
              <c:f>Sheet1!$A$2:$A$98</c:f>
              <c:numCache>
                <c:formatCode>General</c:formatCode>
                <c:ptCount val="97"/>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Sheet1!$E$2:$E$98</c:f>
              <c:numCache>
                <c:formatCode>General</c:formatCode>
                <c:ptCount val="97"/>
                <c:pt idx="0">
                  <c:v>100</c:v>
                </c:pt>
                <c:pt idx="1">
                  <c:v>100</c:v>
                </c:pt>
                <c:pt idx="2">
                  <c:v>99.554000000000002</c:v>
                </c:pt>
                <c:pt idx="3">
                  <c:v>99.106999999999999</c:v>
                </c:pt>
                <c:pt idx="4">
                  <c:v>98.882999999999981</c:v>
                </c:pt>
                <c:pt idx="5">
                  <c:v>96.64</c:v>
                </c:pt>
                <c:pt idx="6">
                  <c:v>93.251999999999995</c:v>
                </c:pt>
                <c:pt idx="7">
                  <c:v>86.688000000000002</c:v>
                </c:pt>
                <c:pt idx="8">
                  <c:v>85.774000000000001</c:v>
                </c:pt>
                <c:pt idx="9">
                  <c:v>85.084000000000003</c:v>
                </c:pt>
                <c:pt idx="10">
                  <c:v>85.084000000000003</c:v>
                </c:pt>
                <c:pt idx="11">
                  <c:v>85.084000000000003</c:v>
                </c:pt>
                <c:pt idx="12">
                  <c:v>85.084000000000003</c:v>
                </c:pt>
                <c:pt idx="13">
                  <c:v>85.084000000000003</c:v>
                </c:pt>
                <c:pt idx="14">
                  <c:v>85.084000000000003</c:v>
                </c:pt>
                <c:pt idx="15">
                  <c:v>84.793000000000006</c:v>
                </c:pt>
                <c:pt idx="16">
                  <c:v>82.745999999999995</c:v>
                </c:pt>
                <c:pt idx="17">
                  <c:v>81.281000000000006</c:v>
                </c:pt>
                <c:pt idx="18">
                  <c:v>76.578000000000003</c:v>
                </c:pt>
                <c:pt idx="19">
                  <c:v>71.548000000000002</c:v>
                </c:pt>
                <c:pt idx="20">
                  <c:v>70.062000000000012</c:v>
                </c:pt>
                <c:pt idx="21">
                  <c:v>69.763000000000005</c:v>
                </c:pt>
                <c:pt idx="22">
                  <c:v>69.456999999999994</c:v>
                </c:pt>
                <c:pt idx="23">
                  <c:v>69.456999999999994</c:v>
                </c:pt>
                <c:pt idx="24">
                  <c:v>69.456999999999994</c:v>
                </c:pt>
                <c:pt idx="25">
                  <c:v>69.456999999999994</c:v>
                </c:pt>
                <c:pt idx="26">
                  <c:v>69.456999999999994</c:v>
                </c:pt>
                <c:pt idx="27">
                  <c:v>69.456999999999994</c:v>
                </c:pt>
                <c:pt idx="28">
                  <c:v>69.076999999999998</c:v>
                </c:pt>
                <c:pt idx="29">
                  <c:v>67.552999999999983</c:v>
                </c:pt>
                <c:pt idx="30">
                  <c:v>65.263000000000005</c:v>
                </c:pt>
                <c:pt idx="31">
                  <c:v>59.92</c:v>
                </c:pt>
                <c:pt idx="32">
                  <c:v>59.156000000000006</c:v>
                </c:pt>
                <c:pt idx="33">
                  <c:v>58.772000000000013</c:v>
                </c:pt>
                <c:pt idx="34">
                  <c:v>58.772000000000013</c:v>
                </c:pt>
                <c:pt idx="35">
                  <c:v>58.772000000000013</c:v>
                </c:pt>
                <c:pt idx="36">
                  <c:v>58.772000000000013</c:v>
                </c:pt>
                <c:pt idx="37">
                  <c:v>58.772000000000013</c:v>
                </c:pt>
                <c:pt idx="38">
                  <c:v>58.772000000000013</c:v>
                </c:pt>
                <c:pt idx="39">
                  <c:v>58.772000000000013</c:v>
                </c:pt>
                <c:pt idx="40">
                  <c:v>58.294000000000011</c:v>
                </c:pt>
                <c:pt idx="41">
                  <c:v>55.905000000000001</c:v>
                </c:pt>
                <c:pt idx="42">
                  <c:v>53.516000000000005</c:v>
                </c:pt>
                <c:pt idx="43">
                  <c:v>52.083000000000006</c:v>
                </c:pt>
                <c:pt idx="44">
                  <c:v>52.083000000000006</c:v>
                </c:pt>
                <c:pt idx="45">
                  <c:v>51.582000000000001</c:v>
                </c:pt>
                <c:pt idx="46">
                  <c:v>51.582000000000001</c:v>
                </c:pt>
                <c:pt idx="47">
                  <c:v>51.582000000000001</c:v>
                </c:pt>
                <c:pt idx="48">
                  <c:v>51.582000000000001</c:v>
                </c:pt>
                <c:pt idx="49">
                  <c:v>51.582000000000001</c:v>
                </c:pt>
                <c:pt idx="50">
                  <c:v>51.582000000000001</c:v>
                </c:pt>
                <c:pt idx="51">
                  <c:v>51.582000000000001</c:v>
                </c:pt>
                <c:pt idx="52">
                  <c:v>50.911999999999999</c:v>
                </c:pt>
                <c:pt idx="53">
                  <c:v>48.902000000000001</c:v>
                </c:pt>
                <c:pt idx="54">
                  <c:v>46.223000000000013</c:v>
                </c:pt>
                <c:pt idx="55">
                  <c:v>41.523000000000003</c:v>
                </c:pt>
                <c:pt idx="56">
                  <c:v>41.523000000000003</c:v>
                </c:pt>
                <c:pt idx="57">
                  <c:v>41.523000000000003</c:v>
                </c:pt>
                <c:pt idx="58">
                  <c:v>41.523000000000003</c:v>
                </c:pt>
                <c:pt idx="59">
                  <c:v>41.523000000000003</c:v>
                </c:pt>
                <c:pt idx="60">
                  <c:v>41.523000000000003</c:v>
                </c:pt>
                <c:pt idx="61">
                  <c:v>41.523000000000003</c:v>
                </c:pt>
                <c:pt idx="62">
                  <c:v>41.523000000000003</c:v>
                </c:pt>
                <c:pt idx="63">
                  <c:v>41.523000000000003</c:v>
                </c:pt>
                <c:pt idx="64">
                  <c:v>41.523000000000003</c:v>
                </c:pt>
                <c:pt idx="65">
                  <c:v>40.620000000000012</c:v>
                </c:pt>
                <c:pt idx="66">
                  <c:v>37.911999999999999</c:v>
                </c:pt>
                <c:pt idx="67">
                  <c:v>37.009</c:v>
                </c:pt>
                <c:pt idx="68">
                  <c:v>37.009</c:v>
                </c:pt>
                <c:pt idx="69">
                  <c:v>37.009</c:v>
                </c:pt>
                <c:pt idx="70">
                  <c:v>37.009</c:v>
                </c:pt>
                <c:pt idx="71">
                  <c:v>37.009</c:v>
                </c:pt>
                <c:pt idx="72">
                  <c:v>37.009</c:v>
                </c:pt>
                <c:pt idx="73">
                  <c:v>37.009</c:v>
                </c:pt>
                <c:pt idx="74">
                  <c:v>37.009</c:v>
                </c:pt>
                <c:pt idx="75">
                  <c:v>35.853000000000002</c:v>
                </c:pt>
                <c:pt idx="76">
                  <c:v>35.853000000000002</c:v>
                </c:pt>
                <c:pt idx="77">
                  <c:v>34.616</c:v>
                </c:pt>
                <c:pt idx="78">
                  <c:v>34.616</c:v>
                </c:pt>
                <c:pt idx="79">
                  <c:v>32.144000000000005</c:v>
                </c:pt>
                <c:pt idx="80">
                  <c:v>32.144000000000005</c:v>
                </c:pt>
                <c:pt idx="81">
                  <c:v>32.144000000000005</c:v>
                </c:pt>
                <c:pt idx="82">
                  <c:v>32.144000000000005</c:v>
                </c:pt>
                <c:pt idx="83">
                  <c:v>32.144000000000005</c:v>
                </c:pt>
                <c:pt idx="84">
                  <c:v>32.144000000000005</c:v>
                </c:pt>
                <c:pt idx="85">
                  <c:v>32.144000000000005</c:v>
                </c:pt>
                <c:pt idx="86">
                  <c:v>32.144000000000005</c:v>
                </c:pt>
                <c:pt idx="87">
                  <c:v>32.144000000000005</c:v>
                </c:pt>
                <c:pt idx="88">
                  <c:v>32.144000000000005</c:v>
                </c:pt>
                <c:pt idx="89">
                  <c:v>30.452000000000002</c:v>
                </c:pt>
                <c:pt idx="90">
                  <c:v>28.759999999999987</c:v>
                </c:pt>
                <c:pt idx="91">
                  <c:v>27.067999999999987</c:v>
                </c:pt>
                <c:pt idx="92">
                  <c:v>27.067999999999987</c:v>
                </c:pt>
                <c:pt idx="93">
                  <c:v>27.067999999999987</c:v>
                </c:pt>
                <c:pt idx="94">
                  <c:v>27.067999999999987</c:v>
                </c:pt>
                <c:pt idx="95">
                  <c:v>27.067999999999987</c:v>
                </c:pt>
                <c:pt idx="96">
                  <c:v>27.067999999999987</c:v>
                </c:pt>
              </c:numCache>
            </c:numRef>
          </c:yVal>
          <c:smooth val="0"/>
        </c:ser>
        <c:dLbls>
          <c:showLegendKey val="0"/>
          <c:showVal val="0"/>
          <c:showCatName val="0"/>
          <c:showSerName val="0"/>
          <c:showPercent val="0"/>
          <c:showBubbleSize val="0"/>
        </c:dLbls>
        <c:axId val="475557184"/>
        <c:axId val="475557576"/>
      </c:scatterChart>
      <c:valAx>
        <c:axId val="475557184"/>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5557576"/>
        <c:crosses val="autoZero"/>
        <c:crossBetween val="midCat"/>
        <c:majorUnit val="1"/>
      </c:valAx>
      <c:valAx>
        <c:axId val="4755575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5557184"/>
        <c:crosses val="autoZero"/>
        <c:crossBetween val="midCat"/>
        <c:majorUnit val="10"/>
      </c:valAx>
      <c:spPr>
        <a:solidFill>
          <a:schemeClr val="bg2"/>
        </a:solidFill>
        <a:ln>
          <a:solidFill>
            <a:schemeClr val="tx1"/>
          </a:solidFill>
        </a:ln>
      </c:spPr>
    </c:plotArea>
    <c:legend>
      <c:legendPos val="r"/>
      <c:layout>
        <c:manualLayout>
          <c:xMode val="edge"/>
          <c:yMode val="edge"/>
          <c:x val="0.15101769911504573"/>
          <c:y val="0.53262530691728061"/>
          <c:w val="0.25104719764011779"/>
          <c:h val="0.2429277791888919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7317724664524"/>
          <c:y val="3.6626238252476614E-2"/>
          <c:w val="0.85720263396279062"/>
          <c:h val="0.68956565913131851"/>
        </c:manualLayout>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Sheet1!$A$2:$A$10</c:f>
              <c:strCache>
                <c:ptCount val="9"/>
                <c:pt idx="0">
                  <c:v>&lt;1 year</c:v>
                </c:pt>
                <c:pt idx="1">
                  <c:v>1 - 5 years</c:v>
                </c:pt>
                <c:pt idx="2">
                  <c:v>6 - 10 years</c:v>
                </c:pt>
                <c:pt idx="3">
                  <c:v>11 - 17 years</c:v>
                </c:pt>
                <c:pt idx="5">
                  <c:v>&lt;1 year</c:v>
                </c:pt>
                <c:pt idx="6">
                  <c:v>1 - 5 years</c:v>
                </c:pt>
                <c:pt idx="7">
                  <c:v>6 - 10 years</c:v>
                </c:pt>
                <c:pt idx="8">
                  <c:v>11 - 17 years</c:v>
                </c:pt>
              </c:strCache>
            </c:strRef>
          </c:cat>
          <c:val>
            <c:numRef>
              <c:f>Sheet1!$B$2:$B$10</c:f>
              <c:numCache>
                <c:formatCode>General</c:formatCode>
                <c:ptCount val="9"/>
                <c:pt idx="0">
                  <c:v>49</c:v>
                </c:pt>
                <c:pt idx="1">
                  <c:v>54</c:v>
                </c:pt>
                <c:pt idx="2">
                  <c:v>105</c:v>
                </c:pt>
                <c:pt idx="3">
                  <c:v>404</c:v>
                </c:pt>
                <c:pt idx="5">
                  <c:v>55</c:v>
                </c:pt>
                <c:pt idx="6">
                  <c:v>83</c:v>
                </c:pt>
                <c:pt idx="7">
                  <c:v>173</c:v>
                </c:pt>
                <c:pt idx="8">
                  <c:v>949</c:v>
                </c:pt>
              </c:numCache>
            </c:numRef>
          </c:val>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c:spPr>
          <c:invertIfNegative val="0"/>
          <c:cat>
            <c:strRef>
              <c:f>Sheet1!$A$2:$A$10</c:f>
              <c:strCache>
                <c:ptCount val="9"/>
                <c:pt idx="0">
                  <c:v>&lt;1 year</c:v>
                </c:pt>
                <c:pt idx="1">
                  <c:v>1 - 5 years</c:v>
                </c:pt>
                <c:pt idx="2">
                  <c:v>6 - 10 years</c:v>
                </c:pt>
                <c:pt idx="3">
                  <c:v>11 - 17 years</c:v>
                </c:pt>
                <c:pt idx="5">
                  <c:v>&lt;1 year</c:v>
                </c:pt>
                <c:pt idx="6">
                  <c:v>1 - 5 years</c:v>
                </c:pt>
                <c:pt idx="7">
                  <c:v>6 - 10 years</c:v>
                </c:pt>
                <c:pt idx="8">
                  <c:v>11 - 17 years</c:v>
                </c:pt>
              </c:strCache>
            </c:strRef>
          </c:cat>
          <c:val>
            <c:numRef>
              <c:f>Sheet1!$C$2:$C$10</c:f>
              <c:numCache>
                <c:formatCode>General</c:formatCode>
                <c:ptCount val="9"/>
                <c:pt idx="0">
                  <c:v>0</c:v>
                </c:pt>
                <c:pt idx="1">
                  <c:v>2</c:v>
                </c:pt>
                <c:pt idx="2">
                  <c:v>12</c:v>
                </c:pt>
                <c:pt idx="3">
                  <c:v>49</c:v>
                </c:pt>
                <c:pt idx="5">
                  <c:v>0</c:v>
                </c:pt>
                <c:pt idx="6">
                  <c:v>0</c:v>
                </c:pt>
                <c:pt idx="7">
                  <c:v>12</c:v>
                </c:pt>
                <c:pt idx="8">
                  <c:v>38</c:v>
                </c:pt>
              </c:numCache>
            </c:numRef>
          </c:val>
        </c:ser>
        <c:dLbls>
          <c:showLegendKey val="0"/>
          <c:showVal val="0"/>
          <c:showCatName val="0"/>
          <c:showSerName val="0"/>
          <c:showPercent val="0"/>
          <c:showBubbleSize val="0"/>
        </c:dLbls>
        <c:gapWidth val="35"/>
        <c:overlap val="100"/>
        <c:axId val="471944136"/>
        <c:axId val="466127600"/>
      </c:barChart>
      <c:catAx>
        <c:axId val="471944136"/>
        <c:scaling>
          <c:orientation val="minMax"/>
        </c:scaling>
        <c:delete val="0"/>
        <c:axPos val="b"/>
        <c:title>
          <c:tx>
            <c:rich>
              <a:bodyPr/>
              <a:lstStyle/>
              <a:p>
                <a:pPr>
                  <a:defRPr sz="1700"/>
                </a:pPr>
                <a:r>
                  <a:rPr lang="en-US" sz="1700" dirty="0" smtClean="0"/>
                  <a:t>Recipient  Age</a:t>
                </a:r>
                <a:endParaRPr lang="en-US" sz="1700" dirty="0"/>
              </a:p>
            </c:rich>
          </c:tx>
          <c:layout>
            <c:manualLayout>
              <c:xMode val="edge"/>
              <c:yMode val="edge"/>
              <c:x val="0.45902039346851581"/>
              <c:y val="0.90134408602150562"/>
            </c:manualLayout>
          </c:layout>
          <c:overlay val="0"/>
        </c:title>
        <c:numFmt formatCode="General" sourceLinked="1"/>
        <c:majorTickMark val="out"/>
        <c:minorTickMark val="none"/>
        <c:tickLblPos val="nextTo"/>
        <c:txPr>
          <a:bodyPr rot="0"/>
          <a:lstStyle/>
          <a:p>
            <a:pPr>
              <a:defRPr sz="1500" b="1"/>
            </a:pPr>
            <a:endParaRPr lang="en-US"/>
          </a:p>
        </c:txPr>
        <c:crossAx val="466127600"/>
        <c:crosses val="autoZero"/>
        <c:auto val="1"/>
        <c:lblAlgn val="ctr"/>
        <c:lblOffset val="100"/>
        <c:tickLblSkip val="1"/>
        <c:noMultiLvlLbl val="0"/>
      </c:catAx>
      <c:valAx>
        <c:axId val="466127600"/>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471944136"/>
        <c:crosses val="autoZero"/>
        <c:crossBetween val="between"/>
      </c:valAx>
      <c:spPr>
        <a:solidFill>
          <a:schemeClr val="bg2"/>
        </a:solidFill>
        <a:ln>
          <a:solidFill>
            <a:schemeClr val="tx1"/>
          </a:solidFill>
        </a:ln>
      </c:spPr>
    </c:plotArea>
    <c:legend>
      <c:legendPos val="l"/>
      <c:layout>
        <c:manualLayout>
          <c:xMode val="edge"/>
          <c:yMode val="edge"/>
          <c:x val="0.15929203539823664"/>
          <c:y val="0.10552953907077404"/>
          <c:w val="0.14915034956913609"/>
          <c:h val="0.1321186167518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48"/>
          <c:h val="0.80568876471086259"/>
        </c:manualLayout>
      </c:layout>
      <c:scatterChart>
        <c:scatterStyle val="lineMarker"/>
        <c:varyColors val="0"/>
        <c:ser>
          <c:idx val="0"/>
          <c:order val="0"/>
          <c:tx>
            <c:strRef>
              <c:f>Sheet1!$B$1</c:f>
              <c:strCache>
                <c:ptCount val="1"/>
                <c:pt idx="0">
                  <c:v>Cystic Fibrosis (N=377)</c:v>
                </c:pt>
              </c:strCache>
            </c:strRef>
          </c:tx>
          <c:spPr>
            <a:ln w="41275">
              <a:solidFill>
                <a:srgbClr val="4DEAF1"/>
              </a:solidFill>
            </a:ln>
          </c:spPr>
          <c:marker>
            <c:symbol val="none"/>
          </c:marker>
          <c:xVal>
            <c:numRef>
              <c:f>Sheet1!$A$2:$A$86</c:f>
              <c:numCache>
                <c:formatCode>General</c:formatCode>
                <c:ptCount val="85"/>
                <c:pt idx="0">
                  <c:v>0</c:v>
                </c:pt>
                <c:pt idx="1">
                  <c:v>8.3300000000000041E-2</c:v>
                </c:pt>
                <c:pt idx="2">
                  <c:v>0.16669999999999999</c:v>
                </c:pt>
                <c:pt idx="3">
                  <c:v>0.25</c:v>
                </c:pt>
                <c:pt idx="4">
                  <c:v>0.33330000000000032</c:v>
                </c:pt>
                <c:pt idx="5">
                  <c:v>0.41670000000000001</c:v>
                </c:pt>
                <c:pt idx="6">
                  <c:v>0.5</c:v>
                </c:pt>
                <c:pt idx="7">
                  <c:v>0.58329999999999971</c:v>
                </c:pt>
                <c:pt idx="8">
                  <c:v>0.66670000000000063</c:v>
                </c:pt>
                <c:pt idx="9">
                  <c:v>0.75000000000000033</c:v>
                </c:pt>
                <c:pt idx="10">
                  <c:v>0.83330000000000004</c:v>
                </c:pt>
                <c:pt idx="11">
                  <c:v>0.91670000000000029</c:v>
                </c:pt>
                <c:pt idx="12">
                  <c:v>1</c:v>
                </c:pt>
                <c:pt idx="13">
                  <c:v>1.0832999999999993</c:v>
                </c:pt>
                <c:pt idx="14">
                  <c:v>1.1667000000000001</c:v>
                </c:pt>
                <c:pt idx="15">
                  <c:v>1.25</c:v>
                </c:pt>
                <c:pt idx="16">
                  <c:v>1.3332999999999993</c:v>
                </c:pt>
                <c:pt idx="17">
                  <c:v>1.4166999999999994</c:v>
                </c:pt>
                <c:pt idx="18">
                  <c:v>1.5</c:v>
                </c:pt>
                <c:pt idx="19">
                  <c:v>1.5832999999999993</c:v>
                </c:pt>
                <c:pt idx="20">
                  <c:v>1.6667000000000001</c:v>
                </c:pt>
                <c:pt idx="21">
                  <c:v>1.75</c:v>
                </c:pt>
                <c:pt idx="22">
                  <c:v>1.8332999999999993</c:v>
                </c:pt>
                <c:pt idx="23">
                  <c:v>1.9167000000000001</c:v>
                </c:pt>
                <c:pt idx="24">
                  <c:v>2</c:v>
                </c:pt>
                <c:pt idx="25">
                  <c:v>2.0832999999999999</c:v>
                </c:pt>
                <c:pt idx="26">
                  <c:v>2.1667000000000001</c:v>
                </c:pt>
                <c:pt idx="27">
                  <c:v>2.25</c:v>
                </c:pt>
                <c:pt idx="28">
                  <c:v>2.3332999999999986</c:v>
                </c:pt>
                <c:pt idx="29">
                  <c:v>2.4166999999999983</c:v>
                </c:pt>
                <c:pt idx="30">
                  <c:v>2.5</c:v>
                </c:pt>
                <c:pt idx="31">
                  <c:v>2.5832999999999999</c:v>
                </c:pt>
                <c:pt idx="32">
                  <c:v>2.6667000000000001</c:v>
                </c:pt>
                <c:pt idx="33">
                  <c:v>2.75</c:v>
                </c:pt>
                <c:pt idx="34">
                  <c:v>2.8332999999999986</c:v>
                </c:pt>
                <c:pt idx="35">
                  <c:v>2.9166999999999983</c:v>
                </c:pt>
                <c:pt idx="36">
                  <c:v>3</c:v>
                </c:pt>
                <c:pt idx="37">
                  <c:v>3.0832999999999999</c:v>
                </c:pt>
                <c:pt idx="38">
                  <c:v>3.1667000000000001</c:v>
                </c:pt>
                <c:pt idx="39">
                  <c:v>3.25</c:v>
                </c:pt>
                <c:pt idx="40">
                  <c:v>3.3332999999999986</c:v>
                </c:pt>
                <c:pt idx="41">
                  <c:v>3.4166999999999983</c:v>
                </c:pt>
                <c:pt idx="42">
                  <c:v>3.5</c:v>
                </c:pt>
                <c:pt idx="43">
                  <c:v>3.5832999999999999</c:v>
                </c:pt>
                <c:pt idx="44">
                  <c:v>3.6667000000000001</c:v>
                </c:pt>
                <c:pt idx="45">
                  <c:v>3.75</c:v>
                </c:pt>
                <c:pt idx="46">
                  <c:v>3.8332999999999986</c:v>
                </c:pt>
                <c:pt idx="47">
                  <c:v>3.9166999999999983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Sheet1!$B$2:$B$86</c:f>
              <c:numCache>
                <c:formatCode>General</c:formatCode>
                <c:ptCount val="85"/>
                <c:pt idx="0">
                  <c:v>100</c:v>
                </c:pt>
                <c:pt idx="1">
                  <c:v>100</c:v>
                </c:pt>
                <c:pt idx="2">
                  <c:v>100</c:v>
                </c:pt>
                <c:pt idx="3">
                  <c:v>99.468999999999994</c:v>
                </c:pt>
                <c:pt idx="4">
                  <c:v>98.937000000000026</c:v>
                </c:pt>
                <c:pt idx="5">
                  <c:v>97.065000000000012</c:v>
                </c:pt>
                <c:pt idx="6">
                  <c:v>94.116</c:v>
                </c:pt>
                <c:pt idx="7">
                  <c:v>87.655999999999963</c:v>
                </c:pt>
                <c:pt idx="8">
                  <c:v>86.566999999999993</c:v>
                </c:pt>
                <c:pt idx="9">
                  <c:v>85.471000000000004</c:v>
                </c:pt>
                <c:pt idx="10">
                  <c:v>85.471000000000004</c:v>
                </c:pt>
                <c:pt idx="11">
                  <c:v>85.471000000000004</c:v>
                </c:pt>
                <c:pt idx="12">
                  <c:v>85.471000000000004</c:v>
                </c:pt>
                <c:pt idx="13">
                  <c:v>85.471000000000004</c:v>
                </c:pt>
                <c:pt idx="14">
                  <c:v>85.471000000000004</c:v>
                </c:pt>
                <c:pt idx="15">
                  <c:v>85.117999999999995</c:v>
                </c:pt>
                <c:pt idx="16">
                  <c:v>82.990000000000023</c:v>
                </c:pt>
                <c:pt idx="17">
                  <c:v>80.507000000000005</c:v>
                </c:pt>
                <c:pt idx="18">
                  <c:v>75.175999999999988</c:v>
                </c:pt>
                <c:pt idx="19">
                  <c:v>70.170999999999978</c:v>
                </c:pt>
                <c:pt idx="20">
                  <c:v>68.376999999999981</c:v>
                </c:pt>
                <c:pt idx="21">
                  <c:v>67.287999999999997</c:v>
                </c:pt>
                <c:pt idx="22">
                  <c:v>67.287999999999997</c:v>
                </c:pt>
                <c:pt idx="23">
                  <c:v>67.287999999999997</c:v>
                </c:pt>
                <c:pt idx="24">
                  <c:v>67.287999999999997</c:v>
                </c:pt>
                <c:pt idx="25">
                  <c:v>67.287999999999997</c:v>
                </c:pt>
                <c:pt idx="26">
                  <c:v>67.287999999999997</c:v>
                </c:pt>
                <c:pt idx="27">
                  <c:v>67.287999999999997</c:v>
                </c:pt>
                <c:pt idx="28">
                  <c:v>67.287999999999997</c:v>
                </c:pt>
                <c:pt idx="29">
                  <c:v>66.337000000000003</c:v>
                </c:pt>
                <c:pt idx="30">
                  <c:v>65.381999999999991</c:v>
                </c:pt>
                <c:pt idx="31">
                  <c:v>60.133000000000003</c:v>
                </c:pt>
                <c:pt idx="32">
                  <c:v>59.178000000000011</c:v>
                </c:pt>
                <c:pt idx="33">
                  <c:v>58.220000000000013</c:v>
                </c:pt>
                <c:pt idx="34">
                  <c:v>58.220000000000013</c:v>
                </c:pt>
                <c:pt idx="35">
                  <c:v>58.220000000000013</c:v>
                </c:pt>
                <c:pt idx="36">
                  <c:v>58.220000000000013</c:v>
                </c:pt>
                <c:pt idx="37">
                  <c:v>58.220000000000013</c:v>
                </c:pt>
                <c:pt idx="38">
                  <c:v>58.220000000000013</c:v>
                </c:pt>
                <c:pt idx="39">
                  <c:v>58.220000000000013</c:v>
                </c:pt>
                <c:pt idx="40">
                  <c:v>57.626000000000012</c:v>
                </c:pt>
                <c:pt idx="41">
                  <c:v>55.843000000000004</c:v>
                </c:pt>
                <c:pt idx="42">
                  <c:v>54.061</c:v>
                </c:pt>
                <c:pt idx="43">
                  <c:v>52.873000000000005</c:v>
                </c:pt>
                <c:pt idx="44">
                  <c:v>52.873000000000005</c:v>
                </c:pt>
                <c:pt idx="45">
                  <c:v>52.873000000000005</c:v>
                </c:pt>
                <c:pt idx="46">
                  <c:v>52.873000000000005</c:v>
                </c:pt>
                <c:pt idx="47">
                  <c:v>52.873000000000005</c:v>
                </c:pt>
                <c:pt idx="48">
                  <c:v>52.873000000000005</c:v>
                </c:pt>
                <c:pt idx="49">
                  <c:v>52.873000000000005</c:v>
                </c:pt>
                <c:pt idx="50">
                  <c:v>52.02</c:v>
                </c:pt>
                <c:pt idx="51">
                  <c:v>52.02</c:v>
                </c:pt>
                <c:pt idx="52">
                  <c:v>52.02</c:v>
                </c:pt>
                <c:pt idx="53">
                  <c:v>51.167000000000002</c:v>
                </c:pt>
                <c:pt idx="54">
                  <c:v>48.609000000000002</c:v>
                </c:pt>
                <c:pt idx="55">
                  <c:v>45.182000000000002</c:v>
                </c:pt>
                <c:pt idx="56">
                  <c:v>45.182000000000002</c:v>
                </c:pt>
                <c:pt idx="57">
                  <c:v>45.182000000000002</c:v>
                </c:pt>
                <c:pt idx="58">
                  <c:v>45.182000000000002</c:v>
                </c:pt>
                <c:pt idx="59">
                  <c:v>45.182000000000002</c:v>
                </c:pt>
                <c:pt idx="60">
                  <c:v>45.182000000000002</c:v>
                </c:pt>
                <c:pt idx="61">
                  <c:v>45.182000000000002</c:v>
                </c:pt>
                <c:pt idx="62">
                  <c:v>45.182000000000002</c:v>
                </c:pt>
                <c:pt idx="63">
                  <c:v>45.182000000000002</c:v>
                </c:pt>
                <c:pt idx="64">
                  <c:v>45.182000000000002</c:v>
                </c:pt>
                <c:pt idx="65">
                  <c:v>44.023000000000003</c:v>
                </c:pt>
                <c:pt idx="66">
                  <c:v>41.706000000000003</c:v>
                </c:pt>
                <c:pt idx="67">
                  <c:v>40.548000000000002</c:v>
                </c:pt>
                <c:pt idx="68">
                  <c:v>39.388999999999996</c:v>
                </c:pt>
                <c:pt idx="69">
                  <c:v>39.388999999999996</c:v>
                </c:pt>
                <c:pt idx="70">
                  <c:v>39.388999999999996</c:v>
                </c:pt>
                <c:pt idx="71">
                  <c:v>39.388999999999996</c:v>
                </c:pt>
                <c:pt idx="72">
                  <c:v>39.388999999999996</c:v>
                </c:pt>
                <c:pt idx="73">
                  <c:v>39.388999999999996</c:v>
                </c:pt>
                <c:pt idx="74">
                  <c:v>39.388999999999996</c:v>
                </c:pt>
                <c:pt idx="75">
                  <c:v>37.981999999999999</c:v>
                </c:pt>
                <c:pt idx="76">
                  <c:v>37.981999999999999</c:v>
                </c:pt>
                <c:pt idx="77">
                  <c:v>35.061</c:v>
                </c:pt>
                <c:pt idx="78">
                  <c:v>35.061</c:v>
                </c:pt>
                <c:pt idx="79">
                  <c:v>32.139000000000003</c:v>
                </c:pt>
                <c:pt idx="80">
                  <c:v>32.139000000000003</c:v>
                </c:pt>
                <c:pt idx="81">
                  <c:v>32.139000000000003</c:v>
                </c:pt>
                <c:pt idx="82">
                  <c:v>32.139000000000003</c:v>
                </c:pt>
                <c:pt idx="83">
                  <c:v>32.139000000000003</c:v>
                </c:pt>
                <c:pt idx="84">
                  <c:v>32.139000000000003</c:v>
                </c:pt>
              </c:numCache>
            </c:numRef>
          </c:yVal>
          <c:smooth val="0"/>
        </c:ser>
        <c:ser>
          <c:idx val="1"/>
          <c:order val="1"/>
          <c:tx>
            <c:strRef>
              <c:f>Sheet1!$C$1</c:f>
              <c:strCache>
                <c:ptCount val="1"/>
                <c:pt idx="0">
                  <c:v>IPAH (N=65)</c:v>
                </c:pt>
              </c:strCache>
            </c:strRef>
          </c:tx>
          <c:spPr>
            <a:ln w="41275">
              <a:solidFill>
                <a:srgbClr val="00FF00"/>
              </a:solidFill>
            </a:ln>
          </c:spPr>
          <c:marker>
            <c:symbol val="none"/>
          </c:marker>
          <c:xVal>
            <c:numRef>
              <c:f>Sheet1!$A$2:$A$86</c:f>
              <c:numCache>
                <c:formatCode>General</c:formatCode>
                <c:ptCount val="85"/>
                <c:pt idx="0">
                  <c:v>0</c:v>
                </c:pt>
                <c:pt idx="1">
                  <c:v>8.3300000000000041E-2</c:v>
                </c:pt>
                <c:pt idx="2">
                  <c:v>0.16669999999999999</c:v>
                </c:pt>
                <c:pt idx="3">
                  <c:v>0.25</c:v>
                </c:pt>
                <c:pt idx="4">
                  <c:v>0.33330000000000032</c:v>
                </c:pt>
                <c:pt idx="5">
                  <c:v>0.41670000000000001</c:v>
                </c:pt>
                <c:pt idx="6">
                  <c:v>0.5</c:v>
                </c:pt>
                <c:pt idx="7">
                  <c:v>0.58329999999999971</c:v>
                </c:pt>
                <c:pt idx="8">
                  <c:v>0.66670000000000063</c:v>
                </c:pt>
                <c:pt idx="9">
                  <c:v>0.75000000000000033</c:v>
                </c:pt>
                <c:pt idx="10">
                  <c:v>0.83330000000000004</c:v>
                </c:pt>
                <c:pt idx="11">
                  <c:v>0.91670000000000029</c:v>
                </c:pt>
                <c:pt idx="12">
                  <c:v>1</c:v>
                </c:pt>
                <c:pt idx="13">
                  <c:v>1.0832999999999993</c:v>
                </c:pt>
                <c:pt idx="14">
                  <c:v>1.1667000000000001</c:v>
                </c:pt>
                <c:pt idx="15">
                  <c:v>1.25</c:v>
                </c:pt>
                <c:pt idx="16">
                  <c:v>1.3332999999999993</c:v>
                </c:pt>
                <c:pt idx="17">
                  <c:v>1.4166999999999994</c:v>
                </c:pt>
                <c:pt idx="18">
                  <c:v>1.5</c:v>
                </c:pt>
                <c:pt idx="19">
                  <c:v>1.5832999999999993</c:v>
                </c:pt>
                <c:pt idx="20">
                  <c:v>1.6667000000000001</c:v>
                </c:pt>
                <c:pt idx="21">
                  <c:v>1.75</c:v>
                </c:pt>
                <c:pt idx="22">
                  <c:v>1.8332999999999993</c:v>
                </c:pt>
                <c:pt idx="23">
                  <c:v>1.9167000000000001</c:v>
                </c:pt>
                <c:pt idx="24">
                  <c:v>2</c:v>
                </c:pt>
                <c:pt idx="25">
                  <c:v>2.0832999999999999</c:v>
                </c:pt>
                <c:pt idx="26">
                  <c:v>2.1667000000000001</c:v>
                </c:pt>
                <c:pt idx="27">
                  <c:v>2.25</c:v>
                </c:pt>
                <c:pt idx="28">
                  <c:v>2.3332999999999986</c:v>
                </c:pt>
                <c:pt idx="29">
                  <c:v>2.4166999999999983</c:v>
                </c:pt>
                <c:pt idx="30">
                  <c:v>2.5</c:v>
                </c:pt>
                <c:pt idx="31">
                  <c:v>2.5832999999999999</c:v>
                </c:pt>
                <c:pt idx="32">
                  <c:v>2.6667000000000001</c:v>
                </c:pt>
                <c:pt idx="33">
                  <c:v>2.75</c:v>
                </c:pt>
                <c:pt idx="34">
                  <c:v>2.8332999999999986</c:v>
                </c:pt>
                <c:pt idx="35">
                  <c:v>2.9166999999999983</c:v>
                </c:pt>
                <c:pt idx="36">
                  <c:v>3</c:v>
                </c:pt>
                <c:pt idx="37">
                  <c:v>3.0832999999999999</c:v>
                </c:pt>
                <c:pt idx="38">
                  <c:v>3.1667000000000001</c:v>
                </c:pt>
                <c:pt idx="39">
                  <c:v>3.25</c:v>
                </c:pt>
                <c:pt idx="40">
                  <c:v>3.3332999999999986</c:v>
                </c:pt>
                <c:pt idx="41">
                  <c:v>3.4166999999999983</c:v>
                </c:pt>
                <c:pt idx="42">
                  <c:v>3.5</c:v>
                </c:pt>
                <c:pt idx="43">
                  <c:v>3.5832999999999999</c:v>
                </c:pt>
                <c:pt idx="44">
                  <c:v>3.6667000000000001</c:v>
                </c:pt>
                <c:pt idx="45">
                  <c:v>3.75</c:v>
                </c:pt>
                <c:pt idx="46">
                  <c:v>3.8332999999999986</c:v>
                </c:pt>
                <c:pt idx="47">
                  <c:v>3.9166999999999983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Sheet1!$C$2:$C$86</c:f>
              <c:numCache>
                <c:formatCode>General</c:formatCode>
                <c:ptCount val="85"/>
                <c:pt idx="0">
                  <c:v>100</c:v>
                </c:pt>
                <c:pt idx="1">
                  <c:v>100</c:v>
                </c:pt>
                <c:pt idx="2">
                  <c:v>98.461000000000027</c:v>
                </c:pt>
                <c:pt idx="3">
                  <c:v>98.461000000000027</c:v>
                </c:pt>
                <c:pt idx="4">
                  <c:v>98.461000000000027</c:v>
                </c:pt>
                <c:pt idx="5">
                  <c:v>93.846000000000004</c:v>
                </c:pt>
                <c:pt idx="6">
                  <c:v>93.846000000000004</c:v>
                </c:pt>
                <c:pt idx="7">
                  <c:v>90.769000000000005</c:v>
                </c:pt>
                <c:pt idx="8">
                  <c:v>89.230999999999995</c:v>
                </c:pt>
                <c:pt idx="9">
                  <c:v>89.230999999999995</c:v>
                </c:pt>
                <c:pt idx="10">
                  <c:v>89.230999999999995</c:v>
                </c:pt>
                <c:pt idx="11">
                  <c:v>89.230999999999995</c:v>
                </c:pt>
                <c:pt idx="12">
                  <c:v>89.230999999999995</c:v>
                </c:pt>
                <c:pt idx="13">
                  <c:v>89.230999999999995</c:v>
                </c:pt>
                <c:pt idx="14">
                  <c:v>89.230999999999995</c:v>
                </c:pt>
                <c:pt idx="15">
                  <c:v>89.230999999999995</c:v>
                </c:pt>
                <c:pt idx="16">
                  <c:v>89.230999999999995</c:v>
                </c:pt>
                <c:pt idx="17">
                  <c:v>89.230999999999995</c:v>
                </c:pt>
                <c:pt idx="18">
                  <c:v>89.230999999999995</c:v>
                </c:pt>
                <c:pt idx="19">
                  <c:v>85.265000000000001</c:v>
                </c:pt>
                <c:pt idx="20">
                  <c:v>85.265000000000001</c:v>
                </c:pt>
                <c:pt idx="21">
                  <c:v>85.265000000000001</c:v>
                </c:pt>
                <c:pt idx="22">
                  <c:v>85.265000000000001</c:v>
                </c:pt>
                <c:pt idx="23">
                  <c:v>85.265000000000001</c:v>
                </c:pt>
                <c:pt idx="24">
                  <c:v>85.265000000000001</c:v>
                </c:pt>
                <c:pt idx="25">
                  <c:v>85.265000000000001</c:v>
                </c:pt>
                <c:pt idx="26">
                  <c:v>85.265000000000001</c:v>
                </c:pt>
                <c:pt idx="27">
                  <c:v>85.265000000000001</c:v>
                </c:pt>
                <c:pt idx="28">
                  <c:v>83.132999999999981</c:v>
                </c:pt>
                <c:pt idx="29">
                  <c:v>81.001999999999995</c:v>
                </c:pt>
                <c:pt idx="30">
                  <c:v>76.738</c:v>
                </c:pt>
                <c:pt idx="31">
                  <c:v>74.606999999999999</c:v>
                </c:pt>
                <c:pt idx="32">
                  <c:v>74.606999999999999</c:v>
                </c:pt>
                <c:pt idx="33">
                  <c:v>74.606999999999999</c:v>
                </c:pt>
                <c:pt idx="34">
                  <c:v>74.606999999999999</c:v>
                </c:pt>
                <c:pt idx="35">
                  <c:v>74.606999999999999</c:v>
                </c:pt>
                <c:pt idx="36">
                  <c:v>74.606999999999999</c:v>
                </c:pt>
                <c:pt idx="37">
                  <c:v>74.606999999999999</c:v>
                </c:pt>
                <c:pt idx="38">
                  <c:v>72.2</c:v>
                </c:pt>
                <c:pt idx="39">
                  <c:v>72.2</c:v>
                </c:pt>
                <c:pt idx="40">
                  <c:v>72.2</c:v>
                </c:pt>
                <c:pt idx="41">
                  <c:v>72.2</c:v>
                </c:pt>
                <c:pt idx="42">
                  <c:v>72.2</c:v>
                </c:pt>
                <c:pt idx="43">
                  <c:v>69.793000000000006</c:v>
                </c:pt>
                <c:pt idx="44">
                  <c:v>69.793000000000006</c:v>
                </c:pt>
                <c:pt idx="45">
                  <c:v>67.387</c:v>
                </c:pt>
                <c:pt idx="46">
                  <c:v>67.387</c:v>
                </c:pt>
                <c:pt idx="47">
                  <c:v>67.387</c:v>
                </c:pt>
                <c:pt idx="48">
                  <c:v>67.387</c:v>
                </c:pt>
                <c:pt idx="49">
                  <c:v>67.387</c:v>
                </c:pt>
                <c:pt idx="50">
                  <c:v>67.387</c:v>
                </c:pt>
                <c:pt idx="51">
                  <c:v>67.387</c:v>
                </c:pt>
                <c:pt idx="52">
                  <c:v>67.387</c:v>
                </c:pt>
                <c:pt idx="53">
                  <c:v>67.387</c:v>
                </c:pt>
                <c:pt idx="54">
                  <c:v>64.016999999999996</c:v>
                </c:pt>
                <c:pt idx="55">
                  <c:v>56.903999999999996</c:v>
                </c:pt>
                <c:pt idx="56">
                  <c:v>56.903999999999996</c:v>
                </c:pt>
                <c:pt idx="57">
                  <c:v>56.903999999999996</c:v>
                </c:pt>
                <c:pt idx="58">
                  <c:v>56.903999999999996</c:v>
                </c:pt>
                <c:pt idx="59">
                  <c:v>56.903999999999996</c:v>
                </c:pt>
                <c:pt idx="60">
                  <c:v>56.903999999999996</c:v>
                </c:pt>
                <c:pt idx="61">
                  <c:v>56.903999999999996</c:v>
                </c:pt>
                <c:pt idx="62">
                  <c:v>56.903999999999996</c:v>
                </c:pt>
                <c:pt idx="63">
                  <c:v>56.903999999999996</c:v>
                </c:pt>
                <c:pt idx="64">
                  <c:v>53.111000000000004</c:v>
                </c:pt>
                <c:pt idx="65">
                  <c:v>53.111000000000004</c:v>
                </c:pt>
                <c:pt idx="66">
                  <c:v>45.207000000000001</c:v>
                </c:pt>
                <c:pt idx="67">
                  <c:v>45.207000000000001</c:v>
                </c:pt>
                <c:pt idx="68">
                  <c:v>45.207000000000001</c:v>
                </c:pt>
                <c:pt idx="69">
                  <c:v>45.207000000000001</c:v>
                </c:pt>
                <c:pt idx="70">
                  <c:v>45.207000000000001</c:v>
                </c:pt>
                <c:pt idx="71">
                  <c:v>45.207000000000001</c:v>
                </c:pt>
              </c:numCache>
            </c:numRef>
          </c:yVal>
          <c:smooth val="0"/>
        </c:ser>
        <c:dLbls>
          <c:showLegendKey val="0"/>
          <c:showVal val="0"/>
          <c:showCatName val="0"/>
          <c:showSerName val="0"/>
          <c:showPercent val="0"/>
          <c:showBubbleSize val="0"/>
        </c:dLbls>
        <c:axId val="475558360"/>
        <c:axId val="475558752"/>
      </c:scatterChart>
      <c:valAx>
        <c:axId val="475558360"/>
        <c:scaling>
          <c:orientation val="minMax"/>
          <c:max val="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5558752"/>
        <c:crosses val="autoZero"/>
        <c:crossBetween val="midCat"/>
        <c:majorUnit val="1"/>
      </c:valAx>
      <c:valAx>
        <c:axId val="4755587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5558360"/>
        <c:crosses val="autoZero"/>
        <c:crossBetween val="midCat"/>
        <c:majorUnit val="10"/>
      </c:valAx>
      <c:spPr>
        <a:solidFill>
          <a:schemeClr val="bg2"/>
        </a:solidFill>
        <a:ln>
          <a:solidFill>
            <a:schemeClr val="tx1"/>
          </a:solidFill>
        </a:ln>
      </c:spPr>
    </c:plotArea>
    <c:legend>
      <c:legendPos val="r"/>
      <c:layout>
        <c:manualLayout>
          <c:xMode val="edge"/>
          <c:yMode val="edge"/>
          <c:x val="0.15101769911504723"/>
          <c:y val="0.56488337143340961"/>
          <c:w val="0.31865781710914803"/>
          <c:h val="0.19026035052070239"/>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81"/>
          <c:h val="0.83794682922699193"/>
        </c:manualLayout>
      </c:layout>
      <c:scatterChart>
        <c:scatterStyle val="lineMarker"/>
        <c:varyColors val="0"/>
        <c:ser>
          <c:idx val="0"/>
          <c:order val="0"/>
          <c:tx>
            <c:strRef>
              <c:f>Sheet1!$B$1</c:f>
              <c:strCache>
                <c:ptCount val="1"/>
                <c:pt idx="0">
                  <c:v>Induction (N = 328)</c:v>
                </c:pt>
              </c:strCache>
            </c:strRef>
          </c:tx>
          <c:spPr>
            <a:ln w="41275">
              <a:solidFill>
                <a:srgbClr val="00FF00"/>
              </a:solidFill>
            </a:ln>
          </c:spPr>
          <c:marker>
            <c:symbol val="none"/>
          </c:marker>
          <c:xVal>
            <c:numRef>
              <c:f>Sheet1!$A$2:$A$86</c:f>
              <c:numCache>
                <c:formatCode>General</c:formatCode>
                <c:ptCount val="85"/>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Sheet1!$B$2:$B$86</c:f>
              <c:numCache>
                <c:formatCode>General</c:formatCode>
                <c:ptCount val="85"/>
                <c:pt idx="0">
                  <c:v>100</c:v>
                </c:pt>
                <c:pt idx="1">
                  <c:v>100</c:v>
                </c:pt>
                <c:pt idx="2">
                  <c:v>99.39</c:v>
                </c:pt>
                <c:pt idx="3">
                  <c:v>99.084999999999994</c:v>
                </c:pt>
                <c:pt idx="4">
                  <c:v>99.084999999999994</c:v>
                </c:pt>
                <c:pt idx="5">
                  <c:v>97.248000000000005</c:v>
                </c:pt>
                <c:pt idx="6">
                  <c:v>95.092000000000013</c:v>
                </c:pt>
                <c:pt idx="7">
                  <c:v>87.989000000000004</c:v>
                </c:pt>
                <c:pt idx="8">
                  <c:v>87.677999999999983</c:v>
                </c:pt>
                <c:pt idx="9">
                  <c:v>87.677999999999983</c:v>
                </c:pt>
                <c:pt idx="10">
                  <c:v>87.677999999999983</c:v>
                </c:pt>
                <c:pt idx="11">
                  <c:v>87.677999999999983</c:v>
                </c:pt>
                <c:pt idx="12">
                  <c:v>87.677999999999983</c:v>
                </c:pt>
                <c:pt idx="13">
                  <c:v>87.677999999999983</c:v>
                </c:pt>
                <c:pt idx="14">
                  <c:v>87.677999999999983</c:v>
                </c:pt>
                <c:pt idx="15">
                  <c:v>87.248000000000005</c:v>
                </c:pt>
                <c:pt idx="16">
                  <c:v>85.524999999999991</c:v>
                </c:pt>
                <c:pt idx="17">
                  <c:v>83.796999999999997</c:v>
                </c:pt>
                <c:pt idx="18">
                  <c:v>80.340999999999994</c:v>
                </c:pt>
                <c:pt idx="19">
                  <c:v>75.557000000000002</c:v>
                </c:pt>
                <c:pt idx="20">
                  <c:v>75.557000000000002</c:v>
                </c:pt>
                <c:pt idx="21">
                  <c:v>74.677999999999983</c:v>
                </c:pt>
                <c:pt idx="22">
                  <c:v>74.677999999999983</c:v>
                </c:pt>
                <c:pt idx="23">
                  <c:v>74.677999999999983</c:v>
                </c:pt>
                <c:pt idx="24">
                  <c:v>74.677999999999983</c:v>
                </c:pt>
                <c:pt idx="25">
                  <c:v>74.677999999999983</c:v>
                </c:pt>
                <c:pt idx="26">
                  <c:v>74.677999999999983</c:v>
                </c:pt>
                <c:pt idx="27">
                  <c:v>74.677999999999983</c:v>
                </c:pt>
                <c:pt idx="28">
                  <c:v>74.124999999999986</c:v>
                </c:pt>
                <c:pt idx="29">
                  <c:v>72.453000000000003</c:v>
                </c:pt>
                <c:pt idx="30">
                  <c:v>69.10899999999998</c:v>
                </c:pt>
                <c:pt idx="31">
                  <c:v>62.421000000000006</c:v>
                </c:pt>
                <c:pt idx="32">
                  <c:v>61.864000000000004</c:v>
                </c:pt>
                <c:pt idx="33">
                  <c:v>61.864000000000004</c:v>
                </c:pt>
                <c:pt idx="34">
                  <c:v>61.864000000000004</c:v>
                </c:pt>
                <c:pt idx="35">
                  <c:v>61.864000000000004</c:v>
                </c:pt>
                <c:pt idx="36">
                  <c:v>61.864000000000004</c:v>
                </c:pt>
                <c:pt idx="37">
                  <c:v>61.864000000000004</c:v>
                </c:pt>
                <c:pt idx="38">
                  <c:v>61.864000000000004</c:v>
                </c:pt>
                <c:pt idx="39">
                  <c:v>61.864000000000004</c:v>
                </c:pt>
                <c:pt idx="40">
                  <c:v>61.864000000000004</c:v>
                </c:pt>
                <c:pt idx="41">
                  <c:v>60.442</c:v>
                </c:pt>
                <c:pt idx="42">
                  <c:v>58.308</c:v>
                </c:pt>
                <c:pt idx="43">
                  <c:v>56.886000000000003</c:v>
                </c:pt>
                <c:pt idx="44">
                  <c:v>56.886000000000003</c:v>
                </c:pt>
                <c:pt idx="45">
                  <c:v>56.886000000000003</c:v>
                </c:pt>
                <c:pt idx="46">
                  <c:v>56.886000000000003</c:v>
                </c:pt>
                <c:pt idx="47">
                  <c:v>56.886000000000003</c:v>
                </c:pt>
                <c:pt idx="48">
                  <c:v>56.886000000000003</c:v>
                </c:pt>
                <c:pt idx="49">
                  <c:v>56.886000000000003</c:v>
                </c:pt>
                <c:pt idx="50">
                  <c:v>56.886000000000003</c:v>
                </c:pt>
                <c:pt idx="51">
                  <c:v>56.886000000000003</c:v>
                </c:pt>
                <c:pt idx="52">
                  <c:v>55.851999999999997</c:v>
                </c:pt>
                <c:pt idx="53">
                  <c:v>54.817999999999998</c:v>
                </c:pt>
                <c:pt idx="54">
                  <c:v>52.749000000000002</c:v>
                </c:pt>
                <c:pt idx="55">
                  <c:v>50.637</c:v>
                </c:pt>
                <c:pt idx="56">
                  <c:v>50.637</c:v>
                </c:pt>
                <c:pt idx="57">
                  <c:v>50.637</c:v>
                </c:pt>
                <c:pt idx="58">
                  <c:v>50.637</c:v>
                </c:pt>
                <c:pt idx="59">
                  <c:v>50.637</c:v>
                </c:pt>
                <c:pt idx="60">
                  <c:v>50.637</c:v>
                </c:pt>
                <c:pt idx="61">
                  <c:v>50.637</c:v>
                </c:pt>
                <c:pt idx="62">
                  <c:v>50.637</c:v>
                </c:pt>
                <c:pt idx="63">
                  <c:v>50.637</c:v>
                </c:pt>
                <c:pt idx="64">
                  <c:v>50.637</c:v>
                </c:pt>
                <c:pt idx="65">
                  <c:v>49.305</c:v>
                </c:pt>
                <c:pt idx="66">
                  <c:v>47.972000000000001</c:v>
                </c:pt>
                <c:pt idx="67">
                  <c:v>46.64</c:v>
                </c:pt>
                <c:pt idx="68">
                  <c:v>45.307000000000002</c:v>
                </c:pt>
                <c:pt idx="69">
                  <c:v>45.307000000000002</c:v>
                </c:pt>
                <c:pt idx="70">
                  <c:v>45.307000000000002</c:v>
                </c:pt>
                <c:pt idx="71">
                  <c:v>45.307000000000002</c:v>
                </c:pt>
                <c:pt idx="72">
                  <c:v>45.307000000000002</c:v>
                </c:pt>
                <c:pt idx="73">
                  <c:v>45.307000000000002</c:v>
                </c:pt>
                <c:pt idx="74">
                  <c:v>45.307000000000002</c:v>
                </c:pt>
                <c:pt idx="75">
                  <c:v>45.307000000000002</c:v>
                </c:pt>
                <c:pt idx="76">
                  <c:v>45.307000000000002</c:v>
                </c:pt>
                <c:pt idx="77">
                  <c:v>41.531000000000006</c:v>
                </c:pt>
                <c:pt idx="78">
                  <c:v>41.531000000000006</c:v>
                </c:pt>
                <c:pt idx="79">
                  <c:v>37.756</c:v>
                </c:pt>
                <c:pt idx="80">
                  <c:v>37.756</c:v>
                </c:pt>
                <c:pt idx="81">
                  <c:v>37.756</c:v>
                </c:pt>
                <c:pt idx="82">
                  <c:v>37.756</c:v>
                </c:pt>
                <c:pt idx="83">
                  <c:v>37.756</c:v>
                </c:pt>
                <c:pt idx="84">
                  <c:v>37.756</c:v>
                </c:pt>
              </c:numCache>
            </c:numRef>
          </c:yVal>
          <c:smooth val="0"/>
        </c:ser>
        <c:ser>
          <c:idx val="1"/>
          <c:order val="1"/>
          <c:tx>
            <c:strRef>
              <c:f>Sheet1!$C$1</c:f>
              <c:strCache>
                <c:ptCount val="1"/>
                <c:pt idx="0">
                  <c:v>No Induction (N = 365)</c:v>
                </c:pt>
              </c:strCache>
            </c:strRef>
          </c:tx>
          <c:spPr>
            <a:ln w="41275">
              <a:solidFill>
                <a:srgbClr val="9933FF"/>
              </a:solidFill>
            </a:ln>
          </c:spPr>
          <c:marker>
            <c:symbol val="none"/>
          </c:marker>
          <c:xVal>
            <c:numRef>
              <c:f>Sheet1!$A$2:$A$86</c:f>
              <c:numCache>
                <c:formatCode>General</c:formatCode>
                <c:ptCount val="85"/>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Sheet1!$C$2:$C$86</c:f>
              <c:numCache>
                <c:formatCode>General</c:formatCode>
                <c:ptCount val="85"/>
                <c:pt idx="0">
                  <c:v>100</c:v>
                </c:pt>
                <c:pt idx="1">
                  <c:v>100</c:v>
                </c:pt>
                <c:pt idx="2">
                  <c:v>99.725999999999999</c:v>
                </c:pt>
                <c:pt idx="3">
                  <c:v>99.452000000000012</c:v>
                </c:pt>
                <c:pt idx="4">
                  <c:v>98.902000000000001</c:v>
                </c:pt>
                <c:pt idx="5">
                  <c:v>96.962999999999994</c:v>
                </c:pt>
                <c:pt idx="6">
                  <c:v>92.236000000000004</c:v>
                </c:pt>
                <c:pt idx="7">
                  <c:v>87.498999999999995</c:v>
                </c:pt>
                <c:pt idx="8">
                  <c:v>86.38</c:v>
                </c:pt>
                <c:pt idx="9">
                  <c:v>85.813000000000002</c:v>
                </c:pt>
                <c:pt idx="10">
                  <c:v>85.813000000000002</c:v>
                </c:pt>
                <c:pt idx="11">
                  <c:v>85.813000000000002</c:v>
                </c:pt>
                <c:pt idx="12">
                  <c:v>85.813000000000002</c:v>
                </c:pt>
                <c:pt idx="13">
                  <c:v>85.813000000000002</c:v>
                </c:pt>
                <c:pt idx="14">
                  <c:v>85.813000000000002</c:v>
                </c:pt>
                <c:pt idx="15">
                  <c:v>85.813000000000002</c:v>
                </c:pt>
                <c:pt idx="16">
                  <c:v>84.766999999999996</c:v>
                </c:pt>
                <c:pt idx="17">
                  <c:v>83.370999999999981</c:v>
                </c:pt>
                <c:pt idx="18">
                  <c:v>78.132999999999981</c:v>
                </c:pt>
                <c:pt idx="19">
                  <c:v>73.227999999999994</c:v>
                </c:pt>
                <c:pt idx="20">
                  <c:v>70.418999999999997</c:v>
                </c:pt>
                <c:pt idx="21">
                  <c:v>69.708000000000013</c:v>
                </c:pt>
                <c:pt idx="22">
                  <c:v>69.345000000000013</c:v>
                </c:pt>
                <c:pt idx="23">
                  <c:v>69.345000000000013</c:v>
                </c:pt>
                <c:pt idx="24">
                  <c:v>69.345000000000013</c:v>
                </c:pt>
                <c:pt idx="25">
                  <c:v>69.345000000000013</c:v>
                </c:pt>
                <c:pt idx="26">
                  <c:v>69.345000000000013</c:v>
                </c:pt>
                <c:pt idx="27">
                  <c:v>69.345000000000013</c:v>
                </c:pt>
                <c:pt idx="28">
                  <c:v>69.345000000000013</c:v>
                </c:pt>
                <c:pt idx="29">
                  <c:v>68.906000000000006</c:v>
                </c:pt>
                <c:pt idx="30">
                  <c:v>65.834000000000003</c:v>
                </c:pt>
                <c:pt idx="31">
                  <c:v>62.759</c:v>
                </c:pt>
                <c:pt idx="32">
                  <c:v>61.433</c:v>
                </c:pt>
                <c:pt idx="33">
                  <c:v>60.542000000000002</c:v>
                </c:pt>
                <c:pt idx="34">
                  <c:v>60.542000000000002</c:v>
                </c:pt>
                <c:pt idx="35">
                  <c:v>60.542000000000002</c:v>
                </c:pt>
                <c:pt idx="36">
                  <c:v>60.542000000000002</c:v>
                </c:pt>
                <c:pt idx="37">
                  <c:v>60.542000000000002</c:v>
                </c:pt>
                <c:pt idx="38">
                  <c:v>60.002000000000002</c:v>
                </c:pt>
                <c:pt idx="39">
                  <c:v>60.002000000000002</c:v>
                </c:pt>
                <c:pt idx="40">
                  <c:v>59.456000000000003</c:v>
                </c:pt>
                <c:pt idx="41">
                  <c:v>57.82</c:v>
                </c:pt>
                <c:pt idx="42">
                  <c:v>56.184000000000005</c:v>
                </c:pt>
                <c:pt idx="43">
                  <c:v>53.450999999999993</c:v>
                </c:pt>
                <c:pt idx="44">
                  <c:v>52.9</c:v>
                </c:pt>
                <c:pt idx="45">
                  <c:v>52.343000000000004</c:v>
                </c:pt>
                <c:pt idx="46">
                  <c:v>52.343000000000004</c:v>
                </c:pt>
                <c:pt idx="47">
                  <c:v>52.343000000000004</c:v>
                </c:pt>
                <c:pt idx="48">
                  <c:v>52.343000000000004</c:v>
                </c:pt>
                <c:pt idx="49">
                  <c:v>52.343000000000004</c:v>
                </c:pt>
                <c:pt idx="50">
                  <c:v>51.654000000000003</c:v>
                </c:pt>
                <c:pt idx="51">
                  <c:v>51.654000000000003</c:v>
                </c:pt>
                <c:pt idx="52">
                  <c:v>50.956000000000003</c:v>
                </c:pt>
                <c:pt idx="53">
                  <c:v>49.56</c:v>
                </c:pt>
                <c:pt idx="54">
                  <c:v>46.768000000000029</c:v>
                </c:pt>
                <c:pt idx="55">
                  <c:v>43.278000000000013</c:v>
                </c:pt>
                <c:pt idx="56">
                  <c:v>43.278000000000013</c:v>
                </c:pt>
                <c:pt idx="57">
                  <c:v>43.278000000000013</c:v>
                </c:pt>
                <c:pt idx="58">
                  <c:v>43.278000000000013</c:v>
                </c:pt>
                <c:pt idx="59">
                  <c:v>43.278000000000013</c:v>
                </c:pt>
                <c:pt idx="60">
                  <c:v>43.278000000000013</c:v>
                </c:pt>
                <c:pt idx="61">
                  <c:v>43.278000000000013</c:v>
                </c:pt>
                <c:pt idx="62">
                  <c:v>42.376000000000005</c:v>
                </c:pt>
                <c:pt idx="63">
                  <c:v>42.376000000000005</c:v>
                </c:pt>
                <c:pt idx="64">
                  <c:v>41.454999999999998</c:v>
                </c:pt>
                <c:pt idx="65">
                  <c:v>41.454999999999998</c:v>
                </c:pt>
                <c:pt idx="66">
                  <c:v>37.706000000000003</c:v>
                </c:pt>
                <c:pt idx="67">
                  <c:v>36.763000000000012</c:v>
                </c:pt>
                <c:pt idx="68">
                  <c:v>36.763000000000012</c:v>
                </c:pt>
                <c:pt idx="69">
                  <c:v>36.763000000000012</c:v>
                </c:pt>
                <c:pt idx="70">
                  <c:v>35.82</c:v>
                </c:pt>
                <c:pt idx="71">
                  <c:v>35.82</c:v>
                </c:pt>
                <c:pt idx="72">
                  <c:v>35.82</c:v>
                </c:pt>
                <c:pt idx="73">
                  <c:v>35.82</c:v>
                </c:pt>
                <c:pt idx="74">
                  <c:v>35.82</c:v>
                </c:pt>
                <c:pt idx="75">
                  <c:v>34.541000000000004</c:v>
                </c:pt>
                <c:pt idx="76">
                  <c:v>34.541000000000004</c:v>
                </c:pt>
                <c:pt idx="77">
                  <c:v>34.541000000000004</c:v>
                </c:pt>
                <c:pt idx="78">
                  <c:v>34.541000000000004</c:v>
                </c:pt>
                <c:pt idx="79">
                  <c:v>34.541000000000004</c:v>
                </c:pt>
                <c:pt idx="80">
                  <c:v>34.541000000000004</c:v>
                </c:pt>
                <c:pt idx="81">
                  <c:v>34.541000000000004</c:v>
                </c:pt>
                <c:pt idx="82">
                  <c:v>34.541000000000004</c:v>
                </c:pt>
                <c:pt idx="83">
                  <c:v>34.541000000000004</c:v>
                </c:pt>
                <c:pt idx="84">
                  <c:v>34.541000000000004</c:v>
                </c:pt>
              </c:numCache>
            </c:numRef>
          </c:yVal>
          <c:smooth val="0"/>
        </c:ser>
        <c:dLbls>
          <c:showLegendKey val="0"/>
          <c:showVal val="0"/>
          <c:showCatName val="0"/>
          <c:showSerName val="0"/>
          <c:showPercent val="0"/>
          <c:showBubbleSize val="0"/>
        </c:dLbls>
        <c:axId val="475559536"/>
        <c:axId val="475559928"/>
      </c:scatterChart>
      <c:valAx>
        <c:axId val="475559536"/>
        <c:scaling>
          <c:orientation val="minMax"/>
          <c:max val="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5559928"/>
        <c:crosses val="autoZero"/>
        <c:crossBetween val="midCat"/>
        <c:majorUnit val="1"/>
      </c:valAx>
      <c:valAx>
        <c:axId val="4755599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5559536"/>
        <c:crosses val="autoZero"/>
        <c:crossBetween val="midCat"/>
        <c:majorUnit val="10"/>
      </c:valAx>
      <c:spPr>
        <a:solidFill>
          <a:schemeClr val="bg2"/>
        </a:solidFill>
        <a:ln>
          <a:solidFill>
            <a:schemeClr val="tx1"/>
          </a:solidFill>
        </a:ln>
      </c:spPr>
    </c:plotArea>
    <c:legend>
      <c:legendPos val="r"/>
      <c:layout>
        <c:manualLayout>
          <c:xMode val="edge"/>
          <c:yMode val="edge"/>
          <c:x val="0.15101769911504548"/>
          <c:y val="0.62671132842265687"/>
          <c:w val="0.30789828815646136"/>
          <c:h val="0.1483456100245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0568876471086259"/>
        </c:manualLayout>
      </c:layout>
      <c:scatterChart>
        <c:scatterStyle val="lineMarker"/>
        <c:varyColors val="0"/>
        <c:ser>
          <c:idx val="0"/>
          <c:order val="0"/>
          <c:tx>
            <c:strRef>
              <c:f>Sheet1!$B$1</c:f>
              <c:strCache>
                <c:ptCount val="1"/>
                <c:pt idx="0">
                  <c:v>Freedom</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99.736000000000004</c:v>
                </c:pt>
                <c:pt idx="3">
                  <c:v>99.471999999999994</c:v>
                </c:pt>
                <c:pt idx="4">
                  <c:v>99.206999999999994</c:v>
                </c:pt>
                <c:pt idx="5">
                  <c:v>98.807000000000002</c:v>
                </c:pt>
                <c:pt idx="6">
                  <c:v>98.137</c:v>
                </c:pt>
                <c:pt idx="7">
                  <c:v>96.926000000000002</c:v>
                </c:pt>
                <c:pt idx="8">
                  <c:v>96.926000000000002</c:v>
                </c:pt>
                <c:pt idx="9">
                  <c:v>96.926000000000002</c:v>
                </c:pt>
                <c:pt idx="10">
                  <c:v>96.926000000000002</c:v>
                </c:pt>
                <c:pt idx="11">
                  <c:v>96.926000000000002</c:v>
                </c:pt>
                <c:pt idx="12">
                  <c:v>96.926000000000002</c:v>
                </c:pt>
                <c:pt idx="13">
                  <c:v>96.926000000000002</c:v>
                </c:pt>
                <c:pt idx="14">
                  <c:v>96.926000000000002</c:v>
                </c:pt>
                <c:pt idx="15">
                  <c:v>96.575999999999979</c:v>
                </c:pt>
                <c:pt idx="16">
                  <c:v>96.575999999999979</c:v>
                </c:pt>
                <c:pt idx="17">
                  <c:v>96.4</c:v>
                </c:pt>
                <c:pt idx="18">
                  <c:v>96.224000000000004</c:v>
                </c:pt>
                <c:pt idx="19">
                  <c:v>95.516999999999996</c:v>
                </c:pt>
                <c:pt idx="20">
                  <c:v>95.516999999999996</c:v>
                </c:pt>
                <c:pt idx="21">
                  <c:v>95.334999999999994</c:v>
                </c:pt>
                <c:pt idx="22">
                  <c:v>95.334999999999994</c:v>
                </c:pt>
                <c:pt idx="23">
                  <c:v>95.334999999999994</c:v>
                </c:pt>
                <c:pt idx="24">
                  <c:v>95.334999999999994</c:v>
                </c:pt>
                <c:pt idx="25">
                  <c:v>95.334999999999994</c:v>
                </c:pt>
                <c:pt idx="26">
                  <c:v>95.334999999999994</c:v>
                </c:pt>
                <c:pt idx="27">
                  <c:v>95.334999999999994</c:v>
                </c:pt>
                <c:pt idx="28">
                  <c:v>95.334999999999994</c:v>
                </c:pt>
                <c:pt idx="29">
                  <c:v>95.334999999999994</c:v>
                </c:pt>
                <c:pt idx="30">
                  <c:v>94.408000000000001</c:v>
                </c:pt>
                <c:pt idx="31">
                  <c:v>94.408000000000001</c:v>
                </c:pt>
                <c:pt idx="32">
                  <c:v>93.933999999999997</c:v>
                </c:pt>
                <c:pt idx="33">
                  <c:v>93.933999999999997</c:v>
                </c:pt>
                <c:pt idx="34">
                  <c:v>93.933999999999997</c:v>
                </c:pt>
                <c:pt idx="35">
                  <c:v>93.933999999999997</c:v>
                </c:pt>
                <c:pt idx="36">
                  <c:v>93.933999999999997</c:v>
                </c:pt>
                <c:pt idx="37">
                  <c:v>93.933999999999997</c:v>
                </c:pt>
                <c:pt idx="38">
                  <c:v>93.933999999999997</c:v>
                </c:pt>
                <c:pt idx="39">
                  <c:v>93.933999999999997</c:v>
                </c:pt>
                <c:pt idx="40">
                  <c:v>93.933999999999997</c:v>
                </c:pt>
                <c:pt idx="41">
                  <c:v>93.933999999999997</c:v>
                </c:pt>
                <c:pt idx="42">
                  <c:v>92.991000000000057</c:v>
                </c:pt>
                <c:pt idx="43">
                  <c:v>92.668999999999983</c:v>
                </c:pt>
                <c:pt idx="44">
                  <c:v>92.668999999999983</c:v>
                </c:pt>
                <c:pt idx="45">
                  <c:v>92.668999999999983</c:v>
                </c:pt>
                <c:pt idx="46">
                  <c:v>92.668999999999983</c:v>
                </c:pt>
                <c:pt idx="47">
                  <c:v>92.668999999999983</c:v>
                </c:pt>
                <c:pt idx="48">
                  <c:v>92.668999999999983</c:v>
                </c:pt>
                <c:pt idx="49">
                  <c:v>92.668999999999983</c:v>
                </c:pt>
                <c:pt idx="50">
                  <c:v>92.668999999999983</c:v>
                </c:pt>
                <c:pt idx="51">
                  <c:v>92.668999999999983</c:v>
                </c:pt>
                <c:pt idx="52">
                  <c:v>92.668999999999983</c:v>
                </c:pt>
                <c:pt idx="53">
                  <c:v>92.236000000000004</c:v>
                </c:pt>
                <c:pt idx="54">
                  <c:v>90.933000000000007</c:v>
                </c:pt>
                <c:pt idx="55">
                  <c:v>90.498000000000005</c:v>
                </c:pt>
                <c:pt idx="56">
                  <c:v>90.498000000000005</c:v>
                </c:pt>
                <c:pt idx="57">
                  <c:v>90.498000000000005</c:v>
                </c:pt>
                <c:pt idx="58">
                  <c:v>90.498000000000005</c:v>
                </c:pt>
                <c:pt idx="59">
                  <c:v>90.498000000000005</c:v>
                </c:pt>
                <c:pt idx="60">
                  <c:v>90.498000000000005</c:v>
                </c:pt>
                <c:pt idx="61">
                  <c:v>90.498000000000005</c:v>
                </c:pt>
                <c:pt idx="62">
                  <c:v>90.498000000000005</c:v>
                </c:pt>
                <c:pt idx="63">
                  <c:v>90.498000000000005</c:v>
                </c:pt>
                <c:pt idx="64">
                  <c:v>90.498000000000005</c:v>
                </c:pt>
                <c:pt idx="65">
                  <c:v>89.938999999999993</c:v>
                </c:pt>
                <c:pt idx="66">
                  <c:v>88.815000000000012</c:v>
                </c:pt>
                <c:pt idx="67">
                  <c:v>88.815000000000012</c:v>
                </c:pt>
                <c:pt idx="68">
                  <c:v>88.245999999999995</c:v>
                </c:pt>
                <c:pt idx="69">
                  <c:v>88.245999999999995</c:v>
                </c:pt>
                <c:pt idx="70">
                  <c:v>88.245999999999995</c:v>
                </c:pt>
                <c:pt idx="71">
                  <c:v>88.245999999999995</c:v>
                </c:pt>
                <c:pt idx="72">
                  <c:v>88.245999999999995</c:v>
                </c:pt>
                <c:pt idx="73">
                  <c:v>88.245999999999995</c:v>
                </c:pt>
                <c:pt idx="74">
                  <c:v>88.245999999999995</c:v>
                </c:pt>
                <c:pt idx="75">
                  <c:v>87.522999999999982</c:v>
                </c:pt>
                <c:pt idx="76">
                  <c:v>87.522999999999982</c:v>
                </c:pt>
                <c:pt idx="77">
                  <c:v>86.013999999999996</c:v>
                </c:pt>
                <c:pt idx="78">
                  <c:v>85.259</c:v>
                </c:pt>
                <c:pt idx="79">
                  <c:v>85.259</c:v>
                </c:pt>
                <c:pt idx="80">
                  <c:v>84.491000000000057</c:v>
                </c:pt>
                <c:pt idx="81">
                  <c:v>84.491000000000057</c:v>
                </c:pt>
                <c:pt idx="82">
                  <c:v>84.491000000000057</c:v>
                </c:pt>
                <c:pt idx="83">
                  <c:v>84.491000000000057</c:v>
                </c:pt>
                <c:pt idx="84">
                  <c:v>84.491000000000057</c:v>
                </c:pt>
                <c:pt idx="85">
                  <c:v>84.491000000000057</c:v>
                </c:pt>
                <c:pt idx="86">
                  <c:v>84.491000000000057</c:v>
                </c:pt>
                <c:pt idx="87">
                  <c:v>84.491000000000057</c:v>
                </c:pt>
                <c:pt idx="88">
                  <c:v>84.491000000000057</c:v>
                </c:pt>
                <c:pt idx="89">
                  <c:v>84.491000000000057</c:v>
                </c:pt>
                <c:pt idx="90">
                  <c:v>84.491000000000057</c:v>
                </c:pt>
                <c:pt idx="91">
                  <c:v>83.497000000000057</c:v>
                </c:pt>
                <c:pt idx="92">
                  <c:v>83.497000000000057</c:v>
                </c:pt>
                <c:pt idx="93">
                  <c:v>83.497000000000057</c:v>
                </c:pt>
                <c:pt idx="94">
                  <c:v>83.497000000000057</c:v>
                </c:pt>
                <c:pt idx="95">
                  <c:v>83.497000000000057</c:v>
                </c:pt>
                <c:pt idx="96">
                  <c:v>83.497000000000057</c:v>
                </c:pt>
                <c:pt idx="97">
                  <c:v>83.497000000000057</c:v>
                </c:pt>
                <c:pt idx="98">
                  <c:v>83.497000000000057</c:v>
                </c:pt>
                <c:pt idx="99">
                  <c:v>83.497000000000057</c:v>
                </c:pt>
                <c:pt idx="100">
                  <c:v>81.978999999999999</c:v>
                </c:pt>
                <c:pt idx="101">
                  <c:v>78.943000000000026</c:v>
                </c:pt>
                <c:pt idx="102">
                  <c:v>77.424000000000007</c:v>
                </c:pt>
                <c:pt idx="103">
                  <c:v>75.875999999999948</c:v>
                </c:pt>
                <c:pt idx="104">
                  <c:v>75.875999999999948</c:v>
                </c:pt>
                <c:pt idx="105">
                  <c:v>75.875999999999948</c:v>
                </c:pt>
                <c:pt idx="106">
                  <c:v>75.875999999999948</c:v>
                </c:pt>
                <c:pt idx="107">
                  <c:v>75.875999999999948</c:v>
                </c:pt>
                <c:pt idx="108">
                  <c:v>75.875999999999948</c:v>
                </c:pt>
                <c:pt idx="109">
                  <c:v>75.875999999999948</c:v>
                </c:pt>
                <c:pt idx="110">
                  <c:v>75.875999999999948</c:v>
                </c:pt>
                <c:pt idx="111">
                  <c:v>75.875999999999948</c:v>
                </c:pt>
                <c:pt idx="112">
                  <c:v>75.875999999999948</c:v>
                </c:pt>
                <c:pt idx="113">
                  <c:v>75.875999999999948</c:v>
                </c:pt>
                <c:pt idx="114">
                  <c:v>75.875999999999948</c:v>
                </c:pt>
                <c:pt idx="115">
                  <c:v>75.875999999999948</c:v>
                </c:pt>
                <c:pt idx="116">
                  <c:v>75.875999999999948</c:v>
                </c:pt>
                <c:pt idx="117">
                  <c:v>73.260000000000005</c:v>
                </c:pt>
                <c:pt idx="118">
                  <c:v>73.260000000000005</c:v>
                </c:pt>
                <c:pt idx="119">
                  <c:v>73.260000000000005</c:v>
                </c:pt>
                <c:pt idx="120">
                  <c:v>73.260000000000005</c:v>
                </c:pt>
              </c:numCache>
            </c:numRef>
          </c:yVal>
          <c:smooth val="0"/>
        </c:ser>
        <c:dLbls>
          <c:showLegendKey val="0"/>
          <c:showVal val="0"/>
          <c:showCatName val="0"/>
          <c:showSerName val="0"/>
          <c:showPercent val="0"/>
          <c:showBubbleSize val="0"/>
        </c:dLbls>
        <c:axId val="475560712"/>
        <c:axId val="475561104"/>
      </c:scatterChart>
      <c:valAx>
        <c:axId val="47556071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5561104"/>
        <c:crosses val="autoZero"/>
        <c:crossBetween val="midCat"/>
        <c:majorUnit val="1"/>
      </c:valAx>
      <c:valAx>
        <c:axId val="475561104"/>
        <c:scaling>
          <c:orientation val="minMax"/>
          <c:max val="100"/>
          <c:min val="5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475560712"/>
        <c:crosses val="autoZero"/>
        <c:crossBetween val="midCat"/>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48"/>
          <c:h val="0.82715283666465278"/>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99.711000000000027</c:v>
                </c:pt>
                <c:pt idx="3">
                  <c:v>99.421999999999997</c:v>
                </c:pt>
                <c:pt idx="4">
                  <c:v>99.131999999999991</c:v>
                </c:pt>
                <c:pt idx="5">
                  <c:v>98.692999999999998</c:v>
                </c:pt>
                <c:pt idx="6">
                  <c:v>96.917000000000058</c:v>
                </c:pt>
                <c:pt idx="7">
                  <c:v>94.099000000000004</c:v>
                </c:pt>
                <c:pt idx="8">
                  <c:v>93.798000000000002</c:v>
                </c:pt>
                <c:pt idx="9">
                  <c:v>93.647000000000006</c:v>
                </c:pt>
                <c:pt idx="10">
                  <c:v>93.647000000000006</c:v>
                </c:pt>
                <c:pt idx="11">
                  <c:v>93.647000000000006</c:v>
                </c:pt>
                <c:pt idx="12">
                  <c:v>93.647000000000006</c:v>
                </c:pt>
                <c:pt idx="13">
                  <c:v>93.647000000000006</c:v>
                </c:pt>
                <c:pt idx="14">
                  <c:v>93.647000000000006</c:v>
                </c:pt>
                <c:pt idx="15">
                  <c:v>93.647000000000006</c:v>
                </c:pt>
                <c:pt idx="16">
                  <c:v>93.647000000000006</c:v>
                </c:pt>
                <c:pt idx="17">
                  <c:v>93.453999999999994</c:v>
                </c:pt>
                <c:pt idx="18">
                  <c:v>93.453999999999994</c:v>
                </c:pt>
                <c:pt idx="19">
                  <c:v>92.674999999999983</c:v>
                </c:pt>
                <c:pt idx="20">
                  <c:v>92.478999999999999</c:v>
                </c:pt>
                <c:pt idx="21">
                  <c:v>92.278999999999982</c:v>
                </c:pt>
                <c:pt idx="22">
                  <c:v>92.278999999999982</c:v>
                </c:pt>
                <c:pt idx="23">
                  <c:v>92.278999999999982</c:v>
                </c:pt>
                <c:pt idx="24">
                  <c:v>92.278999999999982</c:v>
                </c:pt>
                <c:pt idx="25">
                  <c:v>92.278999999999982</c:v>
                </c:pt>
                <c:pt idx="26">
                  <c:v>92.278999999999982</c:v>
                </c:pt>
                <c:pt idx="27">
                  <c:v>92.278999999999982</c:v>
                </c:pt>
                <c:pt idx="28">
                  <c:v>92.278999999999982</c:v>
                </c:pt>
                <c:pt idx="29">
                  <c:v>92.278999999999982</c:v>
                </c:pt>
                <c:pt idx="30">
                  <c:v>91.528999999999982</c:v>
                </c:pt>
                <c:pt idx="31">
                  <c:v>91.275999999999982</c:v>
                </c:pt>
                <c:pt idx="32">
                  <c:v>91.275999999999982</c:v>
                </c:pt>
                <c:pt idx="33">
                  <c:v>91.275999999999982</c:v>
                </c:pt>
                <c:pt idx="34">
                  <c:v>91.275999999999982</c:v>
                </c:pt>
                <c:pt idx="35">
                  <c:v>91.275999999999982</c:v>
                </c:pt>
                <c:pt idx="36">
                  <c:v>91.275999999999982</c:v>
                </c:pt>
                <c:pt idx="37">
                  <c:v>91.275999999999982</c:v>
                </c:pt>
                <c:pt idx="38">
                  <c:v>90.946000000000026</c:v>
                </c:pt>
                <c:pt idx="39">
                  <c:v>90.946000000000026</c:v>
                </c:pt>
                <c:pt idx="40">
                  <c:v>90.611999999999995</c:v>
                </c:pt>
                <c:pt idx="41">
                  <c:v>90.275999999999982</c:v>
                </c:pt>
                <c:pt idx="42">
                  <c:v>89.60499999999999</c:v>
                </c:pt>
                <c:pt idx="43">
                  <c:v>89.266999999999996</c:v>
                </c:pt>
                <c:pt idx="44">
                  <c:v>89.266999999999996</c:v>
                </c:pt>
                <c:pt idx="45">
                  <c:v>89.266999999999996</c:v>
                </c:pt>
                <c:pt idx="46">
                  <c:v>89.266999999999996</c:v>
                </c:pt>
                <c:pt idx="47">
                  <c:v>89.266999999999996</c:v>
                </c:pt>
                <c:pt idx="48">
                  <c:v>89.266999999999996</c:v>
                </c:pt>
                <c:pt idx="49">
                  <c:v>89.266999999999996</c:v>
                </c:pt>
                <c:pt idx="50">
                  <c:v>89.266999999999996</c:v>
                </c:pt>
                <c:pt idx="51">
                  <c:v>89.266999999999996</c:v>
                </c:pt>
                <c:pt idx="52">
                  <c:v>88.36999999999999</c:v>
                </c:pt>
                <c:pt idx="53">
                  <c:v>88.36999999999999</c:v>
                </c:pt>
                <c:pt idx="54">
                  <c:v>88.36999999999999</c:v>
                </c:pt>
                <c:pt idx="55">
                  <c:v>87.912000000000006</c:v>
                </c:pt>
                <c:pt idx="56">
                  <c:v>87.438999999999993</c:v>
                </c:pt>
                <c:pt idx="57">
                  <c:v>87.438999999999993</c:v>
                </c:pt>
                <c:pt idx="58">
                  <c:v>87.438999999999993</c:v>
                </c:pt>
                <c:pt idx="59">
                  <c:v>87.438999999999993</c:v>
                </c:pt>
                <c:pt idx="60">
                  <c:v>87.438999999999993</c:v>
                </c:pt>
                <c:pt idx="61">
                  <c:v>87.438999999999993</c:v>
                </c:pt>
                <c:pt idx="62">
                  <c:v>87.438999999999993</c:v>
                </c:pt>
                <c:pt idx="63">
                  <c:v>87.438999999999993</c:v>
                </c:pt>
                <c:pt idx="64">
                  <c:v>87.438999999999993</c:v>
                </c:pt>
                <c:pt idx="65">
                  <c:v>86.304000000000002</c:v>
                </c:pt>
                <c:pt idx="66">
                  <c:v>86.304000000000002</c:v>
                </c:pt>
                <c:pt idx="67">
                  <c:v>86.304000000000002</c:v>
                </c:pt>
                <c:pt idx="68">
                  <c:v>86.304000000000002</c:v>
                </c:pt>
                <c:pt idx="69">
                  <c:v>86.304000000000002</c:v>
                </c:pt>
                <c:pt idx="70">
                  <c:v>86.304000000000002</c:v>
                </c:pt>
                <c:pt idx="71">
                  <c:v>86.304000000000002</c:v>
                </c:pt>
                <c:pt idx="72">
                  <c:v>86.304000000000002</c:v>
                </c:pt>
                <c:pt idx="73">
                  <c:v>86.304000000000002</c:v>
                </c:pt>
                <c:pt idx="74">
                  <c:v>86.304000000000002</c:v>
                </c:pt>
                <c:pt idx="75">
                  <c:v>86.304000000000002</c:v>
                </c:pt>
                <c:pt idx="76">
                  <c:v>86.304000000000002</c:v>
                </c:pt>
                <c:pt idx="77">
                  <c:v>86.304000000000002</c:v>
                </c:pt>
                <c:pt idx="78">
                  <c:v>86.304000000000002</c:v>
                </c:pt>
                <c:pt idx="79">
                  <c:v>86.304000000000002</c:v>
                </c:pt>
                <c:pt idx="80">
                  <c:v>86.304000000000002</c:v>
                </c:pt>
                <c:pt idx="81">
                  <c:v>86.304000000000002</c:v>
                </c:pt>
                <c:pt idx="82">
                  <c:v>86.304000000000002</c:v>
                </c:pt>
                <c:pt idx="83">
                  <c:v>86.304000000000002</c:v>
                </c:pt>
                <c:pt idx="84">
                  <c:v>86.304000000000002</c:v>
                </c:pt>
                <c:pt idx="85">
                  <c:v>86.304000000000002</c:v>
                </c:pt>
                <c:pt idx="86">
                  <c:v>86.304000000000002</c:v>
                </c:pt>
                <c:pt idx="87">
                  <c:v>86.304000000000002</c:v>
                </c:pt>
                <c:pt idx="88">
                  <c:v>86.304000000000002</c:v>
                </c:pt>
                <c:pt idx="89">
                  <c:v>83.293000000000006</c:v>
                </c:pt>
                <c:pt idx="90">
                  <c:v>82.277000000000001</c:v>
                </c:pt>
                <c:pt idx="91">
                  <c:v>81.262</c:v>
                </c:pt>
                <c:pt idx="92">
                  <c:v>81.262</c:v>
                </c:pt>
                <c:pt idx="93">
                  <c:v>81.262</c:v>
                </c:pt>
                <c:pt idx="94">
                  <c:v>81.262</c:v>
                </c:pt>
                <c:pt idx="95">
                  <c:v>81.262</c:v>
                </c:pt>
                <c:pt idx="96">
                  <c:v>81.262</c:v>
                </c:pt>
                <c:pt idx="97">
                  <c:v>81.262</c:v>
                </c:pt>
                <c:pt idx="98">
                  <c:v>81.262</c:v>
                </c:pt>
                <c:pt idx="99">
                  <c:v>81.262</c:v>
                </c:pt>
                <c:pt idx="100">
                  <c:v>81.262</c:v>
                </c:pt>
                <c:pt idx="101">
                  <c:v>81.262</c:v>
                </c:pt>
                <c:pt idx="102">
                  <c:v>81.262</c:v>
                </c:pt>
                <c:pt idx="103">
                  <c:v>81.262</c:v>
                </c:pt>
                <c:pt idx="104">
                  <c:v>81.262</c:v>
                </c:pt>
                <c:pt idx="105">
                  <c:v>81.262</c:v>
                </c:pt>
                <c:pt idx="106">
                  <c:v>81.262</c:v>
                </c:pt>
                <c:pt idx="107">
                  <c:v>81.262</c:v>
                </c:pt>
                <c:pt idx="108">
                  <c:v>81.262</c:v>
                </c:pt>
                <c:pt idx="109">
                  <c:v>81.262</c:v>
                </c:pt>
                <c:pt idx="110">
                  <c:v>81.262</c:v>
                </c:pt>
                <c:pt idx="111">
                  <c:v>81.262</c:v>
                </c:pt>
                <c:pt idx="112">
                  <c:v>81.262</c:v>
                </c:pt>
                <c:pt idx="113">
                  <c:v>81.262</c:v>
                </c:pt>
                <c:pt idx="114">
                  <c:v>81.262</c:v>
                </c:pt>
                <c:pt idx="115">
                  <c:v>81.262</c:v>
                </c:pt>
                <c:pt idx="116">
                  <c:v>81.262</c:v>
                </c:pt>
                <c:pt idx="117">
                  <c:v>81.262</c:v>
                </c:pt>
                <c:pt idx="118">
                  <c:v>81.262</c:v>
                </c:pt>
                <c:pt idx="119">
                  <c:v>81.262</c:v>
                </c:pt>
                <c:pt idx="120">
                  <c:v>81.262</c:v>
                </c:pt>
              </c:numCache>
            </c:numRef>
          </c:yVal>
          <c:smooth val="0"/>
        </c:ser>
        <c:ser>
          <c:idx val="1"/>
          <c:order val="1"/>
          <c:tx>
            <c:strRef>
              <c:f>Sheet1!$C$1</c:f>
              <c:strCache>
                <c:ptCount val="1"/>
                <c:pt idx="0">
                  <c:v>Lymphoma</c:v>
                </c:pt>
              </c:strCache>
            </c:strRef>
          </c:tx>
          <c:spPr>
            <a:ln w="41275">
              <a:solidFill>
                <a:srgbClr val="00FF00"/>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99.709000000000003</c:v>
                </c:pt>
                <c:pt idx="3">
                  <c:v>99.418999999999997</c:v>
                </c:pt>
                <c:pt idx="4">
                  <c:v>99.272999999999982</c:v>
                </c:pt>
                <c:pt idx="5">
                  <c:v>98.831000000000003</c:v>
                </c:pt>
                <c:pt idx="6">
                  <c:v>97.342000000000013</c:v>
                </c:pt>
                <c:pt idx="7">
                  <c:v>94.804999999999993</c:v>
                </c:pt>
                <c:pt idx="8">
                  <c:v>94.501999999999995</c:v>
                </c:pt>
                <c:pt idx="9">
                  <c:v>94.350999999999999</c:v>
                </c:pt>
                <c:pt idx="10">
                  <c:v>94.350999999999999</c:v>
                </c:pt>
                <c:pt idx="11">
                  <c:v>94.350999999999999</c:v>
                </c:pt>
                <c:pt idx="12">
                  <c:v>94.350999999999999</c:v>
                </c:pt>
                <c:pt idx="13">
                  <c:v>94.350999999999999</c:v>
                </c:pt>
                <c:pt idx="14">
                  <c:v>94.350999999999999</c:v>
                </c:pt>
                <c:pt idx="15">
                  <c:v>94.350999999999999</c:v>
                </c:pt>
                <c:pt idx="16">
                  <c:v>94.350999999999999</c:v>
                </c:pt>
                <c:pt idx="17">
                  <c:v>94.153999999999982</c:v>
                </c:pt>
                <c:pt idx="18">
                  <c:v>94.153999999999982</c:v>
                </c:pt>
                <c:pt idx="19">
                  <c:v>93.361000000000004</c:v>
                </c:pt>
                <c:pt idx="20">
                  <c:v>93.161000000000001</c:v>
                </c:pt>
                <c:pt idx="21">
                  <c:v>92.956999999999994</c:v>
                </c:pt>
                <c:pt idx="22">
                  <c:v>92.956999999999994</c:v>
                </c:pt>
                <c:pt idx="23">
                  <c:v>92.956999999999994</c:v>
                </c:pt>
                <c:pt idx="24">
                  <c:v>92.956999999999994</c:v>
                </c:pt>
                <c:pt idx="25">
                  <c:v>92.956999999999994</c:v>
                </c:pt>
                <c:pt idx="26">
                  <c:v>92.956999999999994</c:v>
                </c:pt>
                <c:pt idx="27">
                  <c:v>92.956999999999994</c:v>
                </c:pt>
                <c:pt idx="28">
                  <c:v>92.956999999999994</c:v>
                </c:pt>
                <c:pt idx="29">
                  <c:v>92.956999999999994</c:v>
                </c:pt>
                <c:pt idx="30">
                  <c:v>92.186999999999998</c:v>
                </c:pt>
                <c:pt idx="31">
                  <c:v>91.927000000000007</c:v>
                </c:pt>
                <c:pt idx="32">
                  <c:v>91.927000000000007</c:v>
                </c:pt>
                <c:pt idx="33">
                  <c:v>91.927000000000007</c:v>
                </c:pt>
                <c:pt idx="34">
                  <c:v>91.927000000000007</c:v>
                </c:pt>
                <c:pt idx="35">
                  <c:v>91.927000000000007</c:v>
                </c:pt>
                <c:pt idx="36">
                  <c:v>91.927000000000007</c:v>
                </c:pt>
                <c:pt idx="37">
                  <c:v>91.927000000000007</c:v>
                </c:pt>
                <c:pt idx="38">
                  <c:v>91.587000000000003</c:v>
                </c:pt>
                <c:pt idx="39">
                  <c:v>91.587000000000003</c:v>
                </c:pt>
                <c:pt idx="40">
                  <c:v>91.241000000000057</c:v>
                </c:pt>
                <c:pt idx="41">
                  <c:v>90.894000000000005</c:v>
                </c:pt>
                <c:pt idx="42">
                  <c:v>90.2</c:v>
                </c:pt>
                <c:pt idx="43">
                  <c:v>90.2</c:v>
                </c:pt>
                <c:pt idx="44">
                  <c:v>90.2</c:v>
                </c:pt>
                <c:pt idx="45">
                  <c:v>90.2</c:v>
                </c:pt>
                <c:pt idx="46">
                  <c:v>90.2</c:v>
                </c:pt>
                <c:pt idx="47">
                  <c:v>90.2</c:v>
                </c:pt>
                <c:pt idx="48">
                  <c:v>90.2</c:v>
                </c:pt>
                <c:pt idx="49">
                  <c:v>90.2</c:v>
                </c:pt>
                <c:pt idx="50">
                  <c:v>90.2</c:v>
                </c:pt>
                <c:pt idx="51">
                  <c:v>90.2</c:v>
                </c:pt>
                <c:pt idx="52">
                  <c:v>89.256</c:v>
                </c:pt>
                <c:pt idx="53">
                  <c:v>89.256</c:v>
                </c:pt>
                <c:pt idx="54">
                  <c:v>89.256</c:v>
                </c:pt>
                <c:pt idx="55">
                  <c:v>88.775999999999982</c:v>
                </c:pt>
                <c:pt idx="56">
                  <c:v>88.28</c:v>
                </c:pt>
                <c:pt idx="57">
                  <c:v>88.28</c:v>
                </c:pt>
                <c:pt idx="58">
                  <c:v>88.28</c:v>
                </c:pt>
                <c:pt idx="59">
                  <c:v>88.28</c:v>
                </c:pt>
                <c:pt idx="60">
                  <c:v>88.28</c:v>
                </c:pt>
                <c:pt idx="61">
                  <c:v>88.28</c:v>
                </c:pt>
                <c:pt idx="62">
                  <c:v>88.28</c:v>
                </c:pt>
                <c:pt idx="63">
                  <c:v>88.28</c:v>
                </c:pt>
                <c:pt idx="64">
                  <c:v>88.28</c:v>
                </c:pt>
                <c:pt idx="65">
                  <c:v>87.070999999999998</c:v>
                </c:pt>
                <c:pt idx="66">
                  <c:v>87.070999999999998</c:v>
                </c:pt>
                <c:pt idx="67">
                  <c:v>87.070999999999998</c:v>
                </c:pt>
                <c:pt idx="68">
                  <c:v>87.070999999999998</c:v>
                </c:pt>
                <c:pt idx="69">
                  <c:v>87.070999999999998</c:v>
                </c:pt>
                <c:pt idx="70">
                  <c:v>87.070999999999998</c:v>
                </c:pt>
                <c:pt idx="71">
                  <c:v>87.070999999999998</c:v>
                </c:pt>
                <c:pt idx="72">
                  <c:v>87.070999999999998</c:v>
                </c:pt>
                <c:pt idx="73">
                  <c:v>87.070999999999998</c:v>
                </c:pt>
                <c:pt idx="74">
                  <c:v>87.070999999999998</c:v>
                </c:pt>
                <c:pt idx="75">
                  <c:v>87.070999999999998</c:v>
                </c:pt>
                <c:pt idx="76">
                  <c:v>87.070999999999998</c:v>
                </c:pt>
                <c:pt idx="77">
                  <c:v>87.070999999999998</c:v>
                </c:pt>
                <c:pt idx="78">
                  <c:v>87.070999999999998</c:v>
                </c:pt>
                <c:pt idx="79">
                  <c:v>87.070999999999998</c:v>
                </c:pt>
                <c:pt idx="80">
                  <c:v>87.070999999999998</c:v>
                </c:pt>
                <c:pt idx="81">
                  <c:v>87.070999999999998</c:v>
                </c:pt>
                <c:pt idx="82">
                  <c:v>87.070999999999998</c:v>
                </c:pt>
                <c:pt idx="83">
                  <c:v>87.070999999999998</c:v>
                </c:pt>
                <c:pt idx="84">
                  <c:v>87.070999999999998</c:v>
                </c:pt>
                <c:pt idx="85">
                  <c:v>87.070999999999998</c:v>
                </c:pt>
                <c:pt idx="86">
                  <c:v>87.070999999999998</c:v>
                </c:pt>
                <c:pt idx="87">
                  <c:v>87.070999999999998</c:v>
                </c:pt>
                <c:pt idx="88">
                  <c:v>87.070999999999998</c:v>
                </c:pt>
                <c:pt idx="89">
                  <c:v>85.940000000000026</c:v>
                </c:pt>
                <c:pt idx="90">
                  <c:v>84.793999999999997</c:v>
                </c:pt>
                <c:pt idx="91">
                  <c:v>83.647999999999996</c:v>
                </c:pt>
                <c:pt idx="92">
                  <c:v>83.647999999999996</c:v>
                </c:pt>
                <c:pt idx="93">
                  <c:v>83.647999999999996</c:v>
                </c:pt>
                <c:pt idx="94">
                  <c:v>83.647999999999996</c:v>
                </c:pt>
                <c:pt idx="95">
                  <c:v>83.647999999999996</c:v>
                </c:pt>
                <c:pt idx="96">
                  <c:v>83.647999999999996</c:v>
                </c:pt>
                <c:pt idx="97">
                  <c:v>83.647999999999996</c:v>
                </c:pt>
                <c:pt idx="98">
                  <c:v>83.647999999999996</c:v>
                </c:pt>
                <c:pt idx="99">
                  <c:v>83.647999999999996</c:v>
                </c:pt>
                <c:pt idx="100">
                  <c:v>83.647999999999996</c:v>
                </c:pt>
                <c:pt idx="101">
                  <c:v>82.04</c:v>
                </c:pt>
                <c:pt idx="102">
                  <c:v>82.04</c:v>
                </c:pt>
                <c:pt idx="103">
                  <c:v>82.04</c:v>
                </c:pt>
                <c:pt idx="104">
                  <c:v>82.04</c:v>
                </c:pt>
                <c:pt idx="105">
                  <c:v>82.04</c:v>
                </c:pt>
                <c:pt idx="106">
                  <c:v>82.04</c:v>
                </c:pt>
                <c:pt idx="107">
                  <c:v>82.04</c:v>
                </c:pt>
                <c:pt idx="108">
                  <c:v>82.04</c:v>
                </c:pt>
                <c:pt idx="109">
                  <c:v>82.04</c:v>
                </c:pt>
                <c:pt idx="110">
                  <c:v>82.04</c:v>
                </c:pt>
                <c:pt idx="111">
                  <c:v>82.04</c:v>
                </c:pt>
                <c:pt idx="112">
                  <c:v>82.04</c:v>
                </c:pt>
                <c:pt idx="113">
                  <c:v>82.04</c:v>
                </c:pt>
                <c:pt idx="114">
                  <c:v>82.04</c:v>
                </c:pt>
                <c:pt idx="115">
                  <c:v>82.04</c:v>
                </c:pt>
                <c:pt idx="116">
                  <c:v>82.04</c:v>
                </c:pt>
                <c:pt idx="117">
                  <c:v>82.04</c:v>
                </c:pt>
                <c:pt idx="118">
                  <c:v>82.04</c:v>
                </c:pt>
                <c:pt idx="119">
                  <c:v>82.04</c:v>
                </c:pt>
                <c:pt idx="120">
                  <c:v>82.04</c:v>
                </c:pt>
              </c:numCache>
            </c:numRef>
          </c:yVal>
          <c:smooth val="0"/>
        </c:ser>
        <c:ser>
          <c:idx val="2"/>
          <c:order val="2"/>
          <c:tx>
            <c:strRef>
              <c:f>Sheet1!$D$1</c:f>
              <c:strCache>
                <c:ptCount val="1"/>
                <c:pt idx="0">
                  <c:v>Skin</c:v>
                </c:pt>
              </c:strCache>
            </c:strRef>
          </c:tx>
          <c:spPr>
            <a:ln w="41275">
              <a:solidFill>
                <a:srgbClr val="4DEAF1"/>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numCache>
            </c:numRef>
          </c:yVal>
          <c:smooth val="0"/>
        </c:ser>
        <c:ser>
          <c:idx val="3"/>
          <c:order val="3"/>
          <c:tx>
            <c:strRef>
              <c:f>Sheet1!$E$1</c:f>
              <c:strCache>
                <c:ptCount val="1"/>
                <c:pt idx="0">
                  <c:v>Other</c:v>
                </c:pt>
              </c:strCache>
            </c:strRef>
          </c:tx>
          <c:spPr>
            <a:ln w="41275">
              <a:solidFill>
                <a:srgbClr val="9933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99.686999999999998</c:v>
                </c:pt>
                <c:pt idx="8">
                  <c:v>99.686999999999998</c:v>
                </c:pt>
                <c:pt idx="9">
                  <c:v>99.686999999999998</c:v>
                </c:pt>
                <c:pt idx="10">
                  <c:v>99.686999999999998</c:v>
                </c:pt>
                <c:pt idx="11">
                  <c:v>99.686999999999998</c:v>
                </c:pt>
                <c:pt idx="12">
                  <c:v>99.686999999999998</c:v>
                </c:pt>
                <c:pt idx="13">
                  <c:v>99.686999999999998</c:v>
                </c:pt>
                <c:pt idx="14">
                  <c:v>99.686999999999998</c:v>
                </c:pt>
                <c:pt idx="15">
                  <c:v>99.686999999999998</c:v>
                </c:pt>
                <c:pt idx="16">
                  <c:v>99.686999999999998</c:v>
                </c:pt>
                <c:pt idx="17">
                  <c:v>99.686999999999998</c:v>
                </c:pt>
                <c:pt idx="18">
                  <c:v>99.686999999999998</c:v>
                </c:pt>
                <c:pt idx="19">
                  <c:v>99.686999999999998</c:v>
                </c:pt>
                <c:pt idx="20">
                  <c:v>99.686999999999998</c:v>
                </c:pt>
                <c:pt idx="21">
                  <c:v>99.686999999999998</c:v>
                </c:pt>
                <c:pt idx="22">
                  <c:v>99.686999999999998</c:v>
                </c:pt>
                <c:pt idx="23">
                  <c:v>99.686999999999998</c:v>
                </c:pt>
                <c:pt idx="24">
                  <c:v>99.686999999999998</c:v>
                </c:pt>
                <c:pt idx="25">
                  <c:v>99.686999999999998</c:v>
                </c:pt>
                <c:pt idx="26">
                  <c:v>99.686999999999998</c:v>
                </c:pt>
                <c:pt idx="27">
                  <c:v>99.686999999999998</c:v>
                </c:pt>
                <c:pt idx="28">
                  <c:v>99.686999999999998</c:v>
                </c:pt>
                <c:pt idx="29">
                  <c:v>99.686999999999998</c:v>
                </c:pt>
                <c:pt idx="30">
                  <c:v>99.686999999999998</c:v>
                </c:pt>
                <c:pt idx="31">
                  <c:v>99.686999999999998</c:v>
                </c:pt>
                <c:pt idx="32">
                  <c:v>99.686999999999998</c:v>
                </c:pt>
                <c:pt idx="33">
                  <c:v>99.686999999999998</c:v>
                </c:pt>
                <c:pt idx="34">
                  <c:v>99.686999999999998</c:v>
                </c:pt>
                <c:pt idx="35">
                  <c:v>99.686999999999998</c:v>
                </c:pt>
                <c:pt idx="36">
                  <c:v>99.686999999999998</c:v>
                </c:pt>
                <c:pt idx="37">
                  <c:v>99.686999999999998</c:v>
                </c:pt>
                <c:pt idx="38">
                  <c:v>99.686999999999998</c:v>
                </c:pt>
                <c:pt idx="39">
                  <c:v>99.686999999999998</c:v>
                </c:pt>
                <c:pt idx="40">
                  <c:v>99.686999999999998</c:v>
                </c:pt>
                <c:pt idx="41">
                  <c:v>99.686999999999998</c:v>
                </c:pt>
                <c:pt idx="42">
                  <c:v>99.686999999999998</c:v>
                </c:pt>
                <c:pt idx="43">
                  <c:v>99.686999999999998</c:v>
                </c:pt>
                <c:pt idx="44">
                  <c:v>99.686999999999998</c:v>
                </c:pt>
                <c:pt idx="45">
                  <c:v>99.686999999999998</c:v>
                </c:pt>
                <c:pt idx="46">
                  <c:v>99.686999999999998</c:v>
                </c:pt>
                <c:pt idx="47">
                  <c:v>99.686999999999998</c:v>
                </c:pt>
                <c:pt idx="48">
                  <c:v>99.686999999999998</c:v>
                </c:pt>
                <c:pt idx="49">
                  <c:v>99.686999999999998</c:v>
                </c:pt>
                <c:pt idx="50">
                  <c:v>99.686999999999998</c:v>
                </c:pt>
                <c:pt idx="51">
                  <c:v>99.686999999999998</c:v>
                </c:pt>
                <c:pt idx="52">
                  <c:v>99.686999999999998</c:v>
                </c:pt>
                <c:pt idx="53">
                  <c:v>99.686999999999998</c:v>
                </c:pt>
                <c:pt idx="54">
                  <c:v>99.686999999999998</c:v>
                </c:pt>
                <c:pt idx="55">
                  <c:v>99.686999999999998</c:v>
                </c:pt>
                <c:pt idx="56">
                  <c:v>99.686999999999998</c:v>
                </c:pt>
                <c:pt idx="57">
                  <c:v>99.686999999999998</c:v>
                </c:pt>
                <c:pt idx="58">
                  <c:v>99.686999999999998</c:v>
                </c:pt>
                <c:pt idx="59">
                  <c:v>99.686999999999998</c:v>
                </c:pt>
                <c:pt idx="60">
                  <c:v>99.686999999999998</c:v>
                </c:pt>
                <c:pt idx="61">
                  <c:v>99.686999999999998</c:v>
                </c:pt>
                <c:pt idx="62">
                  <c:v>99.686999999999998</c:v>
                </c:pt>
                <c:pt idx="63">
                  <c:v>99.686999999999998</c:v>
                </c:pt>
                <c:pt idx="64">
                  <c:v>99.686999999999998</c:v>
                </c:pt>
                <c:pt idx="65">
                  <c:v>99.686999999999998</c:v>
                </c:pt>
                <c:pt idx="66">
                  <c:v>99.686999999999998</c:v>
                </c:pt>
                <c:pt idx="67">
                  <c:v>99.686999999999998</c:v>
                </c:pt>
                <c:pt idx="68">
                  <c:v>99.686999999999998</c:v>
                </c:pt>
                <c:pt idx="69">
                  <c:v>99.686999999999998</c:v>
                </c:pt>
                <c:pt idx="70">
                  <c:v>99.686999999999998</c:v>
                </c:pt>
                <c:pt idx="71">
                  <c:v>99.686999999999998</c:v>
                </c:pt>
                <c:pt idx="72">
                  <c:v>99.686999999999998</c:v>
                </c:pt>
                <c:pt idx="73">
                  <c:v>99.686999999999998</c:v>
                </c:pt>
                <c:pt idx="74">
                  <c:v>99.686999999999998</c:v>
                </c:pt>
                <c:pt idx="75">
                  <c:v>99.686999999999998</c:v>
                </c:pt>
                <c:pt idx="76">
                  <c:v>99.686999999999998</c:v>
                </c:pt>
                <c:pt idx="77">
                  <c:v>99.686999999999998</c:v>
                </c:pt>
                <c:pt idx="78">
                  <c:v>99.686999999999998</c:v>
                </c:pt>
                <c:pt idx="79">
                  <c:v>99.686999999999998</c:v>
                </c:pt>
                <c:pt idx="80">
                  <c:v>99.686999999999998</c:v>
                </c:pt>
                <c:pt idx="81">
                  <c:v>99.686999999999998</c:v>
                </c:pt>
                <c:pt idx="82">
                  <c:v>99.686999999999998</c:v>
                </c:pt>
                <c:pt idx="83">
                  <c:v>99.686999999999998</c:v>
                </c:pt>
                <c:pt idx="84">
                  <c:v>99.686999999999998</c:v>
                </c:pt>
                <c:pt idx="85">
                  <c:v>99.686999999999998</c:v>
                </c:pt>
                <c:pt idx="86">
                  <c:v>99.686999999999998</c:v>
                </c:pt>
                <c:pt idx="87">
                  <c:v>99.686999999999998</c:v>
                </c:pt>
                <c:pt idx="88">
                  <c:v>99.686999999999998</c:v>
                </c:pt>
                <c:pt idx="89">
                  <c:v>99.686999999999998</c:v>
                </c:pt>
                <c:pt idx="90">
                  <c:v>99.686999999999998</c:v>
                </c:pt>
                <c:pt idx="91">
                  <c:v>99.686999999999998</c:v>
                </c:pt>
                <c:pt idx="92">
                  <c:v>99.686999999999998</c:v>
                </c:pt>
                <c:pt idx="93">
                  <c:v>99.686999999999998</c:v>
                </c:pt>
                <c:pt idx="94">
                  <c:v>99.686999999999998</c:v>
                </c:pt>
                <c:pt idx="95">
                  <c:v>99.686999999999998</c:v>
                </c:pt>
                <c:pt idx="96">
                  <c:v>99.686999999999998</c:v>
                </c:pt>
                <c:pt idx="97">
                  <c:v>99.686999999999998</c:v>
                </c:pt>
                <c:pt idx="98">
                  <c:v>99.686999999999998</c:v>
                </c:pt>
                <c:pt idx="99">
                  <c:v>99.686999999999998</c:v>
                </c:pt>
                <c:pt idx="100">
                  <c:v>99.686999999999998</c:v>
                </c:pt>
                <c:pt idx="101">
                  <c:v>99.686999999999998</c:v>
                </c:pt>
                <c:pt idx="102">
                  <c:v>99.686999999999998</c:v>
                </c:pt>
                <c:pt idx="103">
                  <c:v>99.686999999999998</c:v>
                </c:pt>
                <c:pt idx="104">
                  <c:v>99.686999999999998</c:v>
                </c:pt>
                <c:pt idx="105">
                  <c:v>99.686999999999998</c:v>
                </c:pt>
                <c:pt idx="106">
                  <c:v>99.686999999999998</c:v>
                </c:pt>
                <c:pt idx="107">
                  <c:v>99.686999999999998</c:v>
                </c:pt>
                <c:pt idx="108">
                  <c:v>99.686999999999998</c:v>
                </c:pt>
                <c:pt idx="109">
                  <c:v>99.686999999999998</c:v>
                </c:pt>
                <c:pt idx="110">
                  <c:v>99.686999999999998</c:v>
                </c:pt>
                <c:pt idx="111">
                  <c:v>99.686999999999998</c:v>
                </c:pt>
                <c:pt idx="112">
                  <c:v>99.686999999999998</c:v>
                </c:pt>
                <c:pt idx="113">
                  <c:v>99.686999999999998</c:v>
                </c:pt>
                <c:pt idx="114">
                  <c:v>99.686999999999998</c:v>
                </c:pt>
                <c:pt idx="115">
                  <c:v>99.686999999999998</c:v>
                </c:pt>
                <c:pt idx="116">
                  <c:v>99.686999999999998</c:v>
                </c:pt>
                <c:pt idx="117">
                  <c:v>99.686999999999998</c:v>
                </c:pt>
                <c:pt idx="118">
                  <c:v>99.686999999999998</c:v>
                </c:pt>
                <c:pt idx="119">
                  <c:v>99.686999999999998</c:v>
                </c:pt>
                <c:pt idx="120">
                  <c:v>99.686999999999998</c:v>
                </c:pt>
              </c:numCache>
            </c:numRef>
          </c:yVal>
          <c:smooth val="0"/>
        </c:ser>
        <c:dLbls>
          <c:showLegendKey val="0"/>
          <c:showVal val="0"/>
          <c:showCatName val="0"/>
          <c:showSerName val="0"/>
          <c:showPercent val="0"/>
          <c:showBubbleSize val="0"/>
        </c:dLbls>
        <c:axId val="676346488"/>
        <c:axId val="676346096"/>
      </c:scatterChart>
      <c:valAx>
        <c:axId val="67634648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6346096"/>
        <c:crosses val="autoZero"/>
        <c:crossBetween val="midCat"/>
        <c:majorUnit val="1"/>
      </c:valAx>
      <c:valAx>
        <c:axId val="67634609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6346488"/>
        <c:crosses val="autoZero"/>
        <c:crossBetween val="midCat"/>
        <c:majorUnit val="10"/>
      </c:valAx>
      <c:spPr>
        <a:solidFill>
          <a:schemeClr val="bg2"/>
        </a:solidFill>
        <a:ln>
          <a:solidFill>
            <a:schemeClr val="tx1"/>
          </a:solidFill>
        </a:ln>
      </c:spPr>
    </c:plotArea>
    <c:legend>
      <c:legendPos val="r"/>
      <c:layout>
        <c:manualLayout>
          <c:xMode val="edge"/>
          <c:yMode val="edge"/>
          <c:x val="0.15912236081109507"/>
          <c:y val="0.41340258429235227"/>
          <c:w val="0.21209439528023794"/>
          <c:h val="0.2485499697153263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Year</c:v>
                </c:pt>
              </c:strCache>
            </c:strRef>
          </c:tx>
          <c:spPr>
            <a:ln w="41275">
              <a:solidFill>
                <a:srgbClr val="9933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98.113</c:v>
                </c:pt>
                <c:pt idx="7">
                  <c:v>98.113</c:v>
                </c:pt>
                <c:pt idx="8">
                  <c:v>98.113</c:v>
                </c:pt>
                <c:pt idx="9">
                  <c:v>98.113</c:v>
                </c:pt>
                <c:pt idx="10">
                  <c:v>98.113</c:v>
                </c:pt>
                <c:pt idx="11">
                  <c:v>98.113</c:v>
                </c:pt>
                <c:pt idx="12">
                  <c:v>98.113</c:v>
                </c:pt>
                <c:pt idx="13">
                  <c:v>98.113</c:v>
                </c:pt>
                <c:pt idx="14">
                  <c:v>98.113</c:v>
                </c:pt>
                <c:pt idx="15">
                  <c:v>98.113</c:v>
                </c:pt>
                <c:pt idx="16">
                  <c:v>98.113</c:v>
                </c:pt>
                <c:pt idx="17">
                  <c:v>98.113</c:v>
                </c:pt>
                <c:pt idx="18">
                  <c:v>98.113</c:v>
                </c:pt>
                <c:pt idx="19">
                  <c:v>98.113</c:v>
                </c:pt>
                <c:pt idx="20">
                  <c:v>98.113</c:v>
                </c:pt>
                <c:pt idx="21">
                  <c:v>98.113</c:v>
                </c:pt>
                <c:pt idx="22">
                  <c:v>98.113</c:v>
                </c:pt>
                <c:pt idx="23">
                  <c:v>98.113</c:v>
                </c:pt>
                <c:pt idx="24">
                  <c:v>98.113</c:v>
                </c:pt>
                <c:pt idx="25">
                  <c:v>98.113</c:v>
                </c:pt>
                <c:pt idx="26">
                  <c:v>98.113</c:v>
                </c:pt>
                <c:pt idx="27">
                  <c:v>98.113</c:v>
                </c:pt>
                <c:pt idx="28">
                  <c:v>98.113</c:v>
                </c:pt>
                <c:pt idx="29">
                  <c:v>98.113</c:v>
                </c:pt>
                <c:pt idx="30">
                  <c:v>95.14</c:v>
                </c:pt>
                <c:pt idx="31">
                  <c:v>95.14</c:v>
                </c:pt>
                <c:pt idx="32">
                  <c:v>95.14</c:v>
                </c:pt>
                <c:pt idx="33">
                  <c:v>95.14</c:v>
                </c:pt>
                <c:pt idx="34">
                  <c:v>95.14</c:v>
                </c:pt>
                <c:pt idx="35">
                  <c:v>95.14</c:v>
                </c:pt>
                <c:pt idx="36">
                  <c:v>95.14</c:v>
                </c:pt>
                <c:pt idx="37">
                  <c:v>95.14</c:v>
                </c:pt>
                <c:pt idx="38">
                  <c:v>95.14</c:v>
                </c:pt>
                <c:pt idx="39">
                  <c:v>95.14</c:v>
                </c:pt>
                <c:pt idx="40">
                  <c:v>95.14</c:v>
                </c:pt>
                <c:pt idx="41">
                  <c:v>95.14</c:v>
                </c:pt>
                <c:pt idx="42">
                  <c:v>95.14</c:v>
                </c:pt>
                <c:pt idx="43">
                  <c:v>95.14</c:v>
                </c:pt>
                <c:pt idx="44">
                  <c:v>95.14</c:v>
                </c:pt>
                <c:pt idx="45">
                  <c:v>95.14</c:v>
                </c:pt>
                <c:pt idx="46">
                  <c:v>95.14</c:v>
                </c:pt>
                <c:pt idx="47">
                  <c:v>95.14</c:v>
                </c:pt>
                <c:pt idx="48">
                  <c:v>95.14</c:v>
                </c:pt>
                <c:pt idx="49">
                  <c:v>95.14</c:v>
                </c:pt>
                <c:pt idx="50">
                  <c:v>95.14</c:v>
                </c:pt>
                <c:pt idx="51">
                  <c:v>95.14</c:v>
                </c:pt>
                <c:pt idx="52">
                  <c:v>86.491000000000057</c:v>
                </c:pt>
                <c:pt idx="53">
                  <c:v>86.491000000000057</c:v>
                </c:pt>
                <c:pt idx="54">
                  <c:v>86.491000000000057</c:v>
                </c:pt>
                <c:pt idx="55">
                  <c:v>82.165999999999983</c:v>
                </c:pt>
                <c:pt idx="56">
                  <c:v>82.165999999999983</c:v>
                </c:pt>
                <c:pt idx="57">
                  <c:v>82.165999999999983</c:v>
                </c:pt>
                <c:pt idx="58">
                  <c:v>82.165999999999983</c:v>
                </c:pt>
                <c:pt idx="59">
                  <c:v>82.165999999999983</c:v>
                </c:pt>
                <c:pt idx="60">
                  <c:v>82.165999999999983</c:v>
                </c:pt>
                <c:pt idx="61">
                  <c:v>82.165999999999983</c:v>
                </c:pt>
                <c:pt idx="62">
                  <c:v>82.165999999999983</c:v>
                </c:pt>
                <c:pt idx="63">
                  <c:v>82.165999999999983</c:v>
                </c:pt>
                <c:pt idx="64">
                  <c:v>82.165999999999983</c:v>
                </c:pt>
                <c:pt idx="65">
                  <c:v>82.165999999999983</c:v>
                </c:pt>
                <c:pt idx="66">
                  <c:v>82.165999999999983</c:v>
                </c:pt>
                <c:pt idx="67">
                  <c:v>82.165999999999983</c:v>
                </c:pt>
                <c:pt idx="68">
                  <c:v>82.165999999999983</c:v>
                </c:pt>
                <c:pt idx="69">
                  <c:v>82.165999999999983</c:v>
                </c:pt>
                <c:pt idx="70">
                  <c:v>82.165999999999983</c:v>
                </c:pt>
                <c:pt idx="71">
                  <c:v>82.165999999999983</c:v>
                </c:pt>
                <c:pt idx="72">
                  <c:v>82.165999999999983</c:v>
                </c:pt>
                <c:pt idx="73">
                  <c:v>82.165999999999983</c:v>
                </c:pt>
                <c:pt idx="74">
                  <c:v>82.165999999999983</c:v>
                </c:pt>
                <c:pt idx="75">
                  <c:v>82.165999999999983</c:v>
                </c:pt>
                <c:pt idx="76">
                  <c:v>82.165999999999983</c:v>
                </c:pt>
                <c:pt idx="77">
                  <c:v>82.165999999999983</c:v>
                </c:pt>
                <c:pt idx="78">
                  <c:v>82.165999999999983</c:v>
                </c:pt>
                <c:pt idx="79">
                  <c:v>82.165999999999983</c:v>
                </c:pt>
                <c:pt idx="80">
                  <c:v>82.165999999999983</c:v>
                </c:pt>
                <c:pt idx="81">
                  <c:v>82.165999999999983</c:v>
                </c:pt>
              </c:numCache>
            </c:numRef>
          </c:yVal>
          <c:smooth val="0"/>
        </c:ser>
        <c:ser>
          <c:idx val="1"/>
          <c:order val="1"/>
          <c:tx>
            <c:strRef>
              <c:f>Sheet1!$C$1</c:f>
              <c:strCache>
                <c:ptCount val="1"/>
                <c:pt idx="0">
                  <c:v>1-5 years</c:v>
                </c:pt>
              </c:strCache>
            </c:strRef>
          </c:tx>
          <c:spPr>
            <a:ln w="41275">
              <a:solidFill>
                <a:srgbClr val="FFFF00"/>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100</c:v>
                </c:pt>
                <c:pt idx="6">
                  <c:v>100</c:v>
                </c:pt>
                <c:pt idx="7">
                  <c:v>97.296999999999997</c:v>
                </c:pt>
                <c:pt idx="8">
                  <c:v>95.866</c:v>
                </c:pt>
                <c:pt idx="9">
                  <c:v>95.866</c:v>
                </c:pt>
                <c:pt idx="10">
                  <c:v>95.866</c:v>
                </c:pt>
                <c:pt idx="11">
                  <c:v>95.866</c:v>
                </c:pt>
                <c:pt idx="12">
                  <c:v>95.866</c:v>
                </c:pt>
                <c:pt idx="13">
                  <c:v>95.866</c:v>
                </c:pt>
                <c:pt idx="14">
                  <c:v>95.866</c:v>
                </c:pt>
                <c:pt idx="15">
                  <c:v>95.866</c:v>
                </c:pt>
                <c:pt idx="16">
                  <c:v>95.866</c:v>
                </c:pt>
                <c:pt idx="17">
                  <c:v>95.866</c:v>
                </c:pt>
                <c:pt idx="18">
                  <c:v>95.866</c:v>
                </c:pt>
                <c:pt idx="19">
                  <c:v>95.866</c:v>
                </c:pt>
                <c:pt idx="20">
                  <c:v>94.057999999999993</c:v>
                </c:pt>
                <c:pt idx="21">
                  <c:v>94.057999999999993</c:v>
                </c:pt>
                <c:pt idx="22">
                  <c:v>94.057999999999993</c:v>
                </c:pt>
                <c:pt idx="23">
                  <c:v>94.057999999999993</c:v>
                </c:pt>
                <c:pt idx="24">
                  <c:v>94.057999999999993</c:v>
                </c:pt>
                <c:pt idx="25">
                  <c:v>94.057999999999993</c:v>
                </c:pt>
                <c:pt idx="26">
                  <c:v>94.057999999999993</c:v>
                </c:pt>
                <c:pt idx="27">
                  <c:v>94.057999999999993</c:v>
                </c:pt>
                <c:pt idx="28">
                  <c:v>94.057999999999993</c:v>
                </c:pt>
                <c:pt idx="29">
                  <c:v>94.057999999999993</c:v>
                </c:pt>
                <c:pt idx="30">
                  <c:v>94.057999999999993</c:v>
                </c:pt>
                <c:pt idx="31">
                  <c:v>94.057999999999993</c:v>
                </c:pt>
                <c:pt idx="32">
                  <c:v>94.057999999999993</c:v>
                </c:pt>
                <c:pt idx="33">
                  <c:v>94.057999999999993</c:v>
                </c:pt>
                <c:pt idx="34">
                  <c:v>94.057999999999993</c:v>
                </c:pt>
                <c:pt idx="35">
                  <c:v>94.057999999999993</c:v>
                </c:pt>
                <c:pt idx="36">
                  <c:v>94.057999999999993</c:v>
                </c:pt>
                <c:pt idx="37">
                  <c:v>94.057999999999993</c:v>
                </c:pt>
                <c:pt idx="38">
                  <c:v>94.057999999999993</c:v>
                </c:pt>
                <c:pt idx="39">
                  <c:v>94.057999999999993</c:v>
                </c:pt>
                <c:pt idx="40">
                  <c:v>94.057999999999993</c:v>
                </c:pt>
                <c:pt idx="41">
                  <c:v>94.057999999999993</c:v>
                </c:pt>
                <c:pt idx="42">
                  <c:v>90.921999999999997</c:v>
                </c:pt>
                <c:pt idx="43">
                  <c:v>90.921999999999997</c:v>
                </c:pt>
                <c:pt idx="44">
                  <c:v>90.921999999999997</c:v>
                </c:pt>
                <c:pt idx="45">
                  <c:v>90.921999999999997</c:v>
                </c:pt>
                <c:pt idx="46">
                  <c:v>90.921999999999997</c:v>
                </c:pt>
                <c:pt idx="47">
                  <c:v>90.921999999999997</c:v>
                </c:pt>
                <c:pt idx="48">
                  <c:v>90.921999999999997</c:v>
                </c:pt>
                <c:pt idx="49">
                  <c:v>90.921999999999997</c:v>
                </c:pt>
                <c:pt idx="50">
                  <c:v>90.921999999999997</c:v>
                </c:pt>
                <c:pt idx="51">
                  <c:v>90.921999999999997</c:v>
                </c:pt>
                <c:pt idx="52">
                  <c:v>90.921999999999997</c:v>
                </c:pt>
                <c:pt idx="53">
                  <c:v>90.921999999999997</c:v>
                </c:pt>
                <c:pt idx="54">
                  <c:v>90.921999999999997</c:v>
                </c:pt>
                <c:pt idx="55">
                  <c:v>90.921999999999997</c:v>
                </c:pt>
                <c:pt idx="56">
                  <c:v>90.921999999999997</c:v>
                </c:pt>
                <c:pt idx="57">
                  <c:v>90.921999999999997</c:v>
                </c:pt>
                <c:pt idx="58">
                  <c:v>90.921999999999997</c:v>
                </c:pt>
                <c:pt idx="59">
                  <c:v>90.921999999999997</c:v>
                </c:pt>
                <c:pt idx="60">
                  <c:v>90.921999999999997</c:v>
                </c:pt>
                <c:pt idx="61">
                  <c:v>90.921999999999997</c:v>
                </c:pt>
                <c:pt idx="62">
                  <c:v>90.921999999999997</c:v>
                </c:pt>
                <c:pt idx="63">
                  <c:v>90.921999999999997</c:v>
                </c:pt>
                <c:pt idx="64">
                  <c:v>90.921999999999997</c:v>
                </c:pt>
                <c:pt idx="65">
                  <c:v>90.921999999999997</c:v>
                </c:pt>
                <c:pt idx="66">
                  <c:v>90.921999999999997</c:v>
                </c:pt>
                <c:pt idx="67">
                  <c:v>90.921999999999997</c:v>
                </c:pt>
                <c:pt idx="68">
                  <c:v>90.921999999999997</c:v>
                </c:pt>
                <c:pt idx="69">
                  <c:v>90.921999999999997</c:v>
                </c:pt>
                <c:pt idx="70">
                  <c:v>90.921999999999997</c:v>
                </c:pt>
                <c:pt idx="71">
                  <c:v>90.921999999999997</c:v>
                </c:pt>
                <c:pt idx="72">
                  <c:v>90.921999999999997</c:v>
                </c:pt>
                <c:pt idx="73">
                  <c:v>90.921999999999997</c:v>
                </c:pt>
                <c:pt idx="74">
                  <c:v>90.921999999999997</c:v>
                </c:pt>
                <c:pt idx="75">
                  <c:v>90.921999999999997</c:v>
                </c:pt>
                <c:pt idx="76">
                  <c:v>90.921999999999997</c:v>
                </c:pt>
                <c:pt idx="77">
                  <c:v>90.921999999999997</c:v>
                </c:pt>
                <c:pt idx="78">
                  <c:v>90.921999999999997</c:v>
                </c:pt>
                <c:pt idx="79">
                  <c:v>90.921999999999997</c:v>
                </c:pt>
                <c:pt idx="80">
                  <c:v>90.921999999999997</c:v>
                </c:pt>
                <c:pt idx="81">
                  <c:v>90.921999999999997</c:v>
                </c:pt>
                <c:pt idx="82">
                  <c:v>90.921999999999997</c:v>
                </c:pt>
                <c:pt idx="83">
                  <c:v>90.921999999999997</c:v>
                </c:pt>
                <c:pt idx="84">
                  <c:v>90.921999999999997</c:v>
                </c:pt>
                <c:pt idx="85">
                  <c:v>90.921999999999997</c:v>
                </c:pt>
                <c:pt idx="86">
                  <c:v>90.921999999999997</c:v>
                </c:pt>
                <c:pt idx="87">
                  <c:v>90.921999999999997</c:v>
                </c:pt>
                <c:pt idx="88">
                  <c:v>90.921999999999997</c:v>
                </c:pt>
                <c:pt idx="89">
                  <c:v>85.573999999999998</c:v>
                </c:pt>
                <c:pt idx="90">
                  <c:v>85.573999999999998</c:v>
                </c:pt>
                <c:pt idx="91">
                  <c:v>85.573999999999998</c:v>
                </c:pt>
                <c:pt idx="92">
                  <c:v>85.573999999999998</c:v>
                </c:pt>
                <c:pt idx="93">
                  <c:v>85.573999999999998</c:v>
                </c:pt>
                <c:pt idx="94">
                  <c:v>85.573999999999998</c:v>
                </c:pt>
                <c:pt idx="95">
                  <c:v>85.573999999999998</c:v>
                </c:pt>
                <c:pt idx="96">
                  <c:v>85.573999999999998</c:v>
                </c:pt>
                <c:pt idx="97">
                  <c:v>85.573999999999998</c:v>
                </c:pt>
                <c:pt idx="98">
                  <c:v>85.573999999999998</c:v>
                </c:pt>
                <c:pt idx="99">
                  <c:v>85.573999999999998</c:v>
                </c:pt>
                <c:pt idx="100">
                  <c:v>85.573999999999998</c:v>
                </c:pt>
                <c:pt idx="101">
                  <c:v>85.573999999999998</c:v>
                </c:pt>
                <c:pt idx="102">
                  <c:v>85.573999999999998</c:v>
                </c:pt>
                <c:pt idx="103">
                  <c:v>85.573999999999998</c:v>
                </c:pt>
                <c:pt idx="104">
                  <c:v>85.573999999999998</c:v>
                </c:pt>
                <c:pt idx="105">
                  <c:v>85.573999999999998</c:v>
                </c:pt>
                <c:pt idx="106">
                  <c:v>85.573999999999998</c:v>
                </c:pt>
                <c:pt idx="107">
                  <c:v>85.573999999999998</c:v>
                </c:pt>
                <c:pt idx="108">
                  <c:v>85.573999999999998</c:v>
                </c:pt>
                <c:pt idx="109">
                  <c:v>85.573999999999998</c:v>
                </c:pt>
                <c:pt idx="110">
                  <c:v>85.573999999999998</c:v>
                </c:pt>
                <c:pt idx="111">
                  <c:v>85.573999999999998</c:v>
                </c:pt>
                <c:pt idx="112">
                  <c:v>85.573999999999998</c:v>
                </c:pt>
                <c:pt idx="113">
                  <c:v>85.573999999999998</c:v>
                </c:pt>
                <c:pt idx="114">
                  <c:v>85.573999999999998</c:v>
                </c:pt>
                <c:pt idx="115">
                  <c:v>85.573999999999998</c:v>
                </c:pt>
                <c:pt idx="116">
                  <c:v>85.573999999999998</c:v>
                </c:pt>
                <c:pt idx="117">
                  <c:v>85.573999999999998</c:v>
                </c:pt>
                <c:pt idx="118">
                  <c:v>85.573999999999998</c:v>
                </c:pt>
                <c:pt idx="119">
                  <c:v>85.573999999999998</c:v>
                </c:pt>
                <c:pt idx="120">
                  <c:v>85.573999999999998</c:v>
                </c:pt>
              </c:numCache>
            </c:numRef>
          </c:yVal>
          <c:smooth val="0"/>
        </c:ser>
        <c:ser>
          <c:idx val="2"/>
          <c:order val="2"/>
          <c:tx>
            <c:strRef>
              <c:f>Sheet1!$D$1</c:f>
              <c:strCache>
                <c:ptCount val="1"/>
                <c:pt idx="0">
                  <c:v>6-10 years</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98.138999999999982</c:v>
                </c:pt>
                <c:pt idx="8">
                  <c:v>97.205000000000013</c:v>
                </c:pt>
                <c:pt idx="9">
                  <c:v>97.205000000000013</c:v>
                </c:pt>
                <c:pt idx="10">
                  <c:v>97.205000000000013</c:v>
                </c:pt>
                <c:pt idx="11">
                  <c:v>97.205000000000013</c:v>
                </c:pt>
                <c:pt idx="12">
                  <c:v>97.205000000000013</c:v>
                </c:pt>
                <c:pt idx="13">
                  <c:v>97.205000000000013</c:v>
                </c:pt>
                <c:pt idx="14">
                  <c:v>97.205000000000013</c:v>
                </c:pt>
                <c:pt idx="15">
                  <c:v>97.205000000000013</c:v>
                </c:pt>
                <c:pt idx="16">
                  <c:v>97.205000000000013</c:v>
                </c:pt>
                <c:pt idx="17">
                  <c:v>97.205000000000013</c:v>
                </c:pt>
                <c:pt idx="18">
                  <c:v>97.205000000000013</c:v>
                </c:pt>
                <c:pt idx="19">
                  <c:v>94.861999999999995</c:v>
                </c:pt>
                <c:pt idx="20">
                  <c:v>94.861999999999995</c:v>
                </c:pt>
                <c:pt idx="21">
                  <c:v>94.861999999999995</c:v>
                </c:pt>
                <c:pt idx="22">
                  <c:v>94.861999999999995</c:v>
                </c:pt>
                <c:pt idx="23">
                  <c:v>94.861999999999995</c:v>
                </c:pt>
                <c:pt idx="24">
                  <c:v>94.861999999999995</c:v>
                </c:pt>
                <c:pt idx="25">
                  <c:v>94.861999999999995</c:v>
                </c:pt>
                <c:pt idx="26">
                  <c:v>94.861999999999995</c:v>
                </c:pt>
                <c:pt idx="27">
                  <c:v>94.861999999999995</c:v>
                </c:pt>
                <c:pt idx="28">
                  <c:v>94.861999999999995</c:v>
                </c:pt>
                <c:pt idx="29">
                  <c:v>94.861999999999995</c:v>
                </c:pt>
                <c:pt idx="30">
                  <c:v>93.356999999999999</c:v>
                </c:pt>
                <c:pt idx="31">
                  <c:v>93.356999999999999</c:v>
                </c:pt>
                <c:pt idx="32">
                  <c:v>93.356999999999999</c:v>
                </c:pt>
                <c:pt idx="33">
                  <c:v>93.356999999999999</c:v>
                </c:pt>
                <c:pt idx="34">
                  <c:v>93.356999999999999</c:v>
                </c:pt>
                <c:pt idx="35">
                  <c:v>93.356999999999999</c:v>
                </c:pt>
                <c:pt idx="36">
                  <c:v>93.356999999999999</c:v>
                </c:pt>
                <c:pt idx="37">
                  <c:v>93.356999999999999</c:v>
                </c:pt>
                <c:pt idx="38">
                  <c:v>91.412000000000006</c:v>
                </c:pt>
                <c:pt idx="39">
                  <c:v>91.412000000000006</c:v>
                </c:pt>
                <c:pt idx="40">
                  <c:v>91.412000000000006</c:v>
                </c:pt>
                <c:pt idx="41">
                  <c:v>91.412000000000006</c:v>
                </c:pt>
                <c:pt idx="42">
                  <c:v>91.412000000000006</c:v>
                </c:pt>
                <c:pt idx="43">
                  <c:v>91.412000000000006</c:v>
                </c:pt>
                <c:pt idx="44">
                  <c:v>91.412000000000006</c:v>
                </c:pt>
                <c:pt idx="45">
                  <c:v>91.412000000000006</c:v>
                </c:pt>
                <c:pt idx="46">
                  <c:v>91.412000000000006</c:v>
                </c:pt>
                <c:pt idx="47">
                  <c:v>91.412000000000006</c:v>
                </c:pt>
                <c:pt idx="48">
                  <c:v>91.412000000000006</c:v>
                </c:pt>
                <c:pt idx="49">
                  <c:v>91.412000000000006</c:v>
                </c:pt>
                <c:pt idx="50">
                  <c:v>91.412000000000006</c:v>
                </c:pt>
                <c:pt idx="51">
                  <c:v>91.412000000000006</c:v>
                </c:pt>
                <c:pt idx="52">
                  <c:v>91.412000000000006</c:v>
                </c:pt>
                <c:pt idx="53">
                  <c:v>91.412000000000006</c:v>
                </c:pt>
                <c:pt idx="54">
                  <c:v>91.412000000000006</c:v>
                </c:pt>
                <c:pt idx="55">
                  <c:v>91.412000000000006</c:v>
                </c:pt>
                <c:pt idx="56">
                  <c:v>88.872999999999948</c:v>
                </c:pt>
                <c:pt idx="57">
                  <c:v>88.872999999999948</c:v>
                </c:pt>
                <c:pt idx="58">
                  <c:v>88.872999999999948</c:v>
                </c:pt>
                <c:pt idx="59">
                  <c:v>88.872999999999948</c:v>
                </c:pt>
                <c:pt idx="60">
                  <c:v>88.872999999999948</c:v>
                </c:pt>
                <c:pt idx="61">
                  <c:v>88.872999999999948</c:v>
                </c:pt>
                <c:pt idx="62">
                  <c:v>88.872999999999948</c:v>
                </c:pt>
                <c:pt idx="63">
                  <c:v>88.872999999999948</c:v>
                </c:pt>
                <c:pt idx="64">
                  <c:v>88.872999999999948</c:v>
                </c:pt>
                <c:pt idx="65">
                  <c:v>85.807999999999993</c:v>
                </c:pt>
                <c:pt idx="66">
                  <c:v>85.807999999999993</c:v>
                </c:pt>
                <c:pt idx="67">
                  <c:v>85.807999999999993</c:v>
                </c:pt>
                <c:pt idx="68">
                  <c:v>85.807999999999993</c:v>
                </c:pt>
                <c:pt idx="69">
                  <c:v>85.807999999999993</c:v>
                </c:pt>
                <c:pt idx="70">
                  <c:v>85.807999999999993</c:v>
                </c:pt>
                <c:pt idx="71">
                  <c:v>85.807999999999993</c:v>
                </c:pt>
                <c:pt idx="72">
                  <c:v>85.807999999999993</c:v>
                </c:pt>
                <c:pt idx="73">
                  <c:v>85.807999999999993</c:v>
                </c:pt>
                <c:pt idx="74">
                  <c:v>85.807999999999993</c:v>
                </c:pt>
                <c:pt idx="75">
                  <c:v>85.807999999999993</c:v>
                </c:pt>
                <c:pt idx="76">
                  <c:v>85.807999999999993</c:v>
                </c:pt>
                <c:pt idx="77">
                  <c:v>85.807999999999993</c:v>
                </c:pt>
                <c:pt idx="78">
                  <c:v>85.807999999999993</c:v>
                </c:pt>
                <c:pt idx="79">
                  <c:v>85.807999999999993</c:v>
                </c:pt>
                <c:pt idx="80">
                  <c:v>85.807999999999993</c:v>
                </c:pt>
                <c:pt idx="81">
                  <c:v>85.807999999999993</c:v>
                </c:pt>
                <c:pt idx="82">
                  <c:v>85.807999999999993</c:v>
                </c:pt>
                <c:pt idx="83">
                  <c:v>85.807999999999993</c:v>
                </c:pt>
                <c:pt idx="84">
                  <c:v>85.807999999999993</c:v>
                </c:pt>
                <c:pt idx="85">
                  <c:v>85.807999999999993</c:v>
                </c:pt>
                <c:pt idx="86">
                  <c:v>85.807999999999993</c:v>
                </c:pt>
                <c:pt idx="87">
                  <c:v>85.807999999999993</c:v>
                </c:pt>
                <c:pt idx="88">
                  <c:v>85.807999999999993</c:v>
                </c:pt>
                <c:pt idx="89">
                  <c:v>85.807999999999993</c:v>
                </c:pt>
                <c:pt idx="90">
                  <c:v>85.807999999999993</c:v>
                </c:pt>
                <c:pt idx="91">
                  <c:v>85.807999999999993</c:v>
                </c:pt>
                <c:pt idx="92">
                  <c:v>85.807999999999993</c:v>
                </c:pt>
                <c:pt idx="93">
                  <c:v>85.807999999999993</c:v>
                </c:pt>
                <c:pt idx="94">
                  <c:v>85.807999999999993</c:v>
                </c:pt>
                <c:pt idx="95">
                  <c:v>85.807999999999993</c:v>
                </c:pt>
                <c:pt idx="96">
                  <c:v>85.807999999999993</c:v>
                </c:pt>
                <c:pt idx="97">
                  <c:v>85.807999999999993</c:v>
                </c:pt>
                <c:pt idx="98">
                  <c:v>85.807999999999993</c:v>
                </c:pt>
                <c:pt idx="99">
                  <c:v>85.807999999999993</c:v>
                </c:pt>
                <c:pt idx="100">
                  <c:v>85.807999999999993</c:v>
                </c:pt>
                <c:pt idx="101">
                  <c:v>85.807999999999993</c:v>
                </c:pt>
                <c:pt idx="102">
                  <c:v>85.807999999999993</c:v>
                </c:pt>
                <c:pt idx="103">
                  <c:v>85.807999999999993</c:v>
                </c:pt>
                <c:pt idx="104">
                  <c:v>85.807999999999993</c:v>
                </c:pt>
                <c:pt idx="105">
                  <c:v>85.807999999999993</c:v>
                </c:pt>
                <c:pt idx="106">
                  <c:v>85.807999999999993</c:v>
                </c:pt>
                <c:pt idx="107">
                  <c:v>85.807999999999993</c:v>
                </c:pt>
                <c:pt idx="108">
                  <c:v>85.807999999999993</c:v>
                </c:pt>
                <c:pt idx="109">
                  <c:v>85.807999999999993</c:v>
                </c:pt>
                <c:pt idx="110">
                  <c:v>85.807999999999993</c:v>
                </c:pt>
                <c:pt idx="111">
                  <c:v>85.807999999999993</c:v>
                </c:pt>
                <c:pt idx="112">
                  <c:v>85.807999999999993</c:v>
                </c:pt>
                <c:pt idx="113">
                  <c:v>85.807999999999993</c:v>
                </c:pt>
                <c:pt idx="114">
                  <c:v>85.807999999999993</c:v>
                </c:pt>
                <c:pt idx="115">
                  <c:v>85.807999999999993</c:v>
                </c:pt>
                <c:pt idx="116">
                  <c:v>85.807999999999993</c:v>
                </c:pt>
              </c:numCache>
            </c:numRef>
          </c:yVal>
          <c:smooth val="0"/>
        </c:ser>
        <c:ser>
          <c:idx val="3"/>
          <c:order val="3"/>
          <c:tx>
            <c:strRef>
              <c:f>Sheet1!$E$1</c:f>
              <c:strCache>
                <c:ptCount val="1"/>
                <c:pt idx="0">
                  <c:v>11-17 years</c:v>
                </c:pt>
              </c:strCache>
            </c:strRef>
          </c:tx>
          <c:spPr>
            <a:ln w="41275">
              <a:solidFill>
                <a:srgbClr val="20F703"/>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1.083299999999999</c:v>
                </c:pt>
                <c:pt idx="14">
                  <c:v>1.1667000000000001</c:v>
                </c:pt>
                <c:pt idx="15">
                  <c:v>1.25</c:v>
                </c:pt>
                <c:pt idx="16">
                  <c:v>1.333299999999999</c:v>
                </c:pt>
                <c:pt idx="17">
                  <c:v>1.4166999999999992</c:v>
                </c:pt>
                <c:pt idx="18">
                  <c:v>1.5</c:v>
                </c:pt>
                <c:pt idx="19">
                  <c:v>1.583299999999999</c:v>
                </c:pt>
                <c:pt idx="20">
                  <c:v>1.6667000000000001</c:v>
                </c:pt>
                <c:pt idx="21">
                  <c:v>1.75</c:v>
                </c:pt>
                <c:pt idx="22">
                  <c:v>1.833299999999999</c:v>
                </c:pt>
                <c:pt idx="23">
                  <c:v>1.9167000000000001</c:v>
                </c:pt>
                <c:pt idx="24">
                  <c:v>2</c:v>
                </c:pt>
                <c:pt idx="25">
                  <c:v>2.0832999999999999</c:v>
                </c:pt>
                <c:pt idx="26">
                  <c:v>2.1667000000000001</c:v>
                </c:pt>
                <c:pt idx="27">
                  <c:v>2.25</c:v>
                </c:pt>
                <c:pt idx="28">
                  <c:v>2.3332999999999982</c:v>
                </c:pt>
                <c:pt idx="29">
                  <c:v>2.4166999999999978</c:v>
                </c:pt>
                <c:pt idx="30">
                  <c:v>2.5</c:v>
                </c:pt>
                <c:pt idx="31">
                  <c:v>2.5832999999999999</c:v>
                </c:pt>
                <c:pt idx="32">
                  <c:v>2.6667000000000001</c:v>
                </c:pt>
                <c:pt idx="33">
                  <c:v>2.75</c:v>
                </c:pt>
                <c:pt idx="34">
                  <c:v>2.8332999999999982</c:v>
                </c:pt>
                <c:pt idx="35">
                  <c:v>2.9166999999999978</c:v>
                </c:pt>
                <c:pt idx="36">
                  <c:v>3</c:v>
                </c:pt>
                <c:pt idx="37">
                  <c:v>3.0832999999999999</c:v>
                </c:pt>
                <c:pt idx="38">
                  <c:v>3.1667000000000001</c:v>
                </c:pt>
                <c:pt idx="39">
                  <c:v>3.25</c:v>
                </c:pt>
                <c:pt idx="40">
                  <c:v>3.3332999999999982</c:v>
                </c:pt>
                <c:pt idx="41">
                  <c:v>3.4166999999999978</c:v>
                </c:pt>
                <c:pt idx="42">
                  <c:v>3.5</c:v>
                </c:pt>
                <c:pt idx="43">
                  <c:v>3.5832999999999999</c:v>
                </c:pt>
                <c:pt idx="44">
                  <c:v>3.6667000000000001</c:v>
                </c:pt>
                <c:pt idx="45">
                  <c:v>3.75</c:v>
                </c:pt>
                <c:pt idx="46">
                  <c:v>3.8332999999999982</c:v>
                </c:pt>
                <c:pt idx="47">
                  <c:v>3.9166999999999978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99.557000000000002</c:v>
                </c:pt>
                <c:pt idx="3">
                  <c:v>99.114999999999995</c:v>
                </c:pt>
                <c:pt idx="4">
                  <c:v>98.671999999999983</c:v>
                </c:pt>
                <c:pt idx="5">
                  <c:v>98</c:v>
                </c:pt>
                <c:pt idx="6">
                  <c:v>95.503</c:v>
                </c:pt>
                <c:pt idx="7">
                  <c:v>92.092000000000013</c:v>
                </c:pt>
                <c:pt idx="8">
                  <c:v>92.092000000000013</c:v>
                </c:pt>
                <c:pt idx="9">
                  <c:v>91.861999999999995</c:v>
                </c:pt>
                <c:pt idx="10">
                  <c:v>91.861999999999995</c:v>
                </c:pt>
                <c:pt idx="11">
                  <c:v>91.861999999999995</c:v>
                </c:pt>
                <c:pt idx="12">
                  <c:v>91.861999999999995</c:v>
                </c:pt>
                <c:pt idx="13">
                  <c:v>91.861999999999995</c:v>
                </c:pt>
                <c:pt idx="14">
                  <c:v>91.861999999999995</c:v>
                </c:pt>
                <c:pt idx="15">
                  <c:v>91.861999999999995</c:v>
                </c:pt>
                <c:pt idx="16">
                  <c:v>91.861999999999995</c:v>
                </c:pt>
                <c:pt idx="17">
                  <c:v>91.56</c:v>
                </c:pt>
                <c:pt idx="18">
                  <c:v>91.56</c:v>
                </c:pt>
                <c:pt idx="19">
                  <c:v>90.950999999999993</c:v>
                </c:pt>
                <c:pt idx="20">
                  <c:v>90.950999999999993</c:v>
                </c:pt>
                <c:pt idx="21">
                  <c:v>90.637</c:v>
                </c:pt>
                <c:pt idx="22">
                  <c:v>90.637</c:v>
                </c:pt>
                <c:pt idx="23">
                  <c:v>90.637</c:v>
                </c:pt>
                <c:pt idx="24">
                  <c:v>90.637</c:v>
                </c:pt>
                <c:pt idx="25">
                  <c:v>90.637</c:v>
                </c:pt>
                <c:pt idx="26">
                  <c:v>90.637</c:v>
                </c:pt>
                <c:pt idx="27">
                  <c:v>90.637</c:v>
                </c:pt>
                <c:pt idx="28">
                  <c:v>90.637</c:v>
                </c:pt>
                <c:pt idx="29">
                  <c:v>90.637</c:v>
                </c:pt>
                <c:pt idx="30">
                  <c:v>90.247000000000057</c:v>
                </c:pt>
                <c:pt idx="31">
                  <c:v>89.850999999999999</c:v>
                </c:pt>
                <c:pt idx="32">
                  <c:v>89.850999999999999</c:v>
                </c:pt>
                <c:pt idx="33">
                  <c:v>89.850999999999999</c:v>
                </c:pt>
                <c:pt idx="34">
                  <c:v>89.850999999999999</c:v>
                </c:pt>
                <c:pt idx="35">
                  <c:v>89.850999999999999</c:v>
                </c:pt>
                <c:pt idx="36">
                  <c:v>89.850999999999999</c:v>
                </c:pt>
                <c:pt idx="37">
                  <c:v>89.850999999999999</c:v>
                </c:pt>
                <c:pt idx="38">
                  <c:v>89.850999999999999</c:v>
                </c:pt>
                <c:pt idx="39">
                  <c:v>89.850999999999999</c:v>
                </c:pt>
                <c:pt idx="40">
                  <c:v>89.322000000000003</c:v>
                </c:pt>
                <c:pt idx="41">
                  <c:v>88.790999999999997</c:v>
                </c:pt>
                <c:pt idx="42">
                  <c:v>88.259</c:v>
                </c:pt>
                <c:pt idx="43">
                  <c:v>87.724000000000004</c:v>
                </c:pt>
                <c:pt idx="44">
                  <c:v>87.724000000000004</c:v>
                </c:pt>
                <c:pt idx="45">
                  <c:v>87.724000000000004</c:v>
                </c:pt>
                <c:pt idx="46">
                  <c:v>87.724000000000004</c:v>
                </c:pt>
                <c:pt idx="47">
                  <c:v>87.724000000000004</c:v>
                </c:pt>
                <c:pt idx="48">
                  <c:v>87.724000000000004</c:v>
                </c:pt>
                <c:pt idx="49">
                  <c:v>87.724000000000004</c:v>
                </c:pt>
                <c:pt idx="50">
                  <c:v>87.724000000000004</c:v>
                </c:pt>
                <c:pt idx="51">
                  <c:v>87.724000000000004</c:v>
                </c:pt>
                <c:pt idx="52">
                  <c:v>87.724000000000004</c:v>
                </c:pt>
                <c:pt idx="53">
                  <c:v>87.724000000000004</c:v>
                </c:pt>
                <c:pt idx="54">
                  <c:v>87.724000000000004</c:v>
                </c:pt>
                <c:pt idx="55">
                  <c:v>87.724000000000004</c:v>
                </c:pt>
                <c:pt idx="56">
                  <c:v>87.724000000000004</c:v>
                </c:pt>
                <c:pt idx="57">
                  <c:v>87.724000000000004</c:v>
                </c:pt>
                <c:pt idx="58">
                  <c:v>87.724000000000004</c:v>
                </c:pt>
                <c:pt idx="59">
                  <c:v>87.724000000000004</c:v>
                </c:pt>
                <c:pt idx="60">
                  <c:v>87.724000000000004</c:v>
                </c:pt>
                <c:pt idx="61">
                  <c:v>87.724000000000004</c:v>
                </c:pt>
                <c:pt idx="62">
                  <c:v>87.724000000000004</c:v>
                </c:pt>
                <c:pt idx="63">
                  <c:v>87.724000000000004</c:v>
                </c:pt>
                <c:pt idx="64">
                  <c:v>87.724000000000004</c:v>
                </c:pt>
                <c:pt idx="65">
                  <c:v>86.715999999999994</c:v>
                </c:pt>
                <c:pt idx="66">
                  <c:v>86.715999999999994</c:v>
                </c:pt>
                <c:pt idx="67">
                  <c:v>86.715999999999994</c:v>
                </c:pt>
                <c:pt idx="68">
                  <c:v>86.715999999999994</c:v>
                </c:pt>
                <c:pt idx="69">
                  <c:v>86.715999999999994</c:v>
                </c:pt>
                <c:pt idx="70">
                  <c:v>86.715999999999994</c:v>
                </c:pt>
                <c:pt idx="71">
                  <c:v>86.715999999999994</c:v>
                </c:pt>
                <c:pt idx="72">
                  <c:v>86.715999999999994</c:v>
                </c:pt>
                <c:pt idx="73">
                  <c:v>86.715999999999994</c:v>
                </c:pt>
                <c:pt idx="74">
                  <c:v>86.715999999999994</c:v>
                </c:pt>
                <c:pt idx="75">
                  <c:v>86.715999999999994</c:v>
                </c:pt>
                <c:pt idx="76">
                  <c:v>86.715999999999994</c:v>
                </c:pt>
                <c:pt idx="77">
                  <c:v>86.715999999999994</c:v>
                </c:pt>
                <c:pt idx="78">
                  <c:v>86.715999999999994</c:v>
                </c:pt>
                <c:pt idx="79">
                  <c:v>86.715999999999994</c:v>
                </c:pt>
                <c:pt idx="80">
                  <c:v>86.715999999999994</c:v>
                </c:pt>
                <c:pt idx="81">
                  <c:v>86.715999999999994</c:v>
                </c:pt>
                <c:pt idx="82">
                  <c:v>86.715999999999994</c:v>
                </c:pt>
                <c:pt idx="83">
                  <c:v>86.715999999999994</c:v>
                </c:pt>
                <c:pt idx="84">
                  <c:v>86.715999999999994</c:v>
                </c:pt>
                <c:pt idx="85">
                  <c:v>86.715999999999994</c:v>
                </c:pt>
                <c:pt idx="86">
                  <c:v>86.715999999999994</c:v>
                </c:pt>
                <c:pt idx="87">
                  <c:v>86.715999999999994</c:v>
                </c:pt>
                <c:pt idx="88">
                  <c:v>86.715999999999994</c:v>
                </c:pt>
                <c:pt idx="89">
                  <c:v>82.38</c:v>
                </c:pt>
                <c:pt idx="90">
                  <c:v>82.38</c:v>
                </c:pt>
                <c:pt idx="91">
                  <c:v>82.38</c:v>
                </c:pt>
                <c:pt idx="92">
                  <c:v>82.38</c:v>
                </c:pt>
                <c:pt idx="93">
                  <c:v>82.38</c:v>
                </c:pt>
                <c:pt idx="94">
                  <c:v>82.38</c:v>
                </c:pt>
                <c:pt idx="95">
                  <c:v>82.38</c:v>
                </c:pt>
                <c:pt idx="96">
                  <c:v>82.38</c:v>
                </c:pt>
                <c:pt idx="97">
                  <c:v>82.38</c:v>
                </c:pt>
                <c:pt idx="98">
                  <c:v>82.38</c:v>
                </c:pt>
                <c:pt idx="99">
                  <c:v>82.38</c:v>
                </c:pt>
                <c:pt idx="100">
                  <c:v>82.38</c:v>
                </c:pt>
                <c:pt idx="101">
                  <c:v>82.38</c:v>
                </c:pt>
                <c:pt idx="102">
                  <c:v>82.38</c:v>
                </c:pt>
                <c:pt idx="103">
                  <c:v>82.38</c:v>
                </c:pt>
                <c:pt idx="104">
                  <c:v>82.38</c:v>
                </c:pt>
                <c:pt idx="105">
                  <c:v>82.38</c:v>
                </c:pt>
                <c:pt idx="106">
                  <c:v>82.38</c:v>
                </c:pt>
                <c:pt idx="107">
                  <c:v>82.38</c:v>
                </c:pt>
                <c:pt idx="108">
                  <c:v>82.38</c:v>
                </c:pt>
                <c:pt idx="109">
                  <c:v>82.38</c:v>
                </c:pt>
                <c:pt idx="110">
                  <c:v>82.38</c:v>
                </c:pt>
                <c:pt idx="111">
                  <c:v>82.38</c:v>
                </c:pt>
                <c:pt idx="112">
                  <c:v>82.38</c:v>
                </c:pt>
                <c:pt idx="113">
                  <c:v>82.38</c:v>
                </c:pt>
                <c:pt idx="114">
                  <c:v>82.38</c:v>
                </c:pt>
                <c:pt idx="115">
                  <c:v>82.38</c:v>
                </c:pt>
                <c:pt idx="116">
                  <c:v>82.38</c:v>
                </c:pt>
                <c:pt idx="117">
                  <c:v>82.38</c:v>
                </c:pt>
                <c:pt idx="118">
                  <c:v>82.38</c:v>
                </c:pt>
                <c:pt idx="119">
                  <c:v>82.38</c:v>
                </c:pt>
                <c:pt idx="120">
                  <c:v>82.38</c:v>
                </c:pt>
              </c:numCache>
            </c:numRef>
          </c:yVal>
          <c:smooth val="0"/>
        </c:ser>
        <c:dLbls>
          <c:showLegendKey val="0"/>
          <c:showVal val="0"/>
          <c:showCatName val="0"/>
          <c:showSerName val="0"/>
          <c:showPercent val="0"/>
          <c:showBubbleSize val="0"/>
        </c:dLbls>
        <c:axId val="475561888"/>
        <c:axId val="571197168"/>
      </c:scatterChart>
      <c:valAx>
        <c:axId val="47556188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1197168"/>
        <c:crosses val="autoZero"/>
        <c:crossBetween val="midCat"/>
        <c:majorUnit val="1"/>
      </c:valAx>
      <c:valAx>
        <c:axId val="571197168"/>
        <c:scaling>
          <c:orientation val="minMax"/>
          <c:max val="100"/>
          <c:min val="50"/>
        </c:scaling>
        <c:delete val="0"/>
        <c:axPos val="l"/>
        <c:majorGridlines>
          <c:spPr>
            <a:ln>
              <a:prstDash val="sysDash"/>
            </a:ln>
          </c:spPr>
        </c:majorGridlines>
        <c:title>
          <c:tx>
            <c:rich>
              <a:bodyPr rot="-5400000" vert="horz"/>
              <a:lstStyle/>
              <a:p>
                <a:pPr>
                  <a:defRPr sz="1700"/>
                </a:pPr>
                <a:r>
                  <a:rPr lang="en-US" sz="1800" b="1" i="0" baseline="0" dirty="0" smtClean="0"/>
                  <a:t>% Free from Malignancy</a:t>
                </a:r>
                <a:endParaRPr lang="en-US" sz="1800" b="1" i="0" baseline="0" dirty="0"/>
              </a:p>
            </c:rich>
          </c:tx>
          <c:layout/>
          <c:overlay val="0"/>
        </c:title>
        <c:numFmt formatCode="General" sourceLinked="1"/>
        <c:majorTickMark val="out"/>
        <c:minorTickMark val="none"/>
        <c:tickLblPos val="nextTo"/>
        <c:txPr>
          <a:bodyPr/>
          <a:lstStyle/>
          <a:p>
            <a:pPr>
              <a:defRPr sz="1500" b="1"/>
            </a:pPr>
            <a:endParaRPr lang="en-US"/>
          </a:p>
        </c:txPr>
        <c:crossAx val="475561888"/>
        <c:crosses val="autoZero"/>
        <c:crossBetween val="midCat"/>
        <c:majorUnit val="10"/>
      </c:valAx>
      <c:spPr>
        <a:solidFill>
          <a:schemeClr val="bg2"/>
        </a:solidFill>
        <a:ln>
          <a:solidFill>
            <a:schemeClr val="tx1"/>
          </a:solidFill>
        </a:ln>
      </c:spPr>
    </c:plotArea>
    <c:legend>
      <c:legendPos val="r"/>
      <c:layout>
        <c:manualLayout>
          <c:xMode val="edge"/>
          <c:yMode val="edge"/>
          <c:x val="0.12372413072259791"/>
          <c:y val="0.5021537126407587"/>
          <c:w val="0.2537389961210601"/>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03"/>
          <c:h val="0.83794682922699193"/>
        </c:manualLayout>
      </c:layout>
      <c:scatterChart>
        <c:scatterStyle val="lineMarker"/>
        <c:varyColors val="0"/>
        <c:ser>
          <c:idx val="0"/>
          <c:order val="0"/>
          <c:tx>
            <c:strRef>
              <c:f>Sheet1!$B$1</c:f>
              <c:strCache>
                <c:ptCount val="1"/>
                <c:pt idx="0">
                  <c:v>Induction</c:v>
                </c:pt>
              </c:strCache>
            </c:strRef>
          </c:tx>
          <c:spPr>
            <a:ln w="41275">
              <a:solidFill>
                <a:srgbClr val="00FF00"/>
              </a:solidFill>
            </a:ln>
          </c:spPr>
          <c:marker>
            <c:symbol val="none"/>
          </c:marker>
          <c:xVal>
            <c:numRef>
              <c:f>Sheet1!$A$2:$A$98</c:f>
              <c:numCache>
                <c:formatCode>General</c:formatCode>
                <c:ptCount val="97"/>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Sheet1!$B$2:$B$98</c:f>
              <c:numCache>
                <c:formatCode>General</c:formatCode>
                <c:ptCount val="97"/>
                <c:pt idx="0">
                  <c:v>100</c:v>
                </c:pt>
                <c:pt idx="1">
                  <c:v>100</c:v>
                </c:pt>
                <c:pt idx="2">
                  <c:v>100</c:v>
                </c:pt>
                <c:pt idx="3">
                  <c:v>100</c:v>
                </c:pt>
                <c:pt idx="4">
                  <c:v>100</c:v>
                </c:pt>
                <c:pt idx="5">
                  <c:v>100</c:v>
                </c:pt>
                <c:pt idx="6">
                  <c:v>98.031999999999996</c:v>
                </c:pt>
                <c:pt idx="7">
                  <c:v>95.727999999999994</c:v>
                </c:pt>
                <c:pt idx="8">
                  <c:v>95.063999999999993</c:v>
                </c:pt>
                <c:pt idx="9">
                  <c:v>95.063999999999993</c:v>
                </c:pt>
                <c:pt idx="10">
                  <c:v>95.063999999999993</c:v>
                </c:pt>
                <c:pt idx="11">
                  <c:v>95.063999999999993</c:v>
                </c:pt>
                <c:pt idx="12">
                  <c:v>95.063999999999993</c:v>
                </c:pt>
                <c:pt idx="13">
                  <c:v>95.063999999999993</c:v>
                </c:pt>
                <c:pt idx="14">
                  <c:v>95.063999999999993</c:v>
                </c:pt>
                <c:pt idx="15">
                  <c:v>95.063999999999993</c:v>
                </c:pt>
                <c:pt idx="16">
                  <c:v>95.063999999999993</c:v>
                </c:pt>
                <c:pt idx="17">
                  <c:v>94.611000000000004</c:v>
                </c:pt>
                <c:pt idx="18">
                  <c:v>94.611000000000004</c:v>
                </c:pt>
                <c:pt idx="19">
                  <c:v>93.233000000000004</c:v>
                </c:pt>
                <c:pt idx="20">
                  <c:v>93.233000000000004</c:v>
                </c:pt>
                <c:pt idx="21">
                  <c:v>93.233000000000004</c:v>
                </c:pt>
                <c:pt idx="22">
                  <c:v>93.233000000000004</c:v>
                </c:pt>
                <c:pt idx="23">
                  <c:v>93.233000000000004</c:v>
                </c:pt>
                <c:pt idx="24">
                  <c:v>93.233000000000004</c:v>
                </c:pt>
                <c:pt idx="25">
                  <c:v>93.233000000000004</c:v>
                </c:pt>
                <c:pt idx="26">
                  <c:v>93.233000000000004</c:v>
                </c:pt>
                <c:pt idx="27">
                  <c:v>93.233000000000004</c:v>
                </c:pt>
                <c:pt idx="28">
                  <c:v>93.233000000000004</c:v>
                </c:pt>
                <c:pt idx="29">
                  <c:v>93.233000000000004</c:v>
                </c:pt>
                <c:pt idx="30">
                  <c:v>93.233000000000004</c:v>
                </c:pt>
                <c:pt idx="31">
                  <c:v>93.233000000000004</c:v>
                </c:pt>
                <c:pt idx="32">
                  <c:v>93.233000000000004</c:v>
                </c:pt>
                <c:pt idx="33">
                  <c:v>93.233000000000004</c:v>
                </c:pt>
                <c:pt idx="34">
                  <c:v>93.233000000000004</c:v>
                </c:pt>
                <c:pt idx="35">
                  <c:v>93.233000000000004</c:v>
                </c:pt>
                <c:pt idx="36">
                  <c:v>93.233000000000004</c:v>
                </c:pt>
                <c:pt idx="37">
                  <c:v>93.233000000000004</c:v>
                </c:pt>
                <c:pt idx="38">
                  <c:v>92.337000000000003</c:v>
                </c:pt>
                <c:pt idx="39">
                  <c:v>92.337000000000003</c:v>
                </c:pt>
                <c:pt idx="40">
                  <c:v>92.337000000000003</c:v>
                </c:pt>
                <c:pt idx="41">
                  <c:v>92.337000000000003</c:v>
                </c:pt>
                <c:pt idx="42">
                  <c:v>91.432000000000002</c:v>
                </c:pt>
                <c:pt idx="43">
                  <c:v>91.432000000000002</c:v>
                </c:pt>
                <c:pt idx="44">
                  <c:v>91.432000000000002</c:v>
                </c:pt>
                <c:pt idx="45">
                  <c:v>91.432000000000002</c:v>
                </c:pt>
                <c:pt idx="46">
                  <c:v>91.432000000000002</c:v>
                </c:pt>
                <c:pt idx="47">
                  <c:v>91.432000000000002</c:v>
                </c:pt>
                <c:pt idx="48">
                  <c:v>91.432000000000002</c:v>
                </c:pt>
                <c:pt idx="49">
                  <c:v>91.432000000000002</c:v>
                </c:pt>
                <c:pt idx="50">
                  <c:v>91.432000000000002</c:v>
                </c:pt>
                <c:pt idx="51">
                  <c:v>91.432000000000002</c:v>
                </c:pt>
                <c:pt idx="52">
                  <c:v>90.195999999999998</c:v>
                </c:pt>
                <c:pt idx="53">
                  <c:v>90.195999999999998</c:v>
                </c:pt>
                <c:pt idx="54">
                  <c:v>90.195999999999998</c:v>
                </c:pt>
                <c:pt idx="55">
                  <c:v>90.195999999999998</c:v>
                </c:pt>
                <c:pt idx="56">
                  <c:v>88.908000000000001</c:v>
                </c:pt>
                <c:pt idx="57">
                  <c:v>88.908000000000001</c:v>
                </c:pt>
                <c:pt idx="58">
                  <c:v>88.908000000000001</c:v>
                </c:pt>
                <c:pt idx="59">
                  <c:v>88.908000000000001</c:v>
                </c:pt>
                <c:pt idx="60">
                  <c:v>88.908000000000001</c:v>
                </c:pt>
                <c:pt idx="61">
                  <c:v>88.908000000000001</c:v>
                </c:pt>
                <c:pt idx="62">
                  <c:v>88.908000000000001</c:v>
                </c:pt>
                <c:pt idx="63">
                  <c:v>88.908000000000001</c:v>
                </c:pt>
                <c:pt idx="64">
                  <c:v>88.908000000000001</c:v>
                </c:pt>
                <c:pt idx="65">
                  <c:v>88.908000000000001</c:v>
                </c:pt>
                <c:pt idx="66">
                  <c:v>88.908000000000001</c:v>
                </c:pt>
                <c:pt idx="67">
                  <c:v>88.908000000000001</c:v>
                </c:pt>
                <c:pt idx="68">
                  <c:v>88.908000000000001</c:v>
                </c:pt>
                <c:pt idx="69">
                  <c:v>88.908000000000001</c:v>
                </c:pt>
                <c:pt idx="70">
                  <c:v>88.908000000000001</c:v>
                </c:pt>
                <c:pt idx="71">
                  <c:v>88.908000000000001</c:v>
                </c:pt>
                <c:pt idx="72">
                  <c:v>88.908000000000001</c:v>
                </c:pt>
                <c:pt idx="73">
                  <c:v>88.908000000000001</c:v>
                </c:pt>
                <c:pt idx="74">
                  <c:v>88.908000000000001</c:v>
                </c:pt>
                <c:pt idx="75">
                  <c:v>88.908000000000001</c:v>
                </c:pt>
                <c:pt idx="76">
                  <c:v>88.908000000000001</c:v>
                </c:pt>
                <c:pt idx="77">
                  <c:v>88.908000000000001</c:v>
                </c:pt>
                <c:pt idx="78">
                  <c:v>88.908000000000001</c:v>
                </c:pt>
                <c:pt idx="79">
                  <c:v>88.908000000000001</c:v>
                </c:pt>
                <c:pt idx="80">
                  <c:v>88.908000000000001</c:v>
                </c:pt>
                <c:pt idx="81">
                  <c:v>88.908000000000001</c:v>
                </c:pt>
                <c:pt idx="82">
                  <c:v>88.908000000000001</c:v>
                </c:pt>
                <c:pt idx="83">
                  <c:v>88.908000000000001</c:v>
                </c:pt>
                <c:pt idx="84">
                  <c:v>88.908000000000001</c:v>
                </c:pt>
                <c:pt idx="85">
                  <c:v>88.908000000000001</c:v>
                </c:pt>
                <c:pt idx="86">
                  <c:v>88.908000000000001</c:v>
                </c:pt>
                <c:pt idx="87">
                  <c:v>88.908000000000001</c:v>
                </c:pt>
                <c:pt idx="88">
                  <c:v>88.908000000000001</c:v>
                </c:pt>
                <c:pt idx="89">
                  <c:v>82.322000000000003</c:v>
                </c:pt>
                <c:pt idx="90">
                  <c:v>82.322000000000003</c:v>
                </c:pt>
                <c:pt idx="91">
                  <c:v>82.322000000000003</c:v>
                </c:pt>
                <c:pt idx="92">
                  <c:v>82.322000000000003</c:v>
                </c:pt>
                <c:pt idx="93">
                  <c:v>82.322000000000003</c:v>
                </c:pt>
                <c:pt idx="94">
                  <c:v>82.322000000000003</c:v>
                </c:pt>
                <c:pt idx="95">
                  <c:v>82.322000000000003</c:v>
                </c:pt>
                <c:pt idx="96">
                  <c:v>82.322000000000003</c:v>
                </c:pt>
              </c:numCache>
            </c:numRef>
          </c:yVal>
          <c:smooth val="0"/>
        </c:ser>
        <c:ser>
          <c:idx val="1"/>
          <c:order val="1"/>
          <c:tx>
            <c:strRef>
              <c:f>Sheet1!$C$1</c:f>
              <c:strCache>
                <c:ptCount val="1"/>
                <c:pt idx="0">
                  <c:v>No Induction</c:v>
                </c:pt>
              </c:strCache>
            </c:strRef>
          </c:tx>
          <c:spPr>
            <a:ln w="41275">
              <a:solidFill>
                <a:srgbClr val="9933FF"/>
              </a:solidFill>
            </a:ln>
          </c:spPr>
          <c:marker>
            <c:symbol val="none"/>
          </c:marker>
          <c:xVal>
            <c:numRef>
              <c:f>Sheet1!$A$2:$A$98</c:f>
              <c:numCache>
                <c:formatCode>General</c:formatCode>
                <c:ptCount val="97"/>
                <c:pt idx="0">
                  <c:v>0</c:v>
                </c:pt>
                <c:pt idx="1">
                  <c:v>8.3330000000000043E-2</c:v>
                </c:pt>
                <c:pt idx="2">
                  <c:v>0.16666999999999998</c:v>
                </c:pt>
                <c:pt idx="3">
                  <c:v>0.25</c:v>
                </c:pt>
                <c:pt idx="4">
                  <c:v>0.33333000000000035</c:v>
                </c:pt>
                <c:pt idx="5">
                  <c:v>0.41667000000000021</c:v>
                </c:pt>
                <c:pt idx="6">
                  <c:v>0.5</c:v>
                </c:pt>
                <c:pt idx="7">
                  <c:v>0.58332999999999957</c:v>
                </c:pt>
                <c:pt idx="8">
                  <c:v>0.66667000000000076</c:v>
                </c:pt>
                <c:pt idx="9">
                  <c:v>0.75000000000000044</c:v>
                </c:pt>
                <c:pt idx="10">
                  <c:v>0.83333000000000002</c:v>
                </c:pt>
                <c:pt idx="11">
                  <c:v>0.91666999999999998</c:v>
                </c:pt>
                <c:pt idx="12">
                  <c:v>1</c:v>
                </c:pt>
                <c:pt idx="13">
                  <c:v>1.083329999999999</c:v>
                </c:pt>
                <c:pt idx="14">
                  <c:v>1.1666700000000001</c:v>
                </c:pt>
                <c:pt idx="15">
                  <c:v>1.25</c:v>
                </c:pt>
                <c:pt idx="16">
                  <c:v>1.333329999999999</c:v>
                </c:pt>
                <c:pt idx="17">
                  <c:v>1.4166699999999992</c:v>
                </c:pt>
                <c:pt idx="18">
                  <c:v>1.5</c:v>
                </c:pt>
                <c:pt idx="19">
                  <c:v>1.583329999999999</c:v>
                </c:pt>
                <c:pt idx="20">
                  <c:v>1.6666700000000001</c:v>
                </c:pt>
                <c:pt idx="21">
                  <c:v>1.75</c:v>
                </c:pt>
                <c:pt idx="22">
                  <c:v>1.833329999999999</c:v>
                </c:pt>
                <c:pt idx="23">
                  <c:v>1.9166700000000001</c:v>
                </c:pt>
                <c:pt idx="24">
                  <c:v>2</c:v>
                </c:pt>
                <c:pt idx="25">
                  <c:v>2.0833300000000019</c:v>
                </c:pt>
                <c:pt idx="26">
                  <c:v>2.1666699999999981</c:v>
                </c:pt>
                <c:pt idx="27">
                  <c:v>2.25</c:v>
                </c:pt>
                <c:pt idx="28">
                  <c:v>2.3333300000000001</c:v>
                </c:pt>
                <c:pt idx="29">
                  <c:v>2.4166699999999963</c:v>
                </c:pt>
                <c:pt idx="30">
                  <c:v>2.5</c:v>
                </c:pt>
                <c:pt idx="31">
                  <c:v>2.5833300000000019</c:v>
                </c:pt>
                <c:pt idx="32">
                  <c:v>2.6666699999999981</c:v>
                </c:pt>
                <c:pt idx="33">
                  <c:v>2.75</c:v>
                </c:pt>
                <c:pt idx="34">
                  <c:v>2.8333300000000001</c:v>
                </c:pt>
                <c:pt idx="35">
                  <c:v>2.9166699999999963</c:v>
                </c:pt>
                <c:pt idx="36">
                  <c:v>3</c:v>
                </c:pt>
                <c:pt idx="37">
                  <c:v>3.0833300000000019</c:v>
                </c:pt>
                <c:pt idx="38">
                  <c:v>3.1666699999999981</c:v>
                </c:pt>
                <c:pt idx="39">
                  <c:v>3.25</c:v>
                </c:pt>
                <c:pt idx="40">
                  <c:v>3.3333300000000001</c:v>
                </c:pt>
                <c:pt idx="41">
                  <c:v>3.4166699999999963</c:v>
                </c:pt>
                <c:pt idx="42">
                  <c:v>3.5</c:v>
                </c:pt>
                <c:pt idx="43">
                  <c:v>3.5833300000000019</c:v>
                </c:pt>
                <c:pt idx="44">
                  <c:v>3.6666699999999981</c:v>
                </c:pt>
                <c:pt idx="45">
                  <c:v>3.75</c:v>
                </c:pt>
                <c:pt idx="46">
                  <c:v>3.8333300000000001</c:v>
                </c:pt>
                <c:pt idx="47">
                  <c:v>3.9166699999999963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Sheet1!$C$2:$C$98</c:f>
              <c:numCache>
                <c:formatCode>General</c:formatCode>
                <c:ptCount val="97"/>
                <c:pt idx="0">
                  <c:v>100</c:v>
                </c:pt>
                <c:pt idx="1">
                  <c:v>100</c:v>
                </c:pt>
                <c:pt idx="2">
                  <c:v>99.456000000000003</c:v>
                </c:pt>
                <c:pt idx="3">
                  <c:v>99.456000000000003</c:v>
                </c:pt>
                <c:pt idx="4">
                  <c:v>98.910000000000025</c:v>
                </c:pt>
                <c:pt idx="5">
                  <c:v>98.361000000000004</c:v>
                </c:pt>
                <c:pt idx="6">
                  <c:v>95.584999999999994</c:v>
                </c:pt>
                <c:pt idx="7">
                  <c:v>93.361999999999995</c:v>
                </c:pt>
                <c:pt idx="8">
                  <c:v>93.361999999999995</c:v>
                </c:pt>
                <c:pt idx="9">
                  <c:v>93.361999999999995</c:v>
                </c:pt>
                <c:pt idx="10">
                  <c:v>93.361999999999995</c:v>
                </c:pt>
                <c:pt idx="11">
                  <c:v>93.361999999999995</c:v>
                </c:pt>
                <c:pt idx="12">
                  <c:v>93.361999999999995</c:v>
                </c:pt>
                <c:pt idx="13">
                  <c:v>93.361999999999995</c:v>
                </c:pt>
                <c:pt idx="14">
                  <c:v>93.361999999999995</c:v>
                </c:pt>
                <c:pt idx="15">
                  <c:v>93.361999999999995</c:v>
                </c:pt>
                <c:pt idx="16">
                  <c:v>93.361999999999995</c:v>
                </c:pt>
                <c:pt idx="17">
                  <c:v>93.361999999999995</c:v>
                </c:pt>
                <c:pt idx="18">
                  <c:v>93.361999999999995</c:v>
                </c:pt>
                <c:pt idx="19">
                  <c:v>93.361999999999995</c:v>
                </c:pt>
                <c:pt idx="20">
                  <c:v>93.361999999999995</c:v>
                </c:pt>
                <c:pt idx="21">
                  <c:v>93.361999999999995</c:v>
                </c:pt>
                <c:pt idx="22">
                  <c:v>93.361999999999995</c:v>
                </c:pt>
                <c:pt idx="23">
                  <c:v>93.361999999999995</c:v>
                </c:pt>
                <c:pt idx="24">
                  <c:v>93.361999999999995</c:v>
                </c:pt>
                <c:pt idx="25">
                  <c:v>93.361999999999995</c:v>
                </c:pt>
                <c:pt idx="26">
                  <c:v>93.361999999999995</c:v>
                </c:pt>
                <c:pt idx="27">
                  <c:v>93.361999999999995</c:v>
                </c:pt>
                <c:pt idx="28">
                  <c:v>93.361999999999995</c:v>
                </c:pt>
                <c:pt idx="29">
                  <c:v>93.361999999999995</c:v>
                </c:pt>
                <c:pt idx="30">
                  <c:v>92.536000000000001</c:v>
                </c:pt>
                <c:pt idx="31">
                  <c:v>92.536000000000001</c:v>
                </c:pt>
                <c:pt idx="32">
                  <c:v>92.536000000000001</c:v>
                </c:pt>
                <c:pt idx="33">
                  <c:v>92.536000000000001</c:v>
                </c:pt>
                <c:pt idx="34">
                  <c:v>92.536000000000001</c:v>
                </c:pt>
                <c:pt idx="35">
                  <c:v>92.536000000000001</c:v>
                </c:pt>
                <c:pt idx="36">
                  <c:v>92.536000000000001</c:v>
                </c:pt>
                <c:pt idx="37">
                  <c:v>92.536000000000001</c:v>
                </c:pt>
                <c:pt idx="38">
                  <c:v>92.536000000000001</c:v>
                </c:pt>
                <c:pt idx="39">
                  <c:v>92.536000000000001</c:v>
                </c:pt>
                <c:pt idx="40">
                  <c:v>91.507999999999996</c:v>
                </c:pt>
                <c:pt idx="41">
                  <c:v>90.468000000000004</c:v>
                </c:pt>
                <c:pt idx="42">
                  <c:v>89.427999999999997</c:v>
                </c:pt>
                <c:pt idx="43">
                  <c:v>89.427999999999997</c:v>
                </c:pt>
                <c:pt idx="44">
                  <c:v>89.427999999999997</c:v>
                </c:pt>
                <c:pt idx="45">
                  <c:v>89.427999999999997</c:v>
                </c:pt>
                <c:pt idx="46">
                  <c:v>89.427999999999997</c:v>
                </c:pt>
                <c:pt idx="47">
                  <c:v>89.427999999999997</c:v>
                </c:pt>
                <c:pt idx="48">
                  <c:v>89.427999999999997</c:v>
                </c:pt>
                <c:pt idx="49">
                  <c:v>89.427999999999997</c:v>
                </c:pt>
                <c:pt idx="50">
                  <c:v>89.427999999999997</c:v>
                </c:pt>
                <c:pt idx="51">
                  <c:v>89.427999999999997</c:v>
                </c:pt>
                <c:pt idx="52">
                  <c:v>87.885999999999981</c:v>
                </c:pt>
                <c:pt idx="53">
                  <c:v>87.885999999999981</c:v>
                </c:pt>
                <c:pt idx="54">
                  <c:v>87.885999999999981</c:v>
                </c:pt>
                <c:pt idx="55">
                  <c:v>87.885999999999981</c:v>
                </c:pt>
                <c:pt idx="56">
                  <c:v>87.885999999999981</c:v>
                </c:pt>
                <c:pt idx="57">
                  <c:v>87.885999999999981</c:v>
                </c:pt>
                <c:pt idx="58">
                  <c:v>87.885999999999981</c:v>
                </c:pt>
                <c:pt idx="59">
                  <c:v>87.885999999999981</c:v>
                </c:pt>
                <c:pt idx="60">
                  <c:v>87.885999999999981</c:v>
                </c:pt>
                <c:pt idx="61">
                  <c:v>87.885999999999981</c:v>
                </c:pt>
                <c:pt idx="62">
                  <c:v>87.885999999999981</c:v>
                </c:pt>
                <c:pt idx="63">
                  <c:v>87.885999999999981</c:v>
                </c:pt>
                <c:pt idx="64">
                  <c:v>87.885999999999981</c:v>
                </c:pt>
                <c:pt idx="65">
                  <c:v>87.885999999999981</c:v>
                </c:pt>
                <c:pt idx="66">
                  <c:v>87.885999999999981</c:v>
                </c:pt>
                <c:pt idx="67">
                  <c:v>87.885999999999981</c:v>
                </c:pt>
                <c:pt idx="68">
                  <c:v>87.885999999999981</c:v>
                </c:pt>
                <c:pt idx="69">
                  <c:v>87.885999999999981</c:v>
                </c:pt>
                <c:pt idx="70">
                  <c:v>87.885999999999981</c:v>
                </c:pt>
                <c:pt idx="71">
                  <c:v>87.885999999999981</c:v>
                </c:pt>
                <c:pt idx="72">
                  <c:v>87.885999999999981</c:v>
                </c:pt>
                <c:pt idx="73">
                  <c:v>87.885999999999981</c:v>
                </c:pt>
                <c:pt idx="74">
                  <c:v>87.885999999999981</c:v>
                </c:pt>
                <c:pt idx="75">
                  <c:v>87.885999999999981</c:v>
                </c:pt>
                <c:pt idx="76">
                  <c:v>87.885999999999981</c:v>
                </c:pt>
                <c:pt idx="77">
                  <c:v>87.885999999999981</c:v>
                </c:pt>
                <c:pt idx="78">
                  <c:v>87.885999999999981</c:v>
                </c:pt>
                <c:pt idx="79">
                  <c:v>87.885999999999981</c:v>
                </c:pt>
                <c:pt idx="80">
                  <c:v>87.885999999999981</c:v>
                </c:pt>
                <c:pt idx="81">
                  <c:v>87.885999999999981</c:v>
                </c:pt>
                <c:pt idx="82">
                  <c:v>87.885999999999981</c:v>
                </c:pt>
                <c:pt idx="83">
                  <c:v>87.885999999999981</c:v>
                </c:pt>
                <c:pt idx="84">
                  <c:v>87.885999999999981</c:v>
                </c:pt>
                <c:pt idx="85">
                  <c:v>87.885999999999981</c:v>
                </c:pt>
                <c:pt idx="86">
                  <c:v>87.885999999999981</c:v>
                </c:pt>
                <c:pt idx="87">
                  <c:v>87.885999999999981</c:v>
                </c:pt>
                <c:pt idx="88">
                  <c:v>87.885999999999981</c:v>
                </c:pt>
                <c:pt idx="89">
                  <c:v>87.885999999999981</c:v>
                </c:pt>
                <c:pt idx="90">
                  <c:v>87.885999999999981</c:v>
                </c:pt>
                <c:pt idx="91">
                  <c:v>87.885999999999981</c:v>
                </c:pt>
                <c:pt idx="92">
                  <c:v>87.885999999999981</c:v>
                </c:pt>
                <c:pt idx="93">
                  <c:v>87.885999999999981</c:v>
                </c:pt>
                <c:pt idx="94">
                  <c:v>87.885999999999981</c:v>
                </c:pt>
                <c:pt idx="95">
                  <c:v>87.885999999999981</c:v>
                </c:pt>
                <c:pt idx="96">
                  <c:v>87.885999999999981</c:v>
                </c:pt>
              </c:numCache>
            </c:numRef>
          </c:yVal>
          <c:smooth val="0"/>
        </c:ser>
        <c:dLbls>
          <c:showLegendKey val="0"/>
          <c:showVal val="0"/>
          <c:showCatName val="0"/>
          <c:showSerName val="0"/>
          <c:showPercent val="0"/>
          <c:showBubbleSize val="0"/>
        </c:dLbls>
        <c:axId val="571197952"/>
        <c:axId val="571198344"/>
      </c:scatterChart>
      <c:valAx>
        <c:axId val="571197952"/>
        <c:scaling>
          <c:orientation val="minMax"/>
          <c:max val="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1198344"/>
        <c:crosses val="autoZero"/>
        <c:crossBetween val="midCat"/>
        <c:majorUnit val="1"/>
      </c:valAx>
      <c:valAx>
        <c:axId val="571198344"/>
        <c:scaling>
          <c:orientation val="minMax"/>
          <c:max val="100"/>
          <c:min val="50"/>
        </c:scaling>
        <c:delete val="0"/>
        <c:axPos val="l"/>
        <c:majorGridlines>
          <c:spPr>
            <a:ln>
              <a:prstDash val="sysDash"/>
            </a:ln>
          </c:spPr>
        </c:majorGridlines>
        <c:title>
          <c:tx>
            <c:rich>
              <a:bodyPr rot="-5400000" vert="horz"/>
              <a:lstStyle/>
              <a:p>
                <a:pPr>
                  <a:defRPr sz="1700"/>
                </a:pPr>
                <a:r>
                  <a:rPr lang="en-US" sz="1800" b="1" i="0" baseline="0" dirty="0" smtClean="0"/>
                  <a:t>% Free from Malignancy</a:t>
                </a:r>
                <a:endParaRPr lang="en-US" sz="1800" b="1" i="0" baseline="0" dirty="0"/>
              </a:p>
            </c:rich>
          </c:tx>
          <c:layout/>
          <c:overlay val="0"/>
        </c:title>
        <c:numFmt formatCode="General" sourceLinked="1"/>
        <c:majorTickMark val="out"/>
        <c:minorTickMark val="none"/>
        <c:tickLblPos val="nextTo"/>
        <c:txPr>
          <a:bodyPr/>
          <a:lstStyle/>
          <a:p>
            <a:pPr>
              <a:defRPr sz="1500" b="1"/>
            </a:pPr>
            <a:endParaRPr lang="en-US"/>
          </a:p>
        </c:txPr>
        <c:crossAx val="571197952"/>
        <c:crosses val="autoZero"/>
        <c:crossBetween val="midCat"/>
        <c:majorUnit val="10"/>
      </c:valAx>
      <c:spPr>
        <a:solidFill>
          <a:schemeClr val="bg2"/>
        </a:solidFill>
        <a:ln>
          <a:solidFill>
            <a:schemeClr val="tx1"/>
          </a:solidFill>
        </a:ln>
      </c:spPr>
    </c:plotArea>
    <c:legend>
      <c:legendPos val="r"/>
      <c:layout>
        <c:manualLayout>
          <c:xMode val="edge"/>
          <c:yMode val="edge"/>
          <c:x val="0.15691740412979413"/>
          <c:y val="0.6750984251968517"/>
          <c:w val="0.41704283092931982"/>
          <c:h val="8.3829480992295424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2.3185378037422752E-2"/>
          <c:w val="0.85968051006898505"/>
          <c:h val="0.83794682922699193"/>
        </c:manualLayout>
      </c:layout>
      <c:lineChart>
        <c:grouping val="standard"/>
        <c:varyColors val="0"/>
        <c:ser>
          <c:idx val="0"/>
          <c:order val="0"/>
          <c:tx>
            <c:strRef>
              <c:f>Sheet1!$A$2</c:f>
              <c:strCache>
                <c:ptCount val="1"/>
                <c:pt idx="0">
                  <c:v>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     0-30 days     (N=126)</c:v>
                </c:pt>
                <c:pt idx="1">
                  <c:v>31 days–1 year (N=182)</c:v>
                </c:pt>
                <c:pt idx="2">
                  <c:v>&gt;1 year–3 years (N=234)</c:v>
                </c:pt>
                <c:pt idx="3">
                  <c:v>&gt;3 years–5 years (N=112)</c:v>
                </c:pt>
                <c:pt idx="4">
                  <c:v>    &gt;5 years      (N=115)</c:v>
                </c:pt>
              </c:strCache>
            </c:strRef>
          </c:cat>
          <c:val>
            <c:numRef>
              <c:f>Sheet1!$B$2:$F$2</c:f>
              <c:numCache>
                <c:formatCode>General</c:formatCode>
                <c:ptCount val="5"/>
                <c:pt idx="0">
                  <c:v>0</c:v>
                </c:pt>
                <c:pt idx="1">
                  <c:v>9.9</c:v>
                </c:pt>
                <c:pt idx="2">
                  <c:v>37.200000000000003</c:v>
                </c:pt>
                <c:pt idx="3">
                  <c:v>37.5</c:v>
                </c:pt>
                <c:pt idx="4">
                  <c:v>47.8</c:v>
                </c:pt>
              </c:numCache>
            </c:numRef>
          </c:val>
          <c:smooth val="0"/>
        </c:ser>
        <c:ser>
          <c:idx val="1"/>
          <c:order val="1"/>
          <c:tx>
            <c:strRef>
              <c:f>Sheet1!$A$3</c:f>
              <c:strCache>
                <c:ptCount val="1"/>
                <c:pt idx="0">
                  <c:v>Infection (non-CMV)</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     0-30 days     (N=126)</c:v>
                </c:pt>
                <c:pt idx="1">
                  <c:v>31 days–1 year (N=182)</c:v>
                </c:pt>
                <c:pt idx="2">
                  <c:v>&gt;1 year–3 years (N=234)</c:v>
                </c:pt>
                <c:pt idx="3">
                  <c:v>&gt;3 years–5 years (N=112)</c:v>
                </c:pt>
                <c:pt idx="4">
                  <c:v>    &gt;5 years      (N=115)</c:v>
                </c:pt>
              </c:strCache>
            </c:strRef>
          </c:cat>
          <c:val>
            <c:numRef>
              <c:f>Sheet1!$B$3:$F$3</c:f>
              <c:numCache>
                <c:formatCode>General</c:formatCode>
                <c:ptCount val="5"/>
                <c:pt idx="0">
                  <c:v>13.5</c:v>
                </c:pt>
                <c:pt idx="1">
                  <c:v>32.4</c:v>
                </c:pt>
                <c:pt idx="2">
                  <c:v>15</c:v>
                </c:pt>
                <c:pt idx="3">
                  <c:v>17.899999999999999</c:v>
                </c:pt>
                <c:pt idx="4">
                  <c:v>8.7000000000000011</c:v>
                </c:pt>
              </c:numCache>
            </c:numRef>
          </c:val>
          <c:smooth val="0"/>
        </c:ser>
        <c:ser>
          <c:idx val="2"/>
          <c:order val="2"/>
          <c:tx>
            <c:strRef>
              <c:f>Sheet1!$A$4</c:f>
              <c:strCache>
                <c:ptCount val="1"/>
                <c:pt idx="0">
                  <c:v>Graft Failure</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     0-30 days     (N=126)</c:v>
                </c:pt>
                <c:pt idx="1">
                  <c:v>31 days–1 year (N=182)</c:v>
                </c:pt>
                <c:pt idx="2">
                  <c:v>&gt;1 year–3 years (N=234)</c:v>
                </c:pt>
                <c:pt idx="3">
                  <c:v>&gt;3 years–5 years (N=112)</c:v>
                </c:pt>
                <c:pt idx="4">
                  <c:v>    &gt;5 years      (N=115)</c:v>
                </c:pt>
              </c:strCache>
            </c:strRef>
          </c:cat>
          <c:val>
            <c:numRef>
              <c:f>Sheet1!$B$4:$F$4</c:f>
              <c:numCache>
                <c:formatCode>General</c:formatCode>
                <c:ptCount val="5"/>
                <c:pt idx="0">
                  <c:v>27.8</c:v>
                </c:pt>
                <c:pt idx="1">
                  <c:v>18.100000000000001</c:v>
                </c:pt>
                <c:pt idx="2">
                  <c:v>25.2</c:v>
                </c:pt>
                <c:pt idx="3">
                  <c:v>23.2</c:v>
                </c:pt>
                <c:pt idx="4">
                  <c:v>19.100000000000001</c:v>
                </c:pt>
              </c:numCache>
            </c:numRef>
          </c:val>
          <c:smooth val="0"/>
        </c:ser>
        <c:ser>
          <c:idx val="3"/>
          <c:order val="3"/>
          <c:tx>
            <c:strRef>
              <c:f>Sheet1!$A$5</c:f>
              <c:strCache>
                <c:ptCount val="1"/>
                <c:pt idx="0">
                  <c:v>Cardiovascular</c:v>
                </c:pt>
              </c:strCache>
            </c:strRef>
          </c:tx>
          <c:spPr>
            <a:ln w="41275">
              <a:solidFill>
                <a:srgbClr val="9933FF"/>
              </a:solidFill>
            </a:ln>
          </c:spPr>
          <c:marker>
            <c:symbol val="diamond"/>
            <c:size val="9"/>
            <c:spPr>
              <a:solidFill>
                <a:srgbClr val="9933FF"/>
              </a:solidFill>
              <a:ln>
                <a:solidFill>
                  <a:srgbClr val="9933FF"/>
                </a:solidFill>
              </a:ln>
            </c:spPr>
          </c:marker>
          <c:cat>
            <c:strRef>
              <c:f>Sheet1!$B$1:$F$1</c:f>
              <c:strCache>
                <c:ptCount val="5"/>
                <c:pt idx="0">
                  <c:v>     0-30 days     (N=126)</c:v>
                </c:pt>
                <c:pt idx="1">
                  <c:v>31 days–1 year (N=182)</c:v>
                </c:pt>
                <c:pt idx="2">
                  <c:v>&gt;1 year–3 years (N=234)</c:v>
                </c:pt>
                <c:pt idx="3">
                  <c:v>&gt;3 years–5 years (N=112)</c:v>
                </c:pt>
                <c:pt idx="4">
                  <c:v>    &gt;5 years      (N=115)</c:v>
                </c:pt>
              </c:strCache>
            </c:strRef>
          </c:cat>
          <c:val>
            <c:numRef>
              <c:f>Sheet1!$B$5:$F$5</c:f>
              <c:numCache>
                <c:formatCode>General</c:formatCode>
                <c:ptCount val="5"/>
                <c:pt idx="0">
                  <c:v>16.7</c:v>
                </c:pt>
                <c:pt idx="1">
                  <c:v>4.4000000000000004</c:v>
                </c:pt>
                <c:pt idx="2">
                  <c:v>1.7</c:v>
                </c:pt>
                <c:pt idx="3">
                  <c:v>0.9</c:v>
                </c:pt>
                <c:pt idx="4">
                  <c:v>0.9</c:v>
                </c:pt>
              </c:numCache>
            </c:numRef>
          </c:val>
          <c:smooth val="0"/>
        </c:ser>
        <c:ser>
          <c:idx val="4"/>
          <c:order val="4"/>
          <c:tx>
            <c:strRef>
              <c:f>Sheet1!$A$6</c:f>
              <c:strCache>
                <c:ptCount val="1"/>
                <c:pt idx="0">
                  <c:v>Multiple Organ Failure</c:v>
                </c:pt>
              </c:strCache>
            </c:strRef>
          </c:tx>
          <c:spPr>
            <a:ln w="41275">
              <a:solidFill>
                <a:srgbClr val="4DEAF1"/>
              </a:solidFill>
            </a:ln>
          </c:spPr>
          <c:marker>
            <c:symbol val="diamond"/>
            <c:size val="9"/>
            <c:spPr>
              <a:solidFill>
                <a:srgbClr val="4DEAF1"/>
              </a:solidFill>
              <a:ln>
                <a:solidFill>
                  <a:srgbClr val="4DEAF1"/>
                </a:solidFill>
              </a:ln>
            </c:spPr>
          </c:marker>
          <c:cat>
            <c:strRef>
              <c:f>Sheet1!$B$1:$F$1</c:f>
              <c:strCache>
                <c:ptCount val="5"/>
                <c:pt idx="0">
                  <c:v>     0-30 days     (N=126)</c:v>
                </c:pt>
                <c:pt idx="1">
                  <c:v>31 days–1 year (N=182)</c:v>
                </c:pt>
                <c:pt idx="2">
                  <c:v>&gt;1 year–3 years (N=234)</c:v>
                </c:pt>
                <c:pt idx="3">
                  <c:v>&gt;3 years–5 years (N=112)</c:v>
                </c:pt>
                <c:pt idx="4">
                  <c:v>    &gt;5 years      (N=115)</c:v>
                </c:pt>
              </c:strCache>
            </c:strRef>
          </c:cat>
          <c:val>
            <c:numRef>
              <c:f>Sheet1!$B$6:$F$6</c:f>
              <c:numCache>
                <c:formatCode>General</c:formatCode>
                <c:ptCount val="5"/>
                <c:pt idx="0">
                  <c:v>10.3</c:v>
                </c:pt>
                <c:pt idx="1">
                  <c:v>12.1</c:v>
                </c:pt>
                <c:pt idx="2">
                  <c:v>4.7</c:v>
                </c:pt>
                <c:pt idx="3">
                  <c:v>3.6</c:v>
                </c:pt>
                <c:pt idx="4">
                  <c:v>5.2</c:v>
                </c:pt>
              </c:numCache>
            </c:numRef>
          </c:val>
          <c:smooth val="0"/>
        </c:ser>
        <c:dLbls>
          <c:showLegendKey val="0"/>
          <c:showVal val="0"/>
          <c:showCatName val="0"/>
          <c:showSerName val="0"/>
          <c:showPercent val="0"/>
          <c:showBubbleSize val="0"/>
        </c:dLbls>
        <c:marker val="1"/>
        <c:smooth val="0"/>
        <c:axId val="571199128"/>
        <c:axId val="571199520"/>
      </c:lineChart>
      <c:catAx>
        <c:axId val="571199128"/>
        <c:scaling>
          <c:orientation val="minMax"/>
        </c:scaling>
        <c:delete val="0"/>
        <c:axPos val="b"/>
        <c:numFmt formatCode="General" sourceLinked="1"/>
        <c:majorTickMark val="out"/>
        <c:minorTickMark val="none"/>
        <c:tickLblPos val="nextTo"/>
        <c:txPr>
          <a:bodyPr rot="0"/>
          <a:lstStyle/>
          <a:p>
            <a:pPr>
              <a:defRPr sz="1500" b="1"/>
            </a:pPr>
            <a:endParaRPr lang="en-US"/>
          </a:p>
        </c:txPr>
        <c:crossAx val="571199520"/>
        <c:crosses val="autoZero"/>
        <c:auto val="1"/>
        <c:lblAlgn val="ctr"/>
        <c:lblOffset val="100"/>
        <c:noMultiLvlLbl val="0"/>
      </c:catAx>
      <c:valAx>
        <c:axId val="571199520"/>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2857"/>
            </c:manualLayout>
          </c:layout>
          <c:overlay val="0"/>
        </c:title>
        <c:numFmt formatCode="General" sourceLinked="1"/>
        <c:majorTickMark val="out"/>
        <c:minorTickMark val="none"/>
        <c:tickLblPos val="nextTo"/>
        <c:txPr>
          <a:bodyPr/>
          <a:lstStyle/>
          <a:p>
            <a:pPr>
              <a:defRPr sz="1500" b="1"/>
            </a:pPr>
            <a:endParaRPr lang="en-US"/>
          </a:p>
        </c:txPr>
        <c:crossAx val="571199128"/>
        <c:crosses val="autoZero"/>
        <c:crossBetween val="between"/>
        <c:majorUnit val="10"/>
      </c:valAx>
      <c:spPr>
        <a:solidFill>
          <a:schemeClr val="bg2"/>
        </a:solidFill>
        <a:ln>
          <a:solidFill>
            <a:schemeClr val="tx1"/>
          </a:solidFill>
        </a:ln>
      </c:spPr>
    </c:plotArea>
    <c:legend>
      <c:legendPos val="r"/>
      <c:layout>
        <c:manualLayout>
          <c:xMode val="edge"/>
          <c:yMode val="edge"/>
          <c:x val="0.12237463126843665"/>
          <c:y val="4.6311065955465296E-2"/>
          <c:w val="0.2998967551622424"/>
          <c:h val="0.2257027347388028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26"/>
          <c:h val="0.80568876471086259"/>
        </c:manualLayout>
      </c:layout>
      <c:scatterChart>
        <c:scatterStyle val="smoothMarker"/>
        <c:varyColors val="0"/>
        <c:ser>
          <c:idx val="0"/>
          <c:order val="0"/>
          <c:tx>
            <c:strRef>
              <c:f>Sheet1!$A$1</c:f>
              <c:strCache>
                <c:ptCount val="1"/>
                <c:pt idx="0">
                  <c:v>Age</c:v>
                </c:pt>
              </c:strCache>
            </c:strRef>
          </c:tx>
          <c:spPr>
            <a:ln w="38100">
              <a:solidFill>
                <a:srgbClr val="00FF00"/>
              </a:solidFill>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Sheet1!$B$2:$B$19</c:f>
              <c:numCache>
                <c:formatCode>General</c:formatCode>
                <c:ptCount val="18"/>
                <c:pt idx="0">
                  <c:v>0.4946837057061661</c:v>
                </c:pt>
                <c:pt idx="1">
                  <c:v>0.504597692809726</c:v>
                </c:pt>
                <c:pt idx="2">
                  <c:v>0.51484319560472402</c:v>
                </c:pt>
                <c:pt idx="3">
                  <c:v>0.52611061605424003</c:v>
                </c:pt>
                <c:pt idx="4">
                  <c:v>0.53929189757310347</c:v>
                </c:pt>
                <c:pt idx="5">
                  <c:v>0.5553769343965772</c:v>
                </c:pt>
                <c:pt idx="6">
                  <c:v>0.57549461849485228</c:v>
                </c:pt>
                <c:pt idx="7">
                  <c:v>0.60097519956338041</c:v>
                </c:pt>
                <c:pt idx="8">
                  <c:v>0.63344084025681524</c:v>
                </c:pt>
                <c:pt idx="9">
                  <c:v>0.67493533965117147</c:v>
                </c:pt>
                <c:pt idx="10">
                  <c:v>0.72811041820402422</c:v>
                </c:pt>
                <c:pt idx="11">
                  <c:v>0.79649611534613796</c:v>
                </c:pt>
                <c:pt idx="12">
                  <c:v>0.88489917437831422</c:v>
                </c:pt>
                <c:pt idx="13">
                  <c:v>1</c:v>
                </c:pt>
                <c:pt idx="14">
                  <c:v>1.1500756700582704</c:v>
                </c:pt>
                <c:pt idx="15">
                  <c:v>1.3412328197869301</c:v>
                </c:pt>
                <c:pt idx="16">
                  <c:v>1.57876014630341</c:v>
                </c:pt>
                <c:pt idx="17">
                  <c:v>1.86700400969396</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Sheet1!$C$2:$C$19</c:f>
              <c:numCache>
                <c:formatCode>General</c:formatCode>
                <c:ptCount val="18"/>
                <c:pt idx="0">
                  <c:v>0.15348119093942711</c:v>
                </c:pt>
                <c:pt idx="1">
                  <c:v>0.17494463310622915</c:v>
                </c:pt>
                <c:pt idx="2">
                  <c:v>0.19911803980323206</c:v>
                </c:pt>
                <c:pt idx="3">
                  <c:v>0.22632111801281493</c:v>
                </c:pt>
                <c:pt idx="4">
                  <c:v>0.25696990052699986</c:v>
                </c:pt>
                <c:pt idx="5">
                  <c:v>0.29161877358045429</c:v>
                </c:pt>
                <c:pt idx="6">
                  <c:v>0.33105807819355415</c:v>
                </c:pt>
                <c:pt idx="7">
                  <c:v>0.37647662803322512</c:v>
                </c:pt>
                <c:pt idx="8">
                  <c:v>0.42972307520065722</c:v>
                </c:pt>
                <c:pt idx="9">
                  <c:v>0.49371378513449421</c:v>
                </c:pt>
                <c:pt idx="10">
                  <c:v>0.57305975267046738</c:v>
                </c:pt>
                <c:pt idx="11">
                  <c:v>0.67504166493770823</c:v>
                </c:pt>
                <c:pt idx="12">
                  <c:v>0.81119075419509523</c:v>
                </c:pt>
                <c:pt idx="13">
                  <c:v>1</c:v>
                </c:pt>
                <c:pt idx="14">
                  <c:v>1.0418955958994394</c:v>
                </c:pt>
                <c:pt idx="15">
                  <c:v>1.0885302455626198</c:v>
                </c:pt>
                <c:pt idx="16">
                  <c:v>1.1383794285957904</c:v>
                </c:pt>
                <c:pt idx="17">
                  <c:v>1.1906890835932704</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Sheet1!$D$2:$D$19</c:f>
              <c:numCache>
                <c:formatCode>General</c:formatCode>
                <c:ptCount val="18"/>
                <c:pt idx="0">
                  <c:v>1.5944101501516401</c:v>
                </c:pt>
                <c:pt idx="1">
                  <c:v>1.4554252226433895</c:v>
                </c:pt>
                <c:pt idx="2">
                  <c:v>1.3311878538098301</c:v>
                </c:pt>
                <c:pt idx="3">
                  <c:v>1.2230073037607601</c:v>
                </c:pt>
                <c:pt idx="4">
                  <c:v>1.1317891713836701</c:v>
                </c:pt>
                <c:pt idx="5">
                  <c:v>1.0576943845991591</c:v>
                </c:pt>
                <c:pt idx="6">
                  <c:v>1.0004107367617305</c:v>
                </c:pt>
                <c:pt idx="7">
                  <c:v>0.95934558375392598</c:v>
                </c:pt>
                <c:pt idx="8">
                  <c:v>0.93373458690320499</c:v>
                </c:pt>
                <c:pt idx="9">
                  <c:v>0.92267570083332395</c:v>
                </c:pt>
                <c:pt idx="10">
                  <c:v>0.92511257094352772</c:v>
                </c:pt>
                <c:pt idx="11">
                  <c:v>0.93980282212658828</c:v>
                </c:pt>
                <c:pt idx="12">
                  <c:v>0.96530507129904419</c:v>
                </c:pt>
                <c:pt idx="13">
                  <c:v>1</c:v>
                </c:pt>
                <c:pt idx="14">
                  <c:v>1.2694880869691698</c:v>
                </c:pt>
                <c:pt idx="15">
                  <c:v>1.6526003610894699</c:v>
                </c:pt>
                <c:pt idx="16">
                  <c:v>2.1895016168998001</c:v>
                </c:pt>
                <c:pt idx="17">
                  <c:v>2.9274678169502799</c:v>
                </c:pt>
              </c:numCache>
            </c:numRef>
          </c:yVal>
          <c:smooth val="1"/>
        </c:ser>
        <c:dLbls>
          <c:showLegendKey val="0"/>
          <c:showVal val="0"/>
          <c:showCatName val="0"/>
          <c:showSerName val="0"/>
          <c:showPercent val="0"/>
          <c:showBubbleSize val="0"/>
        </c:dLbls>
        <c:axId val="571200304"/>
        <c:axId val="571200696"/>
      </c:scatterChart>
      <c:valAx>
        <c:axId val="571200304"/>
        <c:scaling>
          <c:orientation val="minMax"/>
          <c:max val="17"/>
          <c:min val="0"/>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1200696"/>
        <c:crosses val="autoZero"/>
        <c:crossBetween val="midCat"/>
        <c:majorUnit val="1"/>
      </c:valAx>
      <c:valAx>
        <c:axId val="571200696"/>
        <c:scaling>
          <c:orientation val="minMax"/>
          <c:max val="3"/>
          <c:min val="0"/>
        </c:scaling>
        <c:delete val="0"/>
        <c:axPos val="l"/>
        <c:majorGridlines>
          <c:spPr>
            <a:ln>
              <a:prstDash val="sysDash"/>
            </a:ln>
          </c:spPr>
        </c:majorGridlines>
        <c:title>
          <c:tx>
            <c:rich>
              <a:bodyPr rot="-5400000" vert="horz"/>
              <a:lstStyle/>
              <a:p>
                <a:pPr>
                  <a:defRPr sz="1200"/>
                </a:pPr>
                <a:r>
                  <a:rPr lang="en-US" sz="1200" b="1" i="0" baseline="0" dirty="0" smtClean="0">
                    <a:solidFill>
                      <a:schemeClr val="tx1"/>
                    </a:solidFill>
                  </a:rPr>
                  <a:t>Hazard Ratio of 1 Year Mortality/Graft Failure </a:t>
                </a:r>
                <a:endParaRPr lang="en-US" sz="1200" b="1" i="0" baseline="0" dirty="0">
                  <a:solidFill>
                    <a:schemeClr val="tx1"/>
                  </a:solidFill>
                </a:endParaRPr>
              </a:p>
            </c:rich>
          </c:tx>
          <c:layout>
            <c:manualLayout>
              <c:xMode val="edge"/>
              <c:yMode val="edge"/>
              <c:x val="2.149443708916916E-2"/>
              <c:y val="7.0124248581830501E-2"/>
            </c:manualLayout>
          </c:layout>
          <c:overlay val="0"/>
        </c:title>
        <c:numFmt formatCode="#,##0.0" sourceLinked="0"/>
        <c:majorTickMark val="out"/>
        <c:minorTickMark val="none"/>
        <c:tickLblPos val="nextTo"/>
        <c:txPr>
          <a:bodyPr/>
          <a:lstStyle/>
          <a:p>
            <a:pPr>
              <a:defRPr sz="1500" b="1"/>
            </a:pPr>
            <a:endParaRPr lang="en-US"/>
          </a:p>
        </c:txPr>
        <c:crossAx val="57120030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7"/>
          <c:h val="0.82177715688764708"/>
        </c:manualLayout>
      </c:layout>
      <c:scatterChart>
        <c:scatterStyle val="smoothMarker"/>
        <c:varyColors val="0"/>
        <c:ser>
          <c:idx val="0"/>
          <c:order val="0"/>
          <c:tx>
            <c:strRef>
              <c:f>Sheet1!$A$1</c:f>
              <c:strCache>
                <c:ptCount val="1"/>
                <c:pt idx="0">
                  <c:v>Recipeint Age</c:v>
                </c:pt>
              </c:strCache>
            </c:strRef>
          </c:tx>
          <c:spPr>
            <a:ln w="38100">
              <a:solidFill>
                <a:srgbClr val="00FF00"/>
              </a:solidFill>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Sheet1!$B$2:$B$19</c:f>
              <c:numCache>
                <c:formatCode>General</c:formatCode>
                <c:ptCount val="18"/>
                <c:pt idx="0">
                  <c:v>1.10548354470469</c:v>
                </c:pt>
                <c:pt idx="1">
                  <c:v>1.0609170112412305</c:v>
                </c:pt>
                <c:pt idx="2">
                  <c:v>1.0184032701780599</c:v>
                </c:pt>
                <c:pt idx="3">
                  <c:v>0.9790696885005864</c:v>
                </c:pt>
                <c:pt idx="4">
                  <c:v>0.94410070346806718</c:v>
                </c:pt>
                <c:pt idx="5">
                  <c:v>0.91451194233184996</c:v>
                </c:pt>
                <c:pt idx="6">
                  <c:v>0.89121447782030683</c:v>
                </c:pt>
                <c:pt idx="7">
                  <c:v>0.87508920158278025</c:v>
                </c:pt>
                <c:pt idx="8">
                  <c:v>0.86707188508872324</c:v>
                </c:pt>
                <c:pt idx="9">
                  <c:v>0.86825245485260283</c:v>
                </c:pt>
                <c:pt idx="10">
                  <c:v>0.87999563756219967</c:v>
                </c:pt>
                <c:pt idx="11">
                  <c:v>0.904094964441713</c:v>
                </c:pt>
                <c:pt idx="12">
                  <c:v>0.94297908710041223</c:v>
                </c:pt>
                <c:pt idx="13">
                  <c:v>1</c:v>
                </c:pt>
                <c:pt idx="14">
                  <c:v>1.0787637620269299</c:v>
                </c:pt>
                <c:pt idx="15">
                  <c:v>1.1796460833895299</c:v>
                </c:pt>
                <c:pt idx="16">
                  <c:v>1.3016966853467198</c:v>
                </c:pt>
                <c:pt idx="17">
                  <c:v>1.4428932832135195</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Sheet1!$C$2:$C$19</c:f>
              <c:numCache>
                <c:formatCode>General</c:formatCode>
                <c:ptCount val="18"/>
                <c:pt idx="0">
                  <c:v>0.71060606104897595</c:v>
                </c:pt>
                <c:pt idx="1">
                  <c:v>0.7179428861424042</c:v>
                </c:pt>
                <c:pt idx="2">
                  <c:v>0.72457407401339624</c:v>
                </c:pt>
                <c:pt idx="3">
                  <c:v>0.73058888216527318</c:v>
                </c:pt>
                <c:pt idx="4">
                  <c:v>0.73616983763594823</c:v>
                </c:pt>
                <c:pt idx="5">
                  <c:v>0.74157037301112905</c:v>
                </c:pt>
                <c:pt idx="6">
                  <c:v>0.74725459699148622</c:v>
                </c:pt>
                <c:pt idx="7">
                  <c:v>0.75415682337928125</c:v>
                </c:pt>
                <c:pt idx="8">
                  <c:v>0.76403509284914628</c:v>
                </c:pt>
                <c:pt idx="9">
                  <c:v>0.77975494040759441</c:v>
                </c:pt>
                <c:pt idx="10">
                  <c:v>0.80533577379158305</c:v>
                </c:pt>
                <c:pt idx="11">
                  <c:v>0.84589701312825738</c:v>
                </c:pt>
                <c:pt idx="12">
                  <c:v>0.90790194897739696</c:v>
                </c:pt>
                <c:pt idx="13">
                  <c:v>1</c:v>
                </c:pt>
                <c:pt idx="14">
                  <c:v>1.0273658675069</c:v>
                </c:pt>
                <c:pt idx="15">
                  <c:v>1.0600248526302098</c:v>
                </c:pt>
                <c:pt idx="16">
                  <c:v>1.0965944015154099</c:v>
                </c:pt>
                <c:pt idx="17">
                  <c:v>1.13581331439858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Sheet1!$D$2:$D$19</c:f>
              <c:numCache>
                <c:formatCode>General</c:formatCode>
                <c:ptCount val="18"/>
                <c:pt idx="0">
                  <c:v>1.7197909426902798</c:v>
                </c:pt>
                <c:pt idx="1">
                  <c:v>1.5677359946955101</c:v>
                </c:pt>
                <c:pt idx="2">
                  <c:v>1.4313860485852599</c:v>
                </c:pt>
                <c:pt idx="3">
                  <c:v>1.3120613772545495</c:v>
                </c:pt>
                <c:pt idx="4">
                  <c:v>1.2107615562615299</c:v>
                </c:pt>
                <c:pt idx="5">
                  <c:v>1.12778520165479</c:v>
                </c:pt>
                <c:pt idx="6">
                  <c:v>1.0629084768087005</c:v>
                </c:pt>
                <c:pt idx="7">
                  <c:v>1.01541362086392</c:v>
                </c:pt>
                <c:pt idx="8">
                  <c:v>0.98400408691666374</c:v>
                </c:pt>
                <c:pt idx="9">
                  <c:v>0.96679390702354828</c:v>
                </c:pt>
                <c:pt idx="10">
                  <c:v>0.96157695625838524</c:v>
                </c:pt>
                <c:pt idx="11">
                  <c:v>0.96629695109814495</c:v>
                </c:pt>
                <c:pt idx="12">
                  <c:v>0.9794114438351802</c:v>
                </c:pt>
                <c:pt idx="13">
                  <c:v>1</c:v>
                </c:pt>
                <c:pt idx="14">
                  <c:v>1.13273303218309</c:v>
                </c:pt>
                <c:pt idx="15">
                  <c:v>1.3127662795862001</c:v>
                </c:pt>
                <c:pt idx="16">
                  <c:v>1.5451604151006695</c:v>
                </c:pt>
                <c:pt idx="17">
                  <c:v>1.8329957928386398</c:v>
                </c:pt>
              </c:numCache>
            </c:numRef>
          </c:yVal>
          <c:smooth val="1"/>
        </c:ser>
        <c:dLbls>
          <c:showLegendKey val="0"/>
          <c:showVal val="0"/>
          <c:showCatName val="0"/>
          <c:showSerName val="0"/>
          <c:showPercent val="0"/>
          <c:showBubbleSize val="0"/>
        </c:dLbls>
        <c:axId val="571201480"/>
        <c:axId val="571201872"/>
      </c:scatterChart>
      <c:valAx>
        <c:axId val="571201480"/>
        <c:scaling>
          <c:orientation val="minMax"/>
          <c:max val="17"/>
          <c:min val="0"/>
        </c:scaling>
        <c:delete val="0"/>
        <c:axPos val="b"/>
        <c:title>
          <c:tx>
            <c:rich>
              <a:bodyPr/>
              <a:lstStyle/>
              <a:p>
                <a:pPr>
                  <a:defRPr sz="1700"/>
                </a:pPr>
                <a:r>
                  <a:rPr lang="en-US" sz="1700" dirty="0" smtClean="0"/>
                  <a:t>Recipient Age</a:t>
                </a:r>
                <a:endParaRPr lang="en-US" sz="1700" dirty="0"/>
              </a:p>
            </c:rich>
          </c:tx>
          <c:layout>
            <c:manualLayout>
              <c:xMode val="edge"/>
              <c:yMode val="edge"/>
              <c:x val="0.45972951942954032"/>
              <c:y val="0.9393817204301077"/>
            </c:manualLayout>
          </c:layout>
          <c:overlay val="0"/>
        </c:title>
        <c:numFmt formatCode="#,##0" sourceLinked="0"/>
        <c:majorTickMark val="out"/>
        <c:minorTickMark val="none"/>
        <c:tickLblPos val="nextTo"/>
        <c:txPr>
          <a:bodyPr rot="0"/>
          <a:lstStyle/>
          <a:p>
            <a:pPr>
              <a:defRPr sz="1500" b="1"/>
            </a:pPr>
            <a:endParaRPr lang="en-US"/>
          </a:p>
        </c:txPr>
        <c:crossAx val="571201872"/>
        <c:crosses val="autoZero"/>
        <c:crossBetween val="midCat"/>
        <c:majorUnit val="1"/>
      </c:valAx>
      <c:valAx>
        <c:axId val="571201872"/>
        <c:scaling>
          <c:orientation val="minMax"/>
          <c:max val="2"/>
          <c:min val="0"/>
        </c:scaling>
        <c:delete val="0"/>
        <c:axPos val="l"/>
        <c:majorGridlines>
          <c:spPr>
            <a:ln>
              <a:prstDash val="sysDash"/>
            </a:ln>
          </c:spPr>
        </c:majorGridlines>
        <c:title>
          <c:tx>
            <c:rich>
              <a:bodyPr rot="-5400000" vert="horz"/>
              <a:lstStyle/>
              <a:p>
                <a:pPr>
                  <a:defRPr sz="1200"/>
                </a:pPr>
                <a:r>
                  <a:rPr lang="en-US" sz="1200" b="1" i="0" baseline="0" dirty="0" smtClean="0">
                    <a:solidFill>
                      <a:schemeClr val="tx1"/>
                    </a:solidFill>
                  </a:rPr>
                  <a:t>Hazard Ratio of 5 Year Mortality/Graft Failure </a:t>
                </a:r>
                <a:endParaRPr lang="en-US" sz="1200" b="1" i="0" baseline="0" dirty="0">
                  <a:solidFill>
                    <a:schemeClr val="tx1"/>
                  </a:solidFill>
                </a:endParaRPr>
              </a:p>
            </c:rich>
          </c:tx>
          <c:layout>
            <c:manualLayout>
              <c:xMode val="edge"/>
              <c:yMode val="edge"/>
              <c:x val="2.149443708916916E-2"/>
              <c:y val="9.1289101157437297E-2"/>
            </c:manualLayout>
          </c:layout>
          <c:overlay val="0"/>
        </c:title>
        <c:numFmt formatCode="#,##0.0" sourceLinked="0"/>
        <c:majorTickMark val="out"/>
        <c:minorTickMark val="none"/>
        <c:tickLblPos val="nextTo"/>
        <c:txPr>
          <a:bodyPr/>
          <a:lstStyle/>
          <a:p>
            <a:pPr>
              <a:defRPr sz="1500" b="1"/>
            </a:pPr>
            <a:endParaRPr lang="en-US"/>
          </a:p>
        </c:txPr>
        <c:crossAx val="5712014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26"/>
          <c:h val="0.78955973245279865"/>
        </c:manualLayout>
      </c:layout>
      <c:scatterChart>
        <c:scatterStyle val="smoothMarker"/>
        <c:varyColors val="0"/>
        <c:ser>
          <c:idx val="0"/>
          <c:order val="0"/>
          <c:tx>
            <c:strRef>
              <c:f>Sheet1!$A$1</c:f>
              <c:strCache>
                <c:ptCount val="1"/>
                <c:pt idx="0">
                  <c:v>Center Volume</c:v>
                </c:pt>
              </c:strCache>
            </c:strRef>
          </c:tx>
          <c:spPr>
            <a:ln w="38100">
              <a:solidFill>
                <a:srgbClr val="00FF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numCache>
            </c:numRef>
          </c:xVal>
          <c:yVal>
            <c:numRef>
              <c:f>Sheet1!$B$2:$B$22</c:f>
              <c:numCache>
                <c:formatCode>General</c:formatCode>
                <c:ptCount val="21"/>
                <c:pt idx="0">
                  <c:v>1.3137960292852999</c:v>
                </c:pt>
                <c:pt idx="1">
                  <c:v>1.19199536383619</c:v>
                </c:pt>
                <c:pt idx="2">
                  <c:v>1.0866238557944694</c:v>
                </c:pt>
                <c:pt idx="3">
                  <c:v>1</c:v>
                </c:pt>
                <c:pt idx="4">
                  <c:v>0.93256346735595574</c:v>
                </c:pt>
                <c:pt idx="5">
                  <c:v>0.88123133104908902</c:v>
                </c:pt>
                <c:pt idx="6">
                  <c:v>0.84293402070062973</c:v>
                </c:pt>
                <c:pt idx="7">
                  <c:v>0.81535802186831097</c:v>
                </c:pt>
                <c:pt idx="8">
                  <c:v>0.79673375163345395</c:v>
                </c:pt>
                <c:pt idx="9">
                  <c:v>0.78568268045598799</c:v>
                </c:pt>
                <c:pt idx="10">
                  <c:v>0.78110462301170702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numCache>
            </c:numRef>
          </c:xVal>
          <c:yVal>
            <c:numRef>
              <c:f>Sheet1!$C$2:$C$22</c:f>
              <c:numCache>
                <c:formatCode>General</c:formatCode>
                <c:ptCount val="21"/>
                <c:pt idx="0">
                  <c:v>1.08219981691862</c:v>
                </c:pt>
                <c:pt idx="1">
                  <c:v>1.0531180120344996</c:v>
                </c:pt>
                <c:pt idx="2">
                  <c:v>1.0254970303673998</c:v>
                </c:pt>
                <c:pt idx="3">
                  <c:v>1</c:v>
                </c:pt>
                <c:pt idx="4">
                  <c:v>0.88995559586948203</c:v>
                </c:pt>
                <c:pt idx="5">
                  <c:v>0.81126974104796756</c:v>
                </c:pt>
                <c:pt idx="6">
                  <c:v>0.75581319251024703</c:v>
                </c:pt>
                <c:pt idx="7">
                  <c:v>0.71792332901008904</c:v>
                </c:pt>
                <c:pt idx="8">
                  <c:v>0.6934727886446358</c:v>
                </c:pt>
                <c:pt idx="9">
                  <c:v>0.67923438723940421</c:v>
                </c:pt>
                <c:pt idx="10">
                  <c:v>0.67243426098197301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numCache>
            </c:numRef>
          </c:xVal>
          <c:yVal>
            <c:numRef>
              <c:f>Sheet1!$D$2:$D$22</c:f>
              <c:numCache>
                <c:formatCode>General</c:formatCode>
                <c:ptCount val="21"/>
                <c:pt idx="0">
                  <c:v>1.5949549977567601</c:v>
                </c:pt>
                <c:pt idx="1">
                  <c:v>1.3491868253796599</c:v>
                </c:pt>
                <c:pt idx="2">
                  <c:v>1.1513942693316499</c:v>
                </c:pt>
                <c:pt idx="3">
                  <c:v>1</c:v>
                </c:pt>
                <c:pt idx="4">
                  <c:v>0.97721125040771795</c:v>
                </c:pt>
                <c:pt idx="5">
                  <c:v>0.95722620915135581</c:v>
                </c:pt>
                <c:pt idx="6">
                  <c:v>0.940097064057131</c:v>
                </c:pt>
                <c:pt idx="7">
                  <c:v>0.92601629862297197</c:v>
                </c:pt>
                <c:pt idx="8">
                  <c:v>0.91537069858584919</c:v>
                </c:pt>
                <c:pt idx="9">
                  <c:v>0.90881334332522978</c:v>
                </c:pt>
                <c:pt idx="10">
                  <c:v>0.90733692123194254</c:v>
                </c:pt>
              </c:numCache>
            </c:numRef>
          </c:yVal>
          <c:smooth val="1"/>
        </c:ser>
        <c:dLbls>
          <c:showLegendKey val="0"/>
          <c:showVal val="0"/>
          <c:showCatName val="0"/>
          <c:showSerName val="0"/>
          <c:showPercent val="0"/>
          <c:showBubbleSize val="0"/>
        </c:dLbls>
        <c:axId val="571202656"/>
        <c:axId val="571203048"/>
      </c:scatterChart>
      <c:valAx>
        <c:axId val="571202656"/>
        <c:scaling>
          <c:orientation val="minMax"/>
          <c:max val="10"/>
          <c:min val="0"/>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1203048"/>
        <c:crosses val="autoZero"/>
        <c:crossBetween val="midCat"/>
        <c:majorUnit val="1"/>
      </c:valAx>
      <c:valAx>
        <c:axId val="571203048"/>
        <c:scaling>
          <c:orientation val="minMax"/>
          <c:max val="2"/>
          <c:min val="0"/>
        </c:scaling>
        <c:delete val="0"/>
        <c:axPos val="l"/>
        <c:majorGridlines>
          <c:spPr>
            <a:ln>
              <a:prstDash val="sysDash"/>
            </a:ln>
          </c:spPr>
        </c:majorGridlines>
        <c:title>
          <c:tx>
            <c:rich>
              <a:bodyPr rot="-5400000" vert="horz"/>
              <a:lstStyle/>
              <a:p>
                <a:pPr>
                  <a:defRPr sz="1200"/>
                </a:pPr>
                <a:r>
                  <a:rPr lang="en-US" sz="1200" b="1" i="0" baseline="0" dirty="0" smtClean="0">
                    <a:solidFill>
                      <a:schemeClr val="tx1"/>
                    </a:solidFill>
                  </a:rPr>
                  <a:t>Hazard Ratio of 5 Year Mortality/Graft Failure </a:t>
                </a:r>
                <a:endParaRPr lang="en-US" sz="1200" b="1" i="0" baseline="0" dirty="0">
                  <a:solidFill>
                    <a:schemeClr val="tx1"/>
                  </a:solidFill>
                </a:endParaRPr>
              </a:p>
            </c:rich>
          </c:tx>
          <c:layout>
            <c:manualLayout>
              <c:xMode val="edge"/>
              <c:yMode val="edge"/>
              <c:x val="1.2644879567045268E-2"/>
              <c:y val="7.0124248581830514E-2"/>
            </c:manualLayout>
          </c:layout>
          <c:overlay val="0"/>
        </c:title>
        <c:numFmt formatCode="#,##0.0" sourceLinked="0"/>
        <c:majorTickMark val="out"/>
        <c:minorTickMark val="none"/>
        <c:tickLblPos val="nextTo"/>
        <c:txPr>
          <a:bodyPr/>
          <a:lstStyle/>
          <a:p>
            <a:pPr>
              <a:defRPr sz="1500" b="1"/>
            </a:pPr>
            <a:endParaRPr lang="en-US"/>
          </a:p>
        </c:txPr>
        <c:crossAx val="57120265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2.2460834973753292E-2"/>
          <c:w val="0.83600586025886492"/>
          <c:h val="0.85342478674540678"/>
        </c:manualLayout>
      </c:layout>
      <c:barChart>
        <c:barDir val="col"/>
        <c:grouping val="percentStacked"/>
        <c:varyColors val="0"/>
        <c:ser>
          <c:idx val="0"/>
          <c:order val="0"/>
          <c:tx>
            <c:strRef>
              <c:f>Sheet1!$A$2</c:f>
              <c:strCache>
                <c:ptCount val="1"/>
                <c:pt idx="0">
                  <c:v>0 - 10 years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f>
              <c:strCache>
                <c:ptCount val="1"/>
                <c:pt idx="0">
                  <c:v>N</c:v>
                </c:pt>
              </c:strCache>
            </c:strRef>
          </c:cat>
          <c:val>
            <c:numRef>
              <c:f>Sheet1!$B$2</c:f>
              <c:numCache>
                <c:formatCode>General</c:formatCode>
                <c:ptCount val="1"/>
                <c:pt idx="0">
                  <c:v>695</c:v>
                </c:pt>
              </c:numCache>
            </c:numRef>
          </c:val>
        </c:ser>
        <c:ser>
          <c:idx val="1"/>
          <c:order val="1"/>
          <c:tx>
            <c:strRef>
              <c:f>Sheet1!$A$3</c:f>
              <c:strCache>
                <c:ptCount val="1"/>
                <c:pt idx="0">
                  <c:v>11 - 17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f>
              <c:strCache>
                <c:ptCount val="1"/>
                <c:pt idx="0">
                  <c:v>N</c:v>
                </c:pt>
              </c:strCache>
            </c:strRef>
          </c:cat>
          <c:val>
            <c:numRef>
              <c:f>Sheet1!$B$3</c:f>
              <c:numCache>
                <c:formatCode>General</c:formatCode>
                <c:ptCount val="1"/>
                <c:pt idx="0">
                  <c:v>455</c:v>
                </c:pt>
              </c:numCache>
            </c:numRef>
          </c:val>
        </c:ser>
        <c:ser>
          <c:idx val="2"/>
          <c:order val="2"/>
          <c:tx>
            <c:strRef>
              <c:f>Sheet1!$A$4</c:f>
              <c:strCache>
                <c:ptCount val="1"/>
                <c:pt idx="0">
                  <c:v>18 - 34 years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f>
              <c:strCache>
                <c:ptCount val="1"/>
                <c:pt idx="0">
                  <c:v>N</c:v>
                </c:pt>
              </c:strCache>
            </c:strRef>
          </c:cat>
          <c:val>
            <c:numRef>
              <c:f>Sheet1!$B$4</c:f>
              <c:numCache>
                <c:formatCode>General</c:formatCode>
                <c:ptCount val="1"/>
                <c:pt idx="0">
                  <c:v>324</c:v>
                </c:pt>
              </c:numCache>
            </c:numRef>
          </c:val>
        </c:ser>
        <c:ser>
          <c:idx val="3"/>
          <c:order val="3"/>
          <c:tx>
            <c:strRef>
              <c:f>Sheet1!$A$5</c:f>
              <c:strCache>
                <c:ptCount val="1"/>
                <c:pt idx="0">
                  <c:v>35 - 49 years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dPt>
            <c:idx val="0"/>
            <c:invertIfNegative val="0"/>
            <c:bubble3D val="0"/>
            <c:spPr>
              <a:gradFill flip="none" rotWithShape="1">
                <a:gsLst>
                  <a:gs pos="0">
                    <a:srgbClr val="000077"/>
                  </a:gs>
                  <a:gs pos="50000">
                    <a:srgbClr val="2626FF"/>
                  </a:gs>
                  <a:gs pos="100000">
                    <a:srgbClr val="000077"/>
                  </a:gs>
                </a:gsLst>
                <a:lin ang="0" scaled="1"/>
                <a:tileRect/>
              </a:gradFill>
              <a:ln>
                <a:solidFill>
                  <a:srgbClr val="000000"/>
                </a:solidFill>
              </a:ln>
            </c:spPr>
          </c:dPt>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f>
              <c:strCache>
                <c:ptCount val="1"/>
                <c:pt idx="0">
                  <c:v>N</c:v>
                </c:pt>
              </c:strCache>
            </c:strRef>
          </c:cat>
          <c:val>
            <c:numRef>
              <c:f>Sheet1!$B$5</c:f>
              <c:numCache>
                <c:formatCode>General</c:formatCode>
                <c:ptCount val="1"/>
                <c:pt idx="0">
                  <c:v>245</c:v>
                </c:pt>
              </c:numCache>
            </c:numRef>
          </c:val>
        </c:ser>
        <c:ser>
          <c:idx val="4"/>
          <c:order val="4"/>
          <c:tx>
            <c:strRef>
              <c:f>Sheet1!$A$6</c:f>
              <c:strCache>
                <c:ptCount val="1"/>
                <c:pt idx="0">
                  <c:v>50 - 59 years</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f>
              <c:strCache>
                <c:ptCount val="1"/>
                <c:pt idx="0">
                  <c:v>N</c:v>
                </c:pt>
              </c:strCache>
            </c:strRef>
          </c:cat>
          <c:val>
            <c:numRef>
              <c:f>Sheet1!$B$6</c:f>
              <c:numCache>
                <c:formatCode>General</c:formatCode>
                <c:ptCount val="1"/>
                <c:pt idx="0">
                  <c:v>101</c:v>
                </c:pt>
              </c:numCache>
            </c:numRef>
          </c:val>
        </c:ser>
        <c:ser>
          <c:idx val="5"/>
          <c:order val="5"/>
          <c:tx>
            <c:strRef>
              <c:f>Sheet1!$A$7</c:f>
              <c:strCache>
                <c:ptCount val="1"/>
                <c:pt idx="0">
                  <c:v>60+ years</c:v>
                </c:pt>
              </c:strCache>
            </c:strRef>
          </c:tx>
          <c:spPr>
            <a:gradFill>
              <a:gsLst>
                <a:gs pos="0">
                  <a:srgbClr val="6600CC"/>
                </a:gs>
                <a:gs pos="50000">
                  <a:srgbClr val="9933FF"/>
                </a:gs>
                <a:gs pos="100000">
                  <a:srgbClr val="6600CC"/>
                </a:gs>
              </a:gsLst>
              <a:lin ang="10800000" scaled="1"/>
            </a:gradFill>
            <a:ln>
              <a:solidFill>
                <a:schemeClr val="bg2"/>
              </a:solidFill>
            </a:ln>
          </c:spPr>
          <c:invertIfNegative val="0"/>
          <c:dLbls>
            <c:dLbl>
              <c:idx val="0"/>
              <c:layout>
                <c:manualLayout>
                  <c:x val="-0.19971264367816124"/>
                  <c:y val="4.166666666666667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c:v>
                </c:pt>
              </c:strCache>
            </c:strRef>
          </c:cat>
          <c:val>
            <c:numRef>
              <c:f>Sheet1!$B$7</c:f>
              <c:numCache>
                <c:formatCode>General</c:formatCode>
                <c:ptCount val="1"/>
                <c:pt idx="0">
                  <c:v>16</c:v>
                </c:pt>
              </c:numCache>
            </c:numRef>
          </c:val>
        </c:ser>
        <c:dLbls>
          <c:showLegendKey val="0"/>
          <c:showVal val="1"/>
          <c:showCatName val="0"/>
          <c:showSerName val="0"/>
          <c:showPercent val="0"/>
          <c:showBubbleSize val="0"/>
        </c:dLbls>
        <c:gapWidth val="220"/>
        <c:overlap val="100"/>
        <c:axId val="466128384"/>
        <c:axId val="442435960"/>
      </c:barChart>
      <c:catAx>
        <c:axId val="466128384"/>
        <c:scaling>
          <c:orientation val="minMax"/>
        </c:scaling>
        <c:delete val="1"/>
        <c:axPos val="b"/>
        <c:title>
          <c:tx>
            <c:rich>
              <a:bodyPr/>
              <a:lstStyle/>
              <a:p>
                <a:pPr>
                  <a:defRPr sz="1700"/>
                </a:pPr>
                <a:r>
                  <a:rPr lang="en-US" sz="1700" dirty="0" smtClean="0"/>
                  <a:t>Donor  Age (Years)</a:t>
                </a:r>
                <a:endParaRPr lang="en-US" sz="1700" dirty="0"/>
              </a:p>
            </c:rich>
          </c:tx>
          <c:layout>
            <c:manualLayout>
              <c:xMode val="edge"/>
              <c:yMode val="edge"/>
              <c:x val="0.45554020725857536"/>
              <c:y val="0.91950274770341156"/>
            </c:manualLayout>
          </c:layout>
          <c:overlay val="0"/>
        </c:title>
        <c:numFmt formatCode="General" sourceLinked="0"/>
        <c:majorTickMark val="out"/>
        <c:minorTickMark val="none"/>
        <c:tickLblPos val="none"/>
        <c:crossAx val="442435960"/>
        <c:crosses val="autoZero"/>
        <c:auto val="1"/>
        <c:lblAlgn val="ctr"/>
        <c:lblOffset val="100"/>
        <c:noMultiLvlLbl val="0"/>
      </c:catAx>
      <c:valAx>
        <c:axId val="4424359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6471739523938825E-2"/>
              <c:y val="0.26488660597112984"/>
            </c:manualLayout>
          </c:layout>
          <c:overlay val="0"/>
        </c:title>
        <c:numFmt formatCode="0%" sourceLinked="1"/>
        <c:majorTickMark val="out"/>
        <c:minorTickMark val="none"/>
        <c:tickLblPos val="nextTo"/>
        <c:txPr>
          <a:bodyPr/>
          <a:lstStyle/>
          <a:p>
            <a:pPr>
              <a:defRPr sz="1500" b="1"/>
            </a:pPr>
            <a:endParaRPr lang="en-US"/>
          </a:p>
        </c:txPr>
        <c:crossAx val="466128384"/>
        <c:crosses val="autoZero"/>
        <c:crossBetween val="between"/>
      </c:valAx>
      <c:spPr>
        <a:solidFill>
          <a:srgbClr val="000000"/>
        </a:solidFill>
        <a:ln w="12700">
          <a:solidFill>
            <a:srgbClr val="FFFFFF"/>
          </a:solidFill>
        </a:ln>
      </c:spPr>
    </c:plotArea>
    <c:legend>
      <c:legendPos val="l"/>
      <c:layout>
        <c:manualLayout>
          <c:xMode val="edge"/>
          <c:yMode val="edge"/>
          <c:x val="0.76724137931034564"/>
          <c:y val="0.17196030183727776"/>
          <c:w val="0.17079894108064209"/>
          <c:h val="0.49883776246719158"/>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921063971481177"/>
          <c:w val="0.86362491052258861"/>
          <c:h val="0.71435460492811564"/>
        </c:manualLayout>
      </c:layout>
      <c:barChart>
        <c:barDir val="col"/>
        <c:grouping val="percentStacked"/>
        <c:varyColors val="0"/>
        <c:ser>
          <c:idx val="0"/>
          <c:order val="0"/>
          <c:tx>
            <c:strRef>
              <c:f>Sheet1!$A$2</c:f>
              <c:strCache>
                <c:ptCount val="1"/>
                <c:pt idx="0">
                  <c:v>0-10 years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Sheet1!$B$1:$E$1</c:f>
              <c:strCache>
                <c:ptCount val="4"/>
                <c:pt idx="0">
                  <c:v>&lt;1 year</c:v>
                </c:pt>
                <c:pt idx="1">
                  <c:v>1 - 5 years</c:v>
                </c:pt>
                <c:pt idx="2">
                  <c:v>6 - 10 years</c:v>
                </c:pt>
                <c:pt idx="3">
                  <c:v>11 - 17 years</c:v>
                </c:pt>
              </c:strCache>
            </c:strRef>
          </c:cat>
          <c:val>
            <c:numRef>
              <c:f>Sheet1!$B$2:$E$2</c:f>
              <c:numCache>
                <c:formatCode>General</c:formatCode>
                <c:ptCount val="4"/>
                <c:pt idx="0">
                  <c:v>51</c:v>
                </c:pt>
                <c:pt idx="1">
                  <c:v>81</c:v>
                </c:pt>
                <c:pt idx="2">
                  <c:v>140</c:v>
                </c:pt>
                <c:pt idx="3">
                  <c:v>143</c:v>
                </c:pt>
              </c:numCache>
            </c:numRef>
          </c:val>
        </c:ser>
        <c:ser>
          <c:idx val="1"/>
          <c:order val="1"/>
          <c:tx>
            <c:strRef>
              <c:f>Sheet1!$A$3</c:f>
              <c:strCache>
                <c:ptCount val="1"/>
                <c:pt idx="0">
                  <c:v>11-17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&lt;1 year</c:v>
                </c:pt>
                <c:pt idx="1">
                  <c:v>1 - 5 years</c:v>
                </c:pt>
                <c:pt idx="2">
                  <c:v>6 - 10 years</c:v>
                </c:pt>
                <c:pt idx="3">
                  <c:v>11 - 17 years</c:v>
                </c:pt>
              </c:strCache>
            </c:strRef>
          </c:cat>
          <c:val>
            <c:numRef>
              <c:f>Sheet1!$B$3:$E$3</c:f>
              <c:numCache>
                <c:formatCode>General</c:formatCode>
                <c:ptCount val="4"/>
                <c:pt idx="0">
                  <c:v>0</c:v>
                </c:pt>
                <c:pt idx="1">
                  <c:v>0</c:v>
                </c:pt>
                <c:pt idx="2">
                  <c:v>18</c:v>
                </c:pt>
                <c:pt idx="3">
                  <c:v>313</c:v>
                </c:pt>
              </c:numCache>
            </c:numRef>
          </c:val>
        </c:ser>
        <c:ser>
          <c:idx val="2"/>
          <c:order val="2"/>
          <c:tx>
            <c:strRef>
              <c:f>Sheet1!$A$4</c:f>
              <c:strCache>
                <c:ptCount val="1"/>
                <c:pt idx="0">
                  <c:v>18-34 years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strRef>
              <c:f>Sheet1!$B$1:$E$1</c:f>
              <c:strCache>
                <c:ptCount val="4"/>
                <c:pt idx="0">
                  <c:v>&lt;1 year</c:v>
                </c:pt>
                <c:pt idx="1">
                  <c:v>1 - 5 years</c:v>
                </c:pt>
                <c:pt idx="2">
                  <c:v>6 - 10 years</c:v>
                </c:pt>
                <c:pt idx="3">
                  <c:v>11 - 17 years</c:v>
                </c:pt>
              </c:strCache>
            </c:strRef>
          </c:cat>
          <c:val>
            <c:numRef>
              <c:f>Sheet1!$B$4:$E$4</c:f>
              <c:numCache>
                <c:formatCode>General</c:formatCode>
                <c:ptCount val="4"/>
                <c:pt idx="0">
                  <c:v>2</c:v>
                </c:pt>
                <c:pt idx="1">
                  <c:v>2</c:v>
                </c:pt>
                <c:pt idx="2">
                  <c:v>4</c:v>
                </c:pt>
                <c:pt idx="3">
                  <c:v>215</c:v>
                </c:pt>
              </c:numCache>
            </c:numRef>
          </c:val>
        </c:ser>
        <c:ser>
          <c:idx val="3"/>
          <c:order val="3"/>
          <c:tx>
            <c:strRef>
              <c:f>Sheet1!$A$5</c:f>
              <c:strCache>
                <c:ptCount val="1"/>
                <c:pt idx="0">
                  <c:v>35-49 years</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Sheet1!$B$1:$E$1</c:f>
              <c:strCache>
                <c:ptCount val="4"/>
                <c:pt idx="0">
                  <c:v>&lt;1 year</c:v>
                </c:pt>
                <c:pt idx="1">
                  <c:v>1 - 5 years</c:v>
                </c:pt>
                <c:pt idx="2">
                  <c:v>6 - 10 years</c:v>
                </c:pt>
                <c:pt idx="3">
                  <c:v>11 - 17 years</c:v>
                </c:pt>
              </c:strCache>
            </c:strRef>
          </c:cat>
          <c:val>
            <c:numRef>
              <c:f>Sheet1!$B$5:$E$5</c:f>
              <c:numCache>
                <c:formatCode>General</c:formatCode>
                <c:ptCount val="4"/>
                <c:pt idx="0">
                  <c:v>1</c:v>
                </c:pt>
                <c:pt idx="1">
                  <c:v>0</c:v>
                </c:pt>
                <c:pt idx="2">
                  <c:v>9</c:v>
                </c:pt>
                <c:pt idx="3">
                  <c:v>176</c:v>
                </c:pt>
              </c:numCache>
            </c:numRef>
          </c:val>
        </c:ser>
        <c:ser>
          <c:idx val="4"/>
          <c:order val="4"/>
          <c:tx>
            <c:strRef>
              <c:f>Sheet1!$A$6</c:f>
              <c:strCache>
                <c:ptCount val="1"/>
                <c:pt idx="0">
                  <c:v>50-59 years</c:v>
                </c:pt>
              </c:strCache>
            </c:strRef>
          </c:tx>
          <c:spPr>
            <a:gradFill>
              <a:gsLst>
                <a:gs pos="0">
                  <a:srgbClr val="CC6600"/>
                </a:gs>
                <a:gs pos="50000">
                  <a:srgbClr val="FF9900"/>
                </a:gs>
                <a:gs pos="100000">
                  <a:srgbClr val="CC6600"/>
                </a:gs>
              </a:gsLst>
              <a:lin ang="10800000" scaled="1"/>
            </a:gradFill>
          </c:spPr>
          <c:invertIfNegative val="0"/>
          <c:cat>
            <c:strRef>
              <c:f>Sheet1!$B$1:$E$1</c:f>
              <c:strCache>
                <c:ptCount val="4"/>
                <c:pt idx="0">
                  <c:v>&lt;1 year</c:v>
                </c:pt>
                <c:pt idx="1">
                  <c:v>1 - 5 years</c:v>
                </c:pt>
                <c:pt idx="2">
                  <c:v>6 - 10 years</c:v>
                </c:pt>
                <c:pt idx="3">
                  <c:v>11 - 17 years</c:v>
                </c:pt>
              </c:strCache>
            </c:strRef>
          </c:cat>
          <c:val>
            <c:numRef>
              <c:f>Sheet1!$B$6:$E$6</c:f>
              <c:numCache>
                <c:formatCode>General</c:formatCode>
                <c:ptCount val="4"/>
                <c:pt idx="0">
                  <c:v>1</c:v>
                </c:pt>
                <c:pt idx="1">
                  <c:v>0</c:v>
                </c:pt>
                <c:pt idx="2">
                  <c:v>1</c:v>
                </c:pt>
                <c:pt idx="3">
                  <c:v>86</c:v>
                </c:pt>
              </c:numCache>
            </c:numRef>
          </c:val>
        </c:ser>
        <c:ser>
          <c:idx val="5"/>
          <c:order val="5"/>
          <c:tx>
            <c:strRef>
              <c:f>Sheet1!$A$7</c:f>
              <c:strCache>
                <c:ptCount val="1"/>
                <c:pt idx="0">
                  <c:v>60+ years</c:v>
                </c:pt>
              </c:strCache>
            </c:strRef>
          </c:tx>
          <c:spPr>
            <a:gradFill>
              <a:gsLst>
                <a:gs pos="0">
                  <a:srgbClr val="7030A0"/>
                </a:gs>
                <a:gs pos="50000">
                  <a:srgbClr val="9966FF"/>
                </a:gs>
                <a:gs pos="100000">
                  <a:srgbClr val="7030A0"/>
                </a:gs>
              </a:gsLst>
              <a:lin ang="10800000" scaled="1"/>
            </a:gradFill>
          </c:spPr>
          <c:invertIfNegative val="0"/>
          <c:cat>
            <c:strRef>
              <c:f>Sheet1!$B$1:$E$1</c:f>
              <c:strCache>
                <c:ptCount val="4"/>
                <c:pt idx="0">
                  <c:v>&lt;1 year</c:v>
                </c:pt>
                <c:pt idx="1">
                  <c:v>1 - 5 years</c:v>
                </c:pt>
                <c:pt idx="2">
                  <c:v>6 - 10 years</c:v>
                </c:pt>
                <c:pt idx="3">
                  <c:v>11 - 17 years</c:v>
                </c:pt>
              </c:strCache>
            </c:strRef>
          </c:cat>
          <c:val>
            <c:numRef>
              <c:f>Sheet1!$B$7:$E$7</c:f>
              <c:numCache>
                <c:formatCode>General</c:formatCode>
                <c:ptCount val="4"/>
                <c:pt idx="0">
                  <c:v>0</c:v>
                </c:pt>
                <c:pt idx="1">
                  <c:v>0</c:v>
                </c:pt>
                <c:pt idx="2">
                  <c:v>1</c:v>
                </c:pt>
                <c:pt idx="3">
                  <c:v>14</c:v>
                </c:pt>
              </c:numCache>
            </c:numRef>
          </c:val>
        </c:ser>
        <c:dLbls>
          <c:showLegendKey val="0"/>
          <c:showVal val="0"/>
          <c:showCatName val="0"/>
          <c:showSerName val="0"/>
          <c:showPercent val="0"/>
          <c:showBubbleSize val="0"/>
        </c:dLbls>
        <c:gapWidth val="40"/>
        <c:overlap val="100"/>
        <c:axId val="442436744"/>
        <c:axId val="442437136"/>
      </c:barChart>
      <c:catAx>
        <c:axId val="442436744"/>
        <c:scaling>
          <c:orientation val="minMax"/>
        </c:scaling>
        <c:delete val="0"/>
        <c:axPos val="b"/>
        <c:title>
          <c:tx>
            <c:rich>
              <a:bodyPr/>
              <a:lstStyle/>
              <a:p>
                <a:pPr>
                  <a:defRPr sz="1700"/>
                </a:pPr>
                <a:r>
                  <a:rPr lang="en-US" sz="1700" dirty="0" smtClean="0"/>
                  <a:t>Recipient  Age</a:t>
                </a:r>
                <a:endParaRPr lang="en-US" sz="1700" dirty="0"/>
              </a:p>
            </c:rich>
          </c:tx>
          <c:layout>
            <c:manualLayout>
              <c:xMode val="edge"/>
              <c:yMode val="edge"/>
              <c:x val="0.41615566859452308"/>
              <c:y val="0.9059694881889766"/>
            </c:manualLayout>
          </c:layout>
          <c:overlay val="0"/>
        </c:title>
        <c:numFmt formatCode="General" sourceLinked="0"/>
        <c:majorTickMark val="out"/>
        <c:minorTickMark val="none"/>
        <c:tickLblPos val="nextTo"/>
        <c:txPr>
          <a:bodyPr/>
          <a:lstStyle/>
          <a:p>
            <a:pPr>
              <a:defRPr sz="1500" b="1"/>
            </a:pPr>
            <a:endParaRPr lang="en-US"/>
          </a:p>
        </c:txPr>
        <c:crossAx val="442437136"/>
        <c:crosses val="autoZero"/>
        <c:auto val="1"/>
        <c:lblAlgn val="ctr"/>
        <c:lblOffset val="100"/>
        <c:noMultiLvlLbl val="0"/>
      </c:catAx>
      <c:valAx>
        <c:axId val="44243713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42436744"/>
        <c:crosses val="autoZero"/>
        <c:crossBetween val="between"/>
        <c:majorUnit val="0.2"/>
      </c:valAx>
      <c:spPr>
        <a:solidFill>
          <a:srgbClr val="000000"/>
        </a:solidFill>
        <a:ln w="12700">
          <a:solidFill>
            <a:srgbClr val="FFFFFF"/>
          </a:solidFill>
        </a:ln>
      </c:spPr>
    </c:plotArea>
    <c:legend>
      <c:legendPos val="t"/>
      <c:layout>
        <c:manualLayout>
          <c:xMode val="edge"/>
          <c:yMode val="edge"/>
          <c:x val="0.1593640396720328"/>
          <c:y val="3.0161789477807809E-2"/>
          <c:w val="0.81408728776159622"/>
          <c:h val="5.3441845888666774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4.8958223972003521E-2"/>
          <c:w val="0.86950351891854261"/>
          <c:h val="0.81856058617672756"/>
        </c:manualLayout>
      </c:layout>
      <c:barChart>
        <c:barDir val="col"/>
        <c:grouping val="stacked"/>
        <c:varyColors val="0"/>
        <c:ser>
          <c:idx val="0"/>
          <c:order val="0"/>
          <c:tx>
            <c:strRef>
              <c:f>Sheet1!$B$1</c:f>
              <c:strCache>
                <c:ptCount val="1"/>
                <c:pt idx="0">
                  <c:v>&lt;1 year</c:v>
                </c:pt>
              </c:strCache>
            </c:strRef>
          </c:tx>
          <c:spPr>
            <a:gradFill flip="none" rotWithShape="1">
              <a:gsLst>
                <a:gs pos="0">
                  <a:srgbClr val="7030A0"/>
                </a:gs>
                <a:gs pos="50000">
                  <a:srgbClr val="9966FF"/>
                </a:gs>
                <a:gs pos="100000">
                  <a:srgbClr val="7030A0"/>
                </a:gs>
              </a:gsLst>
              <a:lin ang="10800000" scaled="1"/>
              <a:tileRect/>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0</c:v>
                </c:pt>
                <c:pt idx="1">
                  <c:v>0</c:v>
                </c:pt>
                <c:pt idx="2">
                  <c:v>0</c:v>
                </c:pt>
                <c:pt idx="3">
                  <c:v>1</c:v>
                </c:pt>
                <c:pt idx="4">
                  <c:v>0</c:v>
                </c:pt>
                <c:pt idx="5">
                  <c:v>2</c:v>
                </c:pt>
                <c:pt idx="6">
                  <c:v>0</c:v>
                </c:pt>
                <c:pt idx="7">
                  <c:v>3</c:v>
                </c:pt>
                <c:pt idx="8">
                  <c:v>5</c:v>
                </c:pt>
                <c:pt idx="9">
                  <c:v>10</c:v>
                </c:pt>
                <c:pt idx="10">
                  <c:v>10</c:v>
                </c:pt>
                <c:pt idx="11">
                  <c:v>7</c:v>
                </c:pt>
                <c:pt idx="12">
                  <c:v>7</c:v>
                </c:pt>
                <c:pt idx="13">
                  <c:v>4</c:v>
                </c:pt>
                <c:pt idx="14">
                  <c:v>3</c:v>
                </c:pt>
                <c:pt idx="15">
                  <c:v>2</c:v>
                </c:pt>
                <c:pt idx="16">
                  <c:v>3</c:v>
                </c:pt>
                <c:pt idx="17">
                  <c:v>4</c:v>
                </c:pt>
                <c:pt idx="18">
                  <c:v>4</c:v>
                </c:pt>
                <c:pt idx="19">
                  <c:v>4</c:v>
                </c:pt>
                <c:pt idx="20">
                  <c:v>6</c:v>
                </c:pt>
                <c:pt idx="21">
                  <c:v>6</c:v>
                </c:pt>
                <c:pt idx="22">
                  <c:v>3</c:v>
                </c:pt>
                <c:pt idx="23">
                  <c:v>3</c:v>
                </c:pt>
                <c:pt idx="24">
                  <c:v>8</c:v>
                </c:pt>
                <c:pt idx="25">
                  <c:v>3</c:v>
                </c:pt>
                <c:pt idx="26">
                  <c:v>4</c:v>
                </c:pt>
              </c:numCache>
            </c:numRef>
          </c:val>
        </c:ser>
        <c:ser>
          <c:idx val="1"/>
          <c:order val="1"/>
          <c:tx>
            <c:strRef>
              <c:f>Sheet1!$C$1</c:f>
              <c:strCache>
                <c:ptCount val="1"/>
                <c:pt idx="0">
                  <c:v>1-5 years</c:v>
                </c:pt>
              </c:strCache>
            </c:strRef>
          </c:tx>
          <c:spPr>
            <a:gradFill flip="none" rotWithShape="1">
              <a:gsLst>
                <a:gs pos="0">
                  <a:srgbClr val="FFCC00">
                    <a:lumMod val="75000"/>
                  </a:srgbClr>
                </a:gs>
                <a:gs pos="50000">
                  <a:srgbClr val="FFFF00"/>
                </a:gs>
                <a:gs pos="100000">
                  <a:schemeClr val="tx2">
                    <a:lumMod val="75000"/>
                  </a:schemeClr>
                </a:gs>
              </a:gsLst>
              <a:lin ang="10800000" scaled="1"/>
              <a:tileRect/>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0</c:v>
                </c:pt>
                <c:pt idx="1">
                  <c:v>0</c:v>
                </c:pt>
                <c:pt idx="2">
                  <c:v>1</c:v>
                </c:pt>
                <c:pt idx="3">
                  <c:v>0</c:v>
                </c:pt>
                <c:pt idx="4">
                  <c:v>2</c:v>
                </c:pt>
                <c:pt idx="5">
                  <c:v>5</c:v>
                </c:pt>
                <c:pt idx="6">
                  <c:v>6</c:v>
                </c:pt>
                <c:pt idx="7">
                  <c:v>6</c:v>
                </c:pt>
                <c:pt idx="8">
                  <c:v>3</c:v>
                </c:pt>
                <c:pt idx="9">
                  <c:v>8</c:v>
                </c:pt>
                <c:pt idx="10">
                  <c:v>3</c:v>
                </c:pt>
                <c:pt idx="11">
                  <c:v>7</c:v>
                </c:pt>
                <c:pt idx="12">
                  <c:v>12</c:v>
                </c:pt>
                <c:pt idx="13">
                  <c:v>3</c:v>
                </c:pt>
                <c:pt idx="14">
                  <c:v>3</c:v>
                </c:pt>
                <c:pt idx="15">
                  <c:v>5</c:v>
                </c:pt>
                <c:pt idx="16">
                  <c:v>5</c:v>
                </c:pt>
                <c:pt idx="17">
                  <c:v>3</c:v>
                </c:pt>
                <c:pt idx="18">
                  <c:v>2</c:v>
                </c:pt>
                <c:pt idx="19">
                  <c:v>11</c:v>
                </c:pt>
                <c:pt idx="20">
                  <c:v>9</c:v>
                </c:pt>
                <c:pt idx="21">
                  <c:v>9</c:v>
                </c:pt>
                <c:pt idx="22">
                  <c:v>3</c:v>
                </c:pt>
                <c:pt idx="23">
                  <c:v>6</c:v>
                </c:pt>
                <c:pt idx="24">
                  <c:v>7</c:v>
                </c:pt>
                <c:pt idx="25">
                  <c:v>9</c:v>
                </c:pt>
                <c:pt idx="26">
                  <c:v>5</c:v>
                </c:pt>
              </c:numCache>
            </c:numRef>
          </c:val>
        </c:ser>
        <c:ser>
          <c:idx val="2"/>
          <c:order val="2"/>
          <c:tx>
            <c:strRef>
              <c:f>Sheet1!$D$1</c:f>
              <c:strCache>
                <c:ptCount val="1"/>
                <c:pt idx="0">
                  <c:v>6-10 years</c:v>
                </c:pt>
              </c:strCache>
            </c:strRef>
          </c:tx>
          <c:spPr>
            <a:gradFill flip="none" rotWithShape="1">
              <a:gsLst>
                <a:gs pos="0">
                  <a:srgbClr val="C00000"/>
                </a:gs>
                <a:gs pos="50000">
                  <a:srgbClr val="FF0000"/>
                </a:gs>
                <a:gs pos="100000">
                  <a:srgbClr val="C00000"/>
                </a:gs>
              </a:gsLst>
              <a:lin ang="10800000" scaled="1"/>
              <a:tileRect/>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Sheet1!$D$2:$D$28</c:f>
              <c:numCache>
                <c:formatCode>General</c:formatCode>
                <c:ptCount val="27"/>
                <c:pt idx="0">
                  <c:v>0</c:v>
                </c:pt>
                <c:pt idx="1">
                  <c:v>1</c:v>
                </c:pt>
                <c:pt idx="2">
                  <c:v>1</c:v>
                </c:pt>
                <c:pt idx="3">
                  <c:v>3</c:v>
                </c:pt>
                <c:pt idx="4">
                  <c:v>4</c:v>
                </c:pt>
                <c:pt idx="5">
                  <c:v>8</c:v>
                </c:pt>
                <c:pt idx="6">
                  <c:v>11</c:v>
                </c:pt>
                <c:pt idx="7">
                  <c:v>9</c:v>
                </c:pt>
                <c:pt idx="8">
                  <c:v>10</c:v>
                </c:pt>
                <c:pt idx="9">
                  <c:v>15</c:v>
                </c:pt>
                <c:pt idx="10">
                  <c:v>9</c:v>
                </c:pt>
                <c:pt idx="11">
                  <c:v>17</c:v>
                </c:pt>
                <c:pt idx="12">
                  <c:v>14</c:v>
                </c:pt>
                <c:pt idx="13">
                  <c:v>15</c:v>
                </c:pt>
                <c:pt idx="14">
                  <c:v>13</c:v>
                </c:pt>
                <c:pt idx="15">
                  <c:v>8</c:v>
                </c:pt>
                <c:pt idx="16">
                  <c:v>13</c:v>
                </c:pt>
                <c:pt idx="17">
                  <c:v>12</c:v>
                </c:pt>
                <c:pt idx="18">
                  <c:v>10</c:v>
                </c:pt>
                <c:pt idx="19">
                  <c:v>10</c:v>
                </c:pt>
                <c:pt idx="20">
                  <c:v>14</c:v>
                </c:pt>
                <c:pt idx="21">
                  <c:v>9</c:v>
                </c:pt>
                <c:pt idx="22">
                  <c:v>19</c:v>
                </c:pt>
                <c:pt idx="23">
                  <c:v>18</c:v>
                </c:pt>
                <c:pt idx="24">
                  <c:v>22</c:v>
                </c:pt>
                <c:pt idx="25">
                  <c:v>17</c:v>
                </c:pt>
                <c:pt idx="26">
                  <c:v>12</c:v>
                </c:pt>
              </c:numCache>
            </c:numRef>
          </c:val>
        </c:ser>
        <c:ser>
          <c:idx val="3"/>
          <c:order val="3"/>
          <c:tx>
            <c:strRef>
              <c:f>Sheet1!$E$1</c:f>
              <c:strCache>
                <c:ptCount val="1"/>
                <c:pt idx="0">
                  <c:v>11-17 years</c:v>
                </c:pt>
              </c:strCache>
            </c:strRef>
          </c:tx>
          <c:spPr>
            <a:gradFill>
              <a:gsLst>
                <a:gs pos="0">
                  <a:srgbClr val="208C03"/>
                </a:gs>
                <a:gs pos="50000">
                  <a:srgbClr val="20F703"/>
                </a:gs>
                <a:gs pos="100000">
                  <a:srgbClr val="208C03"/>
                </a:gs>
              </a:gsLst>
              <a:lin ang="10800000" scaled="0"/>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Sheet1!$E$2:$E$28</c:f>
              <c:numCache>
                <c:formatCode>General</c:formatCode>
                <c:ptCount val="27"/>
                <c:pt idx="0">
                  <c:v>1</c:v>
                </c:pt>
                <c:pt idx="1">
                  <c:v>2</c:v>
                </c:pt>
                <c:pt idx="2">
                  <c:v>3</c:v>
                </c:pt>
                <c:pt idx="3">
                  <c:v>3</c:v>
                </c:pt>
                <c:pt idx="4">
                  <c:v>17</c:v>
                </c:pt>
                <c:pt idx="5">
                  <c:v>30</c:v>
                </c:pt>
                <c:pt idx="6">
                  <c:v>31</c:v>
                </c:pt>
                <c:pt idx="7">
                  <c:v>31</c:v>
                </c:pt>
                <c:pt idx="8">
                  <c:v>34</c:v>
                </c:pt>
                <c:pt idx="9">
                  <c:v>63</c:v>
                </c:pt>
                <c:pt idx="10">
                  <c:v>60</c:v>
                </c:pt>
                <c:pt idx="11">
                  <c:v>64</c:v>
                </c:pt>
                <c:pt idx="12">
                  <c:v>63</c:v>
                </c:pt>
                <c:pt idx="13">
                  <c:v>51</c:v>
                </c:pt>
                <c:pt idx="14">
                  <c:v>54</c:v>
                </c:pt>
                <c:pt idx="15">
                  <c:v>57</c:v>
                </c:pt>
                <c:pt idx="16">
                  <c:v>53</c:v>
                </c:pt>
                <c:pt idx="17">
                  <c:v>59</c:v>
                </c:pt>
                <c:pt idx="18">
                  <c:v>73</c:v>
                </c:pt>
                <c:pt idx="19">
                  <c:v>72</c:v>
                </c:pt>
                <c:pt idx="20">
                  <c:v>74</c:v>
                </c:pt>
                <c:pt idx="21">
                  <c:v>84</c:v>
                </c:pt>
                <c:pt idx="22">
                  <c:v>89</c:v>
                </c:pt>
                <c:pt idx="23">
                  <c:v>98</c:v>
                </c:pt>
                <c:pt idx="24">
                  <c:v>89</c:v>
                </c:pt>
                <c:pt idx="25">
                  <c:v>77</c:v>
                </c:pt>
                <c:pt idx="26">
                  <c:v>72</c:v>
                </c:pt>
              </c:numCache>
            </c:numRef>
          </c:val>
        </c:ser>
        <c:ser>
          <c:idx val="4"/>
          <c:order val="4"/>
          <c:tx>
            <c:strRef>
              <c:f>Sheet1!$F$1</c:f>
              <c:strCache>
                <c:ptCount val="1"/>
                <c:pt idx="0">
                  <c:v>Total</c:v>
                </c:pt>
              </c:strCache>
            </c:strRef>
          </c:tx>
          <c:spPr>
            <a:noFill/>
          </c:spPr>
          <c:invertIfNegative val="0"/>
          <c:dLbls>
            <c:spPr>
              <a:solidFill>
                <a:srgbClr val="000000">
                  <a:alpha val="50000"/>
                </a:srgbClr>
              </a:solidFill>
            </c:spPr>
            <c:txPr>
              <a:bodyPr/>
              <a:lstStyle/>
              <a:p>
                <a:pPr>
                  <a:defRPr sz="12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Sheet1!$F$2:$F$28</c:f>
              <c:numCache>
                <c:formatCode>General</c:formatCode>
                <c:ptCount val="27"/>
                <c:pt idx="0">
                  <c:v>1</c:v>
                </c:pt>
                <c:pt idx="1">
                  <c:v>3</c:v>
                </c:pt>
                <c:pt idx="2">
                  <c:v>5</c:v>
                </c:pt>
                <c:pt idx="3">
                  <c:v>7</c:v>
                </c:pt>
                <c:pt idx="4">
                  <c:v>23</c:v>
                </c:pt>
                <c:pt idx="5">
                  <c:v>45</c:v>
                </c:pt>
                <c:pt idx="6">
                  <c:v>48</c:v>
                </c:pt>
                <c:pt idx="7">
                  <c:v>49</c:v>
                </c:pt>
                <c:pt idx="8">
                  <c:v>52</c:v>
                </c:pt>
                <c:pt idx="9">
                  <c:v>96</c:v>
                </c:pt>
                <c:pt idx="10">
                  <c:v>82</c:v>
                </c:pt>
                <c:pt idx="11">
                  <c:v>95</c:v>
                </c:pt>
                <c:pt idx="12">
                  <c:v>96</c:v>
                </c:pt>
                <c:pt idx="13">
                  <c:v>73</c:v>
                </c:pt>
                <c:pt idx="14">
                  <c:v>73</c:v>
                </c:pt>
                <c:pt idx="15">
                  <c:v>72</c:v>
                </c:pt>
                <c:pt idx="16">
                  <c:v>74</c:v>
                </c:pt>
                <c:pt idx="17">
                  <c:v>78</c:v>
                </c:pt>
                <c:pt idx="18">
                  <c:v>89</c:v>
                </c:pt>
                <c:pt idx="19">
                  <c:v>97</c:v>
                </c:pt>
                <c:pt idx="20">
                  <c:v>103</c:v>
                </c:pt>
                <c:pt idx="21">
                  <c:v>108</c:v>
                </c:pt>
                <c:pt idx="22">
                  <c:v>114</c:v>
                </c:pt>
                <c:pt idx="23">
                  <c:v>125</c:v>
                </c:pt>
                <c:pt idx="24">
                  <c:v>126</c:v>
                </c:pt>
                <c:pt idx="25">
                  <c:v>106</c:v>
                </c:pt>
                <c:pt idx="26">
                  <c:v>93</c:v>
                </c:pt>
              </c:numCache>
            </c:numRef>
          </c:val>
        </c:ser>
        <c:dLbls>
          <c:showLegendKey val="0"/>
          <c:showVal val="0"/>
          <c:showCatName val="0"/>
          <c:showSerName val="0"/>
          <c:showPercent val="0"/>
          <c:showBubbleSize val="0"/>
        </c:dLbls>
        <c:gapWidth val="25"/>
        <c:overlap val="100"/>
        <c:axId val="442438312"/>
        <c:axId val="442438704"/>
      </c:barChart>
      <c:catAx>
        <c:axId val="442438312"/>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442438704"/>
        <c:crosses val="autoZero"/>
        <c:auto val="1"/>
        <c:lblAlgn val="ctr"/>
        <c:lblOffset val="100"/>
        <c:tickLblSkip val="1"/>
        <c:noMultiLvlLbl val="0"/>
      </c:catAx>
      <c:valAx>
        <c:axId val="442438704"/>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42438312"/>
        <c:crosses val="autoZero"/>
        <c:crossBetween val="between"/>
        <c:majorUnit val="20"/>
      </c:valAx>
      <c:spPr>
        <a:solidFill>
          <a:schemeClr val="bg2"/>
        </a:solidFill>
        <a:ln>
          <a:solidFill>
            <a:schemeClr val="tx1"/>
          </a:solidFill>
        </a:ln>
      </c:spPr>
    </c:plotArea>
    <c:legend>
      <c:legendPos val="r"/>
      <c:legendEntry>
        <c:idx val="0"/>
        <c:delete val="1"/>
      </c:legendEntry>
      <c:layout>
        <c:manualLayout>
          <c:xMode val="edge"/>
          <c:yMode val="edge"/>
          <c:x val="0.14843077137481708"/>
          <c:y val="0.10089532989410795"/>
          <c:w val="0.15039672032146562"/>
          <c:h val="0.2510253718285214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8983284984112E-2"/>
          <c:y val="4.693902685241276E-2"/>
          <c:w val="0.82969724179214444"/>
          <c:h val="0.76806178073894604"/>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0</c:v>
                </c:pt>
                <c:pt idx="1">
                  <c:v>0</c:v>
                </c:pt>
                <c:pt idx="2">
                  <c:v>0</c:v>
                </c:pt>
                <c:pt idx="3">
                  <c:v>1</c:v>
                </c:pt>
                <c:pt idx="4">
                  <c:v>3</c:v>
                </c:pt>
                <c:pt idx="5">
                  <c:v>5</c:v>
                </c:pt>
                <c:pt idx="6">
                  <c:v>3</c:v>
                </c:pt>
                <c:pt idx="7">
                  <c:v>2</c:v>
                </c:pt>
                <c:pt idx="8">
                  <c:v>5</c:v>
                </c:pt>
                <c:pt idx="9">
                  <c:v>11</c:v>
                </c:pt>
                <c:pt idx="10">
                  <c:v>9</c:v>
                </c:pt>
                <c:pt idx="11">
                  <c:v>6</c:v>
                </c:pt>
                <c:pt idx="12">
                  <c:v>9</c:v>
                </c:pt>
                <c:pt idx="13">
                  <c:v>8</c:v>
                </c:pt>
                <c:pt idx="14">
                  <c:v>4</c:v>
                </c:pt>
                <c:pt idx="15">
                  <c:v>4</c:v>
                </c:pt>
                <c:pt idx="16">
                  <c:v>4</c:v>
                </c:pt>
                <c:pt idx="17">
                  <c:v>7</c:v>
                </c:pt>
                <c:pt idx="18">
                  <c:v>8</c:v>
                </c:pt>
                <c:pt idx="19">
                  <c:v>4</c:v>
                </c:pt>
                <c:pt idx="20">
                  <c:v>5</c:v>
                </c:pt>
                <c:pt idx="21">
                  <c:v>6</c:v>
                </c:pt>
                <c:pt idx="22">
                  <c:v>6</c:v>
                </c:pt>
                <c:pt idx="23">
                  <c:v>7</c:v>
                </c:pt>
                <c:pt idx="24">
                  <c:v>7</c:v>
                </c:pt>
                <c:pt idx="25">
                  <c:v>3</c:v>
                </c:pt>
                <c:pt idx="26">
                  <c:v>3</c:v>
                </c:pt>
              </c:numCache>
            </c:numRef>
          </c:val>
        </c:ser>
        <c:dLbls>
          <c:showLegendKey val="0"/>
          <c:showVal val="0"/>
          <c:showCatName val="0"/>
          <c:showSerName val="0"/>
          <c:showPercent val="0"/>
          <c:showBubbleSize val="0"/>
        </c:dLbls>
        <c:gapWidth val="50"/>
        <c:axId val="442439488"/>
        <c:axId val="442439880"/>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0</c:v>
                </c:pt>
                <c:pt idx="1">
                  <c:v>0</c:v>
                </c:pt>
                <c:pt idx="2">
                  <c:v>0</c:v>
                </c:pt>
                <c:pt idx="3">
                  <c:v>14.2857</c:v>
                </c:pt>
                <c:pt idx="4">
                  <c:v>13.0435</c:v>
                </c:pt>
                <c:pt idx="5">
                  <c:v>11.1111</c:v>
                </c:pt>
                <c:pt idx="6">
                  <c:v>6.25</c:v>
                </c:pt>
                <c:pt idx="7">
                  <c:v>4.0815999999999999</c:v>
                </c:pt>
                <c:pt idx="8">
                  <c:v>9.6153999999999993</c:v>
                </c:pt>
                <c:pt idx="9">
                  <c:v>11.458299999999999</c:v>
                </c:pt>
                <c:pt idx="10">
                  <c:v>10.9756</c:v>
                </c:pt>
                <c:pt idx="11">
                  <c:v>6.3158000000000003</c:v>
                </c:pt>
                <c:pt idx="12">
                  <c:v>9.375</c:v>
                </c:pt>
                <c:pt idx="13">
                  <c:v>10.9589</c:v>
                </c:pt>
                <c:pt idx="14">
                  <c:v>5.4794999999999998</c:v>
                </c:pt>
                <c:pt idx="15">
                  <c:v>5.5556000000000001</c:v>
                </c:pt>
                <c:pt idx="16">
                  <c:v>5.4054000000000002</c:v>
                </c:pt>
                <c:pt idx="17">
                  <c:v>8.9743999999999993</c:v>
                </c:pt>
                <c:pt idx="18">
                  <c:v>8.9887999999999995</c:v>
                </c:pt>
                <c:pt idx="19">
                  <c:v>4.1237000000000004</c:v>
                </c:pt>
                <c:pt idx="20">
                  <c:v>4.8544</c:v>
                </c:pt>
                <c:pt idx="21">
                  <c:v>5.5556000000000001</c:v>
                </c:pt>
                <c:pt idx="22">
                  <c:v>5.2632000000000003</c:v>
                </c:pt>
                <c:pt idx="23">
                  <c:v>5.6</c:v>
                </c:pt>
                <c:pt idx="24">
                  <c:v>5.5556000000000001</c:v>
                </c:pt>
                <c:pt idx="25">
                  <c:v>2.8302</c:v>
                </c:pt>
                <c:pt idx="26">
                  <c:v>3.2258</c:v>
                </c:pt>
              </c:numCache>
            </c:numRef>
          </c:val>
          <c:smooth val="0"/>
        </c:ser>
        <c:dLbls>
          <c:showLegendKey val="0"/>
          <c:showVal val="0"/>
          <c:showCatName val="0"/>
          <c:showSerName val="0"/>
          <c:showPercent val="0"/>
          <c:showBubbleSize val="0"/>
        </c:dLbls>
        <c:marker val="1"/>
        <c:smooth val="0"/>
        <c:axId val="442440664"/>
        <c:axId val="442440272"/>
      </c:lineChart>
      <c:catAx>
        <c:axId val="442439488"/>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41740825799552883"/>
              <c:y val="0.92100181708055873"/>
            </c:manualLayout>
          </c:layout>
          <c:overlay val="0"/>
        </c:title>
        <c:numFmt formatCode="General" sourceLinked="1"/>
        <c:majorTickMark val="out"/>
        <c:minorTickMark val="none"/>
        <c:tickLblPos val="nextTo"/>
        <c:txPr>
          <a:bodyPr rot="-2700000"/>
          <a:lstStyle/>
          <a:p>
            <a:pPr>
              <a:defRPr sz="1500" b="1"/>
            </a:pPr>
            <a:endParaRPr lang="en-US"/>
          </a:p>
        </c:txPr>
        <c:crossAx val="442439880"/>
        <c:crosses val="autoZero"/>
        <c:auto val="1"/>
        <c:lblAlgn val="ctr"/>
        <c:lblOffset val="100"/>
        <c:tickLblSkip val="1"/>
        <c:noMultiLvlLbl val="0"/>
      </c:catAx>
      <c:valAx>
        <c:axId val="442439880"/>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442439488"/>
        <c:crosses val="autoZero"/>
        <c:crossBetween val="between"/>
      </c:valAx>
      <c:valAx>
        <c:axId val="442440272"/>
        <c:scaling>
          <c:orientation val="minMax"/>
          <c:max val="24"/>
        </c:scaling>
        <c:delete val="0"/>
        <c:axPos val="r"/>
        <c:title>
          <c:tx>
            <c:rich>
              <a:bodyPr/>
              <a:lstStyle/>
              <a:p>
                <a:pPr>
                  <a:defRPr/>
                </a:pPr>
                <a:r>
                  <a:rPr lang="en-US" dirty="0" smtClean="0"/>
                  <a:t>% of retransplants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442440664"/>
        <c:crosses val="max"/>
        <c:crossBetween val="between"/>
        <c:majorUnit val="4"/>
      </c:valAx>
      <c:catAx>
        <c:axId val="442440664"/>
        <c:scaling>
          <c:orientation val="minMax"/>
        </c:scaling>
        <c:delete val="1"/>
        <c:axPos val="b"/>
        <c:numFmt formatCode="General" sourceLinked="1"/>
        <c:majorTickMark val="out"/>
        <c:minorTickMark val="none"/>
        <c:tickLblPos val="nextTo"/>
        <c:crossAx val="442440272"/>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16329817717739417"/>
          <c:y val="9.2307692307692313E-2"/>
          <c:w val="0.13242216282597702"/>
          <c:h val="5.7928931960428025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34239193552245E-2"/>
          <c:y val="3.7226668387763256E-2"/>
          <c:w val="0.87773755603559511"/>
          <c:h val="0.74995955423604865"/>
        </c:manualLayout>
      </c:layout>
      <c:barChart>
        <c:barDir val="col"/>
        <c:grouping val="stacked"/>
        <c:varyColors val="0"/>
        <c:ser>
          <c:idx val="0"/>
          <c:order val="0"/>
          <c:tx>
            <c:strRef>
              <c:f>Sheet1!$B$1</c:f>
              <c:strCache>
                <c:ptCount val="1"/>
                <c:pt idx="0">
                  <c:v>Europe</c:v>
                </c:pt>
              </c:strCache>
            </c:strRef>
          </c:tx>
          <c:spPr>
            <a:gradFill flip="none" rotWithShape="1">
              <a:gsLst>
                <a:gs pos="0">
                  <a:srgbClr val="6600CC"/>
                </a:gs>
                <a:gs pos="50000">
                  <a:srgbClr val="9933FF"/>
                </a:gs>
                <a:gs pos="100000">
                  <a:srgbClr val="6600CC"/>
                </a:gs>
              </a:gsLst>
              <a:lin ang="10800000" scaled="1"/>
              <a:tileRect/>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1</c:v>
                </c:pt>
                <c:pt idx="1">
                  <c:v>0</c:v>
                </c:pt>
                <c:pt idx="2">
                  <c:v>2</c:v>
                </c:pt>
                <c:pt idx="3">
                  <c:v>2</c:v>
                </c:pt>
                <c:pt idx="4">
                  <c:v>6</c:v>
                </c:pt>
                <c:pt idx="5">
                  <c:v>5</c:v>
                </c:pt>
                <c:pt idx="6">
                  <c:v>8</c:v>
                </c:pt>
                <c:pt idx="7">
                  <c:v>6</c:v>
                </c:pt>
                <c:pt idx="8">
                  <c:v>13</c:v>
                </c:pt>
                <c:pt idx="9">
                  <c:v>11</c:v>
                </c:pt>
                <c:pt idx="10">
                  <c:v>16</c:v>
                </c:pt>
                <c:pt idx="11">
                  <c:v>16</c:v>
                </c:pt>
                <c:pt idx="12">
                  <c:v>16</c:v>
                </c:pt>
                <c:pt idx="13">
                  <c:v>10</c:v>
                </c:pt>
                <c:pt idx="14">
                  <c:v>10</c:v>
                </c:pt>
                <c:pt idx="15">
                  <c:v>12</c:v>
                </c:pt>
                <c:pt idx="16">
                  <c:v>10</c:v>
                </c:pt>
                <c:pt idx="17">
                  <c:v>13</c:v>
                </c:pt>
                <c:pt idx="18">
                  <c:v>13</c:v>
                </c:pt>
                <c:pt idx="19">
                  <c:v>16</c:v>
                </c:pt>
                <c:pt idx="20">
                  <c:v>16</c:v>
                </c:pt>
                <c:pt idx="21">
                  <c:v>17</c:v>
                </c:pt>
                <c:pt idx="22">
                  <c:v>20</c:v>
                </c:pt>
                <c:pt idx="23">
                  <c:v>20</c:v>
                </c:pt>
                <c:pt idx="24">
                  <c:v>22</c:v>
                </c:pt>
                <c:pt idx="25">
                  <c:v>20</c:v>
                </c:pt>
                <c:pt idx="26">
                  <c:v>20</c:v>
                </c:pt>
              </c:numCache>
            </c:numRef>
          </c:val>
        </c:ser>
        <c:ser>
          <c:idx val="1"/>
          <c:order val="1"/>
          <c:tx>
            <c:strRef>
              <c:f>Sheet1!$C$1</c:f>
              <c:strCache>
                <c:ptCount val="1"/>
                <c:pt idx="0">
                  <c:v>North America</c:v>
                </c:pt>
              </c:strCache>
            </c:strRef>
          </c:tx>
          <c:spPr>
            <a:gradFill>
              <a:gsLst>
                <a:gs pos="0">
                  <a:srgbClr val="A6A200"/>
                </a:gs>
                <a:gs pos="50000">
                  <a:srgbClr val="FFFF00"/>
                </a:gs>
                <a:gs pos="100000">
                  <a:srgbClr val="A6A200"/>
                </a:gs>
              </a:gsLst>
              <a:lin ang="10800000" scaled="1"/>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0</c:v>
                </c:pt>
                <c:pt idx="1">
                  <c:v>2</c:v>
                </c:pt>
                <c:pt idx="2">
                  <c:v>1</c:v>
                </c:pt>
                <c:pt idx="3">
                  <c:v>3</c:v>
                </c:pt>
                <c:pt idx="4">
                  <c:v>9</c:v>
                </c:pt>
                <c:pt idx="5">
                  <c:v>15</c:v>
                </c:pt>
                <c:pt idx="6">
                  <c:v>9</c:v>
                </c:pt>
                <c:pt idx="7">
                  <c:v>9</c:v>
                </c:pt>
                <c:pt idx="8">
                  <c:v>10</c:v>
                </c:pt>
                <c:pt idx="9">
                  <c:v>21</c:v>
                </c:pt>
                <c:pt idx="10">
                  <c:v>19</c:v>
                </c:pt>
                <c:pt idx="11">
                  <c:v>21</c:v>
                </c:pt>
                <c:pt idx="12">
                  <c:v>14</c:v>
                </c:pt>
                <c:pt idx="13">
                  <c:v>19</c:v>
                </c:pt>
                <c:pt idx="14">
                  <c:v>15</c:v>
                </c:pt>
                <c:pt idx="15">
                  <c:v>15</c:v>
                </c:pt>
                <c:pt idx="16">
                  <c:v>19</c:v>
                </c:pt>
                <c:pt idx="17">
                  <c:v>19</c:v>
                </c:pt>
                <c:pt idx="18">
                  <c:v>21</c:v>
                </c:pt>
                <c:pt idx="19">
                  <c:v>19</c:v>
                </c:pt>
                <c:pt idx="20">
                  <c:v>20</c:v>
                </c:pt>
                <c:pt idx="21">
                  <c:v>22</c:v>
                </c:pt>
                <c:pt idx="22">
                  <c:v>17</c:v>
                </c:pt>
                <c:pt idx="23">
                  <c:v>25</c:v>
                </c:pt>
                <c:pt idx="24">
                  <c:v>16</c:v>
                </c:pt>
                <c:pt idx="25">
                  <c:v>18</c:v>
                </c:pt>
                <c:pt idx="26">
                  <c:v>15</c:v>
                </c:pt>
              </c:numCache>
            </c:numRef>
          </c:val>
        </c:ser>
        <c:ser>
          <c:idx val="2"/>
          <c:order val="2"/>
          <c:tx>
            <c:strRef>
              <c:f>Sheet1!$D$1</c:f>
              <c:strCache>
                <c:ptCount val="1"/>
                <c:pt idx="0">
                  <c:v>Others</c:v>
                </c:pt>
              </c:strCache>
            </c:strRef>
          </c:tx>
          <c:spPr>
            <a:gradFill>
              <a:gsLst>
                <a:gs pos="0">
                  <a:srgbClr val="C00000"/>
                </a:gs>
                <a:gs pos="50000">
                  <a:srgbClr val="FF0000"/>
                </a:gs>
                <a:gs pos="100000">
                  <a:srgbClr val="C00000"/>
                </a:gs>
              </a:gsLst>
              <a:lin ang="10800000" scaled="1"/>
            </a:gradFill>
          </c:spPr>
          <c:invertIfNegative val="0"/>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Sheet1!$D$2:$D$28</c:f>
              <c:numCache>
                <c:formatCode>General</c:formatCode>
                <c:ptCount val="27"/>
                <c:pt idx="0">
                  <c:v>0</c:v>
                </c:pt>
                <c:pt idx="1">
                  <c:v>0</c:v>
                </c:pt>
                <c:pt idx="2">
                  <c:v>0</c:v>
                </c:pt>
                <c:pt idx="3">
                  <c:v>0</c:v>
                </c:pt>
                <c:pt idx="4">
                  <c:v>0</c:v>
                </c:pt>
                <c:pt idx="5">
                  <c:v>0</c:v>
                </c:pt>
                <c:pt idx="6">
                  <c:v>0</c:v>
                </c:pt>
                <c:pt idx="7">
                  <c:v>0</c:v>
                </c:pt>
                <c:pt idx="8">
                  <c:v>0</c:v>
                </c:pt>
                <c:pt idx="9">
                  <c:v>2</c:v>
                </c:pt>
                <c:pt idx="10">
                  <c:v>2</c:v>
                </c:pt>
                <c:pt idx="11">
                  <c:v>1</c:v>
                </c:pt>
                <c:pt idx="12">
                  <c:v>1</c:v>
                </c:pt>
                <c:pt idx="13">
                  <c:v>2</c:v>
                </c:pt>
                <c:pt idx="14">
                  <c:v>3</c:v>
                </c:pt>
                <c:pt idx="15">
                  <c:v>3</c:v>
                </c:pt>
                <c:pt idx="16">
                  <c:v>3</c:v>
                </c:pt>
                <c:pt idx="17">
                  <c:v>3</c:v>
                </c:pt>
                <c:pt idx="18">
                  <c:v>2</c:v>
                </c:pt>
                <c:pt idx="19">
                  <c:v>4</c:v>
                </c:pt>
                <c:pt idx="20">
                  <c:v>5</c:v>
                </c:pt>
                <c:pt idx="21">
                  <c:v>4</c:v>
                </c:pt>
                <c:pt idx="22">
                  <c:v>4</c:v>
                </c:pt>
                <c:pt idx="23">
                  <c:v>5</c:v>
                </c:pt>
                <c:pt idx="24">
                  <c:v>5</c:v>
                </c:pt>
                <c:pt idx="25">
                  <c:v>5</c:v>
                </c:pt>
                <c:pt idx="26">
                  <c:v>4</c:v>
                </c:pt>
              </c:numCache>
            </c:numRef>
          </c:val>
        </c:ser>
        <c:dLbls>
          <c:showLegendKey val="0"/>
          <c:showVal val="0"/>
          <c:showCatName val="0"/>
          <c:showSerName val="0"/>
          <c:showPercent val="0"/>
          <c:showBubbleSize val="0"/>
        </c:dLbls>
        <c:gapWidth val="25"/>
        <c:overlap val="100"/>
        <c:axId val="442441448"/>
        <c:axId val="442441840"/>
      </c:barChart>
      <c:catAx>
        <c:axId val="442441448"/>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442441840"/>
        <c:crosses val="autoZero"/>
        <c:auto val="1"/>
        <c:lblAlgn val="ctr"/>
        <c:lblOffset val="100"/>
        <c:tickLblSkip val="1"/>
        <c:noMultiLvlLbl val="0"/>
      </c:catAx>
      <c:valAx>
        <c:axId val="442441840"/>
        <c:scaling>
          <c:orientation val="minMax"/>
          <c:max val="55"/>
          <c:min val="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42441448"/>
        <c:crosses val="autoZero"/>
        <c:crossBetween val="between"/>
        <c:majorUnit val="5"/>
      </c:valAx>
      <c:spPr>
        <a:solidFill>
          <a:schemeClr val="bg2"/>
        </a:solidFill>
        <a:ln>
          <a:solidFill>
            <a:schemeClr val="tx1"/>
          </a:solidFill>
        </a:ln>
      </c:spPr>
    </c:plotArea>
    <c:legend>
      <c:legendPos val="r"/>
      <c:layout>
        <c:manualLayout>
          <c:xMode val="edge"/>
          <c:yMode val="edge"/>
          <c:x val="0.11484646830650594"/>
          <c:y val="9.6001678068929966E-2"/>
          <c:w val="0.24651046384688827"/>
          <c:h val="0.2123680134245514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0.21239</cdr:x>
      <cdr:y>0.85484</cdr:y>
    </cdr:from>
    <cdr:to>
      <cdr:x>0.39823</cdr:x>
      <cdr:y>0.93548</cdr:y>
    </cdr:to>
    <cdr:sp macro="" textlink="">
      <cdr:nvSpPr>
        <cdr:cNvPr id="2" name="TextBox 1"/>
        <cdr:cNvSpPr txBox="1"/>
      </cdr:nvSpPr>
      <cdr:spPr>
        <a:xfrm xmlns:a="http://schemas.openxmlformats.org/drawingml/2006/main">
          <a:off x="1828800" y="4038600"/>
          <a:ext cx="1600194" cy="3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1986-1999</a:t>
          </a:r>
          <a:endParaRPr lang="en-US" sz="1500" b="1" dirty="0">
            <a:solidFill>
              <a:srgbClr val="FFFF00"/>
            </a:solidFill>
          </a:endParaRPr>
        </a:p>
      </cdr:txBody>
    </cdr:sp>
  </cdr:relSizeAnchor>
  <cdr:relSizeAnchor xmlns:cdr="http://schemas.openxmlformats.org/drawingml/2006/chartDrawing">
    <cdr:from>
      <cdr:x>0.71681</cdr:x>
      <cdr:y>0.85484</cdr:y>
    </cdr:from>
    <cdr:to>
      <cdr:x>0.90265</cdr:x>
      <cdr:y>0.93549</cdr:y>
    </cdr:to>
    <cdr:sp macro="" textlink="">
      <cdr:nvSpPr>
        <cdr:cNvPr id="3" name="TextBox 1"/>
        <cdr:cNvSpPr txBox="1"/>
      </cdr:nvSpPr>
      <cdr:spPr>
        <a:xfrm xmlns:a="http://schemas.openxmlformats.org/drawingml/2006/main">
          <a:off x="6172200" y="4038600"/>
          <a:ext cx="1600194"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2000-6/2013</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0.78761</cdr:x>
      <cdr:y>0.64706</cdr:y>
    </cdr:from>
    <cdr:to>
      <cdr:x>0.9646</cdr:x>
      <cdr:y>0.71158</cdr:y>
    </cdr:to>
    <cdr:sp macro="" textlink="">
      <cdr:nvSpPr>
        <cdr:cNvPr id="2" name="TextBox 1"/>
        <cdr:cNvSpPr txBox="1"/>
      </cdr:nvSpPr>
      <cdr:spPr>
        <a:xfrm xmlns:a="http://schemas.openxmlformats.org/drawingml/2006/main">
          <a:off x="6781800" y="3352800"/>
          <a:ext cx="1523990" cy="3343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solidFill>
                <a:srgbClr val="00FF00"/>
              </a:solidFill>
            </a:rPr>
            <a:t>N at risk = 40</a:t>
          </a:r>
          <a:endParaRPr lang="en-US" sz="1400" b="1" dirty="0">
            <a:solidFill>
              <a:srgbClr val="00FF00"/>
            </a:solidFill>
          </a:endParaRPr>
        </a:p>
      </cdr:txBody>
    </cdr:sp>
  </cdr:relSizeAnchor>
  <cdr:relSizeAnchor xmlns:cdr="http://schemas.openxmlformats.org/drawingml/2006/chartDrawing">
    <cdr:from>
      <cdr:x>0.66372</cdr:x>
      <cdr:y>0.5</cdr:y>
    </cdr:from>
    <cdr:to>
      <cdr:x>0.84071</cdr:x>
      <cdr:y>0.56452</cdr:y>
    </cdr:to>
    <cdr:sp macro="" textlink="">
      <cdr:nvSpPr>
        <cdr:cNvPr id="4" name="TextBox 1"/>
        <cdr:cNvSpPr txBox="1"/>
      </cdr:nvSpPr>
      <cdr:spPr>
        <a:xfrm xmlns:a="http://schemas.openxmlformats.org/drawingml/2006/main">
          <a:off x="5715000" y="2590800"/>
          <a:ext cx="1523990" cy="3343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00FFFF"/>
              </a:solidFill>
            </a:rPr>
            <a:t>N at risk = 14</a:t>
          </a:r>
          <a:endParaRPr lang="en-US" sz="1400" b="1" dirty="0">
            <a:solidFill>
              <a:srgbClr val="00FFFF"/>
            </a:solidFill>
          </a:endParaRPr>
        </a:p>
      </cdr:txBody>
    </cdr:sp>
  </cdr:relSizeAnchor>
  <cdr:relSizeAnchor xmlns:cdr="http://schemas.openxmlformats.org/drawingml/2006/chartDrawing">
    <cdr:from>
      <cdr:x>0.32743</cdr:x>
      <cdr:y>0.04412</cdr:y>
    </cdr:from>
    <cdr:to>
      <cdr:x>0.9646</cdr:x>
      <cdr:y>0.19118</cdr:y>
    </cdr:to>
    <cdr:sp macro="" textlink="">
      <cdr:nvSpPr>
        <cdr:cNvPr id="5" name="TextBox 4"/>
        <cdr:cNvSpPr txBox="1"/>
      </cdr:nvSpPr>
      <cdr:spPr>
        <a:xfrm xmlns:a="http://schemas.openxmlformats.org/drawingml/2006/main">
          <a:off x="2819400" y="228600"/>
          <a:ext cx="5486400" cy="76200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i="1" dirty="0" smtClean="0">
              <a:solidFill>
                <a:schemeClr val="tx1"/>
              </a:solidFill>
            </a:rPr>
            <a:t>Unconditional</a:t>
          </a:r>
          <a:r>
            <a:rPr lang="en-US" sz="1400" b="1" dirty="0" smtClean="0">
              <a:solidFill>
                <a:schemeClr val="tx1"/>
              </a:solidFill>
            </a:rPr>
            <a:t>  1988-1999=3.3;  2000-2005=6.1; 2006-6/2012=5.6</a:t>
          </a:r>
        </a:p>
        <a:p xmlns:a="http://schemas.openxmlformats.org/drawingml/2006/main">
          <a:r>
            <a:rPr lang="en-US" sz="1400" b="1" i="1" dirty="0" smtClean="0">
              <a:solidFill>
                <a:schemeClr val="tx1"/>
              </a:solidFill>
            </a:rPr>
            <a:t>Conditional </a:t>
          </a:r>
          <a:r>
            <a:rPr lang="en-US" sz="1400" b="1" dirty="0" smtClean="0">
              <a:solidFill>
                <a:schemeClr val="tx1"/>
              </a:solidFill>
            </a:rPr>
            <a:t>      1988-1999=7.2; 2000-2005=9.0; 2006-6/2012=7.0</a:t>
          </a:r>
          <a:endParaRPr lang="en-US" sz="14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0.78761</cdr:x>
      <cdr:y>0.46875</cdr:y>
    </cdr:from>
    <cdr:to>
      <cdr:x>0.9646</cdr:x>
      <cdr:y>0.53327</cdr:y>
    </cdr:to>
    <cdr:sp macro="" textlink="">
      <cdr:nvSpPr>
        <cdr:cNvPr id="2" name="TextBox 1"/>
        <cdr:cNvSpPr txBox="1"/>
      </cdr:nvSpPr>
      <cdr:spPr>
        <a:xfrm xmlns:a="http://schemas.openxmlformats.org/drawingml/2006/main">
          <a:off x="6781800" y="2286000"/>
          <a:ext cx="1523990" cy="314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solidFill>
                <a:srgbClr val="00FF00"/>
              </a:solidFill>
            </a:rPr>
            <a:t>N at risk = 12</a:t>
          </a:r>
          <a:endParaRPr lang="en-US" sz="1400" b="1" dirty="0">
            <a:solidFill>
              <a:srgbClr val="00FF00"/>
            </a:solidFill>
          </a:endParaRPr>
        </a:p>
      </cdr:txBody>
    </cdr:sp>
  </cdr:relSizeAnchor>
  <cdr:relSizeAnchor xmlns:cdr="http://schemas.openxmlformats.org/drawingml/2006/chartDrawing">
    <cdr:from>
      <cdr:x>0.78761</cdr:x>
      <cdr:y>0.67188</cdr:y>
    </cdr:from>
    <cdr:to>
      <cdr:x>0.9646</cdr:x>
      <cdr:y>0.73639</cdr:y>
    </cdr:to>
    <cdr:sp macro="" textlink="">
      <cdr:nvSpPr>
        <cdr:cNvPr id="4" name="TextBox 1"/>
        <cdr:cNvSpPr txBox="1"/>
      </cdr:nvSpPr>
      <cdr:spPr>
        <a:xfrm xmlns:a="http://schemas.openxmlformats.org/drawingml/2006/main">
          <a:off x="6781800" y="3276600"/>
          <a:ext cx="1523990" cy="3146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0000"/>
              </a:solidFill>
              <a:latin typeface="+mn-lt"/>
            </a:rPr>
            <a:t>N at risk = 11</a:t>
          </a:r>
          <a:endParaRPr lang="en-US" sz="1400" b="1" dirty="0">
            <a:solidFill>
              <a:srgbClr val="FF0000"/>
            </a:solidFill>
            <a:latin typeface="+mn-lt"/>
          </a:endParaRPr>
        </a:p>
      </cdr:txBody>
    </cdr:sp>
  </cdr:relSizeAnchor>
  <cdr:relSizeAnchor xmlns:cdr="http://schemas.openxmlformats.org/drawingml/2006/chartDrawing">
    <cdr:from>
      <cdr:x>0.69027</cdr:x>
      <cdr:y>0.04412</cdr:y>
    </cdr:from>
    <cdr:to>
      <cdr:x>0.95576</cdr:x>
      <cdr:y>0.34375</cdr:y>
    </cdr:to>
    <cdr:sp macro="" textlink="">
      <cdr:nvSpPr>
        <cdr:cNvPr id="5" name="TextBox 4"/>
        <cdr:cNvSpPr txBox="1"/>
      </cdr:nvSpPr>
      <cdr:spPr>
        <a:xfrm xmlns:a="http://schemas.openxmlformats.org/drawingml/2006/main">
          <a:off x="5943639" y="215164"/>
          <a:ext cx="2286028" cy="146123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0-10 years=5.4</a:t>
          </a:r>
        </a:p>
        <a:p xmlns:a="http://schemas.openxmlformats.org/drawingml/2006/main">
          <a:r>
            <a:rPr lang="en-US" sz="1400" b="1" dirty="0" smtClean="0">
              <a:solidFill>
                <a:schemeClr val="tx1"/>
              </a:solidFill>
            </a:rPr>
            <a:t>11-17 years=4.7</a:t>
          </a:r>
        </a:p>
        <a:p xmlns:a="http://schemas.openxmlformats.org/drawingml/2006/main">
          <a:r>
            <a:rPr lang="en-US" sz="1400" b="1" dirty="0" smtClean="0">
              <a:solidFill>
                <a:schemeClr val="tx1"/>
              </a:solidFill>
            </a:rPr>
            <a:t>18-34 years=4.7</a:t>
          </a:r>
        </a:p>
        <a:p xmlns:a="http://schemas.openxmlformats.org/drawingml/2006/main">
          <a:r>
            <a:rPr lang="en-US" sz="1400" b="1" dirty="0" smtClean="0">
              <a:solidFill>
                <a:schemeClr val="tx1"/>
              </a:solidFill>
            </a:rPr>
            <a:t>35-49 years=4.4</a:t>
          </a:r>
        </a:p>
        <a:p xmlns:a="http://schemas.openxmlformats.org/drawingml/2006/main">
          <a:r>
            <a:rPr lang="en-US" sz="1400" b="1" dirty="0" smtClean="0">
              <a:solidFill>
                <a:schemeClr val="tx1"/>
              </a:solidFill>
            </a:rPr>
            <a:t>50+ years=3.9</a:t>
          </a:r>
          <a:endParaRPr lang="en-US" sz="1400" b="1" dirty="0">
            <a:solidFill>
              <a:schemeClr val="tx1"/>
            </a:solidFill>
          </a:endParaRPr>
        </a:p>
      </cdr:txBody>
    </cdr:sp>
  </cdr:relSizeAnchor>
  <cdr:relSizeAnchor xmlns:cdr="http://schemas.openxmlformats.org/drawingml/2006/chartDrawing">
    <cdr:from>
      <cdr:x>0.25664</cdr:x>
      <cdr:y>0.08824</cdr:y>
    </cdr:from>
    <cdr:to>
      <cdr:x>0.67257</cdr:x>
      <cdr:y>0.20184</cdr:y>
    </cdr:to>
    <cdr:sp macro="" textlink="">
      <cdr:nvSpPr>
        <cdr:cNvPr id="6" name="TextBox 8"/>
        <cdr:cNvSpPr txBox="1"/>
      </cdr:nvSpPr>
      <cdr:spPr>
        <a:xfrm xmlns:a="http://schemas.openxmlformats.org/drawingml/2006/main">
          <a:off x="2209824" y="430329"/>
          <a:ext cx="3581407"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p&lt;0.05.</a:t>
          </a:r>
        </a:p>
      </cdr:txBody>
    </cdr:sp>
  </cdr:relSizeAnchor>
</c:userShapes>
</file>

<file path=ppt/drawings/drawing12.xml><?xml version="1.0" encoding="utf-8"?>
<c:userShapes xmlns:c="http://schemas.openxmlformats.org/drawingml/2006/chart">
  <cdr:relSizeAnchor xmlns:cdr="http://schemas.openxmlformats.org/drawingml/2006/chartDrawing">
    <cdr:from>
      <cdr:x>0.78761</cdr:x>
      <cdr:y>0.52308</cdr:y>
    </cdr:from>
    <cdr:to>
      <cdr:x>0.9646</cdr:x>
      <cdr:y>0.5876</cdr:y>
    </cdr:to>
    <cdr:sp macro="" textlink="">
      <cdr:nvSpPr>
        <cdr:cNvPr id="2" name="TextBox 1"/>
        <cdr:cNvSpPr txBox="1"/>
      </cdr:nvSpPr>
      <cdr:spPr>
        <a:xfrm xmlns:a="http://schemas.openxmlformats.org/drawingml/2006/main">
          <a:off x="6781800" y="2590800"/>
          <a:ext cx="1523990" cy="3195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solidFill>
                <a:srgbClr val="00FF00"/>
              </a:solidFill>
            </a:rPr>
            <a:t>N at risk = 25</a:t>
          </a:r>
          <a:endParaRPr lang="en-US" sz="1400" b="1" dirty="0">
            <a:solidFill>
              <a:srgbClr val="00FF00"/>
            </a:solidFill>
          </a:endParaRPr>
        </a:p>
      </cdr:txBody>
    </cdr:sp>
  </cdr:relSizeAnchor>
  <cdr:relSizeAnchor xmlns:cdr="http://schemas.openxmlformats.org/drawingml/2006/chartDrawing">
    <cdr:from>
      <cdr:x>0.59292</cdr:x>
      <cdr:y>0.67692</cdr:y>
    </cdr:from>
    <cdr:to>
      <cdr:x>0.76991</cdr:x>
      <cdr:y>0.74144</cdr:y>
    </cdr:to>
    <cdr:sp macro="" textlink="">
      <cdr:nvSpPr>
        <cdr:cNvPr id="4" name="TextBox 1"/>
        <cdr:cNvSpPr txBox="1"/>
      </cdr:nvSpPr>
      <cdr:spPr>
        <a:xfrm xmlns:a="http://schemas.openxmlformats.org/drawingml/2006/main">
          <a:off x="5105400" y="3352800"/>
          <a:ext cx="1523990" cy="3195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4DEAF1"/>
              </a:solidFill>
            </a:rPr>
            <a:t>N at risk =  10</a:t>
          </a:r>
          <a:endParaRPr lang="en-US" sz="1400" b="1" dirty="0">
            <a:solidFill>
              <a:srgbClr val="4DEAF1"/>
            </a:solidFill>
          </a:endParaRPr>
        </a:p>
      </cdr:txBody>
    </cdr:sp>
  </cdr:relSizeAnchor>
  <cdr:relSizeAnchor xmlns:cdr="http://schemas.openxmlformats.org/drawingml/2006/chartDrawing">
    <cdr:from>
      <cdr:x>0.70796</cdr:x>
      <cdr:y>0.04615</cdr:y>
    </cdr:from>
    <cdr:to>
      <cdr:x>0.9646</cdr:x>
      <cdr:y>0.20203</cdr:y>
    </cdr:to>
    <cdr:sp macro="" textlink="">
      <cdr:nvSpPr>
        <cdr:cNvPr id="5" name="TextBox 4"/>
        <cdr:cNvSpPr txBox="1"/>
      </cdr:nvSpPr>
      <cdr:spPr>
        <a:xfrm xmlns:a="http://schemas.openxmlformats.org/drawingml/2006/main">
          <a:off x="6096000" y="228600"/>
          <a:ext cx="2209761" cy="77207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Deceased = 4.7</a:t>
          </a:r>
        </a:p>
        <a:p xmlns:a="http://schemas.openxmlformats.org/drawingml/2006/main">
          <a:r>
            <a:rPr lang="en-US" sz="1400" b="1" dirty="0" smtClean="0">
              <a:solidFill>
                <a:schemeClr val="tx1"/>
              </a:solidFill>
            </a:rPr>
            <a:t>Living = 3.8 </a:t>
          </a:r>
          <a:endParaRPr lang="en-US" sz="14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0.78761</cdr:x>
      <cdr:y>0.43077</cdr:y>
    </cdr:from>
    <cdr:to>
      <cdr:x>0.9646</cdr:x>
      <cdr:y>0.49529</cdr:y>
    </cdr:to>
    <cdr:sp macro="" textlink="">
      <cdr:nvSpPr>
        <cdr:cNvPr id="2" name="TextBox 1"/>
        <cdr:cNvSpPr txBox="1"/>
      </cdr:nvSpPr>
      <cdr:spPr>
        <a:xfrm xmlns:a="http://schemas.openxmlformats.org/drawingml/2006/main">
          <a:off x="6781800" y="2133600"/>
          <a:ext cx="1523990" cy="3195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solidFill>
                <a:srgbClr val="00FF00"/>
              </a:solidFill>
            </a:rPr>
            <a:t>N at risk = 16</a:t>
          </a:r>
          <a:endParaRPr lang="en-US" sz="1400" b="1" dirty="0">
            <a:solidFill>
              <a:srgbClr val="00FF00"/>
            </a:solidFill>
          </a:endParaRPr>
        </a:p>
      </cdr:txBody>
    </cdr:sp>
  </cdr:relSizeAnchor>
  <cdr:relSizeAnchor xmlns:cdr="http://schemas.openxmlformats.org/drawingml/2006/chartDrawing">
    <cdr:from>
      <cdr:x>0.79646</cdr:x>
      <cdr:y>0.58462</cdr:y>
    </cdr:from>
    <cdr:to>
      <cdr:x>0.97345</cdr:x>
      <cdr:y>0.64914</cdr:y>
    </cdr:to>
    <cdr:sp macro="" textlink="">
      <cdr:nvSpPr>
        <cdr:cNvPr id="4" name="TextBox 1"/>
        <cdr:cNvSpPr txBox="1"/>
      </cdr:nvSpPr>
      <cdr:spPr>
        <a:xfrm xmlns:a="http://schemas.openxmlformats.org/drawingml/2006/main">
          <a:off x="6858000" y="2895600"/>
          <a:ext cx="1523990" cy="3195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4DEAF1"/>
              </a:solidFill>
            </a:rPr>
            <a:t>N at risk =  11</a:t>
          </a:r>
          <a:endParaRPr lang="en-US" sz="1400" b="1" dirty="0">
            <a:solidFill>
              <a:srgbClr val="4DEAF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0.80531</cdr:x>
      <cdr:y>0.62121</cdr:y>
    </cdr:from>
    <cdr:to>
      <cdr:x>0.95575</cdr:x>
      <cdr:y>0.68573</cdr:y>
    </cdr:to>
    <cdr:sp macro="" textlink="">
      <cdr:nvSpPr>
        <cdr:cNvPr id="4" name="TextBox 1"/>
        <cdr:cNvSpPr txBox="1"/>
      </cdr:nvSpPr>
      <cdr:spPr>
        <a:xfrm xmlns:a="http://schemas.openxmlformats.org/drawingml/2006/main">
          <a:off x="6934200" y="3124200"/>
          <a:ext cx="1295379" cy="3244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C000"/>
              </a:solidFill>
              <a:latin typeface="+mn-lt"/>
            </a:rPr>
            <a:t>N at risk = 15</a:t>
          </a:r>
          <a:endParaRPr lang="en-US" sz="1400" b="1" dirty="0">
            <a:solidFill>
              <a:srgbClr val="FFC000"/>
            </a:solidFill>
            <a:latin typeface="+mn-lt"/>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0.25664</cdr:x>
      <cdr:y>0.56061</cdr:y>
    </cdr:from>
    <cdr:to>
      <cdr:x>0.40708</cdr:x>
      <cdr:y>0.62121</cdr:y>
    </cdr:to>
    <cdr:sp macro="" textlink="">
      <cdr:nvSpPr>
        <cdr:cNvPr id="4" name="TextBox 1"/>
        <cdr:cNvSpPr txBox="1"/>
      </cdr:nvSpPr>
      <cdr:spPr>
        <a:xfrm xmlns:a="http://schemas.openxmlformats.org/drawingml/2006/main">
          <a:off x="2209800" y="2819400"/>
          <a:ext cx="1295399"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C000"/>
              </a:solidFill>
            </a:rPr>
            <a:t>N at risk = 11</a:t>
          </a:r>
          <a:endParaRPr lang="en-US" sz="1400" b="1" dirty="0">
            <a:solidFill>
              <a:srgbClr val="FFC000"/>
            </a:solidFill>
          </a:endParaRPr>
        </a:p>
      </cdr:txBody>
    </cdr:sp>
  </cdr:relSizeAnchor>
  <cdr:relSizeAnchor xmlns:cdr="http://schemas.openxmlformats.org/drawingml/2006/chartDrawing">
    <cdr:from>
      <cdr:x>0.81416</cdr:x>
      <cdr:y>0.63636</cdr:y>
    </cdr:from>
    <cdr:to>
      <cdr:x>0.9646</cdr:x>
      <cdr:y>0.69697</cdr:y>
    </cdr:to>
    <cdr:sp macro="" textlink="">
      <cdr:nvSpPr>
        <cdr:cNvPr id="3" name="TextBox 1"/>
        <cdr:cNvSpPr txBox="1"/>
      </cdr:nvSpPr>
      <cdr:spPr>
        <a:xfrm xmlns:a="http://schemas.openxmlformats.org/drawingml/2006/main">
          <a:off x="7010400" y="3200400"/>
          <a:ext cx="1295406"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0000"/>
              </a:solidFill>
            </a:rPr>
            <a:t>N at risk = 15</a:t>
          </a:r>
          <a:endParaRPr lang="en-US" sz="1400" b="1" dirty="0">
            <a:solidFill>
              <a:srgbClr val="FF0000"/>
            </a:solidFill>
          </a:endParaRPr>
        </a:p>
      </cdr:txBody>
    </cdr:sp>
  </cdr:relSizeAnchor>
  <cdr:relSizeAnchor xmlns:cdr="http://schemas.openxmlformats.org/drawingml/2006/chartDrawing">
    <cdr:from>
      <cdr:x>0.10619</cdr:x>
      <cdr:y>0.69697</cdr:y>
    </cdr:from>
    <cdr:to>
      <cdr:x>0.87611</cdr:x>
      <cdr:y>0.84848</cdr:y>
    </cdr:to>
    <cdr:sp macro="" textlink="">
      <cdr:nvSpPr>
        <cdr:cNvPr id="5" name="TextBox 4"/>
        <cdr:cNvSpPr txBox="1"/>
      </cdr:nvSpPr>
      <cdr:spPr>
        <a:xfrm xmlns:a="http://schemas.openxmlformats.org/drawingml/2006/main">
          <a:off x="914400" y="3505200"/>
          <a:ext cx="6629400" cy="761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rgbClr val="FFFF00"/>
              </a:solidFill>
            </a:rPr>
            <a:t>Retransplant/&lt;1 Year vs. Primary: p&lt;0.0001</a:t>
          </a:r>
        </a:p>
        <a:p xmlns:a="http://schemas.openxmlformats.org/drawingml/2006/main">
          <a:pPr algn="l"/>
          <a:r>
            <a:rPr lang="en-US" sz="1400" b="1" dirty="0" smtClean="0">
              <a:solidFill>
                <a:srgbClr val="FFFF00"/>
              </a:solidFill>
            </a:rPr>
            <a:t>Retransplant/≥1 Year vs. Primary: p=0.0007</a:t>
          </a:r>
        </a:p>
        <a:p xmlns:a="http://schemas.openxmlformats.org/drawingml/2006/main">
          <a:pPr algn="l"/>
          <a:r>
            <a:rPr lang="en-US" sz="1400" b="1" dirty="0" smtClean="0">
              <a:solidFill>
                <a:srgbClr val="FFFF00"/>
              </a:solidFill>
            </a:rPr>
            <a:t>Retransplant/&lt;1 Year vs. Retransplant/≥1 year is not significant at p&lt;0.05.</a:t>
          </a:r>
        </a:p>
        <a:p xmlns:a="http://schemas.openxmlformats.org/drawingml/2006/main">
          <a:pPr algn="l"/>
          <a:r>
            <a:rPr lang="en-US" sz="1400" b="1" dirty="0" smtClean="0">
              <a:solidFill>
                <a:srgbClr val="FFFF00"/>
              </a:solidFill>
            </a:rPr>
            <a:t> </a:t>
          </a:r>
          <a:endParaRPr lang="en-US" sz="1400" b="1" dirty="0">
            <a:solidFill>
              <a:srgbClr val="FFFF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0.77876</cdr:x>
      <cdr:y>0.41538</cdr:y>
    </cdr:from>
    <cdr:to>
      <cdr:x>0.93805</cdr:x>
      <cdr:y>0.47919</cdr:y>
    </cdr:to>
    <cdr:sp macro="" textlink="">
      <cdr:nvSpPr>
        <cdr:cNvPr id="4" name="TextBox 1"/>
        <cdr:cNvSpPr txBox="1"/>
      </cdr:nvSpPr>
      <cdr:spPr>
        <a:xfrm xmlns:a="http://schemas.openxmlformats.org/drawingml/2006/main">
          <a:off x="6705600" y="2057400"/>
          <a:ext cx="1371581" cy="3160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4DEAF1"/>
              </a:solidFill>
            </a:rPr>
            <a:t>N at risk = 13</a:t>
          </a:r>
          <a:endParaRPr lang="en-US" sz="1400" b="1" dirty="0">
            <a:solidFill>
              <a:srgbClr val="4DEAF1"/>
            </a:solidFill>
          </a:endParaRPr>
        </a:p>
      </cdr:txBody>
    </cdr:sp>
  </cdr:relSizeAnchor>
  <cdr:relSizeAnchor xmlns:cdr="http://schemas.openxmlformats.org/drawingml/2006/chartDrawing">
    <cdr:from>
      <cdr:x>0.81416</cdr:x>
      <cdr:y>0.63077</cdr:y>
    </cdr:from>
    <cdr:to>
      <cdr:x>0.9646</cdr:x>
      <cdr:y>0.68801</cdr:y>
    </cdr:to>
    <cdr:sp macro="" textlink="">
      <cdr:nvSpPr>
        <cdr:cNvPr id="3" name="TextBox 1"/>
        <cdr:cNvSpPr txBox="1"/>
      </cdr:nvSpPr>
      <cdr:spPr>
        <a:xfrm xmlns:a="http://schemas.openxmlformats.org/drawingml/2006/main">
          <a:off x="7010400" y="3124200"/>
          <a:ext cx="1295385" cy="2835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10</a:t>
          </a:r>
          <a:endParaRPr lang="en-US" sz="1400" b="1" dirty="0">
            <a:solidFill>
              <a:srgbClr val="FFFF00"/>
            </a:solidFill>
          </a:endParaRPr>
        </a:p>
      </cdr:txBody>
    </cdr:sp>
  </cdr:relSizeAnchor>
  <cdr:relSizeAnchor xmlns:cdr="http://schemas.openxmlformats.org/drawingml/2006/chartDrawing">
    <cdr:from>
      <cdr:x>0.32743</cdr:x>
      <cdr:y>0.23077</cdr:y>
    </cdr:from>
    <cdr:to>
      <cdr:x>0.9115</cdr:x>
      <cdr:y>0.30429</cdr:y>
    </cdr:to>
    <cdr:sp macro="" textlink="">
      <cdr:nvSpPr>
        <cdr:cNvPr id="5" name="TextBox 4"/>
        <cdr:cNvSpPr txBox="1"/>
      </cdr:nvSpPr>
      <cdr:spPr>
        <a:xfrm xmlns:a="http://schemas.openxmlformats.org/drawingml/2006/main">
          <a:off x="2819400" y="1143000"/>
          <a:ext cx="5029193" cy="364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 p = 0.8740</a:t>
          </a:r>
          <a:endParaRPr lang="en-US" sz="1500" b="1" dirty="0">
            <a:solidFill>
              <a:srgbClr val="FFFF00"/>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0.0991</cdr:x>
      <cdr:y>0.91803</cdr:y>
    </cdr:from>
    <cdr:to>
      <cdr:x>0.34234</cdr:x>
      <cdr:y>0.98361</cdr:y>
    </cdr:to>
    <cdr:sp macro="" textlink="">
      <cdr:nvSpPr>
        <cdr:cNvPr id="2" name="TextBox 1"/>
        <cdr:cNvSpPr txBox="1"/>
      </cdr:nvSpPr>
      <cdr:spPr>
        <a:xfrm xmlns:a="http://schemas.openxmlformats.org/drawingml/2006/main">
          <a:off x="838200" y="4267200"/>
          <a:ext cx="2057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0.37838</cdr:x>
      <cdr:y>0.91803</cdr:y>
    </cdr:from>
    <cdr:to>
      <cdr:x>0.66667</cdr:x>
      <cdr:y>0.98361</cdr:y>
    </cdr:to>
    <cdr:sp macro="" textlink="">
      <cdr:nvSpPr>
        <cdr:cNvPr id="3" name="TextBox 1"/>
        <cdr:cNvSpPr txBox="1"/>
      </cdr:nvSpPr>
      <cdr:spPr>
        <a:xfrm xmlns:a="http://schemas.openxmlformats.org/drawingml/2006/main">
          <a:off x="3200400" y="4267200"/>
          <a:ext cx="2438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0.7027</cdr:x>
      <cdr:y>0.91803</cdr:y>
    </cdr:from>
    <cdr:to>
      <cdr:x>0.94595</cdr:x>
      <cdr:y>0.98361</cdr:y>
    </cdr:to>
    <cdr:sp macro="" textlink="">
      <cdr:nvSpPr>
        <cdr:cNvPr id="4" name="TextBox 1"/>
        <cdr:cNvSpPr txBox="1"/>
      </cdr:nvSpPr>
      <cdr:spPr>
        <a:xfrm xmlns:a="http://schemas.openxmlformats.org/drawingml/2006/main">
          <a:off x="5943600" y="4267200"/>
          <a:ext cx="2057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0.68142</cdr:x>
      <cdr:y>0.06452</cdr:y>
    </cdr:from>
    <cdr:to>
      <cdr:x>0.9646</cdr:x>
      <cdr:y>0.22581</cdr:y>
    </cdr:to>
    <cdr:sp macro="" textlink="">
      <cdr:nvSpPr>
        <cdr:cNvPr id="2" name="TextBox 1"/>
        <cdr:cNvSpPr txBox="1"/>
      </cdr:nvSpPr>
      <cdr:spPr>
        <a:xfrm xmlns:a="http://schemas.openxmlformats.org/drawingml/2006/main">
          <a:off x="5867400" y="304800"/>
          <a:ext cx="2438350" cy="761998"/>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tx1"/>
              </a:solidFill>
            </a:rPr>
            <a:t>Median survival (years):</a:t>
          </a:r>
        </a:p>
        <a:p xmlns:a="http://schemas.openxmlformats.org/drawingml/2006/main">
          <a:pPr algn="l"/>
          <a:r>
            <a:rPr lang="en-US" sz="1400" b="1" dirty="0" smtClean="0">
              <a:solidFill>
                <a:schemeClr val="tx1"/>
              </a:solidFill>
            </a:rPr>
            <a:t>Induction = 6.5</a:t>
          </a:r>
        </a:p>
        <a:p xmlns:a="http://schemas.openxmlformats.org/drawingml/2006/main">
          <a:pPr algn="l"/>
          <a:r>
            <a:rPr lang="en-US" sz="1400" b="1" dirty="0" smtClean="0">
              <a:solidFill>
                <a:schemeClr val="tx1"/>
              </a:solidFill>
            </a:rPr>
            <a:t>No Induction = 6.1</a:t>
          </a:r>
          <a:endParaRPr lang="en-US" sz="1400" b="1"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0.23009</cdr:x>
      <cdr:y>0.90323</cdr:y>
    </cdr:from>
    <cdr:to>
      <cdr:x>0.86726</cdr:x>
      <cdr:y>0.98387</cdr:y>
    </cdr:to>
    <cdr:sp macro="" textlink="">
      <cdr:nvSpPr>
        <cdr:cNvPr id="2" name="TextBox 1"/>
        <cdr:cNvSpPr txBox="1"/>
      </cdr:nvSpPr>
      <cdr:spPr>
        <a:xfrm xmlns:a="http://schemas.openxmlformats.org/drawingml/2006/main">
          <a:off x="1981213" y="4267199"/>
          <a:ext cx="5486416" cy="3809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b="1" dirty="0">
            <a:solidFill>
              <a:srgbClr val="FFFF00"/>
            </a:solidFill>
            <a:latin typeface="+mn-lt"/>
            <a:ea typeface="+mn-ea"/>
            <a:cs typeface="+mn-cs"/>
          </a:endParaRPr>
        </a:p>
        <a:p xmlns:a="http://schemas.openxmlformats.org/drawingml/2006/main">
          <a:pPr algn="ctr"/>
          <a:endParaRPr lang="en-US" sz="1400"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0.36207</cdr:x>
      <cdr:y>0.03125</cdr:y>
    </cdr:from>
    <cdr:to>
      <cdr:x>0.41379</cdr:x>
      <cdr:y>0.0625</cdr:y>
    </cdr:to>
    <cdr:sp macro="" textlink="">
      <cdr:nvSpPr>
        <cdr:cNvPr id="3" name="Straight Arrow Connector 2"/>
        <cdr:cNvSpPr/>
      </cdr:nvSpPr>
      <cdr:spPr bwMode="auto">
        <a:xfrm xmlns:a="http://schemas.openxmlformats.org/drawingml/2006/main" flipV="1">
          <a:off x="3200400" y="152400"/>
          <a:ext cx="457200" cy="152400"/>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0.83871</cdr:y>
    </cdr:from>
    <cdr:to>
      <cdr:x>0.41026</cdr:x>
      <cdr:y>0.96774</cdr:y>
    </cdr:to>
    <cdr:sp macro="" textlink="">
      <cdr:nvSpPr>
        <cdr:cNvPr id="2" name="TextBox 1"/>
        <cdr:cNvSpPr txBox="1"/>
      </cdr:nvSpPr>
      <cdr:spPr>
        <a:xfrm xmlns:a="http://schemas.openxmlformats.org/drawingml/2006/main">
          <a:off x="0" y="3962400"/>
          <a:ext cx="36576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300" b="1" dirty="0">
              <a:solidFill>
                <a:schemeClr val="tx1"/>
              </a:solidFill>
              <a:latin typeface="+mn-lt"/>
              <a:ea typeface="+mn-ea"/>
              <a:cs typeface="+mn-cs"/>
            </a:rPr>
            <a:t>NOTE: Different patients are </a:t>
          </a:r>
          <a:r>
            <a:rPr lang="en-US" sz="1300" b="1" dirty="0" smtClean="0">
              <a:solidFill>
                <a:schemeClr val="tx1"/>
              </a:solidFill>
              <a:latin typeface="+mn-lt"/>
              <a:ea typeface="+mn-ea"/>
              <a:cs typeface="+mn-cs"/>
            </a:rPr>
            <a:t>analyzed </a:t>
          </a:r>
          <a:r>
            <a:rPr lang="en-US" sz="1300" b="1" dirty="0">
              <a:solidFill>
                <a:schemeClr val="tx1"/>
              </a:solidFill>
              <a:latin typeface="+mn-lt"/>
              <a:ea typeface="+mn-ea"/>
              <a:cs typeface="+mn-cs"/>
            </a:rPr>
            <a:t>in Year 1 and Year </a:t>
          </a:r>
          <a:r>
            <a:rPr lang="en-US" sz="1300" b="1" dirty="0" smtClean="0">
              <a:solidFill>
                <a:schemeClr val="tx1"/>
              </a:solidFill>
              <a:latin typeface="+mn-lt"/>
              <a:ea typeface="+mn-ea"/>
              <a:cs typeface="+mn-cs"/>
            </a:rPr>
            <a:t>5.</a:t>
          </a:r>
          <a:endParaRPr lang="en-US" sz="1300" b="1" dirty="0">
            <a:solidFill>
              <a:schemeClr val="tx1"/>
            </a:solidFill>
            <a:latin typeface="+mn-lt"/>
            <a:ea typeface="+mn-ea"/>
            <a:cs typeface="+mn-cs"/>
          </a:endParaRPr>
        </a:p>
        <a:p xmlns:a="http://schemas.openxmlformats.org/drawingml/2006/main">
          <a:pPr algn="ctr"/>
          <a:endParaRPr lang="en-US" sz="1400" dirty="0">
            <a:solidFill>
              <a:srgbClr val="FFFF00"/>
            </a:solidFill>
          </a:endParaRPr>
        </a:p>
      </cdr:txBody>
    </cdr:sp>
  </cdr:relSizeAnchor>
  <cdr:relSizeAnchor xmlns:cdr="http://schemas.openxmlformats.org/drawingml/2006/chartDrawing">
    <cdr:from>
      <cdr:x>0.12389</cdr:x>
      <cdr:y>0.30645</cdr:y>
    </cdr:from>
    <cdr:to>
      <cdr:x>0.21239</cdr:x>
      <cdr:y>0.3871</cdr:y>
    </cdr:to>
    <cdr:sp macro="" textlink="">
      <cdr:nvSpPr>
        <cdr:cNvPr id="3" name="TextBox 2"/>
        <cdr:cNvSpPr txBox="1"/>
      </cdr:nvSpPr>
      <cdr:spPr>
        <a:xfrm xmlns:a="http://schemas.openxmlformats.org/drawingml/2006/main">
          <a:off x="1066800" y="14478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0.12821</cdr:x>
      <cdr:y>0.58065</cdr:y>
    </cdr:from>
    <cdr:to>
      <cdr:x>0.21671</cdr:x>
      <cdr:y>0.6613</cdr:y>
    </cdr:to>
    <cdr:sp macro="" textlink="">
      <cdr:nvSpPr>
        <cdr:cNvPr id="4" name="TextBox 1"/>
        <cdr:cNvSpPr txBox="1"/>
      </cdr:nvSpPr>
      <cdr:spPr>
        <a:xfrm xmlns:a="http://schemas.openxmlformats.org/drawingml/2006/main">
          <a:off x="1143000" y="2743200"/>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0.62832</cdr:x>
      <cdr:y>0.29032</cdr:y>
    </cdr:from>
    <cdr:to>
      <cdr:x>0.71681</cdr:x>
      <cdr:y>0.37097</cdr:y>
    </cdr:to>
    <cdr:sp macro="" textlink="">
      <cdr:nvSpPr>
        <cdr:cNvPr id="5" name="TextBox 1"/>
        <cdr:cNvSpPr txBox="1"/>
      </cdr:nvSpPr>
      <cdr:spPr>
        <a:xfrm xmlns:a="http://schemas.openxmlformats.org/drawingml/2006/main">
          <a:off x="5410200" y="1371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0.62393</cdr:x>
      <cdr:y>0.56452</cdr:y>
    </cdr:from>
    <cdr:to>
      <cdr:x>0.71242</cdr:x>
      <cdr:y>0.64517</cdr:y>
    </cdr:to>
    <cdr:sp macro="" textlink="">
      <cdr:nvSpPr>
        <cdr:cNvPr id="6" name="TextBox 1"/>
        <cdr:cNvSpPr txBox="1"/>
      </cdr:nvSpPr>
      <cdr:spPr>
        <a:xfrm xmlns:a="http://schemas.openxmlformats.org/drawingml/2006/main">
          <a:off x="5562600" y="2667000"/>
          <a:ext cx="788924"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rgbClr val="FFFFFF"/>
              </a:solidFill>
            </a:rPr>
            <a:t>CyA</a:t>
          </a:r>
          <a:endParaRPr lang="en-US" sz="1500" b="1" dirty="0">
            <a:solidFill>
              <a:srgbClr val="FFFFFF"/>
            </a:solidFill>
          </a:endParaRPr>
        </a:p>
      </cdr:txBody>
    </cdr:sp>
  </cdr:relSizeAnchor>
  <cdr:relSizeAnchor xmlns:cdr="http://schemas.openxmlformats.org/drawingml/2006/chartDrawing">
    <cdr:from>
      <cdr:x>0.24779</cdr:x>
      <cdr:y>0.58065</cdr:y>
    </cdr:from>
    <cdr:to>
      <cdr:x>0.33629</cdr:x>
      <cdr:y>0.6613</cdr:y>
    </cdr:to>
    <cdr:sp macro="" textlink="">
      <cdr:nvSpPr>
        <cdr:cNvPr id="7" name="TextBox 1"/>
        <cdr:cNvSpPr txBox="1"/>
      </cdr:nvSpPr>
      <cdr:spPr>
        <a:xfrm xmlns:a="http://schemas.openxmlformats.org/drawingml/2006/main">
          <a:off x="21336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0.75221</cdr:x>
      <cdr:y>0.58065</cdr:y>
    </cdr:from>
    <cdr:to>
      <cdr:x>0.84071</cdr:x>
      <cdr:y>0.6613</cdr:y>
    </cdr:to>
    <cdr:sp macro="" textlink="">
      <cdr:nvSpPr>
        <cdr:cNvPr id="8" name="TextBox 1"/>
        <cdr:cNvSpPr txBox="1"/>
      </cdr:nvSpPr>
      <cdr:spPr>
        <a:xfrm xmlns:a="http://schemas.openxmlformats.org/drawingml/2006/main">
          <a:off x="64770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0.24779</cdr:x>
      <cdr:y>0.27419</cdr:y>
    </cdr:from>
    <cdr:to>
      <cdr:x>0.33629</cdr:x>
      <cdr:y>0.3871</cdr:y>
    </cdr:to>
    <cdr:sp macro="" textlink="">
      <cdr:nvSpPr>
        <cdr:cNvPr id="9" name="TextBox 1"/>
        <cdr:cNvSpPr txBox="1"/>
      </cdr:nvSpPr>
      <cdr:spPr>
        <a:xfrm xmlns:a="http://schemas.openxmlformats.org/drawingml/2006/main">
          <a:off x="2133621" y="1295383"/>
          <a:ext cx="762038" cy="5334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MMF/MPA</a:t>
          </a:r>
          <a:endParaRPr lang="en-US" sz="1500" b="1" dirty="0">
            <a:solidFill>
              <a:schemeClr val="bg2"/>
            </a:solidFill>
          </a:endParaRPr>
        </a:p>
      </cdr:txBody>
    </cdr:sp>
  </cdr:relSizeAnchor>
  <cdr:relSizeAnchor xmlns:cdr="http://schemas.openxmlformats.org/drawingml/2006/chartDrawing">
    <cdr:from>
      <cdr:x>0.75221</cdr:x>
      <cdr:y>0.29032</cdr:y>
    </cdr:from>
    <cdr:to>
      <cdr:x>0.84071</cdr:x>
      <cdr:y>0.37097</cdr:y>
    </cdr:to>
    <cdr:sp macro="" textlink="">
      <cdr:nvSpPr>
        <cdr:cNvPr id="10" name="TextBox 1"/>
        <cdr:cNvSpPr txBox="1"/>
      </cdr:nvSpPr>
      <cdr:spPr>
        <a:xfrm xmlns:a="http://schemas.openxmlformats.org/drawingml/2006/main">
          <a:off x="6477000" y="13716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MMF/MPA</a:t>
          </a:r>
          <a:endParaRPr lang="en-US" sz="1500" b="1" dirty="0">
            <a:solidFill>
              <a:srgbClr val="000000"/>
            </a:solidFill>
          </a:endParaRPr>
        </a:p>
      </cdr:txBody>
    </cdr:sp>
  </cdr:relSizeAnchor>
  <cdr:relSizeAnchor xmlns:cdr="http://schemas.openxmlformats.org/drawingml/2006/chartDrawing">
    <cdr:from>
      <cdr:x>0.13274</cdr:x>
      <cdr:y>0.77419</cdr:y>
    </cdr:from>
    <cdr:to>
      <cdr:x>0.46903</cdr:x>
      <cdr:y>0.85484</cdr:y>
    </cdr:to>
    <cdr:sp macro="" textlink="">
      <cdr:nvSpPr>
        <cdr:cNvPr id="11" name="TextBox 10"/>
        <cdr:cNvSpPr txBox="1"/>
      </cdr:nvSpPr>
      <cdr:spPr>
        <a:xfrm xmlns:a="http://schemas.openxmlformats.org/drawingml/2006/main">
          <a:off x="1143000" y="3657600"/>
          <a:ext cx="2895659"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FFFF00"/>
              </a:solidFill>
              <a:latin typeface="+mn-lt"/>
              <a:ea typeface="+mn-ea"/>
              <a:cs typeface="+mn-cs"/>
            </a:rPr>
            <a:t>1 Year Follow-up  (N = </a:t>
          </a:r>
          <a:r>
            <a:rPr lang="en-US" sz="1600" b="1" dirty="0" smtClean="0">
              <a:solidFill>
                <a:srgbClr val="FFFF00"/>
              </a:solidFill>
            </a:rPr>
            <a:t>495</a:t>
          </a:r>
          <a:r>
            <a:rPr lang="en-US" sz="1600" b="1" dirty="0" smtClean="0">
              <a:solidFill>
                <a:srgbClr val="FFFF00"/>
              </a:solidFill>
              <a:latin typeface="+mn-lt"/>
              <a:ea typeface="+mn-ea"/>
              <a:cs typeface="+mn-cs"/>
            </a:rPr>
            <a:t>)</a:t>
          </a:r>
          <a:endParaRPr lang="en-US" sz="1600" dirty="0">
            <a:solidFill>
              <a:srgbClr val="FFFF00"/>
            </a:solidFill>
          </a:endParaRPr>
        </a:p>
      </cdr:txBody>
    </cdr:sp>
  </cdr:relSizeAnchor>
  <cdr:relSizeAnchor xmlns:cdr="http://schemas.openxmlformats.org/drawingml/2006/chartDrawing">
    <cdr:from>
      <cdr:x>0.62832</cdr:x>
      <cdr:y>0.77419</cdr:y>
    </cdr:from>
    <cdr:to>
      <cdr:x>0.9646</cdr:x>
      <cdr:y>0.85484</cdr:y>
    </cdr:to>
    <cdr:sp macro="" textlink="">
      <cdr:nvSpPr>
        <cdr:cNvPr id="12" name="TextBox 1"/>
        <cdr:cNvSpPr txBox="1"/>
      </cdr:nvSpPr>
      <cdr:spPr>
        <a:xfrm xmlns:a="http://schemas.openxmlformats.org/drawingml/2006/main">
          <a:off x="5410200" y="3657600"/>
          <a:ext cx="289557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latin typeface="Arial"/>
            </a:rPr>
            <a:t>5 </a:t>
          </a:r>
          <a:r>
            <a:rPr lang="en-US" sz="1600" b="1" dirty="0">
              <a:solidFill>
                <a:srgbClr val="FFFF00"/>
              </a:solidFill>
              <a:latin typeface="Arial"/>
            </a:rPr>
            <a:t>Year Follow-up  (N = </a:t>
          </a:r>
          <a:r>
            <a:rPr lang="en-US" sz="1600" b="1" dirty="0" smtClean="0">
              <a:solidFill>
                <a:srgbClr val="FFFF00"/>
              </a:solidFill>
            </a:rPr>
            <a:t>230</a:t>
          </a:r>
          <a:r>
            <a:rPr lang="en-US" sz="1600" b="1" dirty="0" smtClean="0">
              <a:solidFill>
                <a:srgbClr val="FFFF00"/>
              </a:solidFill>
              <a:latin typeface="Arial"/>
            </a:rPr>
            <a:t>)</a:t>
          </a:r>
          <a:endParaRPr lang="en-US" sz="1600" dirty="0">
            <a:solidFill>
              <a:srgbClr val="FF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0.00885</cdr:x>
      <cdr:y>0</cdr:y>
    </cdr:from>
    <cdr:to>
      <cdr:x>0.0708</cdr:x>
      <cdr:y>0.8871</cdr:y>
    </cdr:to>
    <cdr:sp macro="" textlink="">
      <cdr:nvSpPr>
        <cdr:cNvPr id="3" name="TextBox 2"/>
        <cdr:cNvSpPr txBox="1"/>
      </cdr:nvSpPr>
      <cdr:spPr>
        <a:xfrm xmlns:a="http://schemas.openxmlformats.org/drawingml/2006/main">
          <a:off x="76200" y="0"/>
          <a:ext cx="533400" cy="4191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 Free from Severe Renal Dysfunction</a:t>
          </a:r>
        </a:p>
        <a:p xmlns:a="http://schemas.openxmlformats.org/drawingml/2006/main">
          <a:endParaRPr lang="en-US" sz="1100" dirty="0"/>
        </a:p>
      </cdr:txBody>
    </cdr:sp>
  </cdr:relSizeAnchor>
  <cdr:relSizeAnchor xmlns:cdr="http://schemas.openxmlformats.org/drawingml/2006/chartDrawing">
    <cdr:from>
      <cdr:x>0.13274</cdr:x>
      <cdr:y>0.5</cdr:y>
    </cdr:from>
    <cdr:to>
      <cdr:x>0.68142</cdr:x>
      <cdr:y>0.62903</cdr:y>
    </cdr:to>
    <cdr:sp macro="" textlink="">
      <cdr:nvSpPr>
        <cdr:cNvPr id="4" name="TextBox 3"/>
        <cdr:cNvSpPr txBox="1"/>
      </cdr:nvSpPr>
      <cdr:spPr>
        <a:xfrm xmlns:a="http://schemas.openxmlformats.org/drawingml/2006/main">
          <a:off x="1143000" y="2362200"/>
          <a:ext cx="4724400" cy="6096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solidFill>
            </a:rPr>
            <a:t>*Severe renal dysfunction = Creatinine &gt; 2.5 mg/dl (221 μmol/L), dialysis or renal transplant</a:t>
          </a:r>
        </a:p>
      </cdr:txBody>
    </cdr:sp>
  </cdr:relSizeAnchor>
</c:userShapes>
</file>

<file path=ppt/drawings/drawing3.xml><?xml version="1.0" encoding="utf-8"?>
<c:userShapes xmlns:c="http://schemas.openxmlformats.org/drawingml/2006/chart">
  <cdr:relSizeAnchor xmlns:cdr="http://schemas.openxmlformats.org/drawingml/2006/chartDrawing">
    <cdr:from>
      <cdr:x>0.0177</cdr:x>
      <cdr:y>0.01493</cdr:y>
    </cdr:from>
    <cdr:to>
      <cdr:x>0.16814</cdr:x>
      <cdr:y>0.09305</cdr:y>
    </cdr:to>
    <cdr:sp macro="" textlink="">
      <cdr:nvSpPr>
        <cdr:cNvPr id="2" name="TextBox 1"/>
        <cdr:cNvSpPr txBox="1"/>
      </cdr:nvSpPr>
      <cdr:spPr>
        <a:xfrm xmlns:a="http://schemas.openxmlformats.org/drawingml/2006/main">
          <a:off x="152400" y="76200"/>
          <a:ext cx="1295378" cy="398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Age:</a:t>
          </a:r>
          <a:endParaRPr lang="en-US" sz="1500" b="1" dirty="0">
            <a:solidFill>
              <a:srgbClr val="FFFF00"/>
            </a:solidFill>
          </a:endParaRPr>
        </a:p>
      </cdr:txBody>
    </cdr:sp>
  </cdr:relSizeAnchor>
  <cdr:relSizeAnchor xmlns:cdr="http://schemas.openxmlformats.org/drawingml/2006/chartDrawing">
    <cdr:from>
      <cdr:x>0.22124</cdr:x>
      <cdr:y>0.48438</cdr:y>
    </cdr:from>
    <cdr:to>
      <cdr:x>0.77876</cdr:x>
      <cdr:y>0.75</cdr:y>
    </cdr:to>
    <cdr:sp macro="" textlink="">
      <cdr:nvSpPr>
        <cdr:cNvPr id="3" name="TextBox 2"/>
        <cdr:cNvSpPr txBox="1"/>
      </cdr:nvSpPr>
      <cdr:spPr>
        <a:xfrm xmlns:a="http://schemas.openxmlformats.org/drawingml/2006/main">
          <a:off x="1905000" y="2362200"/>
          <a:ext cx="4800600" cy="1295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7200" b="1" dirty="0">
            <a:solidFill>
              <a:srgbClr val="66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0.12174</cdr:x>
      <cdr:y>0.72581</cdr:y>
    </cdr:from>
    <cdr:to>
      <cdr:x>0.65272</cdr:x>
      <cdr:y>0.79033</cdr:y>
    </cdr:to>
    <cdr:sp macro="" textlink="">
      <cdr:nvSpPr>
        <cdr:cNvPr id="2" name="TextBox 1"/>
        <cdr:cNvSpPr txBox="1"/>
      </cdr:nvSpPr>
      <cdr:spPr>
        <a:xfrm xmlns:a="http://schemas.openxmlformats.org/drawingml/2006/main">
          <a:off x="1066800" y="3429000"/>
          <a:ext cx="4652978" cy="304818"/>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tx1"/>
              </a:solidFill>
            </a:rPr>
            <a:t>Median survival (years): </a:t>
          </a:r>
          <a:r>
            <a:rPr lang="en-US" sz="1400" b="1" dirty="0">
              <a:solidFill>
                <a:schemeClr val="tx1"/>
              </a:solidFill>
            </a:rPr>
            <a:t>Adult = </a:t>
          </a:r>
          <a:r>
            <a:rPr lang="en-US" sz="1400" b="1" dirty="0" smtClean="0">
              <a:solidFill>
                <a:schemeClr val="tx1"/>
              </a:solidFill>
            </a:rPr>
            <a:t>5.6; </a:t>
          </a:r>
          <a:r>
            <a:rPr lang="en-US" sz="1400" b="1" dirty="0">
              <a:solidFill>
                <a:schemeClr val="tx1"/>
              </a:solidFill>
            </a:rPr>
            <a:t>Pediatric = </a:t>
          </a:r>
          <a:r>
            <a:rPr lang="en-US" sz="1400" b="1" dirty="0" smtClean="0">
              <a:solidFill>
                <a:schemeClr val="tx1"/>
              </a:solidFill>
            </a:rPr>
            <a:t>5.1</a:t>
          </a:r>
          <a:endParaRPr lang="en-US" sz="14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0.10619</cdr:x>
      <cdr:y>0.72581</cdr:y>
    </cdr:from>
    <cdr:to>
      <cdr:x>0.55752</cdr:x>
      <cdr:y>0.83871</cdr:y>
    </cdr:to>
    <cdr:sp macro="" textlink="">
      <cdr:nvSpPr>
        <cdr:cNvPr id="2" name="TextBox 1"/>
        <cdr:cNvSpPr txBox="1"/>
      </cdr:nvSpPr>
      <cdr:spPr>
        <a:xfrm xmlns:a="http://schemas.openxmlformats.org/drawingml/2006/main">
          <a:off x="914360" y="3429017"/>
          <a:ext cx="3886240" cy="533385"/>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tx1"/>
              </a:solidFill>
            </a:rPr>
            <a:t>Median survival (years): Adult, Single = 4.5; Adult, Bilateral/Double = 7.0; Pediatric = 5.1</a:t>
          </a:r>
          <a:endParaRPr lang="en-US" sz="14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0.12389</cdr:x>
      <cdr:y>0.70968</cdr:y>
    </cdr:from>
    <cdr:to>
      <cdr:x>0.84071</cdr:x>
      <cdr:y>0.77419</cdr:y>
    </cdr:to>
    <cdr:sp macro="" textlink="">
      <cdr:nvSpPr>
        <cdr:cNvPr id="2" name="TextBox 1"/>
        <cdr:cNvSpPr txBox="1"/>
      </cdr:nvSpPr>
      <cdr:spPr>
        <a:xfrm xmlns:a="http://schemas.openxmlformats.org/drawingml/2006/main">
          <a:off x="1066767" y="3352812"/>
          <a:ext cx="6172233" cy="304788"/>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tx1"/>
              </a:solidFill>
            </a:rPr>
            <a:t>Median survival (years): Single Lung = 1.9; Bilateral/Double Lung = 5.5</a:t>
          </a:r>
          <a:endParaRPr lang="en-US" sz="14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0.10619</cdr:x>
      <cdr:y>0.72308</cdr:y>
    </cdr:from>
    <cdr:to>
      <cdr:x>0.83186</cdr:x>
      <cdr:y>0.7876</cdr:y>
    </cdr:to>
    <cdr:sp macro="" textlink="">
      <cdr:nvSpPr>
        <cdr:cNvPr id="2" name="TextBox 1"/>
        <cdr:cNvSpPr txBox="1"/>
      </cdr:nvSpPr>
      <cdr:spPr>
        <a:xfrm xmlns:a="http://schemas.openxmlformats.org/drawingml/2006/main">
          <a:off x="914400" y="3581400"/>
          <a:ext cx="6248454" cy="319568"/>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tx1"/>
              </a:solidFill>
            </a:rPr>
            <a:t>Median survival (years): Cystic Fibrosis = 4.9; Non-Cystic Fibrosis = 5.1</a:t>
          </a:r>
          <a:endParaRPr lang="en-US" sz="1400"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0.52212</cdr:x>
      <cdr:y>0.58065</cdr:y>
    </cdr:from>
    <cdr:to>
      <cdr:x>0.69911</cdr:x>
      <cdr:y>0.64517</cdr:y>
    </cdr:to>
    <cdr:sp macro="" textlink="">
      <cdr:nvSpPr>
        <cdr:cNvPr id="2" name="TextBox 1"/>
        <cdr:cNvSpPr txBox="1"/>
      </cdr:nvSpPr>
      <cdr:spPr>
        <a:xfrm xmlns:a="http://schemas.openxmlformats.org/drawingml/2006/main">
          <a:off x="4495800" y="2743200"/>
          <a:ext cx="1523990" cy="304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9933FF"/>
              </a:solidFill>
            </a:rPr>
            <a:t>N at risk = 11</a:t>
          </a:r>
          <a:endParaRPr lang="en-US" sz="1400" b="1" dirty="0">
            <a:solidFill>
              <a:srgbClr val="9933FF"/>
            </a:solidFill>
          </a:endParaRPr>
        </a:p>
      </cdr:txBody>
    </cdr:sp>
  </cdr:relSizeAnchor>
  <cdr:relSizeAnchor xmlns:cdr="http://schemas.openxmlformats.org/drawingml/2006/chartDrawing">
    <cdr:from>
      <cdr:x>0.73451</cdr:x>
      <cdr:y>0.54839</cdr:y>
    </cdr:from>
    <cdr:to>
      <cdr:x>0.9115</cdr:x>
      <cdr:y>0.61291</cdr:y>
    </cdr:to>
    <cdr:sp macro="" textlink="">
      <cdr:nvSpPr>
        <cdr:cNvPr id="3" name="TextBox 1"/>
        <cdr:cNvSpPr txBox="1"/>
      </cdr:nvSpPr>
      <cdr:spPr>
        <a:xfrm xmlns:a="http://schemas.openxmlformats.org/drawingml/2006/main">
          <a:off x="6324600" y="2590800"/>
          <a:ext cx="1523990"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0000"/>
              </a:solidFill>
            </a:rPr>
            <a:t>N at risk = 17</a:t>
          </a:r>
          <a:endParaRPr lang="en-US" sz="1400" b="1" dirty="0">
            <a:solidFill>
              <a:srgbClr val="FF0000"/>
            </a:solidFill>
          </a:endParaRPr>
        </a:p>
      </cdr:txBody>
    </cdr:sp>
  </cdr:relSizeAnchor>
  <cdr:relSizeAnchor xmlns:cdr="http://schemas.openxmlformats.org/drawingml/2006/chartDrawing">
    <cdr:from>
      <cdr:x>0.70796</cdr:x>
      <cdr:y>0.48387</cdr:y>
    </cdr:from>
    <cdr:to>
      <cdr:x>0.88495</cdr:x>
      <cdr:y>0.54839</cdr:y>
    </cdr:to>
    <cdr:sp macro="" textlink="">
      <cdr:nvSpPr>
        <cdr:cNvPr id="4" name="TextBox 1"/>
        <cdr:cNvSpPr txBox="1"/>
      </cdr:nvSpPr>
      <cdr:spPr>
        <a:xfrm xmlns:a="http://schemas.openxmlformats.org/drawingml/2006/main">
          <a:off x="6096000" y="2286000"/>
          <a:ext cx="1523990" cy="3048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10</a:t>
          </a:r>
          <a:endParaRPr lang="en-US" sz="1400" b="1" dirty="0">
            <a:solidFill>
              <a:srgbClr val="FFFF00"/>
            </a:solidFill>
          </a:endParaRPr>
        </a:p>
      </cdr:txBody>
    </cdr:sp>
  </cdr:relSizeAnchor>
  <cdr:relSizeAnchor xmlns:cdr="http://schemas.openxmlformats.org/drawingml/2006/chartDrawing">
    <cdr:from>
      <cdr:x>0.13274</cdr:x>
      <cdr:y>0.53226</cdr:y>
    </cdr:from>
    <cdr:to>
      <cdr:x>0.38938</cdr:x>
      <cdr:y>0.79032</cdr:y>
    </cdr:to>
    <cdr:sp macro="" textlink="">
      <cdr:nvSpPr>
        <cdr:cNvPr id="5" name="TextBox 4"/>
        <cdr:cNvSpPr txBox="1"/>
      </cdr:nvSpPr>
      <cdr:spPr>
        <a:xfrm xmlns:a="http://schemas.openxmlformats.org/drawingml/2006/main">
          <a:off x="1142971" y="2514609"/>
          <a:ext cx="2209829" cy="121919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endParaRPr lang="en-US" sz="1400" b="1" dirty="0">
            <a:solidFill>
              <a:schemeClr val="tx1"/>
            </a:solidFill>
          </a:endParaRPr>
        </a:p>
        <a:p xmlns:a="http://schemas.openxmlformats.org/drawingml/2006/main">
          <a:r>
            <a:rPr lang="en-US" sz="1400" b="1" dirty="0">
              <a:solidFill>
                <a:schemeClr val="tx1"/>
              </a:solidFill>
            </a:rPr>
            <a:t>&lt;1 </a:t>
          </a:r>
          <a:r>
            <a:rPr lang="en-US" sz="1400" b="1" dirty="0" smtClean="0">
              <a:solidFill>
                <a:schemeClr val="tx1"/>
              </a:solidFill>
            </a:rPr>
            <a:t>year = 6.4</a:t>
          </a:r>
        </a:p>
        <a:p xmlns:a="http://schemas.openxmlformats.org/drawingml/2006/main">
          <a:r>
            <a:rPr lang="en-US" sz="1400" b="1" dirty="0" smtClean="0">
              <a:solidFill>
                <a:schemeClr val="tx1"/>
              </a:solidFill>
            </a:rPr>
            <a:t>1-5 years = 6.7</a:t>
          </a:r>
        </a:p>
        <a:p xmlns:a="http://schemas.openxmlformats.org/drawingml/2006/main">
          <a:r>
            <a:rPr lang="en-US" sz="1400" b="1" dirty="0" smtClean="0">
              <a:solidFill>
                <a:schemeClr val="tx1"/>
              </a:solidFill>
            </a:rPr>
            <a:t>6-10 years = 6.5</a:t>
          </a:r>
        </a:p>
        <a:p xmlns:a="http://schemas.openxmlformats.org/drawingml/2006/main">
          <a:r>
            <a:rPr lang="en-US" sz="1400" b="1" dirty="0" smtClean="0">
              <a:solidFill>
                <a:schemeClr val="tx1"/>
              </a:solidFill>
            </a:rPr>
            <a:t>11-17 years = 4.7</a:t>
          </a:r>
          <a:endParaRPr lang="en-US" sz="14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0.65487</cdr:x>
      <cdr:y>0.32258</cdr:y>
    </cdr:from>
    <cdr:to>
      <cdr:x>0.80531</cdr:x>
      <cdr:y>0.3871</cdr:y>
    </cdr:to>
    <cdr:sp macro="" textlink="">
      <cdr:nvSpPr>
        <cdr:cNvPr id="2" name="TextBox 1"/>
        <cdr:cNvSpPr txBox="1"/>
      </cdr:nvSpPr>
      <cdr:spPr>
        <a:xfrm xmlns:a="http://schemas.openxmlformats.org/drawingml/2006/main">
          <a:off x="5638800" y="1524000"/>
          <a:ext cx="1295379" cy="304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9933FF"/>
              </a:solidFill>
            </a:rPr>
            <a:t>N at risk = 11</a:t>
          </a:r>
          <a:endParaRPr lang="en-US" sz="1400" b="1" dirty="0">
            <a:solidFill>
              <a:srgbClr val="9933FF"/>
            </a:solidFill>
          </a:endParaRPr>
        </a:p>
      </cdr:txBody>
    </cdr:sp>
  </cdr:relSizeAnchor>
  <cdr:relSizeAnchor xmlns:cdr="http://schemas.openxmlformats.org/drawingml/2006/chartDrawing">
    <cdr:from>
      <cdr:x>0.77876</cdr:x>
      <cdr:y>0.46774</cdr:y>
    </cdr:from>
    <cdr:to>
      <cdr:x>0.9292</cdr:x>
      <cdr:y>0.53226</cdr:y>
    </cdr:to>
    <cdr:sp macro="" textlink="">
      <cdr:nvSpPr>
        <cdr:cNvPr id="3" name="TextBox 1"/>
        <cdr:cNvSpPr txBox="1"/>
      </cdr:nvSpPr>
      <cdr:spPr>
        <a:xfrm xmlns:a="http://schemas.openxmlformats.org/drawingml/2006/main">
          <a:off x="6705600" y="2209800"/>
          <a:ext cx="1295379"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0000"/>
              </a:solidFill>
            </a:rPr>
            <a:t>N at risk = 17</a:t>
          </a:r>
          <a:endParaRPr lang="en-US" sz="1400" b="1" dirty="0">
            <a:solidFill>
              <a:srgbClr val="FF0000"/>
            </a:solidFill>
          </a:endParaRPr>
        </a:p>
      </cdr:txBody>
    </cdr:sp>
  </cdr:relSizeAnchor>
  <cdr:relSizeAnchor xmlns:cdr="http://schemas.openxmlformats.org/drawingml/2006/chartDrawing">
    <cdr:from>
      <cdr:x>0.73451</cdr:x>
      <cdr:y>0.3871</cdr:y>
    </cdr:from>
    <cdr:to>
      <cdr:x>0.9115</cdr:x>
      <cdr:y>0.45162</cdr:y>
    </cdr:to>
    <cdr:sp macro="" textlink="">
      <cdr:nvSpPr>
        <cdr:cNvPr id="4" name="TextBox 1"/>
        <cdr:cNvSpPr txBox="1"/>
      </cdr:nvSpPr>
      <cdr:spPr>
        <a:xfrm xmlns:a="http://schemas.openxmlformats.org/drawingml/2006/main">
          <a:off x="6324600" y="1828800"/>
          <a:ext cx="1523990" cy="3048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10</a:t>
          </a:r>
          <a:endParaRPr lang="en-US" sz="1400" b="1" dirty="0">
            <a:solidFill>
              <a:srgbClr val="FFFF00"/>
            </a:solidFill>
          </a:endParaRPr>
        </a:p>
      </cdr:txBody>
    </cdr:sp>
  </cdr:relSizeAnchor>
  <cdr:relSizeAnchor xmlns:cdr="http://schemas.openxmlformats.org/drawingml/2006/chartDrawing">
    <cdr:from>
      <cdr:x>0.10619</cdr:x>
      <cdr:y>0.53226</cdr:y>
    </cdr:from>
    <cdr:to>
      <cdr:x>0.47788</cdr:x>
      <cdr:y>0.79032</cdr:y>
    </cdr:to>
    <cdr:sp macro="" textlink="">
      <cdr:nvSpPr>
        <cdr:cNvPr id="5" name="TextBox 4"/>
        <cdr:cNvSpPr txBox="1"/>
      </cdr:nvSpPr>
      <cdr:spPr>
        <a:xfrm xmlns:a="http://schemas.openxmlformats.org/drawingml/2006/main">
          <a:off x="914360" y="2514609"/>
          <a:ext cx="3200474" cy="121919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Conditional median survival (years):</a:t>
          </a:r>
        </a:p>
        <a:p xmlns:a="http://schemas.openxmlformats.org/drawingml/2006/main">
          <a:r>
            <a:rPr lang="en-US" sz="1400" b="1" dirty="0" smtClean="0">
              <a:solidFill>
                <a:schemeClr val="tx1"/>
              </a:solidFill>
            </a:rPr>
            <a:t>&lt;1 year = 11.2</a:t>
          </a:r>
        </a:p>
        <a:p xmlns:a="http://schemas.openxmlformats.org/drawingml/2006/main">
          <a:r>
            <a:rPr lang="en-US" sz="1400" b="1" dirty="0" smtClean="0">
              <a:solidFill>
                <a:schemeClr val="tx1"/>
              </a:solidFill>
            </a:rPr>
            <a:t>1-5 years = 10.5</a:t>
          </a:r>
        </a:p>
        <a:p xmlns:a="http://schemas.openxmlformats.org/drawingml/2006/main">
          <a:r>
            <a:rPr lang="en-US" sz="1400" b="1" dirty="0" smtClean="0">
              <a:solidFill>
                <a:schemeClr val="tx1"/>
              </a:solidFill>
            </a:rPr>
            <a:t>6-10 years = 9.7</a:t>
          </a:r>
        </a:p>
        <a:p xmlns:a="http://schemas.openxmlformats.org/drawingml/2006/main">
          <a:r>
            <a:rPr lang="en-US" sz="1400" b="1" dirty="0" smtClean="0">
              <a:solidFill>
                <a:schemeClr val="tx1"/>
              </a:solidFill>
            </a:rPr>
            <a:t>11-17 years = 7.7</a:t>
          </a:r>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a:p>
        </p:txBody>
      </p:sp>
    </p:spTree>
    <p:extLst>
      <p:ext uri="{BB962C8B-B14F-4D97-AF65-F5344CB8AC3E}">
        <p14:creationId xmlns:p14="http://schemas.microsoft.com/office/powerpoint/2010/main" val="99761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a:p>
        </p:txBody>
      </p:sp>
    </p:spTree>
    <p:extLst>
      <p:ext uri="{BB962C8B-B14F-4D97-AF65-F5344CB8AC3E}">
        <p14:creationId xmlns:p14="http://schemas.microsoft.com/office/powerpoint/2010/main" val="248330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extLst>
      <p:ext uri="{BB962C8B-B14F-4D97-AF65-F5344CB8AC3E}">
        <p14:creationId xmlns:p14="http://schemas.microsoft.com/office/powerpoint/2010/main" val="210500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117355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extLst>
      <p:ext uri="{BB962C8B-B14F-4D97-AF65-F5344CB8AC3E}">
        <p14:creationId xmlns:p14="http://schemas.microsoft.com/office/powerpoint/2010/main" val="355390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extLst>
      <p:ext uri="{BB962C8B-B14F-4D97-AF65-F5344CB8AC3E}">
        <p14:creationId xmlns:p14="http://schemas.microsoft.com/office/powerpoint/2010/main" val="79644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extLst>
      <p:ext uri="{BB962C8B-B14F-4D97-AF65-F5344CB8AC3E}">
        <p14:creationId xmlns:p14="http://schemas.microsoft.com/office/powerpoint/2010/main" val="420794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extLst>
      <p:ext uri="{BB962C8B-B14F-4D97-AF65-F5344CB8AC3E}">
        <p14:creationId xmlns:p14="http://schemas.microsoft.com/office/powerpoint/2010/main" val="301988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extLst>
      <p:ext uri="{BB962C8B-B14F-4D97-AF65-F5344CB8AC3E}">
        <p14:creationId xmlns:p14="http://schemas.microsoft.com/office/powerpoint/2010/main" val="310961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extLst>
      <p:ext uri="{BB962C8B-B14F-4D97-AF65-F5344CB8AC3E}">
        <p14:creationId xmlns:p14="http://schemas.microsoft.com/office/powerpoint/2010/main" val="240764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extLst>
      <p:ext uri="{BB962C8B-B14F-4D97-AF65-F5344CB8AC3E}">
        <p14:creationId xmlns:p14="http://schemas.microsoft.com/office/powerpoint/2010/main" val="366396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19</a:t>
            </a:fld>
            <a:endParaRPr lang="en-US"/>
          </a:p>
        </p:txBody>
      </p:sp>
    </p:spTree>
    <p:extLst>
      <p:ext uri="{BB962C8B-B14F-4D97-AF65-F5344CB8AC3E}">
        <p14:creationId xmlns:p14="http://schemas.microsoft.com/office/powerpoint/2010/main" val="155110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a:p>
        </p:txBody>
      </p:sp>
    </p:spTree>
    <p:extLst>
      <p:ext uri="{BB962C8B-B14F-4D97-AF65-F5344CB8AC3E}">
        <p14:creationId xmlns:p14="http://schemas.microsoft.com/office/powerpoint/2010/main" val="86266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all of the recipients have died. 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extLst>
      <p:ext uri="{BB962C8B-B14F-4D97-AF65-F5344CB8AC3E}">
        <p14:creationId xmlns:p14="http://schemas.microsoft.com/office/powerpoint/2010/main" val="3520106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extLst>
      <p:ext uri="{BB962C8B-B14F-4D97-AF65-F5344CB8AC3E}">
        <p14:creationId xmlns:p14="http://schemas.microsoft.com/office/powerpoint/2010/main" val="203023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extLst>
      <p:ext uri="{BB962C8B-B14F-4D97-AF65-F5344CB8AC3E}">
        <p14:creationId xmlns:p14="http://schemas.microsoft.com/office/powerpoint/2010/main" val="1121235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extLst>
      <p:ext uri="{BB962C8B-B14F-4D97-AF65-F5344CB8AC3E}">
        <p14:creationId xmlns:p14="http://schemas.microsoft.com/office/powerpoint/2010/main" val="357141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extLst>
      <p:ext uri="{BB962C8B-B14F-4D97-AF65-F5344CB8AC3E}">
        <p14:creationId xmlns:p14="http://schemas.microsoft.com/office/powerpoint/2010/main" val="128721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 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extLst>
      <p:ext uri="{BB962C8B-B14F-4D97-AF65-F5344CB8AC3E}">
        <p14:creationId xmlns:p14="http://schemas.microsoft.com/office/powerpoint/2010/main" val="81355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all of the recipients have died. The conditional median survival is the estimated time point at which 5%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extLst>
      <p:ext uri="{BB962C8B-B14F-4D97-AF65-F5344CB8AC3E}">
        <p14:creationId xmlns:p14="http://schemas.microsoft.com/office/powerpoint/2010/main" val="2423867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extLst>
      <p:ext uri="{BB962C8B-B14F-4D97-AF65-F5344CB8AC3E}">
        <p14:creationId xmlns:p14="http://schemas.microsoft.com/office/powerpoint/2010/main" val="72293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a:t>
            </a:r>
            <a:r>
              <a:rPr lang="en-US" sz="1200" kern="1200" smtClean="0">
                <a:solidFill>
                  <a:schemeClr val="tx1"/>
                </a:solidFill>
                <a:latin typeface="+mn-lt"/>
                <a:ea typeface="+mn-ea"/>
                <a:cs typeface="+mn-cs"/>
              </a:rPr>
              <a:t>which 50% </a:t>
            </a:r>
            <a:r>
              <a:rPr lang="en-US" sz="1200" kern="1200" dirty="0" smtClean="0">
                <a:solidFill>
                  <a:schemeClr val="tx1"/>
                </a:solidFill>
                <a:latin typeface="+mn-lt"/>
                <a:ea typeface="+mn-ea"/>
                <a:cs typeface="+mn-cs"/>
              </a:rPr>
              <a:t>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extLst>
      <p:ext uri="{BB962C8B-B14F-4D97-AF65-F5344CB8AC3E}">
        <p14:creationId xmlns:p14="http://schemas.microsoft.com/office/powerpoint/2010/main" val="164848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extLst>
      <p:ext uri="{BB962C8B-B14F-4D97-AF65-F5344CB8AC3E}">
        <p14:creationId xmlns:p14="http://schemas.microsoft.com/office/powerpoint/2010/main" val="200729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a:p>
        </p:txBody>
      </p:sp>
    </p:spTree>
    <p:extLst>
      <p:ext uri="{BB962C8B-B14F-4D97-AF65-F5344CB8AC3E}">
        <p14:creationId xmlns:p14="http://schemas.microsoft.com/office/powerpoint/2010/main" val="1421212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extLst>
      <p:ext uri="{BB962C8B-B14F-4D97-AF65-F5344CB8AC3E}">
        <p14:creationId xmlns:p14="http://schemas.microsoft.com/office/powerpoint/2010/main" val="639444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retransplants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extLst>
      <p:ext uri="{BB962C8B-B14F-4D97-AF65-F5344CB8AC3E}">
        <p14:creationId xmlns:p14="http://schemas.microsoft.com/office/powerpoint/2010/main" val="2948724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Retransplants</a:t>
            </a:r>
            <a:r>
              <a:rPr lang="en-US" sz="1200" kern="1200" dirty="0" smtClean="0">
                <a:solidFill>
                  <a:schemeClr val="tx1"/>
                </a:solidFill>
                <a:latin typeface="+mn-lt"/>
                <a:ea typeface="+mn-ea"/>
                <a:cs typeface="+mn-cs"/>
              </a:rPr>
              <a:t> with unknown inter-transplant interval are excluded from this tabulation.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a:t>
            </a:r>
            <a:r>
              <a:rPr lang="en-US" sz="1200" kern="1200" dirty="0" err="1" smtClean="0">
                <a:solidFill>
                  <a:schemeClr val="tx1"/>
                </a:solidFill>
                <a:latin typeface="+mn-lt"/>
                <a:ea typeface="+mn-ea"/>
                <a:cs typeface="+mn-cs"/>
              </a:rPr>
              <a:t>retransplants</a:t>
            </a:r>
            <a:r>
              <a:rPr lang="en-US" sz="1200" kern="1200" dirty="0" smtClean="0">
                <a:solidFill>
                  <a:schemeClr val="tx1"/>
                </a:solidFill>
                <a:latin typeface="+mn-lt"/>
                <a:ea typeface="+mn-ea"/>
                <a:cs typeface="+mn-cs"/>
              </a:rPr>
              <a:t>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extLst>
      <p:ext uri="{BB962C8B-B14F-4D97-AF65-F5344CB8AC3E}">
        <p14:creationId xmlns:p14="http://schemas.microsoft.com/office/powerpoint/2010/main" val="1032333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Retransplants</a:t>
            </a:r>
            <a:r>
              <a:rPr lang="en-US" sz="1200" kern="1200" dirty="0" smtClean="0">
                <a:solidFill>
                  <a:schemeClr val="tx1"/>
                </a:solidFill>
                <a:latin typeface="+mn-lt"/>
                <a:ea typeface="+mn-ea"/>
                <a:cs typeface="+mn-cs"/>
              </a:rPr>
              <a:t> with unknown diagnosis are excluded from this tabulation.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a:t>
            </a:r>
            <a:r>
              <a:rPr lang="en-US" sz="1200" kern="1200" dirty="0" err="1" smtClean="0">
                <a:solidFill>
                  <a:schemeClr val="tx1"/>
                </a:solidFill>
                <a:latin typeface="+mn-lt"/>
                <a:ea typeface="+mn-ea"/>
                <a:cs typeface="+mn-cs"/>
              </a:rPr>
              <a:t>retransplants</a:t>
            </a:r>
            <a:r>
              <a:rPr lang="en-US" sz="1200" kern="1200" dirty="0" smtClean="0">
                <a:solidFill>
                  <a:schemeClr val="tx1"/>
                </a:solidFill>
                <a:latin typeface="+mn-lt"/>
                <a:ea typeface="+mn-ea"/>
                <a:cs typeface="+mn-cs"/>
              </a:rPr>
              <a:t>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extLst>
      <p:ext uri="{BB962C8B-B14F-4D97-AF65-F5344CB8AC3E}">
        <p14:creationId xmlns:p14="http://schemas.microsoft.com/office/powerpoint/2010/main" val="4181322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extLst>
      <p:ext uri="{BB962C8B-B14F-4D97-AF65-F5344CB8AC3E}">
        <p14:creationId xmlns:p14="http://schemas.microsoft.com/office/powerpoint/2010/main" val="3766255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April 1994 and June 2013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extLst>
      <p:ext uri="{BB962C8B-B14F-4D97-AF65-F5344CB8AC3E}">
        <p14:creationId xmlns:p14="http://schemas.microsoft.com/office/powerpoint/2010/main" val="3380069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between discharge and 1 year, between the 1-year and 3-year follow-up, and between the 3-year and 5-year follow-up, respectively.  Because all follow-ups between April 1994 and June 2013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extLst>
      <p:ext uri="{BB962C8B-B14F-4D97-AF65-F5344CB8AC3E}">
        <p14:creationId xmlns:p14="http://schemas.microsoft.com/office/powerpoint/2010/main" val="533613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37</a:t>
            </a:fld>
            <a:endParaRPr lang="en-US"/>
          </a:p>
        </p:txBody>
      </p:sp>
    </p:spTree>
    <p:extLst>
      <p:ext uri="{BB962C8B-B14F-4D97-AF65-F5344CB8AC3E}">
        <p14:creationId xmlns:p14="http://schemas.microsoft.com/office/powerpoint/2010/main" val="1180009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extLst>
      <p:ext uri="{BB962C8B-B14F-4D97-AF65-F5344CB8AC3E}">
        <p14:creationId xmlns:p14="http://schemas.microsoft.com/office/powerpoint/2010/main" val="1885221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p14="http://schemas.microsoft.com/office/powerpoint/2010/main" val="410821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extLst>
      <p:ext uri="{BB962C8B-B14F-4D97-AF65-F5344CB8AC3E}">
        <p14:creationId xmlns:p14="http://schemas.microsoft.com/office/powerpoint/2010/main" val="1948929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p14="http://schemas.microsoft.com/office/powerpoint/2010/main" val="2184004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2001 and June 2013 were included.  Therefore, this figure does not represent changes in practice between the 1-year follow-up and 5-year follow-up on a cohort of patients.  The patients in the 1-year tabulation are not the same patients as in the 5-year tabulation.</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extLst>
      <p:ext uri="{BB962C8B-B14F-4D97-AF65-F5344CB8AC3E}">
        <p14:creationId xmlns:p14="http://schemas.microsoft.com/office/powerpoint/2010/main" val="325840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2001 and June 2013 were included.  Therefore, this figure does not represent changes in practice between the 1-year follow-up and 5-year follow-up on a cohort of patients.  The patients in the 1-year tabulation are not the same patients as in the 5-year tabulation.</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extLst>
      <p:ext uri="{BB962C8B-B14F-4D97-AF65-F5344CB8AC3E}">
        <p14:creationId xmlns:p14="http://schemas.microsoft.com/office/powerpoint/2010/main" val="1645957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2001 and June 2013 were included.  Therefore, this figure does not represent changes in practice between the 1-year follow-up and 5-year follow-up on a cohort of patients.  The patients in the 1-year tabulation are not the same patients as in the 5-year tabulation.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extLst>
      <p:ext uri="{BB962C8B-B14F-4D97-AF65-F5344CB8AC3E}">
        <p14:creationId xmlns:p14="http://schemas.microsoft.com/office/powerpoint/2010/main" val="1431059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44</a:t>
            </a:fld>
            <a:endParaRPr lang="en-US"/>
          </a:p>
        </p:txBody>
      </p:sp>
    </p:spTree>
    <p:extLst>
      <p:ext uri="{BB962C8B-B14F-4D97-AF65-F5344CB8AC3E}">
        <p14:creationId xmlns:p14="http://schemas.microsoft.com/office/powerpoint/2010/main" val="2420746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extLst>
      <p:ext uri="{BB962C8B-B14F-4D97-AF65-F5344CB8AC3E}">
        <p14:creationId xmlns:p14="http://schemas.microsoft.com/office/powerpoint/2010/main" val="2562681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extLst>
      <p:ext uri="{BB962C8B-B14F-4D97-AF65-F5344CB8AC3E}">
        <p14:creationId xmlns:p14="http://schemas.microsoft.com/office/powerpoint/2010/main" val="2155195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Because the outcomes are reported to be unknown at different rates the number with known responses for each outcome are also provided.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extLst>
      <p:ext uri="{BB962C8B-B14F-4D97-AF65-F5344CB8AC3E}">
        <p14:creationId xmlns:p14="http://schemas.microsoft.com/office/powerpoint/2010/main" val="1421681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Because the outcomes are reported to be unknown at different rates the number with known responses for each outcome are also provided.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extLst>
      <p:ext uri="{BB962C8B-B14F-4D97-AF65-F5344CB8AC3E}">
        <p14:creationId xmlns:p14="http://schemas.microsoft.com/office/powerpoint/2010/main" val="4008541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7 years following transplantation. The percentages are based on patients with known responses.  To reduce bias, only patients with responses reported on every follow-up through the 7-year annual follow-up were included.  Because the outcomes are reported to be unknown at different rates the number with known responses for each outcome are also provided.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extLst>
      <p:ext uri="{BB962C8B-B14F-4D97-AF65-F5344CB8AC3E}">
        <p14:creationId xmlns:p14="http://schemas.microsoft.com/office/powerpoint/2010/main" val="123137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extLst>
      <p:ext uri="{BB962C8B-B14F-4D97-AF65-F5344CB8AC3E}">
        <p14:creationId xmlns:p14="http://schemas.microsoft.com/office/powerpoint/2010/main" val="3712469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extLst>
      <p:ext uri="{BB962C8B-B14F-4D97-AF65-F5344CB8AC3E}">
        <p14:creationId xmlns:p14="http://schemas.microsoft.com/office/powerpoint/2010/main" val="3043754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bronchiolitis obliterans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extLst>
      <p:ext uri="{BB962C8B-B14F-4D97-AF65-F5344CB8AC3E}">
        <p14:creationId xmlns:p14="http://schemas.microsoft.com/office/powerpoint/2010/main" val="2033486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bronchiolitis obliterans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extLst>
      <p:ext uri="{BB962C8B-B14F-4D97-AF65-F5344CB8AC3E}">
        <p14:creationId xmlns:p14="http://schemas.microsoft.com/office/powerpoint/2010/main" val="819350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extLst>
      <p:ext uri="{BB962C8B-B14F-4D97-AF65-F5344CB8AC3E}">
        <p14:creationId xmlns:p14="http://schemas.microsoft.com/office/powerpoint/2010/main" val="574046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extLst>
      <p:ext uri="{BB962C8B-B14F-4D97-AF65-F5344CB8AC3E}">
        <p14:creationId xmlns:p14="http://schemas.microsoft.com/office/powerpoint/2010/main" val="383637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within 5 years and within 7 years following transplantation. The percentages are based on patients with known responses.  To reduce bias, only patients with responses reported on every follow-up through the 5-year (or 7-year) annual follow-up were included in the “5-Year Survivors” (or “7-Year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extLst>
      <p:ext uri="{BB962C8B-B14F-4D97-AF65-F5344CB8AC3E}">
        <p14:creationId xmlns:p14="http://schemas.microsoft.com/office/powerpoint/2010/main" val="26893437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extLst>
      <p:ext uri="{BB962C8B-B14F-4D97-AF65-F5344CB8AC3E}">
        <p14:creationId xmlns:p14="http://schemas.microsoft.com/office/powerpoint/2010/main" val="2926173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malignancy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extLst>
      <p:ext uri="{BB962C8B-B14F-4D97-AF65-F5344CB8AC3E}">
        <p14:creationId xmlns:p14="http://schemas.microsoft.com/office/powerpoint/2010/main" val="17528060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extLst>
      <p:ext uri="{BB962C8B-B14F-4D97-AF65-F5344CB8AC3E}">
        <p14:creationId xmlns:p14="http://schemas.microsoft.com/office/powerpoint/2010/main" val="13462902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extLst>
      <p:ext uri="{BB962C8B-B14F-4D97-AF65-F5344CB8AC3E}">
        <p14:creationId xmlns:p14="http://schemas.microsoft.com/office/powerpoint/2010/main" val="171212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extLst>
      <p:ext uri="{BB962C8B-B14F-4D97-AF65-F5344CB8AC3E}">
        <p14:creationId xmlns:p14="http://schemas.microsoft.com/office/powerpoint/2010/main" val="14897068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extLst>
      <p:ext uri="{BB962C8B-B14F-4D97-AF65-F5344CB8AC3E}">
        <p14:creationId xmlns:p14="http://schemas.microsoft.com/office/powerpoint/2010/main" val="3372403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61</a:t>
            </a:fld>
            <a:endParaRPr lang="en-US"/>
          </a:p>
        </p:txBody>
      </p:sp>
    </p:spTree>
    <p:extLst>
      <p:ext uri="{BB962C8B-B14F-4D97-AF65-F5344CB8AC3E}">
        <p14:creationId xmlns:p14="http://schemas.microsoft.com/office/powerpoint/2010/main" val="2005626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extLst>
      <p:ext uri="{BB962C8B-B14F-4D97-AF65-F5344CB8AC3E}">
        <p14:creationId xmlns:p14="http://schemas.microsoft.com/office/powerpoint/2010/main" val="33170804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extLst>
      <p:ext uri="{BB962C8B-B14F-4D97-AF65-F5344CB8AC3E}">
        <p14:creationId xmlns:p14="http://schemas.microsoft.com/office/powerpoint/2010/main" val="41880538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extLst>
      <p:ext uri="{BB962C8B-B14F-4D97-AF65-F5344CB8AC3E}">
        <p14:creationId xmlns:p14="http://schemas.microsoft.com/office/powerpoint/2010/main" val="18547205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extLst>
      <p:ext uri="{BB962C8B-B14F-4D97-AF65-F5344CB8AC3E}">
        <p14:creationId xmlns:p14="http://schemas.microsoft.com/office/powerpoint/2010/main" val="9479223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extLst>
      <p:ext uri="{BB962C8B-B14F-4D97-AF65-F5344CB8AC3E}">
        <p14:creationId xmlns:p14="http://schemas.microsoft.com/office/powerpoint/2010/main" val="30341875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extLst>
      <p:ext uri="{BB962C8B-B14F-4D97-AF65-F5344CB8AC3E}">
        <p14:creationId xmlns:p14="http://schemas.microsoft.com/office/powerpoint/2010/main" val="18372989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extLst>
      <p:ext uri="{BB962C8B-B14F-4D97-AF65-F5344CB8AC3E}">
        <p14:creationId xmlns:p14="http://schemas.microsoft.com/office/powerpoint/2010/main" val="28517484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extLst>
      <p:ext uri="{BB962C8B-B14F-4D97-AF65-F5344CB8AC3E}">
        <p14:creationId xmlns:p14="http://schemas.microsoft.com/office/powerpoint/2010/main" val="115258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extLst>
      <p:ext uri="{BB962C8B-B14F-4D97-AF65-F5344CB8AC3E}">
        <p14:creationId xmlns:p14="http://schemas.microsoft.com/office/powerpoint/2010/main" val="346411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ages 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extLst>
      <p:ext uri="{BB962C8B-B14F-4D97-AF65-F5344CB8AC3E}">
        <p14:creationId xmlns:p14="http://schemas.microsoft.com/office/powerpoint/2010/main" val="245490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extLst>
      <p:ext uri="{BB962C8B-B14F-4D97-AF65-F5344CB8AC3E}">
        <p14:creationId xmlns:p14="http://schemas.microsoft.com/office/powerpoint/2010/main" val="226706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300998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600" dirty="0" smtClean="0"/>
              <a:t>Pediatric Lung Transplants</a:t>
            </a:r>
            <a:br>
              <a:rPr lang="en-US" sz="26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947593"/>
              </p:ext>
            </p:extLst>
          </p:nvPr>
        </p:nvGraphicFramePr>
        <p:xfrm>
          <a:off x="228600" y="1066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 y="5638800"/>
            <a:ext cx="8763000" cy="430887"/>
          </a:xfrm>
          <a:prstGeom prst="rect">
            <a:avLst/>
          </a:prstGeom>
          <a:noFill/>
        </p:spPr>
        <p:txBody>
          <a:bodyPr wrap="square" rtlCol="0">
            <a:spAutoFit/>
          </a:bodyPr>
          <a:lstStyle/>
          <a:p>
            <a:r>
              <a:rPr lang="en-US" sz="1100" b="1" dirty="0" smtClean="0">
                <a:solidFill>
                  <a:srgbClr val="FFFF00"/>
                </a:solidFill>
              </a:rPr>
              <a:t>NOTE: This figure includes only the pediatric lung transplants that are reported to the ISHLT Transplant Registry. Therefore, these numbers should not be interpreted as the rate of change in pediatric lung procedures performed worldwide.</a:t>
            </a:r>
          </a:p>
        </p:txBody>
      </p:sp>
      <p:sp>
        <p:nvSpPr>
          <p:cNvPr id="10" name="TextBox 9"/>
          <p:cNvSpPr txBox="1"/>
          <p:nvPr/>
        </p:nvSpPr>
        <p:spPr>
          <a:xfrm>
            <a:off x="5029200" y="63246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Lung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8197" name="Text Box 14"/>
          <p:cNvSpPr txBox="1">
            <a:spLocks noChangeArrowheads="1"/>
          </p:cNvSpPr>
          <p:nvPr/>
        </p:nvSpPr>
        <p:spPr bwMode="auto">
          <a:xfrm>
            <a:off x="5638800" y="6096000"/>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graphicFrame>
        <p:nvGraphicFramePr>
          <p:cNvPr id="11" name="Chart 10"/>
          <p:cNvGraphicFramePr/>
          <p:nvPr>
            <p:extLst>
              <p:ext uri="{D42A27DB-BD31-4B8C-83A1-F6EECF244321}">
                <p14:modId xmlns:p14="http://schemas.microsoft.com/office/powerpoint/2010/main" val="3765393322"/>
              </p:ext>
            </p:extLst>
          </p:nvPr>
        </p:nvGraphicFramePr>
        <p:xfrm>
          <a:off x="304800" y="1066800"/>
          <a:ext cx="8686800" cy="507999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88409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Lung Transplants</a:t>
            </a:r>
            <a:r>
              <a:rPr lang="en-US" sz="2800" dirty="0" smtClean="0"/>
              <a:t/>
            </a:r>
            <a:br>
              <a:rPr lang="en-US" sz="2800" dirty="0" smtClean="0"/>
            </a:br>
            <a:r>
              <a:rPr lang="en-US" sz="2400" dirty="0" smtClean="0"/>
              <a:t>Number of Centers Reporting Transplants by Location</a:t>
            </a:r>
            <a:br>
              <a:rPr lang="en-US" sz="2400" dirty="0" smtClean="0"/>
            </a:br>
            <a:r>
              <a:rPr lang="en-US" sz="2000" dirty="0" smtClean="0"/>
              <a:t>(Transplants: January 1986 – December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0646919"/>
              </p:ext>
            </p:extLst>
          </p:nvPr>
        </p:nvGraphicFramePr>
        <p:xfrm>
          <a:off x="228600" y="13716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Number of Centers Reporting Transplants</a:t>
            </a:r>
            <a:br>
              <a:rPr lang="en-US" sz="2400" dirty="0" smtClean="0"/>
            </a:br>
            <a:r>
              <a:rPr lang="en-US" sz="2400" dirty="0" smtClean="0"/>
              <a:t>by Pediatric Center Volume</a:t>
            </a:r>
            <a:endParaRPr lang="en-US" sz="2400" dirty="0"/>
          </a:p>
        </p:txBody>
      </p:sp>
      <p:graphicFrame>
        <p:nvGraphicFramePr>
          <p:cNvPr id="4" name="Content Placeholder 3"/>
          <p:cNvGraphicFramePr>
            <a:graphicFrameLocks noGrp="1"/>
          </p:cNvGraphicFramePr>
          <p:nvPr>
            <p:ph idx="1"/>
          </p:nvPr>
        </p:nvGraphicFramePr>
        <p:xfrm>
          <a:off x="2286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248400"/>
            <a:ext cx="34290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Number of Transplants by Pediatric Center Volume</a:t>
            </a:r>
            <a:endParaRPr lang="en-US" sz="2400" dirty="0"/>
          </a:p>
        </p:txBody>
      </p:sp>
      <p:graphicFrame>
        <p:nvGraphicFramePr>
          <p:cNvPr id="4" name="Content Placeholder 3"/>
          <p:cNvGraphicFramePr>
            <a:graphicFrameLocks noGrp="1"/>
          </p:cNvGraphicFramePr>
          <p:nvPr>
            <p:ph idx="1"/>
          </p:nvPr>
        </p:nvGraphicFramePr>
        <p:xfrm>
          <a:off x="228600" y="1143000"/>
          <a:ext cx="8610600" cy="5025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Pediatric Lung Transplants</a:t>
            </a:r>
            <a:r>
              <a:rPr lang="en-US" sz="2400" dirty="0" smtClean="0"/>
              <a:t/>
            </a:r>
            <a:br>
              <a:rPr lang="en-US" sz="2400" dirty="0" smtClean="0"/>
            </a:br>
            <a:r>
              <a:rPr lang="en-US" sz="2400" dirty="0" smtClean="0"/>
              <a:t>Indications by Age Group </a:t>
            </a:r>
            <a:r>
              <a:rPr lang="en-US" sz="2000" dirty="0" smtClean="0"/>
              <a:t>(Transplants: January 1990 – June 2013)</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321166311"/>
              </p:ext>
            </p:extLst>
          </p:nvPr>
        </p:nvGraphicFramePr>
        <p:xfrm>
          <a:off x="381000" y="1142995"/>
          <a:ext cx="8458206" cy="4876807"/>
        </p:xfrm>
        <a:graphic>
          <a:graphicData uri="http://schemas.openxmlformats.org/drawingml/2006/table">
            <a:tbl>
              <a:tblPr bandRow="1">
                <a:tableStyleId>{5C22544A-7EE6-4342-B048-85BDC9FD1C3A}</a:tableStyleId>
              </a:tblPr>
              <a:tblGrid>
                <a:gridCol w="3657600"/>
                <a:gridCol w="533400"/>
                <a:gridCol w="495306"/>
                <a:gridCol w="628650"/>
                <a:gridCol w="628650"/>
                <a:gridCol w="628650"/>
                <a:gridCol w="628650"/>
                <a:gridCol w="628650"/>
                <a:gridCol w="628650"/>
              </a:tblGrid>
              <a:tr h="286871">
                <a:tc>
                  <a:txBody>
                    <a:bodyPr/>
                    <a:lstStyle/>
                    <a:p>
                      <a:pPr rtl="0" fontAlgn="t"/>
                      <a:r>
                        <a:rPr lang="en-US" sz="1350" b="1" dirty="0">
                          <a:solidFill>
                            <a:srgbClr val="FFFF00"/>
                          </a:solidFill>
                        </a:rPr>
                        <a:t>Diagnosis</a:t>
                      </a:r>
                      <a:endParaRPr lang="en-US" sz="1350" dirty="0">
                        <a:solidFill>
                          <a:srgbClr val="FFFF00"/>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&lt; 1 Year</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1-5 Years</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6-10 Years</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11-17 Years</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Cystic Fibrosis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smtClean="0">
                          <a:solidFill>
                            <a:schemeClr val="tx1"/>
                          </a:solidFill>
                          <a:latin typeface="+mn-lt"/>
                        </a:rPr>
                        <a:t>1.0%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4.5%</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148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52.3%</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968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69.7%</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Idiopathic Pulmonary Arterial Hypertension</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12.1%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30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22.6%</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26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9.2%</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109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7.8%</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smtClean="0">
                          <a:solidFill>
                            <a:schemeClr val="tx1"/>
                          </a:solidFill>
                          <a:cs typeface="Arial"/>
                        </a:rPr>
                        <a:t>Retransplant</a:t>
                      </a:r>
                      <a:r>
                        <a:rPr lang="en-US" sz="1350" b="1" dirty="0">
                          <a:solidFill>
                            <a:schemeClr val="tx1"/>
                          </a:solidFill>
                          <a:cs typeface="Arial"/>
                        </a:rPr>
                        <a:t>: Obliterative Bronchiolitis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 </a:t>
                      </a:r>
                      <a:r>
                        <a:rPr lang="en-US" sz="1150" b="1" i="0" u="none" strike="noStrike" dirty="0" smtClean="0">
                          <a:solidFill>
                            <a:schemeClr val="tx1"/>
                          </a:solidFill>
                          <a:latin typeface="+mn-lt"/>
                        </a:rPr>
                        <a:t>0</a:t>
                      </a:r>
                      <a:endParaRPr lang="en-US" sz="115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5.3%</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3.2%</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40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2.9%</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Congenital Heart Disease</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16.2%</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8.3%</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1.4%</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0.9%</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Idiopathic Pulmonary </a:t>
                      </a:r>
                      <a:r>
                        <a:rPr lang="en-US" sz="1350" b="1" dirty="0" smtClean="0">
                          <a:solidFill>
                            <a:schemeClr val="tx1"/>
                          </a:solidFill>
                          <a:cs typeface="Arial"/>
                        </a:rPr>
                        <a:t>Fibrosis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10.1%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21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15.8%</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16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5.7%</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47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3.4%</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Obliterative </a:t>
                      </a:r>
                      <a:r>
                        <a:rPr lang="en-US" sz="1350" b="1" dirty="0" smtClean="0">
                          <a:solidFill>
                            <a:schemeClr val="tx1"/>
                          </a:solidFill>
                          <a:cs typeface="Arial"/>
                        </a:rPr>
                        <a:t>Bronchiolitis, Not </a:t>
                      </a:r>
                      <a:r>
                        <a:rPr lang="en-US" sz="1350" b="1" dirty="0" err="1" smtClean="0">
                          <a:solidFill>
                            <a:schemeClr val="tx1"/>
                          </a:solidFill>
                          <a:cs typeface="Arial"/>
                        </a:rPr>
                        <a:t>Retx</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 </a:t>
                      </a:r>
                      <a:r>
                        <a:rPr lang="en-US" sz="1150" b="1" i="0" u="none" strike="noStrike" dirty="0" smtClean="0">
                          <a:solidFill>
                            <a:schemeClr val="tx1"/>
                          </a:solidFill>
                          <a:latin typeface="+mn-lt"/>
                        </a:rPr>
                        <a:t>0</a:t>
                      </a:r>
                      <a:endParaRPr lang="en-US" sz="115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7.5%</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23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8.1%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58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4.2%</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smtClean="0">
                          <a:solidFill>
                            <a:schemeClr val="tx1"/>
                          </a:solidFill>
                          <a:cs typeface="Arial"/>
                        </a:rPr>
                        <a:t>Retransplant</a:t>
                      </a:r>
                      <a:r>
                        <a:rPr lang="en-US" sz="1350" b="1" dirty="0">
                          <a:solidFill>
                            <a:schemeClr val="tx1"/>
                          </a:solidFill>
                          <a:cs typeface="Arial"/>
                        </a:rPr>
                        <a:t>,</a:t>
                      </a:r>
                      <a:r>
                        <a:rPr lang="en-US" sz="1350" b="1" dirty="0" smtClean="0">
                          <a:solidFill>
                            <a:schemeClr val="tx1"/>
                          </a:solidFill>
                          <a:cs typeface="Arial"/>
                        </a:rPr>
                        <a:t> </a:t>
                      </a:r>
                      <a:r>
                        <a:rPr lang="en-US" sz="1350" b="1" dirty="0">
                          <a:solidFill>
                            <a:schemeClr val="tx1"/>
                          </a:solidFill>
                          <a:cs typeface="Arial"/>
                        </a:rPr>
                        <a:t>Not OB</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smtClean="0">
                          <a:solidFill>
                            <a:schemeClr val="tx1"/>
                          </a:solidFill>
                          <a:latin typeface="+mn-lt"/>
                        </a:rPr>
                        <a:t>3.0%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3.0%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2.8%</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2.7%</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Interstitial Pneumonitis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smtClean="0">
                          <a:solidFill>
                            <a:schemeClr val="tx1"/>
                          </a:solidFill>
                          <a:latin typeface="+mn-lt"/>
                        </a:rPr>
                        <a:t>1.0%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1.5%</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0.7%</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0.1%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Pulmonary Vascular Disease</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8.1%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6.0%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1.4%</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0.1%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Eisenmenger’s Syndrome</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smtClean="0">
                          <a:solidFill>
                            <a:schemeClr val="tx1"/>
                          </a:solidFill>
                          <a:latin typeface="+mn-lt"/>
                        </a:rPr>
                        <a:t>1.0%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3.8%</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1.1%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0.6%</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Pulmonary Fibrosis, Other</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8.1%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12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9.0%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15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5.3%</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28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2.0%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Surfactant Protein B Deficiency</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17.2%</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3.8%</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 </a:t>
                      </a:r>
                      <a:r>
                        <a:rPr lang="en-US" sz="1150" b="1" i="0" u="none" strike="noStrike" dirty="0" smtClean="0">
                          <a:solidFill>
                            <a:schemeClr val="tx1"/>
                          </a:solidFill>
                          <a:latin typeface="+mn-lt"/>
                        </a:rPr>
                        <a:t>0</a:t>
                      </a:r>
                      <a:endParaRPr lang="en-US" sz="115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0</a:t>
                      </a:r>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COPD/Emphysema</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smtClean="0">
                          <a:solidFill>
                            <a:schemeClr val="tx1"/>
                          </a:solidFill>
                          <a:latin typeface="+mn-lt"/>
                        </a:rPr>
                        <a:t>4.0%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1.5%</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0.7%</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0.7%</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Bronchopulmonary Dysplasia</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smtClean="0">
                          <a:solidFill>
                            <a:schemeClr val="tx1"/>
                          </a:solidFill>
                          <a:latin typeface="+mn-lt"/>
                        </a:rPr>
                        <a:t>3.0%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2.3%</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2.1%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0.2%</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Bronchiectasis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smtClean="0">
                          <a:solidFill>
                            <a:schemeClr val="tx1"/>
                          </a:solidFill>
                          <a:latin typeface="+mn-lt"/>
                        </a:rPr>
                        <a:t>1.0%</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 </a:t>
                      </a:r>
                      <a:r>
                        <a:rPr lang="en-US" sz="1150" b="1" i="0" u="none" strike="noStrike" dirty="0" smtClean="0">
                          <a:solidFill>
                            <a:schemeClr val="tx1"/>
                          </a:solidFill>
                          <a:latin typeface="+mn-lt"/>
                        </a:rPr>
                        <a:t>0</a:t>
                      </a:r>
                      <a:endParaRPr lang="en-US" sz="115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a:solidFill>
                            <a:schemeClr val="tx1"/>
                          </a:solidFill>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0.7%</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a:solidFill>
                            <a:schemeClr val="tx1"/>
                          </a:solidFill>
                          <a:latin typeface="+mn-lt"/>
                        </a:rPr>
                        <a:t>18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150" b="1" i="0" u="none" strike="noStrike" dirty="0" smtClean="0">
                          <a:solidFill>
                            <a:schemeClr val="tx1"/>
                          </a:solidFill>
                          <a:latin typeface="+mn-lt"/>
                        </a:rPr>
                        <a:t>1.3%</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Other</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14.1%</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5.3%</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a:solidFill>
                            <a:schemeClr val="tx1"/>
                          </a:solidFill>
                          <a:latin typeface="+mn-lt"/>
                        </a:rPr>
                        <a:t>15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5.3%</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a:solidFill>
                            <a:schemeClr val="tx1"/>
                          </a:solidFill>
                          <a:latin typeface="+mn-lt"/>
                        </a:rPr>
                        <a:t>48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150" b="1" i="0" u="none" strike="noStrike" dirty="0" smtClean="0">
                          <a:solidFill>
                            <a:schemeClr val="tx1"/>
                          </a:solidFill>
                          <a:latin typeface="+mn-lt"/>
                        </a:rPr>
                        <a:t>3.5%</a:t>
                      </a:r>
                      <a:endParaRPr lang="en-US" sz="1150" b="1" i="0" u="none" strike="noStrike" dirty="0">
                        <a:solidFill>
                          <a:schemeClr val="tx1"/>
                        </a:solidFill>
                        <a:latin typeface="+mn-lt"/>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sp>
        <p:nvSpPr>
          <p:cNvPr id="9" name="TextBox 8"/>
          <p:cNvSpPr txBox="1"/>
          <p:nvPr/>
        </p:nvSpPr>
        <p:spPr>
          <a:xfrm>
            <a:off x="4792134" y="6019800"/>
            <a:ext cx="4428066" cy="830997"/>
          </a:xfrm>
          <a:prstGeom prst="rect">
            <a:avLst/>
          </a:prstGeom>
          <a:noFill/>
        </p:spPr>
        <p:txBody>
          <a:bodyPr wrap="square" lIns="0" rIns="0" rtlCol="0">
            <a:spAutoFit/>
          </a:bodyPr>
          <a:lstStyle/>
          <a:p>
            <a:r>
              <a:rPr lang="en-US" sz="1200" b="1" dirty="0" smtClean="0">
                <a:solidFill>
                  <a:srgbClr val="FFFF00"/>
                </a:solidFill>
              </a:rPr>
              <a:t>Analysis includes deceased and living donor transplants</a:t>
            </a:r>
            <a:r>
              <a:rPr lang="en-US" sz="1200" b="1" dirty="0">
                <a:solidFill>
                  <a:srgbClr val="FFFF00"/>
                </a:solidFill>
              </a:rPr>
              <a:t>. For some retransplants diagnosis other than retransplant is reported, so the total percentage of retransplants may be greater</a:t>
            </a:r>
            <a:r>
              <a:rPr lang="en-US" sz="1200" b="1" dirty="0" smtClean="0">
                <a:solidFill>
                  <a:srgbClr val="FFFF00"/>
                </a:solidFill>
              </a:rPr>
              <a:t>.</a:t>
            </a:r>
            <a:endParaRPr lang="en-US" sz="12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t>Pediatric Lung Transplants</a:t>
            </a:r>
            <a:r>
              <a:rPr lang="en-US" sz="2400" dirty="0" smtClean="0"/>
              <a:t/>
            </a:r>
            <a:br>
              <a:rPr lang="en-US" sz="2400" dirty="0" smtClean="0"/>
            </a:br>
            <a:r>
              <a:rPr lang="en-US" sz="2400" dirty="0" smtClean="0"/>
              <a:t>Age Distribution by Location</a:t>
            </a:r>
            <a:r>
              <a:rPr lang="en-US" sz="2300" dirty="0" smtClean="0"/>
              <a:t/>
            </a:r>
            <a:br>
              <a:rPr lang="en-US" sz="23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t>Pediatric Lung Transplants</a:t>
            </a:r>
            <a:br>
              <a:rPr lang="en-US" sz="2600" dirty="0" smtClean="0"/>
            </a:br>
            <a:r>
              <a:rPr lang="en-US" sz="2400" dirty="0" smtClean="0"/>
              <a:t>Diagnosis Distribution by Location</a:t>
            </a:r>
            <a:br>
              <a:rPr lang="en-US" sz="24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20130281"/>
              </p:ext>
            </p:extLst>
          </p:nvPr>
        </p:nvGraphicFramePr>
        <p:xfrm>
          <a:off x="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724400" y="6197252"/>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12" name="TextBox 11"/>
          <p:cNvSpPr txBox="1"/>
          <p:nvPr/>
        </p:nvSpPr>
        <p:spPr>
          <a:xfrm>
            <a:off x="152400" y="5715000"/>
            <a:ext cx="5257800" cy="461665"/>
          </a:xfrm>
          <a:prstGeom prst="rect">
            <a:avLst/>
          </a:prstGeom>
          <a:noFill/>
        </p:spPr>
        <p:txBody>
          <a:bodyPr wrap="square" rtlCol="0">
            <a:spAutoFit/>
          </a:bodyPr>
          <a:lstStyle/>
          <a:p>
            <a:r>
              <a:rPr lang="en-US" sz="1200" b="1" dirty="0">
                <a:solidFill>
                  <a:srgbClr val="FFFF00"/>
                </a:solidFill>
              </a:rPr>
              <a:t>For some retransplants diagnosis other than retransplant is reported, so the total percentage of retransplants may be greater.</a:t>
            </a:r>
          </a:p>
        </p:txBody>
      </p:sp>
      <p:sp>
        <p:nvSpPr>
          <p:cNvPr id="13" name="TextBox 12"/>
          <p:cNvSpPr txBox="1"/>
          <p:nvPr/>
        </p:nvSpPr>
        <p:spPr>
          <a:xfrm>
            <a:off x="5562600" y="5461348"/>
            <a:ext cx="3200400" cy="830997"/>
          </a:xfrm>
          <a:prstGeom prst="rect">
            <a:avLst/>
          </a:prstGeom>
          <a:noFill/>
        </p:spPr>
        <p:txBody>
          <a:bodyPr wrap="square" rtlCol="0">
            <a:spAutoFit/>
          </a:bodyPr>
          <a:lstStyle/>
          <a:p>
            <a:r>
              <a:rPr lang="en-US" sz="1200" b="1" u="sng" dirty="0" smtClean="0"/>
              <a:t>Total number of transplants reported:</a:t>
            </a:r>
          </a:p>
          <a:p>
            <a:r>
              <a:rPr lang="en-US" sz="1200" b="1" dirty="0" smtClean="0"/>
              <a:t>Europe = 512</a:t>
            </a:r>
          </a:p>
          <a:p>
            <a:r>
              <a:rPr lang="en-US" sz="1200" b="1" dirty="0" smtClean="0"/>
              <a:t>North America = 712</a:t>
            </a:r>
          </a:p>
          <a:p>
            <a:r>
              <a:rPr lang="en-US" sz="1200" b="1" dirty="0" smtClean="0"/>
              <a:t>Other = 86</a:t>
            </a:r>
            <a:endParaRPr lang="en-US" sz="1200" dirty="0"/>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7" name="TextBox 1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br>
              <a:rPr lang="en-US" sz="2600" dirty="0" smtClean="0"/>
            </a:br>
            <a:r>
              <a:rPr lang="en-US" sz="2400" dirty="0" smtClean="0"/>
              <a:t> Donor Age Distribution by Location</a:t>
            </a:r>
            <a:br>
              <a:rPr lang="en-US" sz="24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nvPr>
        </p:nvGraphicFramePr>
        <p:xfrm>
          <a:off x="152400" y="14478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343400" y="5562600"/>
            <a:ext cx="4572000" cy="461665"/>
          </a:xfrm>
          <a:prstGeom prst="rect">
            <a:avLst/>
          </a:prstGeom>
          <a:noFill/>
        </p:spPr>
        <p:txBody>
          <a:bodyPr wrap="square" rtlCol="0">
            <a:spAutoFit/>
          </a:bodyPr>
          <a:lstStyle/>
          <a:p>
            <a:r>
              <a:rPr lang="en-US" sz="1200" b="1" dirty="0" smtClean="0">
                <a:solidFill>
                  <a:srgbClr val="FFFF00"/>
                </a:solidFill>
              </a:rPr>
              <a:t>NOTE: Transplants with unknown donor age and living donor transplants were excluded from this tabulation.</a:t>
            </a:r>
            <a:endParaRPr lang="en-US" sz="1200" dirty="0" smtClean="0">
              <a:solidFill>
                <a:srgbClr val="FFFF00"/>
              </a:solidFill>
            </a:endParaRPr>
          </a:p>
        </p:txBody>
      </p:sp>
      <p:sp>
        <p:nvSpPr>
          <p:cNvPr id="11" name="TextBox 10"/>
          <p:cNvSpPr txBox="1"/>
          <p:nvPr/>
        </p:nvSpPr>
        <p:spPr>
          <a:xfrm>
            <a:off x="5562600" y="5950803"/>
            <a:ext cx="3200400" cy="830997"/>
          </a:xfrm>
          <a:prstGeom prst="rect">
            <a:avLst/>
          </a:prstGeom>
          <a:noFill/>
        </p:spPr>
        <p:txBody>
          <a:bodyPr wrap="square" rtlCol="0">
            <a:spAutoFit/>
          </a:bodyPr>
          <a:lstStyle/>
          <a:p>
            <a:r>
              <a:rPr lang="en-US" sz="1200" b="1" u="sng" dirty="0" smtClean="0"/>
              <a:t>Total number of transplants reported:</a:t>
            </a:r>
          </a:p>
          <a:p>
            <a:r>
              <a:rPr lang="en-US" sz="1200" b="1" dirty="0" smtClean="0"/>
              <a:t>Europe = 512</a:t>
            </a:r>
          </a:p>
          <a:p>
            <a:r>
              <a:rPr lang="en-US" sz="1200" b="1" dirty="0" smtClean="0"/>
              <a:t>North America = 712</a:t>
            </a:r>
          </a:p>
          <a:p>
            <a:r>
              <a:rPr lang="en-US" sz="1200" b="1" dirty="0" smtClean="0"/>
              <a:t>Other = 86</a:t>
            </a:r>
            <a:endParaRPr lang="en-US" sz="1200"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a:t>
            </a:r>
            <a:br>
              <a:rPr lang="en-US" sz="4000" dirty="0" smtClean="0"/>
            </a:br>
            <a:r>
              <a:rPr lang="en-US" sz="4000" dirty="0" smtClean="0"/>
              <a:t>Survival and Other Outcomes</a:t>
            </a:r>
            <a:endParaRPr lang="en-US" sz="4000"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457200" y="1600200"/>
            <a:ext cx="8458200" cy="4114800"/>
          </a:xfrm>
        </p:spPr>
        <p:txBody>
          <a:bodyPr lIns="9144" rIns="9144"/>
          <a:lstStyle/>
          <a:p>
            <a:pPr>
              <a:lnSpc>
                <a:spcPct val="120000"/>
              </a:lnSpc>
            </a:pPr>
            <a:r>
              <a:rPr lang="en-US" sz="2800" b="1" dirty="0" smtClean="0"/>
              <a:t>Donor, recipient and center characteristics: slides 3-18</a:t>
            </a:r>
          </a:p>
          <a:p>
            <a:pPr>
              <a:lnSpc>
                <a:spcPct val="120000"/>
              </a:lnSpc>
            </a:pPr>
            <a:r>
              <a:rPr lang="en-US" sz="2800" b="1" dirty="0" smtClean="0"/>
              <a:t>Post transplant: survival and other outcomes: slides 19-36</a:t>
            </a:r>
          </a:p>
          <a:p>
            <a:pPr>
              <a:lnSpc>
                <a:spcPct val="120000"/>
              </a:lnSpc>
            </a:pPr>
            <a:r>
              <a:rPr lang="en-US" sz="2800" b="1" dirty="0"/>
              <a:t>Induction and </a:t>
            </a:r>
            <a:r>
              <a:rPr lang="en-US" sz="2800" b="1" dirty="0" smtClean="0"/>
              <a:t>maintenance immunosuppression: slides 37-43</a:t>
            </a:r>
          </a:p>
          <a:p>
            <a:pPr>
              <a:lnSpc>
                <a:spcPct val="120000"/>
              </a:lnSpc>
            </a:pPr>
            <a:r>
              <a:rPr lang="en-US" sz="2800" b="1" dirty="0" smtClean="0"/>
              <a:t>Post transplant morbidities: slides 44-60</a:t>
            </a:r>
          </a:p>
          <a:p>
            <a:pPr>
              <a:lnSpc>
                <a:spcPct val="120000"/>
              </a:lnSpc>
            </a:pPr>
            <a:r>
              <a:rPr lang="en-US" sz="2800" b="1" dirty="0"/>
              <a:t>Multivariable </a:t>
            </a:r>
            <a:r>
              <a:rPr lang="en-US" sz="2800" b="1" dirty="0" smtClean="0"/>
              <a:t>analyses: slides 61-69</a:t>
            </a:r>
          </a:p>
          <a:p>
            <a:pPr>
              <a:buNone/>
            </a:pPr>
            <a:endParaRPr lang="en-US" dirty="0"/>
          </a:p>
        </p:txBody>
      </p:sp>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84790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Lung Transplants</a:t>
            </a:r>
            <a:r>
              <a:rPr lang="en-US" sz="2800" dirty="0" smtClean="0"/>
              <a:t/>
            </a:r>
            <a:br>
              <a:rPr lang="en-US" sz="2800" dirty="0" smtClean="0"/>
            </a:br>
            <a:r>
              <a:rPr lang="en-US" sz="2400" dirty="0" smtClean="0"/>
              <a:t>Kaplan-Meier Survival by Recipient Age Group </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2895600"/>
            <a:ext cx="2590800" cy="323165"/>
          </a:xfrm>
          <a:prstGeom prst="rect">
            <a:avLst/>
          </a:prstGeom>
          <a:noFill/>
        </p:spPr>
        <p:txBody>
          <a:bodyPr wrap="square" rtlCol="0">
            <a:spAutoFit/>
          </a:bodyPr>
          <a:lstStyle/>
          <a:p>
            <a:pPr algn="ctr"/>
            <a:r>
              <a:rPr lang="en-US" sz="1500" b="1" dirty="0" smtClean="0">
                <a:solidFill>
                  <a:srgbClr val="FFFF00"/>
                </a:solidFill>
              </a:rPr>
              <a:t>p = 0.4400</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Lung Transplants</a:t>
            </a:r>
            <a:r>
              <a:rPr lang="en-US" sz="2800" dirty="0" smtClean="0"/>
              <a:t/>
            </a:r>
            <a:br>
              <a:rPr lang="en-US" sz="2800" dirty="0" smtClean="0"/>
            </a:br>
            <a:r>
              <a:rPr lang="en-US" sz="2400" dirty="0" smtClean="0"/>
              <a:t>Kaplan-Meier Survival by Recipient Age Group and Procedure Type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718805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86200" y="2673460"/>
            <a:ext cx="4648200" cy="692497"/>
          </a:xfrm>
          <a:prstGeom prst="rect">
            <a:avLst/>
          </a:prstGeom>
          <a:noFill/>
        </p:spPr>
        <p:txBody>
          <a:bodyPr wrap="square" lIns="0" tIns="0" rIns="0" bIns="0" rtlCol="0">
            <a:spAutoFit/>
          </a:bodyPr>
          <a:lstStyle/>
          <a:p>
            <a:r>
              <a:rPr lang="en-US" sz="1500" b="1" dirty="0" smtClean="0">
                <a:solidFill>
                  <a:srgbClr val="FFFF00"/>
                </a:solidFill>
              </a:rPr>
              <a:t>Adult, </a:t>
            </a:r>
            <a:r>
              <a:rPr lang="en-US" sz="1500" b="1" dirty="0">
                <a:solidFill>
                  <a:srgbClr val="FFFF00"/>
                </a:solidFill>
              </a:rPr>
              <a:t>Bilateral/ </a:t>
            </a:r>
            <a:r>
              <a:rPr lang="en-US" sz="1500" b="1" dirty="0" smtClean="0">
                <a:solidFill>
                  <a:srgbClr val="FFFF00"/>
                </a:solidFill>
              </a:rPr>
              <a:t>Double vs. Adult, Single: p&lt;0.0001</a:t>
            </a:r>
          </a:p>
          <a:p>
            <a:r>
              <a:rPr lang="en-US" sz="1500" b="1" dirty="0" smtClean="0">
                <a:solidFill>
                  <a:srgbClr val="FFFF00"/>
                </a:solidFill>
              </a:rPr>
              <a:t>Adult, </a:t>
            </a:r>
            <a:r>
              <a:rPr lang="en-US" sz="1500" b="1" dirty="0">
                <a:solidFill>
                  <a:srgbClr val="FFFF00"/>
                </a:solidFill>
              </a:rPr>
              <a:t>Bilateral/ </a:t>
            </a:r>
            <a:r>
              <a:rPr lang="en-US" sz="1500" b="1" dirty="0" smtClean="0">
                <a:solidFill>
                  <a:srgbClr val="FFFF00"/>
                </a:solidFill>
              </a:rPr>
              <a:t>Double vs. Pediatric: p=0.0003</a:t>
            </a:r>
          </a:p>
          <a:p>
            <a:r>
              <a:rPr lang="en-US" sz="1500" b="1" dirty="0" smtClean="0">
                <a:solidFill>
                  <a:srgbClr val="FFFF00"/>
                </a:solidFill>
              </a:rPr>
              <a:t>Adult, Single vs. Pediatric: p&lt;0.0001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Kaplan-Meier Survival by Procedure Type</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895600"/>
            <a:ext cx="1981200" cy="323165"/>
          </a:xfrm>
          <a:prstGeom prst="rect">
            <a:avLst/>
          </a:prstGeom>
          <a:noFill/>
        </p:spPr>
        <p:txBody>
          <a:bodyPr wrap="square" rtlCol="0">
            <a:spAutoFit/>
          </a:bodyPr>
          <a:lstStyle/>
          <a:p>
            <a:pPr algn="ctr"/>
            <a:r>
              <a:rPr lang="en-US" sz="1500" b="1" dirty="0" smtClean="0">
                <a:solidFill>
                  <a:srgbClr val="FFFF00"/>
                </a:solidFill>
              </a:rPr>
              <a:t>p&lt;0.0001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334000" y="2743200"/>
            <a:ext cx="2819400" cy="323165"/>
          </a:xfrm>
          <a:prstGeom prst="rect">
            <a:avLst/>
          </a:prstGeom>
          <a:noFill/>
        </p:spPr>
        <p:txBody>
          <a:bodyPr wrap="square" rtlCol="0">
            <a:spAutoFit/>
          </a:bodyPr>
          <a:lstStyle/>
          <a:p>
            <a:pPr algn="ctr"/>
            <a:r>
              <a:rPr lang="en-US" sz="1500" b="1" dirty="0" smtClean="0">
                <a:solidFill>
                  <a:srgbClr val="FFFF00"/>
                </a:solidFill>
              </a:rPr>
              <a:t>p=0.6070</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br>
              <a:rPr lang="en-US" sz="2600" dirty="0" smtClean="0"/>
            </a:br>
            <a:r>
              <a:rPr lang="en-US" sz="2400" dirty="0" smtClean="0"/>
              <a:t>Kaplan-Meier Survival by Recipient Age Group</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81200" y="1752600"/>
            <a:ext cx="3505200" cy="553998"/>
          </a:xfrm>
          <a:prstGeom prst="rect">
            <a:avLst/>
          </a:prstGeom>
          <a:noFill/>
        </p:spPr>
        <p:txBody>
          <a:bodyPr wrap="square" rtlCol="0">
            <a:spAutoFit/>
          </a:bodyPr>
          <a:lstStyle/>
          <a:p>
            <a:r>
              <a:rPr lang="en-US" sz="1500" b="1" dirty="0" smtClean="0">
                <a:solidFill>
                  <a:srgbClr val="FFFF00"/>
                </a:solidFill>
              </a:rPr>
              <a:t>Pair-wise comparisons were not significant at p&lt;0.05.</a:t>
            </a:r>
          </a:p>
        </p:txBody>
      </p:sp>
      <p:sp>
        <p:nvSpPr>
          <p:cNvPr id="10" name="TextBox 9"/>
          <p:cNvSpPr txBox="1"/>
          <p:nvPr/>
        </p:nvSpPr>
        <p:spPr>
          <a:xfrm>
            <a:off x="7391400" y="4572000"/>
            <a:ext cx="1371600" cy="307777"/>
          </a:xfrm>
          <a:prstGeom prst="rect">
            <a:avLst/>
          </a:prstGeom>
          <a:noFill/>
        </p:spPr>
        <p:txBody>
          <a:bodyPr wrap="square" rtlCol="0">
            <a:spAutoFit/>
          </a:bodyPr>
          <a:lstStyle/>
          <a:p>
            <a:r>
              <a:rPr lang="en-US" sz="1400" b="1" dirty="0" smtClean="0">
                <a:solidFill>
                  <a:srgbClr val="20F703"/>
                </a:solidFill>
              </a:rPr>
              <a:t>N at risk = 25</a:t>
            </a:r>
            <a:endParaRPr lang="en-US" sz="1400" b="1" dirty="0">
              <a:solidFill>
                <a:srgbClr val="20F703"/>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Conditional Kaplan-Meier Survival by Recipient Age Group</a:t>
            </a:r>
            <a:r>
              <a:rPr lang="en-US" sz="2800" dirty="0" smtClean="0"/>
              <a:t/>
            </a:r>
            <a:br>
              <a:rPr lang="en-US" sz="28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19400" y="1676400"/>
            <a:ext cx="3581400" cy="553998"/>
          </a:xfrm>
          <a:prstGeom prst="rect">
            <a:avLst/>
          </a:prstGeom>
          <a:noFill/>
        </p:spPr>
        <p:txBody>
          <a:bodyPr wrap="square" rtlCol="0">
            <a:spAutoFit/>
          </a:bodyPr>
          <a:lstStyle/>
          <a:p>
            <a:r>
              <a:rPr lang="en-US" sz="1500" b="1" dirty="0" smtClean="0">
                <a:solidFill>
                  <a:srgbClr val="FFFF00"/>
                </a:solidFill>
              </a:rPr>
              <a:t>Pair-wise comparisons were not significant at p&lt;0.05.</a:t>
            </a:r>
          </a:p>
        </p:txBody>
      </p:sp>
      <p:sp>
        <p:nvSpPr>
          <p:cNvPr id="10" name="TextBox 9"/>
          <p:cNvSpPr txBox="1"/>
          <p:nvPr/>
        </p:nvSpPr>
        <p:spPr>
          <a:xfrm>
            <a:off x="6934200" y="4267200"/>
            <a:ext cx="1295400" cy="304800"/>
          </a:xfrm>
          <a:prstGeom prst="rect">
            <a:avLst/>
          </a:prstGeom>
          <a:noFill/>
        </p:spPr>
        <p:txBody>
          <a:bodyPr wrap="square" rtlCol="0">
            <a:spAutoFit/>
          </a:bodyPr>
          <a:lstStyle/>
          <a:p>
            <a:r>
              <a:rPr lang="en-US" sz="1400" b="1" dirty="0" smtClean="0">
                <a:solidFill>
                  <a:srgbClr val="20F703"/>
                </a:solidFill>
              </a:rPr>
              <a:t>N at risk = 25</a:t>
            </a:r>
            <a:endParaRPr lang="en-US" sz="1400" b="1" dirty="0">
              <a:solidFill>
                <a:srgbClr val="20F703"/>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Kaplan-Meier Survival by Era </a:t>
            </a:r>
            <a:r>
              <a:rPr lang="en-US" sz="2800" dirty="0" smtClean="0"/>
              <a:t/>
            </a:r>
            <a:br>
              <a:rPr lang="en-US" sz="2800" dirty="0" smtClean="0"/>
            </a:br>
            <a:r>
              <a:rPr lang="en-US" sz="2000" dirty="0" smtClean="0"/>
              <a:t>(Transplants: January 1988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5181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Rectangle 7"/>
          <p:cNvSpPr/>
          <p:nvPr/>
        </p:nvSpPr>
        <p:spPr>
          <a:xfrm>
            <a:off x="5257800" y="2438401"/>
            <a:ext cx="3352800" cy="954107"/>
          </a:xfrm>
          <a:prstGeom prst="rect">
            <a:avLst/>
          </a:prstGeom>
        </p:spPr>
        <p:txBody>
          <a:bodyPr wrap="square">
            <a:spAutoFit/>
          </a:bodyPr>
          <a:lstStyle/>
          <a:p>
            <a:r>
              <a:rPr lang="en-US" sz="1400" b="1" dirty="0" smtClean="0">
                <a:solidFill>
                  <a:srgbClr val="FFFF00"/>
                </a:solidFill>
              </a:rPr>
              <a:t>1988-1999 vs. 2000-2005: p=0.004</a:t>
            </a:r>
          </a:p>
          <a:p>
            <a:r>
              <a:rPr lang="en-US" sz="1400" b="1" dirty="0" smtClean="0">
                <a:solidFill>
                  <a:srgbClr val="FFFF00"/>
                </a:solidFill>
              </a:rPr>
              <a:t>1988-1999 vs. 2006-6/2012: p&lt;0.0001</a:t>
            </a:r>
          </a:p>
          <a:p>
            <a:r>
              <a:rPr lang="en-US" sz="1400" b="1" dirty="0" smtClean="0">
                <a:solidFill>
                  <a:srgbClr val="FFFF00"/>
                </a:solidFill>
              </a:rPr>
              <a:t>2000-2005 vs. 2006-6/2012 is not significant at p&lt;0.05.</a:t>
            </a:r>
            <a:endParaRPr lang="en-US" sz="1400" b="1" dirty="0">
              <a:solidFill>
                <a:srgbClr val="FFFF00"/>
              </a:solidFill>
            </a:endParaRPr>
          </a:p>
        </p:txBody>
      </p:sp>
      <p:sp>
        <p:nvSpPr>
          <p:cNvPr id="9" name="TextBox 1"/>
          <p:cNvSpPr txBox="1"/>
          <p:nvPr/>
        </p:nvSpPr>
        <p:spPr>
          <a:xfrm>
            <a:off x="3352800" y="2971800"/>
            <a:ext cx="1523990" cy="3343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b="1" dirty="0" smtClean="0">
                <a:solidFill>
                  <a:srgbClr val="FFFF00"/>
                </a:solidFill>
              </a:rPr>
              <a:t>N at risk = 12</a:t>
            </a:r>
            <a:endParaRPr lang="en-US" sz="14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Donor Age for Recipients Age 11-17 Years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867400" y="3429000"/>
            <a:ext cx="1295400" cy="307777"/>
          </a:xfrm>
          <a:prstGeom prst="rect">
            <a:avLst/>
          </a:prstGeom>
          <a:noFill/>
        </p:spPr>
        <p:txBody>
          <a:bodyPr wrap="square" rtlCol="0">
            <a:spAutoFit/>
          </a:bodyPr>
          <a:lstStyle/>
          <a:p>
            <a:r>
              <a:rPr lang="en-US" sz="1400" b="1" dirty="0" smtClean="0">
                <a:solidFill>
                  <a:srgbClr val="FFFF00"/>
                </a:solidFill>
              </a:rPr>
              <a:t>N at risk = 12</a:t>
            </a:r>
            <a:endParaRPr lang="en-US" sz="1400" b="1" dirty="0">
              <a:solidFill>
                <a:srgbClr val="FFFF00"/>
              </a:solidFill>
            </a:endParaRPr>
          </a:p>
        </p:txBody>
      </p:sp>
      <p:sp>
        <p:nvSpPr>
          <p:cNvPr id="11" name="TextBox 10"/>
          <p:cNvSpPr txBox="1"/>
          <p:nvPr/>
        </p:nvSpPr>
        <p:spPr>
          <a:xfrm>
            <a:off x="5334000" y="4419600"/>
            <a:ext cx="1295400" cy="307777"/>
          </a:xfrm>
          <a:prstGeom prst="rect">
            <a:avLst/>
          </a:prstGeom>
          <a:noFill/>
        </p:spPr>
        <p:txBody>
          <a:bodyPr wrap="square" rtlCol="0">
            <a:spAutoFit/>
          </a:bodyPr>
          <a:lstStyle/>
          <a:p>
            <a:r>
              <a:rPr lang="en-US" sz="1400" b="1" dirty="0" smtClean="0">
                <a:solidFill>
                  <a:srgbClr val="0066FF"/>
                </a:solidFill>
              </a:rPr>
              <a:t>N at risk = 10</a:t>
            </a:r>
            <a:endParaRPr lang="en-US" sz="1400" b="1" dirty="0">
              <a:solidFill>
                <a:srgbClr val="0066FF"/>
              </a:solidFill>
            </a:endParaRPr>
          </a:p>
        </p:txBody>
      </p:sp>
      <p:sp>
        <p:nvSpPr>
          <p:cNvPr id="12" name="TextBox 11"/>
          <p:cNvSpPr txBox="1"/>
          <p:nvPr/>
        </p:nvSpPr>
        <p:spPr>
          <a:xfrm>
            <a:off x="3733800" y="4114800"/>
            <a:ext cx="1295400" cy="307777"/>
          </a:xfrm>
          <a:prstGeom prst="rect">
            <a:avLst/>
          </a:prstGeom>
          <a:noFill/>
        </p:spPr>
        <p:txBody>
          <a:bodyPr wrap="square" rtlCol="0">
            <a:spAutoFit/>
          </a:bodyPr>
          <a:lstStyle/>
          <a:p>
            <a:r>
              <a:rPr lang="en-US" sz="1400" b="1" dirty="0" smtClean="0">
                <a:solidFill>
                  <a:srgbClr val="FF9900"/>
                </a:solidFill>
              </a:rPr>
              <a:t>N at risk = 11</a:t>
            </a:r>
            <a:endParaRPr lang="en-US" sz="1400" b="1" dirty="0">
              <a:solidFill>
                <a:srgbClr val="FF99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Donor Type for Recipients Age 11-17 Years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2819400"/>
            <a:ext cx="1066800" cy="304800"/>
          </a:xfrm>
          <a:prstGeom prst="rect">
            <a:avLst/>
          </a:prstGeom>
          <a:noFill/>
        </p:spPr>
        <p:txBody>
          <a:bodyPr wrap="square" rtlCol="0">
            <a:spAutoFit/>
          </a:bodyPr>
          <a:lstStyle/>
          <a:p>
            <a:r>
              <a:rPr lang="en-US" sz="1400" b="1" dirty="0" smtClean="0">
                <a:solidFill>
                  <a:srgbClr val="FFFF00"/>
                </a:solidFill>
              </a:rPr>
              <a:t>p = 0.1743</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sz="2600" dirty="0" smtClean="0"/>
              <a:t>Pediatric Lung Transplants</a:t>
            </a:r>
            <a:r>
              <a:rPr lang="en-US" sz="2800" dirty="0" smtClean="0"/>
              <a:t/>
            </a:r>
            <a:br>
              <a:rPr lang="en-US" sz="2800" dirty="0" smtClean="0"/>
            </a:br>
            <a:r>
              <a:rPr lang="en-US" sz="2300" dirty="0" smtClean="0"/>
              <a:t>Kaplan-Meier Survival for Living Donor Transplant Recipients Age 11-17 Years by Era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9000" y="1905000"/>
            <a:ext cx="2514600" cy="307777"/>
          </a:xfrm>
          <a:prstGeom prst="rect">
            <a:avLst/>
          </a:prstGeom>
          <a:noFill/>
        </p:spPr>
        <p:txBody>
          <a:bodyPr wrap="square" rtlCol="0">
            <a:spAutoFit/>
          </a:bodyPr>
          <a:lstStyle/>
          <a:p>
            <a:r>
              <a:rPr lang="en-US" sz="1400" b="1" dirty="0" smtClean="0">
                <a:solidFill>
                  <a:srgbClr val="FFFF00"/>
                </a:solidFill>
              </a:rPr>
              <a:t>p = 0.8516</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Recipient and Center Characteristics</a:t>
            </a:r>
            <a:endParaRPr lang="en-US" sz="4000"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Lung Retransplants</a:t>
            </a:r>
            <a:r>
              <a:rPr lang="en-US" sz="2800" dirty="0" smtClean="0"/>
              <a:t/>
            </a:r>
            <a:br>
              <a:rPr lang="en-US" sz="2800" dirty="0" smtClean="0"/>
            </a:br>
            <a:r>
              <a:rPr lang="en-US" sz="2000" dirty="0" smtClean="0"/>
              <a:t>(Retransplants: January 1994 – June 2013)</a:t>
            </a:r>
            <a:endParaRPr lang="en-US" sz="2000" dirty="0"/>
          </a:p>
        </p:txBody>
      </p:sp>
      <p:graphicFrame>
        <p:nvGraphicFramePr>
          <p:cNvPr id="4" name="Content Placeholder 3"/>
          <p:cNvGraphicFramePr>
            <a:graphicFrameLocks noGrp="1"/>
          </p:cNvGraphicFramePr>
          <p:nvPr>
            <p:ph idx="1"/>
          </p:nvPr>
        </p:nvGraphicFramePr>
        <p:xfrm>
          <a:off x="304800" y="11430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sz="2600" dirty="0" smtClean="0"/>
              <a:t>Pediatric </a:t>
            </a:r>
            <a:r>
              <a:rPr lang="en-US" sz="2600" smtClean="0"/>
              <a:t>Lung </a:t>
            </a:r>
            <a:r>
              <a:rPr lang="en-US" sz="2600"/>
              <a:t>T</a:t>
            </a:r>
            <a:r>
              <a:rPr lang="en-US" sz="2600" smtClean="0"/>
              <a:t>ransplants</a:t>
            </a:r>
            <a:r>
              <a:rPr lang="en-US" sz="2800" dirty="0" smtClean="0"/>
              <a:t/>
            </a:r>
            <a:br>
              <a:rPr lang="en-US" sz="2800" dirty="0" smtClean="0"/>
            </a:br>
            <a:r>
              <a:rPr lang="en-US" sz="2400" dirty="0" smtClean="0"/>
              <a:t>Kaplan-Meier Survival by Transplant Type</a:t>
            </a:r>
            <a:r>
              <a:rPr lang="en-US" sz="2000" dirty="0" smtClean="0"/>
              <a:t/>
            </a:r>
            <a:br>
              <a:rPr lang="en-US" sz="2000" dirty="0" smtClean="0"/>
            </a:br>
            <a:r>
              <a:rPr lang="en-US" sz="2000" dirty="0" smtClean="0"/>
              <a:t>(Transplants: January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3868587"/>
              </p:ext>
            </p:extLst>
          </p:nvPr>
        </p:nvGraphicFramePr>
        <p:xfrm>
          <a:off x="228600" y="12192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162800" y="3048000"/>
            <a:ext cx="1524000" cy="307777"/>
          </a:xfrm>
          <a:prstGeom prst="rect">
            <a:avLst/>
          </a:prstGeom>
          <a:noFill/>
        </p:spPr>
        <p:txBody>
          <a:bodyPr wrap="square" rtlCol="0">
            <a:spAutoFit/>
          </a:bodyPr>
          <a:lstStyle/>
          <a:p>
            <a:r>
              <a:rPr lang="en-US" sz="1400" b="1" dirty="0" smtClean="0">
                <a:solidFill>
                  <a:srgbClr val="00FFFF"/>
                </a:solidFill>
              </a:rPr>
              <a:t>N at risk = 246</a:t>
            </a:r>
            <a:endParaRPr lang="en-US" sz="1400" b="1" dirty="0">
              <a:solidFill>
                <a:srgbClr val="00FFFF"/>
              </a:solidFill>
            </a:endParaRPr>
          </a:p>
        </p:txBody>
      </p:sp>
      <p:sp>
        <p:nvSpPr>
          <p:cNvPr id="10" name="TextBox 9"/>
          <p:cNvSpPr txBox="1"/>
          <p:nvPr/>
        </p:nvSpPr>
        <p:spPr>
          <a:xfrm>
            <a:off x="4495800" y="2362200"/>
            <a:ext cx="12954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Survival by Transplant Type and Inter-Transplant Interval</a:t>
            </a:r>
            <a:r>
              <a:rPr lang="en-US" sz="2000" dirty="0" smtClean="0"/>
              <a:t/>
            </a:r>
            <a:br>
              <a:rPr lang="en-US" sz="2000" dirty="0" smtClean="0"/>
            </a:br>
            <a:r>
              <a:rPr lang="en-US" sz="2000" dirty="0" smtClean="0"/>
              <a:t> (Transplants: January 1988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8866804"/>
              </p:ext>
            </p:extLst>
          </p:nvPr>
        </p:nvGraphicFramePr>
        <p:xfrm>
          <a:off x="152400" y="12192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91200" y="5867400"/>
            <a:ext cx="3200400" cy="830997"/>
          </a:xfrm>
          <a:prstGeom prst="rect">
            <a:avLst/>
          </a:prstGeom>
          <a:noFill/>
        </p:spPr>
        <p:txBody>
          <a:bodyPr wrap="square" rtlCol="0">
            <a:spAutoFit/>
          </a:bodyPr>
          <a:lstStyle/>
          <a:p>
            <a:r>
              <a:rPr lang="en-US" sz="1200" b="1" dirty="0" smtClean="0">
                <a:solidFill>
                  <a:srgbClr val="FFFF00"/>
                </a:solidFill>
              </a:rPr>
              <a:t>Analysis includes deceased and living donor transplants. Only patients who were less than 18 years old at the time of retransplant are included.  </a:t>
            </a:r>
            <a:endParaRPr lang="en-US" sz="1200" dirty="0" smtClean="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
          <p:cNvSpPr txBox="1"/>
          <p:nvPr/>
        </p:nvSpPr>
        <p:spPr>
          <a:xfrm>
            <a:off x="6858000" y="3048000"/>
            <a:ext cx="1600206"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b="1" dirty="0" smtClean="0">
                <a:solidFill>
                  <a:srgbClr val="00FFFF"/>
                </a:solidFill>
              </a:rPr>
              <a:t>N at risk = 388</a:t>
            </a:r>
            <a:endParaRPr lang="en-US" sz="1400" b="1" dirty="0">
              <a:solidFill>
                <a:srgbClr val="00FFFF"/>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Retransplants</a:t>
            </a:r>
            <a:r>
              <a:rPr lang="en-US" sz="2800" dirty="0" smtClean="0"/>
              <a:t/>
            </a:r>
            <a:br>
              <a:rPr lang="en-US" sz="2800" dirty="0" smtClean="0"/>
            </a:br>
            <a:r>
              <a:rPr lang="en-US" sz="2400" dirty="0" smtClean="0"/>
              <a:t>Survival by Diagnosis</a:t>
            </a:r>
            <a:br>
              <a:rPr lang="en-US" sz="2400" dirty="0" smtClean="0"/>
            </a:br>
            <a:r>
              <a:rPr lang="en-US" sz="2000" dirty="0" smtClean="0"/>
              <a:t> (Transplants: January 1988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91200" y="5867400"/>
            <a:ext cx="3200400" cy="830997"/>
          </a:xfrm>
          <a:prstGeom prst="rect">
            <a:avLst/>
          </a:prstGeom>
          <a:noFill/>
        </p:spPr>
        <p:txBody>
          <a:bodyPr wrap="square" rtlCol="0">
            <a:spAutoFit/>
          </a:bodyPr>
          <a:lstStyle/>
          <a:p>
            <a:r>
              <a:rPr lang="en-US" sz="1200" b="1" dirty="0" smtClean="0">
                <a:solidFill>
                  <a:srgbClr val="FFFF00"/>
                </a:solidFill>
              </a:rPr>
              <a:t>Analysis includes deceased and living donor transplants. Only patients who were less than 18 years old at the time of </a:t>
            </a:r>
            <a:r>
              <a:rPr lang="en-US" sz="1200" b="1" dirty="0" err="1" smtClean="0">
                <a:solidFill>
                  <a:srgbClr val="FFFF00"/>
                </a:solidFill>
              </a:rPr>
              <a:t>retransplant</a:t>
            </a:r>
            <a:r>
              <a:rPr lang="en-US" sz="1200" b="1" dirty="0" smtClean="0">
                <a:solidFill>
                  <a:srgbClr val="FFFF00"/>
                </a:solidFill>
              </a:rPr>
              <a:t> are included.  </a:t>
            </a:r>
            <a:endParaRPr lang="en-US" sz="1200" dirty="0" smtClean="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Lung Transplants</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March 2005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82945618"/>
              </p:ext>
            </p:extLst>
          </p:nvPr>
        </p:nvGraphicFramePr>
        <p:xfrm>
          <a:off x="152400" y="15240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Lung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April 1994 – June 2013)</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Lung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April 1994 – June 2013)</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600" dirty="0" smtClean="0"/>
              <a:t>Pediatric Lung Transplants</a:t>
            </a:r>
            <a:r>
              <a:rPr lang="en-US" sz="2400" dirty="0" smtClean="0"/>
              <a:t/>
            </a:r>
            <a:br>
              <a:rPr lang="en-US" sz="2400" dirty="0" smtClean="0"/>
            </a:br>
            <a:r>
              <a:rPr lang="en-US" sz="2400" dirty="0" smtClean="0"/>
              <a:t>Induction Immunosuppression </a:t>
            </a:r>
            <a:br>
              <a:rPr lang="en-US" sz="2400" dirty="0" smtClean="0"/>
            </a:br>
            <a:r>
              <a:rPr lang="en-US" sz="2400" dirty="0" smtClean="0"/>
              <a:t>(T</a:t>
            </a:r>
            <a:r>
              <a:rPr lang="en-US" sz="2000" dirty="0" smtClean="0"/>
              <a:t>ransplants: January 2001 – June 2013)</a:t>
            </a:r>
            <a:endParaRPr lang="en-US" sz="2000" dirty="0"/>
          </a:p>
        </p:txBody>
      </p:sp>
      <p:graphicFrame>
        <p:nvGraphicFramePr>
          <p:cNvPr id="10" name="Content Placeholder 9"/>
          <p:cNvGraphicFramePr>
            <a:graphicFrameLocks noGrp="1"/>
          </p:cNvGraphicFramePr>
          <p:nvPr>
            <p:ph idx="1"/>
          </p:nvPr>
        </p:nvGraphicFramePr>
        <p:xfrm>
          <a:off x="1524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Lung Transplants</a:t>
            </a:r>
            <a:br>
              <a:rPr lang="en-US" sz="2600" dirty="0" smtClean="0"/>
            </a:br>
            <a:r>
              <a:rPr lang="en-US" sz="2400" dirty="0" smtClean="0"/>
              <a:t>Induction Immunosuppression</a:t>
            </a:r>
            <a:br>
              <a:rPr lang="en-US" sz="2400" dirty="0" smtClean="0"/>
            </a:br>
            <a:r>
              <a:rPr lang="en-US" sz="2000" dirty="0" smtClean="0"/>
              <a:t>(Transplants: January 2001 – June 2013)</a:t>
            </a:r>
            <a:endParaRPr lang="en-US" sz="2000" dirty="0"/>
          </a:p>
        </p:txBody>
      </p:sp>
      <p:sp>
        <p:nvSpPr>
          <p:cNvPr id="9" name="TextBox 8"/>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nvPr>
        </p:nvGraphicFramePr>
        <p:xfrm>
          <a:off x="152400" y="14478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r>
              <a:rPr lang="en-US" sz="2800" dirty="0" smtClean="0"/>
              <a:t/>
            </a:r>
            <a:br>
              <a:rPr lang="en-US" sz="2800" dirty="0" smtClean="0"/>
            </a:br>
            <a:r>
              <a:rPr lang="en-US" sz="2400" dirty="0" smtClean="0"/>
              <a:t>Recipient Age Distribution – Number </a:t>
            </a:r>
            <a:r>
              <a:rPr lang="en-US" sz="3200" dirty="0" smtClean="0"/>
              <a:t/>
            </a:r>
            <a:br>
              <a:rPr lang="en-US" sz="3200" dirty="0" smtClean="0"/>
            </a:br>
            <a:r>
              <a:rPr lang="en-US" sz="2000" dirty="0" smtClean="0"/>
              <a:t>(Transplants: January 1986 – June 2013)</a:t>
            </a:r>
            <a:endParaRPr lang="en-US" sz="2000" dirty="0"/>
          </a:p>
        </p:txBody>
      </p:sp>
      <p:graphicFrame>
        <p:nvGraphicFramePr>
          <p:cNvPr id="10" name="Content Placeholder 9"/>
          <p:cNvGraphicFramePr>
            <a:graphicFrameLocks noGrp="1"/>
          </p:cNvGraphicFramePr>
          <p:nvPr>
            <p:ph idx="1"/>
          </p:nvPr>
        </p:nvGraphicFramePr>
        <p:xfrm>
          <a:off x="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6172200"/>
            <a:ext cx="29718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Kaplan-Meier Survival Stratified by Induction Use </a:t>
            </a:r>
            <a:br>
              <a:rPr lang="en-US" sz="2400" dirty="0" smtClean="0"/>
            </a:br>
            <a:r>
              <a:rPr lang="en-US" sz="2000" dirty="0" smtClean="0"/>
              <a:t>(Transplants: January 2001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2667000"/>
            <a:ext cx="1981200" cy="323165"/>
          </a:xfrm>
          <a:prstGeom prst="rect">
            <a:avLst/>
          </a:prstGeom>
          <a:noFill/>
        </p:spPr>
        <p:txBody>
          <a:bodyPr wrap="square" rtlCol="0">
            <a:spAutoFit/>
          </a:bodyPr>
          <a:lstStyle/>
          <a:p>
            <a:pPr algn="ctr"/>
            <a:r>
              <a:rPr lang="en-US" sz="1500" b="1" dirty="0" smtClean="0">
                <a:solidFill>
                  <a:srgbClr val="FFFF00"/>
                </a:solidFill>
              </a:rPr>
              <a:t>p=0.8870</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19200"/>
          </a:xfrm>
        </p:spPr>
        <p:txBody>
          <a:bodyPr/>
          <a:lstStyle/>
          <a:p>
            <a:r>
              <a:rPr lang="en-US" sz="2600" dirty="0" smtClean="0"/>
              <a:t>Pediatric Lung Transplants</a:t>
            </a:r>
            <a:r>
              <a:rPr lang="en-US" sz="3200" dirty="0" smtClean="0"/>
              <a:t/>
            </a:r>
            <a:br>
              <a:rPr lang="en-US" sz="3200" dirty="0" smtClean="0"/>
            </a:br>
            <a:r>
              <a:rPr lang="en-US" sz="2400" dirty="0" smtClean="0"/>
              <a:t>Maintenance Immunosuppression at Time of Follow-up</a:t>
            </a:r>
            <a:r>
              <a:rPr lang="en-US" sz="3200" dirty="0" smtClean="0"/>
              <a:t/>
            </a:r>
            <a:br>
              <a:rPr lang="en-US" sz="3200" dirty="0" smtClean="0"/>
            </a:br>
            <a:r>
              <a:rPr lang="en-US" sz="2000" dirty="0" smtClean="0"/>
              <a:t>(Follow-ups: January 2001 – June 2013)</a:t>
            </a:r>
            <a:endParaRPr lang="en-US" sz="2000" dirty="0"/>
          </a:p>
        </p:txBody>
      </p:sp>
      <p:graphicFrame>
        <p:nvGraphicFramePr>
          <p:cNvPr id="4" name="Content Placeholder 3"/>
          <p:cNvGraphicFramePr>
            <a:graphicFrameLocks noGrp="1"/>
          </p:cNvGraphicFramePr>
          <p:nvPr>
            <p:ph idx="1"/>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1722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Lung Transplants</a:t>
            </a:r>
            <a:r>
              <a:rPr lang="en-US" sz="3200" dirty="0" smtClean="0"/>
              <a:t/>
            </a:r>
            <a:br>
              <a:rPr lang="en-US" sz="3200" dirty="0" smtClean="0"/>
            </a:br>
            <a:r>
              <a:rPr lang="en-US" sz="2400" dirty="0" smtClean="0"/>
              <a:t>Maintenance Immunosuppression at Time of Follow-up</a:t>
            </a:r>
            <a:br>
              <a:rPr lang="en-US" sz="2400" dirty="0" smtClean="0"/>
            </a:br>
            <a:r>
              <a:rPr lang="en-US" sz="2000" dirty="0" smtClean="0"/>
              <a:t>(Follow-ups: January 2001 – June 2013)</a:t>
            </a:r>
            <a:endParaRPr lang="en-US" sz="2000" dirty="0"/>
          </a:p>
        </p:txBody>
      </p:sp>
      <p:graphicFrame>
        <p:nvGraphicFramePr>
          <p:cNvPr id="4" name="Content Placeholder 3"/>
          <p:cNvGraphicFramePr>
            <a:graphicFrameLocks noGrp="1"/>
          </p:cNvGraphicFramePr>
          <p:nvPr>
            <p:ph idx="1"/>
          </p:nvPr>
        </p:nvGraphicFramePr>
        <p:xfrm>
          <a:off x="0" y="12192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638800" y="6248400"/>
            <a:ext cx="33528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b="1" dirty="0"/>
          </a:p>
        </p:txBody>
      </p:sp>
      <p:sp>
        <p:nvSpPr>
          <p:cNvPr id="9" name="TextBox 8"/>
          <p:cNvSpPr txBox="1"/>
          <p:nvPr/>
        </p:nvSpPr>
        <p:spPr>
          <a:xfrm>
            <a:off x="3429000" y="5181601"/>
            <a:ext cx="5562600" cy="997196"/>
          </a:xfrm>
          <a:prstGeom prst="rect">
            <a:avLst/>
          </a:prstGeom>
          <a:solidFill>
            <a:schemeClr val="bg2"/>
          </a:solidFill>
          <a:ln>
            <a:solidFill>
              <a:schemeClr val="tx1"/>
            </a:solidFill>
          </a:ln>
        </p:spPr>
        <p:txBody>
          <a:bodyPr wrap="square" lIns="45720" tIns="36576" rIns="45720" bIns="36576" rtlCol="0">
            <a:spAutoFit/>
          </a:bodyPr>
          <a:lstStyle/>
          <a:p>
            <a:r>
              <a:rPr lang="en-US" sz="1200" b="1" dirty="0" smtClean="0"/>
              <a:t>NOTE: 0.2% of patients were on both calcineurin inhibitors at different  point during the 1-year; these patients are not counted in either group. And no patients were on neither drug during the 1-year.  In the 5-year tabulations,  0.4% were reported to be on both drugs during the year and 0.9% (2 patients) was reported to be on neither drugs.</a:t>
            </a: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nSpc>
                <a:spcPct val="90000"/>
              </a:lnSpc>
            </a:pPr>
            <a:r>
              <a:rPr lang="en-US" sz="2600" dirty="0" smtClean="0"/>
              <a:t>Pediatric Lung Transplants </a:t>
            </a:r>
            <a:r>
              <a:rPr lang="en-US" sz="2400" dirty="0" smtClean="0"/>
              <a:t/>
            </a:r>
            <a:br>
              <a:rPr lang="en-US" sz="2400" dirty="0" smtClean="0"/>
            </a:br>
            <a:r>
              <a:rPr lang="en-US" sz="2400" dirty="0" smtClean="0"/>
              <a:t> Maintenance Immunosuppression Drug Combinations at Time of Follow-up </a:t>
            </a:r>
            <a:r>
              <a:rPr lang="en-US" sz="2000" dirty="0" smtClean="0"/>
              <a:t>(Follow-ups: January 2001 – June 2013)</a:t>
            </a:r>
            <a:endParaRPr lang="en-US" sz="2000" dirty="0"/>
          </a:p>
        </p:txBody>
      </p:sp>
      <p:graphicFrame>
        <p:nvGraphicFramePr>
          <p:cNvPr id="10" name="Content Placeholder 9"/>
          <p:cNvGraphicFramePr>
            <a:graphicFrameLocks noGrp="1"/>
          </p:cNvGraphicFramePr>
          <p:nvPr>
            <p:ph idx="1"/>
          </p:nvPr>
        </p:nvGraphicFramePr>
        <p:xfrm>
          <a:off x="152400" y="13716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676400" y="571500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Morbidities</a:t>
            </a:r>
            <a:endParaRPr lang="en-US" sz="4000"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Lung Transplants</a:t>
            </a:r>
            <a:br>
              <a:rPr lang="en-US" sz="2600" dirty="0" smtClean="0"/>
            </a:br>
            <a:r>
              <a:rPr lang="en-US" sz="2400" dirty="0" smtClean="0"/>
              <a:t>Cumulative Morbidity Rates in </a:t>
            </a:r>
            <a:r>
              <a:rPr lang="en-US" sz="2400" u="sng" dirty="0" smtClean="0"/>
              <a:t>Survivors</a:t>
            </a:r>
            <a:r>
              <a:rPr lang="en-US" sz="2400" dirty="0" smtClean="0"/>
              <a:t> within 1 Year </a:t>
            </a:r>
            <a:br>
              <a:rPr lang="en-US" sz="2400" dirty="0" smtClean="0"/>
            </a:br>
            <a:r>
              <a:rPr lang="en-US" sz="2400" dirty="0" smtClean="0"/>
              <a:t>Post-Transplant </a:t>
            </a: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919797388"/>
              </p:ext>
            </p:extLst>
          </p:nvPr>
        </p:nvGraphicFramePr>
        <p:xfrm>
          <a:off x="762000" y="1524000"/>
          <a:ext cx="7543800" cy="4267201"/>
        </p:xfrm>
        <a:graphic>
          <a:graphicData uri="http://schemas.openxmlformats.org/drawingml/2006/table">
            <a:tbl>
              <a:tblPr bandRow="1">
                <a:tableStyleId>{5C22544A-7EE6-4342-B048-85BDC9FD1C3A}</a:tableStyleId>
              </a:tblPr>
              <a:tblGrid>
                <a:gridCol w="3697941"/>
                <a:gridCol w="1559859"/>
                <a:gridCol w="2286000"/>
              </a:tblGrid>
              <a:tr h="705002">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364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40.9%</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727)</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2364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9.4%</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756)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646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6.3%</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250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2.0%</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250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0.8%</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250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0.3%</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364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5.0%</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746)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364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22.2%</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757)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364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12.9%</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700)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Lung Transplants</a:t>
            </a:r>
            <a:br>
              <a:rPr lang="en-US" sz="2600" dirty="0" smtClean="0"/>
            </a:br>
            <a:r>
              <a:rPr lang="en-US" sz="2300" dirty="0" smtClean="0"/>
              <a:t>Cumulative Morbidity Rates in </a:t>
            </a:r>
            <a:r>
              <a:rPr lang="en-US" sz="2300" u="sng" dirty="0" smtClean="0"/>
              <a:t>Survivors</a:t>
            </a:r>
            <a:r>
              <a:rPr lang="en-US" sz="2300" dirty="0" smtClean="0"/>
              <a:t> within 1 Year Post-Transplant by Induction Use </a:t>
            </a:r>
            <a:r>
              <a:rPr lang="en-US" sz="2000" dirty="0" smtClean="0"/>
              <a:t>(Transplants: January 2000 – June 2012)</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019319204"/>
              </p:ext>
            </p:extLst>
          </p:nvPr>
        </p:nvGraphicFramePr>
        <p:xfrm>
          <a:off x="380999" y="1524001"/>
          <a:ext cx="8305801" cy="4499715"/>
        </p:xfrm>
        <a:graphic>
          <a:graphicData uri="http://schemas.openxmlformats.org/drawingml/2006/table">
            <a:tbl>
              <a:tblPr bandRow="1">
                <a:tableStyleId>{5C22544A-7EE6-4342-B048-85BDC9FD1C3A}</a:tableStyleId>
              </a:tblPr>
              <a:tblGrid>
                <a:gridCol w="3505201"/>
                <a:gridCol w="1066800"/>
                <a:gridCol w="1333500"/>
                <a:gridCol w="952500"/>
                <a:gridCol w="1447800"/>
              </a:tblGrid>
              <a:tr h="368508">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No 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81887">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43.6%</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319)</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43.1%</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181)</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10.9%</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330)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9.7%</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196)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37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8.2%</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6.6%</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2.1%</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2.0%</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0.6%</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0.5%</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0.5%</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5.2%</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328)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9.8%</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183)</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22.1%</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330)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26.9%</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197)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12.2%</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311)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9.9%</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181)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Lung Transplants</a:t>
            </a:r>
            <a:r>
              <a:rPr lang="en-US" sz="3200" dirty="0" smtClean="0"/>
              <a:t/>
            </a:r>
            <a:br>
              <a:rPr lang="en-US" sz="3200" dirty="0" smtClean="0"/>
            </a:br>
            <a:r>
              <a:rPr lang="en-US" sz="2400" dirty="0" smtClean="0"/>
              <a:t>Cumulative Morbidity Rates in </a:t>
            </a:r>
            <a:r>
              <a:rPr lang="en-US" sz="2400" u="sng" dirty="0" smtClean="0"/>
              <a:t>Survivors</a:t>
            </a:r>
            <a:r>
              <a:rPr lang="en-US" sz="2400" dirty="0" smtClean="0"/>
              <a:t> within 5 Years </a:t>
            </a:r>
            <a:br>
              <a:rPr lang="en-US" sz="2400" dirty="0" smtClean="0"/>
            </a:br>
            <a:r>
              <a:rPr lang="en-US" sz="2400" dirty="0" smtClean="0"/>
              <a:t>Post-Transplant </a:t>
            </a: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409527850"/>
              </p:ext>
            </p:extLst>
          </p:nvPr>
        </p:nvGraphicFramePr>
        <p:xfrm>
          <a:off x="762000" y="1524000"/>
          <a:ext cx="7543800" cy="4343402"/>
        </p:xfrm>
        <a:graphic>
          <a:graphicData uri="http://schemas.openxmlformats.org/drawingml/2006/table">
            <a:tbl>
              <a:tblPr bandRow="1">
                <a:tableStyleId>{5C22544A-7EE6-4342-B048-85BDC9FD1C3A}</a:tableStyleId>
              </a:tblPr>
              <a:tblGrid>
                <a:gridCol w="3697941"/>
                <a:gridCol w="1559859"/>
                <a:gridCol w="2286000"/>
              </a:tblGrid>
              <a:tr h="717592">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1212">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69.0%</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210)</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31212">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31.3%</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224)</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3362">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24.1%</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8796">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4.5%</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8796">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1.8%</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8796">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0.9%</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1212">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17.8%</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214)</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1212">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35.7%</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224)</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1212">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35.5%</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172)</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Lung Transplants</a:t>
            </a:r>
            <a:br>
              <a:rPr lang="en-US" sz="2600" dirty="0" smtClean="0"/>
            </a:br>
            <a:r>
              <a:rPr lang="en-US" sz="2300" dirty="0" smtClean="0"/>
              <a:t>Cumulative Morbidity Rates in </a:t>
            </a:r>
            <a:r>
              <a:rPr lang="en-US" sz="2300" u="sng" dirty="0" smtClean="0"/>
              <a:t>Survivors</a:t>
            </a:r>
            <a:r>
              <a:rPr lang="en-US" sz="2300" dirty="0" smtClean="0"/>
              <a:t> within 5 Years Post-Transplant by Induction Use </a:t>
            </a:r>
            <a:r>
              <a:rPr lang="en-US" sz="2000" dirty="0" smtClean="0"/>
              <a:t>(Transplants: January 2000 – June 2008)</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886264039"/>
              </p:ext>
            </p:extLst>
          </p:nvPr>
        </p:nvGraphicFramePr>
        <p:xfrm>
          <a:off x="380999" y="1524001"/>
          <a:ext cx="8305801" cy="4499715"/>
        </p:xfrm>
        <a:graphic>
          <a:graphicData uri="http://schemas.openxmlformats.org/drawingml/2006/table">
            <a:tbl>
              <a:tblPr bandRow="1">
                <a:tableStyleId>{5C22544A-7EE6-4342-B048-85BDC9FD1C3A}</a:tableStyleId>
              </a:tblPr>
              <a:tblGrid>
                <a:gridCol w="3505201"/>
                <a:gridCol w="1066800"/>
                <a:gridCol w="1333500"/>
                <a:gridCol w="952500"/>
                <a:gridCol w="1447800"/>
              </a:tblGrid>
              <a:tr h="368508">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No 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81887">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75.0%</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68)</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61.7%</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60)</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30.3%</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76)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35.4%</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65)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37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28.9%</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29.2%</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1.3%</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1.5%</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smtClean="0">
                          <a:solidFill>
                            <a:schemeClr val="tx1"/>
                          </a:solidFill>
                          <a:latin typeface="+mn-lt"/>
                        </a:rPr>
                        <a:t>0%</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4.6%</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smtClean="0">
                          <a:solidFill>
                            <a:schemeClr val="tx1"/>
                          </a:solidFill>
                          <a:latin typeface="+mn-lt"/>
                        </a:rPr>
                        <a:t>0%</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29.6%</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71)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20.7%</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58)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41.6%</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77)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35.9%</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64)</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30.2%</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63)</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smtClean="0">
                          <a:solidFill>
                            <a:schemeClr val="tx1"/>
                          </a:solidFill>
                          <a:latin typeface="+mn-lt"/>
                        </a:rPr>
                        <a:t>46.0%</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50)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Lung Transplants</a:t>
            </a:r>
            <a:r>
              <a:rPr lang="en-US" sz="3200" dirty="0" smtClean="0"/>
              <a:t/>
            </a:r>
            <a:br>
              <a:rPr lang="en-US" sz="3200" dirty="0" smtClean="0"/>
            </a:br>
            <a:r>
              <a:rPr lang="en-US" sz="2400" dirty="0" smtClean="0"/>
              <a:t>Cumulative Morbidity Rates in </a:t>
            </a:r>
            <a:r>
              <a:rPr lang="en-US" sz="2400" u="sng" dirty="0" smtClean="0"/>
              <a:t>Survivors</a:t>
            </a:r>
            <a:r>
              <a:rPr lang="en-US" sz="2400" dirty="0" smtClean="0"/>
              <a:t> within 7 Years Post-Transplant </a:t>
            </a: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034964587"/>
              </p:ext>
            </p:extLst>
          </p:nvPr>
        </p:nvGraphicFramePr>
        <p:xfrm>
          <a:off x="762000" y="1828800"/>
          <a:ext cx="7543800" cy="3733801"/>
        </p:xfrm>
        <a:graphic>
          <a:graphicData uri="http://schemas.openxmlformats.org/drawingml/2006/table">
            <a:tbl>
              <a:tblPr bandRow="1">
                <a:tableStyleId>{5C22544A-7EE6-4342-B048-85BDC9FD1C3A}</a:tableStyleId>
              </a:tblPr>
              <a:tblGrid>
                <a:gridCol w="3697941"/>
                <a:gridCol w="1559859"/>
                <a:gridCol w="2286000"/>
              </a:tblGrid>
              <a:tr h="878541">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7 Years</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27929">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smtClean="0">
                          <a:solidFill>
                            <a:schemeClr val="tx1"/>
                          </a:solidFill>
                          <a:latin typeface="+mn-lt"/>
                        </a:rPr>
                        <a:t>44.0%</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125)</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81589">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2.5 </a:t>
                      </a:r>
                      <a:r>
                        <a:rPr lang="en-US" sz="1500" b="1" i="1" dirty="0">
                          <a:solidFill>
                            <a:srgbClr val="FFFFFF"/>
                          </a:solidFill>
                          <a:latin typeface="+mn-lt"/>
                          <a:ea typeface="Times New Roman"/>
                          <a:cs typeface="Times New Roman"/>
                        </a:rPr>
                        <a:t>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33.6%</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927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6.4%</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927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0.8%</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927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3.2%</a:t>
                      </a:r>
                      <a:endParaRPr lang="en-US" sz="1500" b="1" i="1"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1"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27929">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smtClean="0">
                          <a:solidFill>
                            <a:schemeClr val="tx1"/>
                          </a:solidFill>
                          <a:latin typeface="+mn-lt"/>
                        </a:rPr>
                        <a:t>42.0%</a:t>
                      </a:r>
                      <a:endParaRPr lang="en-US" sz="15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81)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br>
              <a:rPr lang="en-US" sz="2600" dirty="0" smtClean="0"/>
            </a:br>
            <a:r>
              <a:rPr lang="en-US" sz="2400" dirty="0" smtClean="0"/>
              <a:t>Recipient Age Distribution – Percentage</a:t>
            </a:r>
            <a:br>
              <a:rPr lang="en-US" sz="2400" dirty="0" smtClean="0"/>
            </a:br>
            <a:r>
              <a:rPr lang="en-US" sz="2000" dirty="0" smtClean="0"/>
              <a:t>(Transplants: January 1986 – June 2013)</a:t>
            </a:r>
            <a:endParaRPr lang="en-US" sz="2000" dirty="0"/>
          </a:p>
        </p:txBody>
      </p:sp>
      <p:graphicFrame>
        <p:nvGraphicFramePr>
          <p:cNvPr id="10" name="Content Placeholder 9"/>
          <p:cNvGraphicFramePr>
            <a:graphicFrameLocks noGrp="1"/>
          </p:cNvGraphicFramePr>
          <p:nvPr>
            <p:ph idx="1"/>
          </p:nvPr>
        </p:nvGraphicFramePr>
        <p:xfrm>
          <a:off x="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6172200"/>
            <a:ext cx="3505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Lung Transplants</a:t>
            </a:r>
            <a:br>
              <a:rPr lang="en-US" sz="2600" dirty="0" smtClean="0"/>
            </a:br>
            <a:r>
              <a:rPr lang="en-US" sz="2400" dirty="0" smtClean="0"/>
              <a:t>Freedom from Bronchiolitis Obliterans Syndrome</a:t>
            </a:r>
            <a:br>
              <a:rPr lang="en-US" sz="2400" dirty="0" smtClean="0"/>
            </a:br>
            <a:r>
              <a:rPr lang="en-US" sz="2000" dirty="0" smtClean="0"/>
              <a:t> (Follow-ups: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 </a:t>
            </a:r>
            <a:br>
              <a:rPr lang="en-US" sz="2600" dirty="0" smtClean="0"/>
            </a:br>
            <a:r>
              <a:rPr lang="en-US" sz="2400" dirty="0" smtClean="0"/>
              <a:t>Freedom from Bronchiolitis Obliterans Syndrome</a:t>
            </a:r>
            <a:br>
              <a:rPr lang="en-US" sz="2400" dirty="0" smtClean="0"/>
            </a:br>
            <a:r>
              <a:rPr lang="en-US" sz="2400" dirty="0" smtClean="0"/>
              <a:t> by Age Group</a:t>
            </a:r>
            <a:r>
              <a:rPr lang="en-US" sz="2000" dirty="0" smtClean="0"/>
              <a:t> (Follow-ups: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76600" y="1676400"/>
            <a:ext cx="5181600" cy="323165"/>
          </a:xfrm>
          <a:prstGeom prst="rect">
            <a:avLst/>
          </a:prstGeom>
          <a:noFill/>
        </p:spPr>
        <p:txBody>
          <a:bodyPr wrap="square" rtlCol="0">
            <a:spAutoFit/>
          </a:bodyPr>
          <a:lstStyle/>
          <a:p>
            <a:r>
              <a:rPr lang="en-US" sz="1500" b="1" dirty="0" smtClean="0">
                <a:solidFill>
                  <a:srgbClr val="FFFF00"/>
                </a:solidFill>
              </a:rPr>
              <a:t>No pair-wise comparisons were significant at p&lt;0.05.</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Lung Transplants</a:t>
            </a:r>
            <a:br>
              <a:rPr lang="en-US" sz="2600" dirty="0" smtClean="0"/>
            </a:br>
            <a:r>
              <a:rPr lang="en-US" sz="2400" dirty="0" smtClean="0"/>
              <a:t>Freedom from Bronchiolitis Obliterans Syndrome</a:t>
            </a:r>
            <a:br>
              <a:rPr lang="en-US" sz="2400" dirty="0" smtClean="0"/>
            </a:br>
            <a:r>
              <a:rPr lang="en-US" sz="2400" dirty="0" smtClean="0"/>
              <a:t> by Diagnosis </a:t>
            </a: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562600" y="1981200"/>
            <a:ext cx="2819400" cy="323165"/>
          </a:xfrm>
          <a:prstGeom prst="rect">
            <a:avLst/>
          </a:prstGeom>
          <a:noFill/>
        </p:spPr>
        <p:txBody>
          <a:bodyPr wrap="square" rtlCol="0">
            <a:spAutoFit/>
          </a:bodyPr>
          <a:lstStyle/>
          <a:p>
            <a:pPr algn="ctr"/>
            <a:r>
              <a:rPr lang="en-US" sz="1500" b="1" dirty="0" smtClean="0">
                <a:solidFill>
                  <a:srgbClr val="FFFF00"/>
                </a:solidFill>
              </a:rPr>
              <a:t>p = 0.0712</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by Induction Use </a:t>
            </a: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981201"/>
            <a:ext cx="1143000" cy="323165"/>
          </a:xfrm>
          <a:prstGeom prst="rect">
            <a:avLst/>
          </a:prstGeom>
          <a:noFill/>
        </p:spPr>
        <p:txBody>
          <a:bodyPr wrap="square" rtlCol="0">
            <a:spAutoFit/>
          </a:bodyPr>
          <a:lstStyle/>
          <a:p>
            <a:r>
              <a:rPr lang="en-US" sz="1500" b="1" dirty="0" smtClean="0">
                <a:solidFill>
                  <a:srgbClr val="FFFF00"/>
                </a:solidFill>
              </a:rPr>
              <a:t>p=0.2021</a:t>
            </a:r>
            <a:endParaRPr lang="en-US" sz="15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Freedom from Severe Renal Dysfunction*</a:t>
            </a:r>
            <a:br>
              <a:rPr lang="en-US" sz="2400" dirty="0" smtClean="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400" dirty="0" smtClean="0"/>
              <a:t/>
            </a:r>
            <a:br>
              <a:rPr lang="en-US" sz="2400" dirty="0" smtClean="0"/>
            </a:br>
            <a:r>
              <a:rPr lang="en-US" sz="2400" dirty="0" smtClean="0"/>
              <a:t>Cumulative Post-Transplant Malignancy Rates in </a:t>
            </a:r>
            <a:r>
              <a:rPr lang="en-US" sz="2400" u="sng" dirty="0" smtClean="0"/>
              <a:t>Survivors</a:t>
            </a:r>
            <a:r>
              <a:rPr lang="en-US" sz="2400" dirty="0" smtClean="0"/>
              <a:t/>
            </a:r>
            <a:br>
              <a:rPr lang="en-US" sz="2400" dirty="0" smtClean="0"/>
            </a:b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442194105"/>
              </p:ext>
            </p:extLst>
          </p:nvPr>
        </p:nvGraphicFramePr>
        <p:xfrm>
          <a:off x="762000" y="1524000"/>
          <a:ext cx="7543801" cy="2971798"/>
        </p:xfrm>
        <a:graphic>
          <a:graphicData uri="http://schemas.openxmlformats.org/drawingml/2006/table">
            <a:tbl>
              <a:tblPr bandRow="1">
                <a:tableStyleId>{5C22544A-7EE6-4342-B048-85BDC9FD1C3A}</a:tableStyleId>
              </a:tblPr>
              <a:tblGrid>
                <a:gridCol w="1418978"/>
                <a:gridCol w="2010022"/>
                <a:gridCol w="1295400"/>
                <a:gridCol w="1295400"/>
                <a:gridCol w="1524001"/>
              </a:tblGrid>
              <a:tr h="627661">
                <a:tc gridSpan="2">
                  <a:txBody>
                    <a:bodyPr/>
                    <a:lstStyle/>
                    <a:p>
                      <a:pP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7-Year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20557">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algn="ctr" fontAlgn="t"/>
                      <a:r>
                        <a:rPr lang="en-US" sz="1500" b="1" i="0" u="none" strike="noStrike" dirty="0">
                          <a:solidFill>
                            <a:schemeClr val="tx1"/>
                          </a:solidFill>
                          <a:latin typeface="+mn-lt"/>
                        </a:rPr>
                        <a:t>729 (94.7%)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208 (89.3%)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118 (90.8%)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20557">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500" b="1" i="0" u="none" strike="noStrike">
                          <a:solidFill>
                            <a:schemeClr val="tx1"/>
                          </a:solidFill>
                          <a:latin typeface="+mn-lt"/>
                        </a:rPr>
                        <a:t>41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500" b="1" i="0" u="none" strike="noStrike">
                          <a:solidFill>
                            <a:schemeClr val="tx1"/>
                          </a:solidFill>
                          <a:latin typeface="+mn-lt"/>
                        </a:rPr>
                        <a:t>25 (10.7%)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500" b="1" i="0" u="none" strike="noStrike" dirty="0">
                          <a:solidFill>
                            <a:schemeClr val="tx1"/>
                          </a:solidFill>
                          <a:latin typeface="+mn-lt"/>
                        </a:rPr>
                        <a:t>12 (9.2%)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4341">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Malignancy Type*</a:t>
                      </a:r>
                    </a:p>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38</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rtl="0" fontAlgn="t"/>
                      <a:r>
                        <a:rPr lang="en-US" sz="1500" b="1" i="1" dirty="0" smtClean="0">
                          <a:solidFill>
                            <a:schemeClr val="tx1"/>
                          </a:solidFill>
                          <a:latin typeface="+mn-lt"/>
                        </a:rPr>
                        <a:t>25</a:t>
                      </a:r>
                      <a:endParaRPr lang="en-US" sz="1500" b="1" i="1" dirty="0">
                        <a:solidFill>
                          <a:schemeClr val="tx1"/>
                        </a:solidFill>
                        <a:latin typeface="+mn-lt"/>
                      </a:endParaRP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rtl="0" fontAlgn="t"/>
                      <a:r>
                        <a:rPr lang="en-US" sz="1500" b="1" i="1" dirty="0" smtClean="0">
                          <a:solidFill>
                            <a:schemeClr val="tx1"/>
                          </a:solidFill>
                          <a:latin typeface="+mn-lt"/>
                        </a:rPr>
                        <a:t>12</a:t>
                      </a:r>
                      <a:endParaRPr lang="en-US" sz="1500" b="1" i="1" dirty="0">
                        <a:solidFill>
                          <a:schemeClr val="tx1"/>
                        </a:solidFill>
                        <a:latin typeface="+mn-lt"/>
                      </a:endParaRP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434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1"/>
                          </a:solidFill>
                          <a:latin typeface="+mn-lt"/>
                        </a:rPr>
                        <a:t>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rtl="0" fontAlgn="t"/>
                      <a:r>
                        <a:rPr lang="en-US" sz="1500" b="1" i="1" dirty="0">
                          <a:solidFill>
                            <a:schemeClr val="tx1"/>
                          </a:solidFill>
                          <a:latin typeface="+mn-lt"/>
                        </a:rPr>
                        <a:t>1</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rtl="0" fontAlgn="t"/>
                      <a:r>
                        <a:rPr lang="en-US" sz="1500" b="1" i="1" dirty="0">
                          <a:solidFill>
                            <a:schemeClr val="tx1"/>
                          </a:solidFill>
                          <a:latin typeface="+mn-lt"/>
                        </a:rPr>
                        <a:t>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434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1</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rtl="0" fontAlgn="t"/>
                      <a:r>
                        <a:rPr lang="en-US" sz="1500" b="1" i="1" dirty="0">
                          <a:solidFill>
                            <a:schemeClr val="tx1"/>
                          </a:solidFill>
                          <a:latin typeface="+mn-lt"/>
                        </a:rPr>
                        <a:t>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rtl="0" fontAlgn="t"/>
                      <a:r>
                        <a:rPr lang="en-US" sz="1500" b="1" i="1" dirty="0">
                          <a:solidFill>
                            <a:schemeClr val="tx1"/>
                          </a:solidFill>
                          <a:latin typeface="+mn-lt"/>
                        </a:rPr>
                        <a:t>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85800" y="5257800"/>
            <a:ext cx="8229600" cy="553998"/>
          </a:xfrm>
          <a:prstGeom prst="rect">
            <a:avLst/>
          </a:prstGeom>
          <a:noFill/>
        </p:spPr>
        <p:txBody>
          <a:bodyPr wrap="square" rtlCol="0">
            <a:spAutoFit/>
          </a:bodyPr>
          <a:lstStyle/>
          <a:p>
            <a:r>
              <a:rPr lang="en-US" sz="1500" b="1" dirty="0" smtClean="0"/>
              <a:t>* Recipients may have experienced more than one type of malignancy so sum of individual malignancy types may be greater than total number with malignancy.</a:t>
            </a:r>
            <a:endParaRPr lang="en-US" sz="1500" dirty="0"/>
          </a:p>
        </p:txBody>
      </p:sp>
      <p:sp>
        <p:nvSpPr>
          <p:cNvPr id="10" name="TextBox 9"/>
          <p:cNvSpPr txBox="1"/>
          <p:nvPr/>
        </p:nvSpPr>
        <p:spPr>
          <a:xfrm>
            <a:off x="762000" y="4724400"/>
            <a:ext cx="6324600" cy="307777"/>
          </a:xfrm>
          <a:prstGeom prst="rect">
            <a:avLst/>
          </a:prstGeom>
          <a:noFill/>
        </p:spPr>
        <p:txBody>
          <a:bodyPr wrap="square" rtlCol="0">
            <a:spAutoFit/>
          </a:bodyPr>
          <a:lstStyle/>
          <a:p>
            <a:r>
              <a:rPr lang="en-US" sz="1400" b="1" dirty="0" smtClean="0">
                <a:solidFill>
                  <a:srgbClr val="FFFF00"/>
                </a:solidFill>
              </a:rPr>
              <a:t>“Other” includes liver and primitive neuroectodermal tumor. </a:t>
            </a: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a:t>
            </a:r>
            <a:r>
              <a:rPr lang="en-US" sz="2800" dirty="0" smtClean="0"/>
              <a:t/>
            </a:r>
            <a:br>
              <a:rPr lang="en-US" sz="2800" dirty="0" smtClean="0"/>
            </a:br>
            <a:r>
              <a:rPr lang="en-US" sz="2400" dirty="0" smtClean="0"/>
              <a:t>Freedom from Malignancy </a:t>
            </a: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3200" dirty="0" smtClean="0"/>
              <a:t/>
            </a:r>
            <a:br>
              <a:rPr lang="en-US" sz="3200" dirty="0" smtClean="0"/>
            </a:br>
            <a:r>
              <a:rPr lang="en-US" sz="2400" dirty="0" smtClean="0"/>
              <a:t>Freedom from Malignancy by Age Group</a:t>
            </a:r>
            <a:r>
              <a:rPr lang="en-US" sz="2800" dirty="0" smtClean="0"/>
              <a:t/>
            </a:r>
            <a:br>
              <a:rPr lang="en-US" sz="2800" dirty="0" smtClean="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29200" y="4114800"/>
            <a:ext cx="3505200" cy="553998"/>
          </a:xfrm>
          <a:prstGeom prst="rect">
            <a:avLst/>
          </a:prstGeom>
          <a:noFill/>
        </p:spPr>
        <p:txBody>
          <a:bodyPr wrap="square" rtlCol="0">
            <a:spAutoFit/>
          </a:bodyPr>
          <a:lstStyle/>
          <a:p>
            <a:r>
              <a:rPr lang="en-US" sz="1500" b="1" dirty="0" smtClean="0">
                <a:solidFill>
                  <a:srgbClr val="FFFF00"/>
                </a:solidFill>
              </a:rPr>
              <a:t>No pair-wise comparisons were significant at p&lt;0.05.</a:t>
            </a: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Freedom from Malignancy by Induction Use</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981200"/>
            <a:ext cx="1828800" cy="323165"/>
          </a:xfrm>
          <a:prstGeom prst="rect">
            <a:avLst/>
          </a:prstGeom>
          <a:noFill/>
        </p:spPr>
        <p:txBody>
          <a:bodyPr wrap="square" rtlCol="0">
            <a:spAutoFit/>
          </a:bodyPr>
          <a:lstStyle/>
          <a:p>
            <a:r>
              <a:rPr lang="en-US" sz="1500" b="1" dirty="0" smtClean="0">
                <a:solidFill>
                  <a:srgbClr val="FFFF00"/>
                </a:solidFill>
              </a:rPr>
              <a:t>p = 0.8595</a:t>
            </a:r>
            <a:endParaRPr lang="en-US" sz="15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Pediatric Lung Transplants</a:t>
            </a:r>
            <a:br>
              <a:rPr lang="en-US" sz="2600" dirty="0" smtClean="0"/>
            </a:br>
            <a:r>
              <a:rPr lang="en-US" sz="2400" dirty="0" smtClean="0"/>
              <a:t>Cause of Death </a:t>
            </a:r>
            <a:r>
              <a:rPr lang="en-US" sz="2000" dirty="0" smtClean="0"/>
              <a:t>(Deaths: January 1992 – June 2013)</a:t>
            </a:r>
            <a:endParaRPr lang="en-US" sz="2000" dirty="0"/>
          </a:p>
        </p:txBody>
      </p:sp>
      <p:graphicFrame>
        <p:nvGraphicFramePr>
          <p:cNvPr id="13" name="Content Placeholder 12"/>
          <p:cNvGraphicFramePr>
            <a:graphicFrameLocks noGrp="1"/>
          </p:cNvGraphicFramePr>
          <p:nvPr>
            <p:ph idx="1"/>
          </p:nvPr>
        </p:nvGraphicFramePr>
        <p:xfrm>
          <a:off x="228601" y="1143000"/>
          <a:ext cx="8686799" cy="4952997"/>
        </p:xfrm>
        <a:graphic>
          <a:graphicData uri="http://schemas.openxmlformats.org/drawingml/2006/table">
            <a:tbl>
              <a:tblPr>
                <a:tableStyleId>{5C22544A-7EE6-4342-B048-85BDC9FD1C3A}</a:tableStyleId>
              </a:tblPr>
              <a:tblGrid>
                <a:gridCol w="2743200"/>
                <a:gridCol w="914399"/>
                <a:gridCol w="1295400"/>
                <a:gridCol w="1371600"/>
                <a:gridCol w="1371601"/>
                <a:gridCol w="990599"/>
              </a:tblGrid>
              <a:tr h="575822">
                <a:tc>
                  <a:txBody>
                    <a:bodyPr/>
                    <a:lstStyle/>
                    <a:p>
                      <a:pPr algn="ctr" rtl="0" fontAlgn="t"/>
                      <a:r>
                        <a:rPr lang="en-US" sz="1400" b="1" dirty="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(N </a:t>
                      </a:r>
                      <a:r>
                        <a:rPr lang="en-US" sz="1200" b="1" dirty="0" smtClean="0">
                          <a:solidFill>
                            <a:schemeClr val="tx1"/>
                          </a:solidFill>
                        </a:rPr>
                        <a:t>=126)</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Days - 1 Year  </a:t>
                      </a:r>
                    </a:p>
                    <a:p>
                      <a:pPr algn="ctr" rtl="0"/>
                      <a:r>
                        <a:rPr lang="en-US" sz="1200" b="1" dirty="0">
                          <a:solidFill>
                            <a:schemeClr val="tx1"/>
                          </a:solidFill>
                        </a:rPr>
                        <a:t> (</a:t>
                      </a:r>
                      <a:r>
                        <a:rPr lang="en-US" sz="1200" b="1" dirty="0" smtClean="0">
                          <a:solidFill>
                            <a:schemeClr val="tx1"/>
                          </a:solidFill>
                        </a:rPr>
                        <a:t>N=182)</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Year - 3 Years </a:t>
                      </a:r>
                    </a:p>
                    <a:p>
                      <a:pPr algn="ctr" rtl="0"/>
                      <a:r>
                        <a:rPr lang="en-US" sz="1200" b="1" dirty="0">
                          <a:solidFill>
                            <a:schemeClr val="tx1"/>
                          </a:solidFill>
                        </a:rPr>
                        <a:t> (</a:t>
                      </a:r>
                      <a:r>
                        <a:rPr lang="en-US" sz="1200" b="1" dirty="0" smtClean="0">
                          <a:solidFill>
                            <a:schemeClr val="tx1"/>
                          </a:solidFill>
                        </a:rPr>
                        <a:t>N=234)</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Years - 5 Years   </a:t>
                      </a:r>
                    </a:p>
                    <a:p>
                      <a:pPr algn="ctr" rtl="0"/>
                      <a:r>
                        <a:rPr lang="en-US" sz="1200" b="1" dirty="0">
                          <a:solidFill>
                            <a:schemeClr val="tx1"/>
                          </a:solidFill>
                        </a:rPr>
                        <a:t>(</a:t>
                      </a:r>
                      <a:r>
                        <a:rPr lang="en-US" sz="1200" b="1" dirty="0" smtClean="0">
                          <a:solidFill>
                            <a:schemeClr val="tx1"/>
                          </a:solidFill>
                        </a:rPr>
                        <a:t>N=112)</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Years   </a:t>
                      </a:r>
                    </a:p>
                    <a:p>
                      <a:pPr algn="ctr" rtl="0"/>
                      <a:r>
                        <a:rPr lang="en-US" sz="1200" b="1" dirty="0">
                          <a:solidFill>
                            <a:schemeClr val="tx1"/>
                          </a:solidFill>
                        </a:rPr>
                        <a:t>(</a:t>
                      </a:r>
                      <a:r>
                        <a:rPr lang="en-US" sz="1200" b="1" dirty="0" smtClean="0">
                          <a:solidFill>
                            <a:schemeClr val="tx1"/>
                          </a:solidFill>
                        </a:rPr>
                        <a:t>N=115)</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 </a:t>
                      </a:r>
                      <a:r>
                        <a:rPr lang="en-US" sz="1300" b="1" i="0" u="none" strike="noStrike" dirty="0" smtClean="0">
                          <a:solidFill>
                            <a:schemeClr val="tx1"/>
                          </a:solidFill>
                          <a:latin typeface="+mn-lt"/>
                        </a:rPr>
                        <a:t>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18 (9.9%)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87 (37.2%)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42 (37.5%)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55 (47.8%)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3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4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3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3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smtClean="0">
                          <a:solidFill>
                            <a:schemeClr val="tx1"/>
                          </a:solidFill>
                          <a:latin typeface="+mn-lt"/>
                        </a:rPr>
                        <a:t>0</a:t>
                      </a:r>
                      <a:r>
                        <a:rPr lang="en-US" sz="1300" b="1" i="0" u="none" strike="noStrike" dirty="0">
                          <a:solidFill>
                            <a:schemeClr val="tx1"/>
                          </a:solidFill>
                          <a:latin typeface="+mn-lt"/>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 </a:t>
                      </a:r>
                      <a:r>
                        <a:rPr lang="en-US" sz="1300" b="1" i="0" u="none" strike="noStrike" dirty="0" smtClean="0">
                          <a:solidFill>
                            <a:schemeClr val="tx1"/>
                          </a:solidFill>
                          <a:latin typeface="+mn-lt"/>
                        </a:rPr>
                        <a:t>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8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7 </a:t>
                      </a:r>
                      <a:r>
                        <a:rPr lang="en-US" sz="1300" b="1" i="0" u="none" strike="noStrike">
                          <a:solidFill>
                            <a:schemeClr val="tx1"/>
                          </a:solidFill>
                          <a:latin typeface="+mn-lt"/>
                        </a:rPr>
                        <a:t>(</a:t>
                      </a:r>
                      <a:r>
                        <a:rPr lang="en-US" sz="1300" b="1" i="0" u="none" strike="noStrike" smtClean="0">
                          <a:solidFill>
                            <a:schemeClr val="tx1"/>
                          </a:solidFill>
                          <a:latin typeface="+mn-lt"/>
                        </a:rPr>
                        <a:t>3.0%)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4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5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 </a:t>
                      </a:r>
                      <a:r>
                        <a:rPr lang="en-US" sz="1300" b="1" i="0" u="none" strike="noStrike" dirty="0" smtClean="0">
                          <a:solidFill>
                            <a:schemeClr val="tx1"/>
                          </a:solidFill>
                          <a:latin typeface="+mn-lt"/>
                        </a:rPr>
                        <a:t>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2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 (0.4%)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 </a:t>
                      </a:r>
                      <a:r>
                        <a:rPr lang="en-US" sz="1300" b="1" i="0" u="none" strike="noStrike" dirty="0" smtClean="0">
                          <a:solidFill>
                            <a:schemeClr val="tx1"/>
                          </a:solidFill>
                          <a:latin typeface="+mn-lt"/>
                        </a:rPr>
                        <a:t>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5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 </a:t>
                      </a:r>
                      <a:r>
                        <a:rPr lang="en-US" sz="1300" b="1" i="0" u="none" strike="noStrike" dirty="0" smtClean="0">
                          <a:solidFill>
                            <a:schemeClr val="tx1"/>
                          </a:solidFill>
                          <a:latin typeface="+mn-lt"/>
                        </a:rPr>
                        <a:t>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6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smtClean="0">
                          <a:solidFill>
                            <a:schemeClr val="tx1"/>
                          </a:solidFill>
                          <a:latin typeface="+mn-lt"/>
                        </a:rPr>
                        <a:t>0</a:t>
                      </a:r>
                      <a:r>
                        <a:rPr lang="en-US" sz="1300" b="1" i="0" u="none" strike="noStrike" dirty="0">
                          <a:solidFill>
                            <a:schemeClr val="tx1"/>
                          </a:solidFill>
                          <a:latin typeface="+mn-lt"/>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 </a:t>
                      </a:r>
                      <a:r>
                        <a:rPr lang="en-US" sz="1300" b="1" i="0" u="none" strike="noStrike" dirty="0" smtClean="0">
                          <a:solidFill>
                            <a:schemeClr val="tx1"/>
                          </a:solidFill>
                          <a:latin typeface="+mn-lt"/>
                        </a:rPr>
                        <a:t>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17 (13.5%)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59 (32.4%)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35 </a:t>
                      </a:r>
                      <a:r>
                        <a:rPr lang="en-US" sz="1300" b="1" i="0" u="none" strike="noStrike">
                          <a:solidFill>
                            <a:schemeClr val="tx1"/>
                          </a:solidFill>
                          <a:latin typeface="+mn-lt"/>
                        </a:rPr>
                        <a:t>(</a:t>
                      </a:r>
                      <a:r>
                        <a:rPr lang="en-US" sz="1300" b="1" i="0" u="none" strike="noStrike" smtClean="0">
                          <a:solidFill>
                            <a:schemeClr val="tx1"/>
                          </a:solidFill>
                          <a:latin typeface="+mn-lt"/>
                        </a:rPr>
                        <a:t>15.0%)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20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10 (8.7%)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35 (27.8%)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33 (18.1%)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59 (25.2%)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26 (23.2%)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22 (19.1%)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21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8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4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1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1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15 (11.9%)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5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6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3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2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13 (10.3%)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22 (12.1%)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11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latin typeface="+mn-lt"/>
                        </a:rPr>
                        <a:t>4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6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22 (17.5%)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latin typeface="+mn-lt"/>
                        </a:rPr>
                        <a:t>17 (9.3%)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latin typeface="+mn-lt"/>
                        </a:rPr>
                        <a:t>21 </a:t>
                      </a:r>
                      <a:r>
                        <a:rPr lang="en-US" sz="1300" b="1" i="0" u="none" strike="noStrike">
                          <a:solidFill>
                            <a:schemeClr val="tx1"/>
                          </a:solidFill>
                          <a:latin typeface="+mn-lt"/>
                        </a:rPr>
                        <a:t>(</a:t>
                      </a:r>
                      <a:r>
                        <a:rPr lang="en-US" sz="1300" b="1" i="0" u="none" strike="noStrike" smtClean="0">
                          <a:solidFill>
                            <a:schemeClr val="tx1"/>
                          </a:solidFill>
                          <a:latin typeface="+mn-lt"/>
                        </a:rPr>
                        <a:t>9.0%)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latin typeface="+mn-lt"/>
                        </a:rPr>
                        <a:t>9 </a:t>
                      </a:r>
                      <a:r>
                        <a:rPr lang="en-US" sz="1300" b="1" i="0" u="none" strike="noStrike">
                          <a:solidFill>
                            <a:schemeClr val="tx1"/>
                          </a:solidFill>
                          <a:latin typeface="+mn-lt"/>
                        </a:rPr>
                        <a:t>(</a:t>
                      </a:r>
                      <a:r>
                        <a:rPr lang="en-US" sz="1300" b="1" i="0" u="none" strike="noStrike" smtClean="0">
                          <a:solidFill>
                            <a:schemeClr val="tx1"/>
                          </a:solidFill>
                          <a:latin typeface="+mn-lt"/>
                        </a:rPr>
                        <a:t>8.0%)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latin typeface="+mn-lt"/>
                        </a:rPr>
                        <a:t>9 (7.8%)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Donor Type Distribution by Transplant Year</a:t>
            </a:r>
            <a:br>
              <a:rPr lang="en-US" sz="2400" dirty="0" smtClean="0"/>
            </a:br>
            <a:r>
              <a:rPr lang="en-US" sz="2000" dirty="0" smtClean="0"/>
              <a:t>(Transplants: January 1986 – December 2012)</a:t>
            </a:r>
            <a:endParaRPr lang="en-US" sz="2000" dirty="0"/>
          </a:p>
        </p:txBody>
      </p:sp>
      <p:graphicFrame>
        <p:nvGraphicFramePr>
          <p:cNvPr id="4" name="Content Placeholder 3"/>
          <p:cNvGraphicFramePr>
            <a:graphicFrameLocks noGrp="1"/>
          </p:cNvGraphicFramePr>
          <p:nvPr>
            <p:ph idx="1"/>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31359"/>
            <a:ext cx="4114800" cy="769441"/>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lung transplants that are reported to the ISHLT Transplant Registry. As such, the presented data may not reflect the changes in the number of lung transplants performed worldwide.</a:t>
            </a:r>
            <a:endParaRPr lang="en-US" sz="1100" b="1" dirty="0">
              <a:solidFill>
                <a:srgbClr val="FFFF00"/>
              </a:solidFill>
            </a:endParaRPr>
          </a:p>
        </p:txBody>
      </p:sp>
      <p:sp>
        <p:nvSpPr>
          <p:cNvPr id="10" name="TextBox 9"/>
          <p:cNvSpPr txBox="1"/>
          <p:nvPr/>
        </p:nvSpPr>
        <p:spPr>
          <a:xfrm>
            <a:off x="5029200" y="64008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Relative Incidence of Leading Causes of Death</a:t>
            </a:r>
            <a:br>
              <a:rPr lang="en-US" sz="2400" dirty="0" smtClean="0"/>
            </a:br>
            <a:r>
              <a:rPr lang="en-US" sz="2000" dirty="0" smtClean="0"/>
              <a:t>(Deaths: January 1992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grpSp>
        <p:nvGrpSpPr>
          <p:cNvPr id="3"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 </a:t>
            </a:r>
            <a:r>
              <a:rPr lang="en-US" sz="2000" dirty="0" smtClean="0"/>
              <a:t>(January 1995 – June 2012)</a:t>
            </a:r>
            <a:br>
              <a:rPr lang="en-US" sz="2000" dirty="0" smtClean="0"/>
            </a:br>
            <a:r>
              <a:rPr lang="en-US" sz="2400" dirty="0" smtClean="0"/>
              <a:t>Risk Factors For 1 Year Mortality/Graft Failure</a:t>
            </a:r>
            <a:endParaRPr lang="en-US" sz="2400" dirty="0"/>
          </a:p>
        </p:txBody>
      </p:sp>
      <p:sp>
        <p:nvSpPr>
          <p:cNvPr id="9" name="TextBox 8"/>
          <p:cNvSpPr txBox="1"/>
          <p:nvPr/>
        </p:nvSpPr>
        <p:spPr>
          <a:xfrm>
            <a:off x="7881257" y="5923356"/>
            <a:ext cx="1295400" cy="461665"/>
          </a:xfrm>
          <a:prstGeom prst="rect">
            <a:avLst/>
          </a:prstGeom>
          <a:noFill/>
        </p:spPr>
        <p:txBody>
          <a:bodyPr wrap="square" rtlCol="0">
            <a:spAutoFit/>
          </a:bodyPr>
          <a:lstStyle/>
          <a:p>
            <a:pPr algn="ctr"/>
            <a:r>
              <a:rPr lang="en-US" sz="2400" b="1" dirty="0" smtClean="0">
                <a:solidFill>
                  <a:srgbClr val="FFFF00"/>
                </a:solidFill>
              </a:rPr>
              <a:t>N = 852</a:t>
            </a:r>
            <a:endParaRPr lang="en-US" sz="2400" b="1" dirty="0">
              <a:solidFill>
                <a:srgbClr val="FFFF00"/>
              </a:solidFill>
            </a:endParaRPr>
          </a:p>
        </p:txBody>
      </p:sp>
      <p:grpSp>
        <p:nvGrpSpPr>
          <p:cNvPr id="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5181599" y="6362235"/>
            <a:ext cx="4051905" cy="430887"/>
          </a:xfrm>
          <a:prstGeom prst="rect">
            <a:avLst/>
          </a:prstGeom>
          <a:noFill/>
        </p:spPr>
        <p:txBody>
          <a:bodyPr wrap="square" rtlCol="0">
            <a:spAutoFit/>
          </a:bodyPr>
          <a:lstStyle/>
          <a:p>
            <a:r>
              <a:rPr lang="en-US" sz="1100" b="1" dirty="0" smtClean="0"/>
              <a:t>* Retransplant includes those with a retransplant diagnosis or a previous transplant was reported. </a:t>
            </a:r>
            <a:endParaRPr lang="en-US" sz="11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120827"/>
            <a:ext cx="6781800" cy="50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 </a:t>
            </a:r>
            <a:r>
              <a:rPr lang="en-US" sz="2000" dirty="0" smtClean="0"/>
              <a:t>(January 1995 – June 2012)</a:t>
            </a:r>
            <a:r>
              <a:rPr lang="en-US" sz="1800" dirty="0" smtClean="0"/>
              <a:t/>
            </a:r>
            <a:br>
              <a:rPr lang="en-US" sz="1800" dirty="0" smtClean="0"/>
            </a:br>
            <a:r>
              <a:rPr lang="en-US" sz="2400" dirty="0" smtClean="0"/>
              <a:t>Risk Factors For 1 Year Mortality/Graft Failure</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0783842"/>
              </p:ext>
            </p:extLst>
          </p:nvPr>
        </p:nvGraphicFramePr>
        <p:xfrm>
          <a:off x="304800" y="1676400"/>
          <a:ext cx="8305800" cy="1235557"/>
        </p:xfrm>
        <a:graphic>
          <a:graphicData uri="http://schemas.openxmlformats.org/drawingml/2006/table">
            <a:tbl>
              <a:tblPr firstRow="1" bandRow="1">
                <a:tableStyleId>{C083E6E3-FA7D-4D7B-A595-EF9225AFEA82}</a:tableStyleId>
              </a:tblPr>
              <a:tblGrid>
                <a:gridCol w="5486400"/>
                <a:gridCol w="2819400"/>
              </a:tblGrid>
              <a:tr h="682209">
                <a:tc gridSpan="2">
                  <a:txBody>
                    <a:bodyPr/>
                    <a:lstStyle/>
                    <a:p>
                      <a:pPr algn="ctr" rtl="0" fontAlgn="t"/>
                      <a:r>
                        <a:rPr lang="en-US" sz="2400" b="1" i="1" dirty="0">
                          <a:solidFill>
                            <a:srgbClr val="FFFF00"/>
                          </a:solidFill>
                        </a:rPr>
                        <a:t>Continuous Factors (see </a:t>
                      </a:r>
                      <a:r>
                        <a:rPr lang="en-US" sz="2400" b="1" i="1" dirty="0" smtClean="0">
                          <a:solidFill>
                            <a:srgbClr val="FFFF00"/>
                          </a:solidFill>
                        </a:rPr>
                        <a:t>figure)</a:t>
                      </a:r>
                      <a:r>
                        <a:rPr lang="en-US" sz="2400" dirty="0" smtClean="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b="1" dirty="0" smtClean="0"/>
                        <a:t>Recipient age</a:t>
                      </a:r>
                      <a:endParaRPr lang="en-US" b="1" dirty="0"/>
                    </a:p>
                  </a:txBody>
                  <a:tcPr marL="45720" marR="0" marT="91440" marB="0">
                    <a:lnL>
                      <a:noFill/>
                    </a:lnL>
                    <a:lnT w="12700" cap="flat" cmpd="sng" algn="ctr">
                      <a:noFill/>
                      <a:prstDash val="solid"/>
                      <a:round/>
                      <a:headEnd type="none" w="med" len="med"/>
                      <a:tailEnd type="none" w="med" len="med"/>
                    </a:lnT>
                    <a:lnB w="12700" cmpd="sng">
                      <a:noFill/>
                    </a:lnB>
                    <a:solidFill>
                      <a:schemeClr val="bg2"/>
                    </a:solidFill>
                  </a:tcPr>
                </a:tc>
                <a:tc>
                  <a:txBody>
                    <a:bodyPr/>
                    <a:lstStyle/>
                    <a:p>
                      <a:pPr algn="ctr" rtl="0"/>
                      <a:endParaRPr lang="en-US" dirty="0"/>
                    </a:p>
                  </a:txBody>
                  <a:tcPr marL="45720" marR="0" marT="91440" marB="0" anchor="ctr">
                    <a:lnT w="12700" cap="flat" cmpd="sng" algn="ctr">
                      <a:noFill/>
                      <a:prstDash val="solid"/>
                      <a:round/>
                      <a:headEnd type="none" w="med" len="med"/>
                      <a:tailEnd type="none" w="med" len="med"/>
                    </a:lnT>
                    <a:lnB w="12700" cmpd="sng">
                      <a:noFill/>
                    </a:lnB>
                    <a:solidFill>
                      <a:schemeClr val="bg2"/>
                    </a:solidFill>
                  </a:tcPr>
                </a:tc>
              </a:tr>
            </a:tbl>
          </a:graphicData>
        </a:graphic>
      </p:graphicFrame>
      <p:grpSp>
        <p:nvGrpSpPr>
          <p:cNvPr id="3"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 </a:t>
            </a:r>
            <a:r>
              <a:rPr lang="en-US" sz="2000" dirty="0" smtClean="0"/>
              <a:t>(January 1995 – June 2012)</a:t>
            </a:r>
            <a:r>
              <a:rPr lang="en-US" sz="2300" dirty="0" smtClean="0"/>
              <a:t/>
            </a:r>
            <a:br>
              <a:rPr lang="en-US" sz="2300" dirty="0" smtClean="0"/>
            </a:br>
            <a:r>
              <a:rPr lang="en-US" sz="2300" dirty="0" smtClean="0"/>
              <a:t> </a:t>
            </a:r>
            <a:r>
              <a:rPr lang="en-US" sz="2400" dirty="0" smtClean="0"/>
              <a:t>Risk Factors For 1 Year Mortality/Graft Failure</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036768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981200"/>
            <a:ext cx="1828800" cy="323165"/>
          </a:xfrm>
          <a:prstGeom prst="rect">
            <a:avLst/>
          </a:prstGeom>
          <a:noFill/>
        </p:spPr>
        <p:txBody>
          <a:bodyPr wrap="square" rtlCol="0">
            <a:spAutoFit/>
          </a:bodyPr>
          <a:lstStyle/>
          <a:p>
            <a:r>
              <a:rPr lang="en-US" sz="1500" b="1" dirty="0" smtClean="0">
                <a:solidFill>
                  <a:srgbClr val="FFFF00"/>
                </a:solidFill>
              </a:rPr>
              <a:t>p = 0.0210</a:t>
            </a:r>
            <a:endParaRPr lang="en-US" sz="1500" b="1" dirty="0">
              <a:solidFill>
                <a:srgbClr val="FFFF00"/>
              </a:solidFill>
            </a:endParaRPr>
          </a:p>
        </p:txBody>
      </p:sp>
      <p:grpSp>
        <p:nvGrpSpPr>
          <p:cNvPr id="3"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a:t>
            </a:r>
            <a:r>
              <a:rPr lang="en-US" sz="2000" dirty="0" smtClean="0"/>
              <a:t> (January 1995 – June 2008)</a:t>
            </a:r>
            <a:r>
              <a:rPr lang="en-US" sz="2300" dirty="0" smtClean="0"/>
              <a:t/>
            </a:r>
            <a:br>
              <a:rPr lang="en-US" sz="2300" dirty="0" smtClean="0"/>
            </a:br>
            <a:r>
              <a:rPr lang="en-US" sz="2400" dirty="0" smtClean="0"/>
              <a:t>Risk Factors For 5 Year Mortality/Graft Failure</a:t>
            </a:r>
            <a:endParaRPr lang="en-US" sz="2400" dirty="0"/>
          </a:p>
        </p:txBody>
      </p:sp>
      <p:sp>
        <p:nvSpPr>
          <p:cNvPr id="9" name="TextBox 8"/>
          <p:cNvSpPr txBox="1"/>
          <p:nvPr/>
        </p:nvSpPr>
        <p:spPr>
          <a:xfrm>
            <a:off x="7239000" y="6313337"/>
            <a:ext cx="1295400" cy="461665"/>
          </a:xfrm>
          <a:prstGeom prst="rect">
            <a:avLst/>
          </a:prstGeom>
          <a:noFill/>
        </p:spPr>
        <p:txBody>
          <a:bodyPr wrap="square" rtlCol="0">
            <a:spAutoFit/>
          </a:bodyPr>
          <a:lstStyle/>
          <a:p>
            <a:pPr algn="ctr"/>
            <a:r>
              <a:rPr lang="en-US" sz="2400" b="1" dirty="0" smtClean="0">
                <a:solidFill>
                  <a:srgbClr val="FFFF00"/>
                </a:solidFill>
              </a:rPr>
              <a:t>N = 646</a:t>
            </a:r>
            <a:endParaRPr lang="en-US" sz="2400" b="1" dirty="0">
              <a:solidFill>
                <a:srgbClr val="FFFF00"/>
              </a:solidFill>
            </a:endParaRPr>
          </a:p>
        </p:txBody>
      </p:sp>
      <p:grpSp>
        <p:nvGrpSpPr>
          <p:cNvPr id="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16" y="1121431"/>
            <a:ext cx="6641284" cy="497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 </a:t>
            </a:r>
            <a:r>
              <a:rPr lang="en-US" sz="2000" dirty="0" smtClean="0"/>
              <a:t>(January 1995 – June 2008)</a:t>
            </a:r>
            <a:br>
              <a:rPr lang="en-US" sz="2000" dirty="0" smtClean="0"/>
            </a:br>
            <a:r>
              <a:rPr lang="en-US" sz="2400" dirty="0" smtClean="0"/>
              <a:t>Risk Factors For 5 Year Mortality/Graft Failure</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b="1" dirty="0" smtClean="0"/>
                        <a:t>Recipient age</a:t>
                      </a:r>
                      <a:endParaRPr lang="en-US" dirty="0"/>
                    </a:p>
                  </a:txBody>
                  <a:tcPr marL="45720" marR="0" marT="91440" marB="0">
                    <a:lnL>
                      <a:noFill/>
                    </a:lnL>
                    <a:lnT w="12700" cap="flat" cmpd="sng" algn="ctr">
                      <a:noFill/>
                      <a:prstDash val="solid"/>
                      <a:round/>
                      <a:headEnd type="none" w="med" len="med"/>
                      <a:tailEnd type="none" w="med" len="med"/>
                    </a:lnT>
                    <a:lnB>
                      <a:noFill/>
                    </a:lnB>
                    <a:solidFill>
                      <a:schemeClr val="bg2"/>
                    </a:solidFill>
                  </a:tcPr>
                </a:tc>
                <a:tc>
                  <a:txBody>
                    <a:bodyPr/>
                    <a:lstStyle/>
                    <a:p>
                      <a:pPr algn="ctr" rtl="0"/>
                      <a:endParaRPr lang="en-US" dirty="0"/>
                    </a:p>
                  </a:txBody>
                  <a:tcPr marL="45720" marR="0" marT="91440" marB="0" anchor="ctr">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b="1" dirty="0" smtClean="0"/>
                        <a:t>Pediatric transplant center volume </a:t>
                      </a:r>
                      <a:endParaRPr lang="en-US" dirty="0"/>
                    </a:p>
                  </a:txBody>
                  <a:tcPr marL="45720" marR="0" marT="9144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rtl="0"/>
                      <a:endParaRPr lang="en-US" dirty="0"/>
                    </a:p>
                  </a:txBody>
                  <a:tcPr marL="45720" marR="0" marT="9144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3"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 </a:t>
            </a:r>
            <a:r>
              <a:rPr lang="en-US" sz="2000" dirty="0" smtClean="0"/>
              <a:t>(January 1995 – June 2008)</a:t>
            </a:r>
            <a:br>
              <a:rPr lang="en-US" sz="2000" dirty="0" smtClean="0"/>
            </a:br>
            <a:r>
              <a:rPr lang="en-US" sz="2400" dirty="0" smtClean="0"/>
              <a:t>Risk Factors For 5 Year Mortality/Graft Failure</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944956"/>
              </p:ext>
            </p:extLst>
          </p:nvPr>
        </p:nvGraphicFramePr>
        <p:xfrm>
          <a:off x="228600" y="14478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981200"/>
            <a:ext cx="1828800" cy="323165"/>
          </a:xfrm>
          <a:prstGeom prst="rect">
            <a:avLst/>
          </a:prstGeom>
          <a:noFill/>
        </p:spPr>
        <p:txBody>
          <a:bodyPr wrap="square" rtlCol="0">
            <a:spAutoFit/>
          </a:bodyPr>
          <a:lstStyle/>
          <a:p>
            <a:r>
              <a:rPr lang="en-US" sz="1500" b="1" dirty="0" smtClean="0">
                <a:solidFill>
                  <a:srgbClr val="FFFF00"/>
                </a:solidFill>
              </a:rPr>
              <a:t>p = 0.0095</a:t>
            </a:r>
            <a:endParaRPr lang="en-US" sz="1500" b="1" dirty="0">
              <a:solidFill>
                <a:srgbClr val="FFFF00"/>
              </a:solidFill>
            </a:endParaRPr>
          </a:p>
        </p:txBody>
      </p:sp>
      <p:grpSp>
        <p:nvGrpSpPr>
          <p:cNvPr id="3"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 </a:t>
            </a:r>
            <a:r>
              <a:rPr lang="en-US" sz="2000" dirty="0" smtClean="0"/>
              <a:t>(January 1995 – June 2008)</a:t>
            </a:r>
            <a:br>
              <a:rPr lang="en-US" sz="2000" dirty="0" smtClean="0"/>
            </a:br>
            <a:r>
              <a:rPr lang="en-US" sz="2400" dirty="0" smtClean="0"/>
              <a:t>Risk Factors For 5 Year Mortality/Graft Failure</a:t>
            </a:r>
            <a:br>
              <a:rPr lang="en-US" sz="2400" dirty="0" smtClean="0"/>
            </a:br>
            <a:r>
              <a:rPr lang="en-US" sz="2400" dirty="0" smtClean="0">
                <a:solidFill>
                  <a:srgbClr val="FFFF00"/>
                </a:solidFill>
              </a:rPr>
              <a:t>Center Volume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257006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981200"/>
            <a:ext cx="1828800" cy="323165"/>
          </a:xfrm>
          <a:prstGeom prst="rect">
            <a:avLst/>
          </a:prstGeom>
          <a:noFill/>
        </p:spPr>
        <p:txBody>
          <a:bodyPr wrap="square" rtlCol="0">
            <a:spAutoFit/>
          </a:bodyPr>
          <a:lstStyle/>
          <a:p>
            <a:r>
              <a:rPr lang="en-US" sz="1500" b="1" dirty="0" smtClean="0">
                <a:solidFill>
                  <a:srgbClr val="FFFF00"/>
                </a:solidFill>
              </a:rPr>
              <a:t>p = 0.0051</a:t>
            </a:r>
            <a:endParaRPr lang="en-US" sz="1500" b="1" dirty="0">
              <a:solidFill>
                <a:srgbClr val="FFFF00"/>
              </a:solidFill>
            </a:endParaRPr>
          </a:p>
        </p:txBody>
      </p:sp>
      <p:grpSp>
        <p:nvGrpSpPr>
          <p:cNvPr id="3"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a:t>
            </a:r>
            <a:r>
              <a:rPr lang="en-US" sz="2300" dirty="0" smtClean="0"/>
              <a:t> </a:t>
            </a:r>
            <a:r>
              <a:rPr lang="en-US" sz="2000" dirty="0" smtClean="0"/>
              <a:t>(January 1993 – June 2003)</a:t>
            </a:r>
            <a:br>
              <a:rPr lang="en-US" sz="2000" dirty="0" smtClean="0"/>
            </a:br>
            <a:r>
              <a:rPr lang="en-US" sz="2400" dirty="0" smtClean="0"/>
              <a:t>Risk Factors For 10 Year Mortality/Graft Failure</a:t>
            </a:r>
            <a:endParaRPr lang="en-US" sz="2400" dirty="0"/>
          </a:p>
        </p:txBody>
      </p:sp>
      <p:sp>
        <p:nvSpPr>
          <p:cNvPr id="9" name="TextBox 8"/>
          <p:cNvSpPr txBox="1"/>
          <p:nvPr/>
        </p:nvSpPr>
        <p:spPr>
          <a:xfrm>
            <a:off x="7839891" y="5892876"/>
            <a:ext cx="1295400" cy="461665"/>
          </a:xfrm>
          <a:prstGeom prst="rect">
            <a:avLst/>
          </a:prstGeom>
          <a:noFill/>
        </p:spPr>
        <p:txBody>
          <a:bodyPr wrap="square" rtlCol="0">
            <a:spAutoFit/>
          </a:bodyPr>
          <a:lstStyle/>
          <a:p>
            <a:pPr algn="ctr"/>
            <a:r>
              <a:rPr lang="en-US" sz="2400" b="1" dirty="0" smtClean="0">
                <a:solidFill>
                  <a:srgbClr val="FFFF00"/>
                </a:solidFill>
              </a:rPr>
              <a:t>N = 441</a:t>
            </a:r>
            <a:endParaRPr lang="en-US" sz="2400" b="1" dirty="0">
              <a:solidFill>
                <a:srgbClr val="FFFF00"/>
              </a:solidFill>
            </a:endParaRPr>
          </a:p>
        </p:txBody>
      </p:sp>
      <p:grpSp>
        <p:nvGrpSpPr>
          <p:cNvPr id="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4883331" y="6395494"/>
            <a:ext cx="4267200" cy="307777"/>
          </a:xfrm>
          <a:prstGeom prst="rect">
            <a:avLst/>
          </a:prstGeom>
          <a:noFill/>
        </p:spPr>
        <p:txBody>
          <a:bodyPr wrap="square" rtlCol="0">
            <a:spAutoFit/>
          </a:bodyPr>
          <a:lstStyle/>
          <a:p>
            <a:r>
              <a:rPr lang="en-US" sz="1400" b="1" dirty="0" smtClean="0"/>
              <a:t>NOTE: No continuous factors were significant.</a:t>
            </a:r>
            <a:endParaRPr lang="en-US" sz="14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84582"/>
            <a:ext cx="6705600" cy="502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500" dirty="0" smtClean="0"/>
              <a:t/>
            </a:r>
            <a:br>
              <a:rPr lang="en-US" sz="2500" dirty="0" smtClean="0"/>
            </a:br>
            <a:r>
              <a:rPr lang="en-US" sz="2400" dirty="0" smtClean="0"/>
              <a:t>Donor Type Distribution by Recipient Age Group Within Era </a:t>
            </a:r>
            <a:r>
              <a:rPr lang="en-US" sz="2600" dirty="0" smtClean="0"/>
              <a:t/>
            </a:r>
            <a:br>
              <a:rPr lang="en-US" sz="2600" dirty="0" smtClean="0"/>
            </a:br>
            <a:r>
              <a:rPr lang="en-US" sz="2000" dirty="0" smtClean="0"/>
              <a:t>(Transplants: January 1986 – June 2013)</a:t>
            </a:r>
            <a:endParaRPr lang="en-US" sz="2000" dirty="0"/>
          </a:p>
        </p:txBody>
      </p:sp>
      <p:graphicFrame>
        <p:nvGraphicFramePr>
          <p:cNvPr id="4" name="Content Placeholder 3"/>
          <p:cNvGraphicFramePr>
            <a:graphicFrameLocks noGrp="1"/>
          </p:cNvGraphicFramePr>
          <p:nvPr>
            <p:ph idx="1"/>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257800" y="6172200"/>
            <a:ext cx="36576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2600" dirty="0" smtClean="0"/>
              <a:t>Pediatric Lung Transplants</a:t>
            </a:r>
            <a:r>
              <a:rPr lang="en-US" sz="2800" dirty="0" smtClean="0"/>
              <a:t/>
            </a:r>
            <a:br>
              <a:rPr lang="en-US" sz="2800" dirty="0" smtClean="0"/>
            </a:br>
            <a:r>
              <a:rPr lang="en-US" sz="2400" dirty="0" smtClean="0"/>
              <a:t>Donor Age Distribution </a:t>
            </a:r>
            <a:br>
              <a:rPr lang="en-US" sz="2400" dirty="0" smtClean="0"/>
            </a:br>
            <a:r>
              <a:rPr lang="en-US" sz="2000" dirty="0" smtClean="0"/>
              <a:t>(Transplants: January 1986 – June 2013)</a:t>
            </a:r>
            <a:endParaRPr lang="en-US" sz="2000" dirty="0"/>
          </a:p>
        </p:txBody>
      </p:sp>
      <p:graphicFrame>
        <p:nvGraphicFramePr>
          <p:cNvPr id="10" name="Content Placeholder 9"/>
          <p:cNvGraphicFramePr>
            <a:graphicFrameLocks noGrp="1"/>
          </p:cNvGraphicFramePr>
          <p:nvPr>
            <p:ph idx="1"/>
          </p:nvPr>
        </p:nvGraphicFramePr>
        <p:xfrm>
          <a:off x="0" y="13716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Pediatric Lung Transplants</a:t>
            </a:r>
            <a:r>
              <a:rPr lang="en-US" sz="3600" dirty="0" smtClean="0"/>
              <a:t/>
            </a:r>
            <a:br>
              <a:rPr lang="en-US" sz="3600" dirty="0" smtClean="0"/>
            </a:br>
            <a:r>
              <a:rPr lang="en-US" sz="2400" dirty="0" smtClean="0"/>
              <a:t>Donor and Recipient Age </a:t>
            </a: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nvPr>
        </p:nvGraphicFramePr>
        <p:xfrm>
          <a:off x="304800" y="1219200"/>
          <a:ext cx="8610600" cy="5105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1025-1033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C91805D6-AC72-435D-A51A-1C2C01D7BD28}">
  <ds:schemaRefs>
    <ds:schemaRef ds:uri="http://purl.org/dc/dcmitype/"/>
    <ds:schemaRef ds:uri="f5f82c5e-0c74-4764-aa18-b9ea25529750"/>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UNOSTemplate</Template>
  <TotalTime>5360</TotalTime>
  <Words>6511</Words>
  <Application>Microsoft Office PowerPoint</Application>
  <PresentationFormat>On-screen Show (4:3)</PresentationFormat>
  <Paragraphs>1082</Paragraphs>
  <Slides>69</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Pediatric Lung Transplants Recipient Age Distribution – Number  (Transplants: January 1986 – June 2013)</vt:lpstr>
      <vt:lpstr>Pediatric Lung Transplants Recipient Age Distribution – Percentage (Transplants: January 1986 – June 2013)</vt:lpstr>
      <vt:lpstr>Pediatric Lung Transplants Donor Type Distribution by Transplant Year (Transplants: January 1986 – December 2012)</vt:lpstr>
      <vt:lpstr>Pediatric Lung Transplants Donor Type Distribution by Recipient Age Group Within Era  (Transplants: January 1986 – June 2013)</vt:lpstr>
      <vt:lpstr>Pediatric Lung Transplants Donor Age Distribution  (Transplants: January 1986 – June 2013)</vt:lpstr>
      <vt:lpstr>Pediatric Lung Transplants Donor and Recipient Age (Transplants: January 2000 – June 2013)</vt:lpstr>
      <vt:lpstr>Pediatric Lung Transplants Recipient Age Distribution by Year of Transplant</vt:lpstr>
      <vt:lpstr>Pediatric Lung Retransplants by Year of Retransplant</vt:lpstr>
      <vt:lpstr>Pediatric Lung Transplants Number of Centers Reporting Transplants by Location (Transplants: January 1986 – December 2012)</vt:lpstr>
      <vt:lpstr>Pediatric Lung Transplants Number of Centers Reporting Transplants by Pediatric Center Volume</vt:lpstr>
      <vt:lpstr>Pediatric Lung Transplants Number of Transplants by Pediatric Center Volume</vt:lpstr>
      <vt:lpstr>Pediatric Lung Transplants Indications by Age Group (Transplants: January 1990 – June 2013)</vt:lpstr>
      <vt:lpstr>Pediatric Lung Transplants Age Distribution by Location (Transplants: January 2000 – June 2013)</vt:lpstr>
      <vt:lpstr>Pediatric Lung Transplants Diagnosis Distribution by Location (Transplants: January 2000 – June 2013)</vt:lpstr>
      <vt:lpstr>Pediatric Lung Transplants  Donor Age Distribution by Location (Transplants: January 2000 – June 2013)</vt:lpstr>
      <vt:lpstr>Post Transplant: Survival and Other Outcomes</vt:lpstr>
      <vt:lpstr>Lung Transplants Kaplan-Meier Survival by Recipient Age Group  (Transplants: January 1990 – June 2012)</vt:lpstr>
      <vt:lpstr>Lung Transplants Kaplan-Meier Survival by Recipient Age Group and Procedure Type (Transplants: January 1990 – June 2012)</vt:lpstr>
      <vt:lpstr>Pediatric Lung Transplants Kaplan-Meier Survival by Procedure Type (Transplants: January 1990 – June 2012)</vt:lpstr>
      <vt:lpstr>Pediatric Lung Transplants Kaplan-Meier Survival by Diagnosis (Transplants: January 1990 – June 2012)</vt:lpstr>
      <vt:lpstr>Pediatric Lung Transplants Kaplan-Meier Survival by Recipient Age Group (Transplants: January 1990 – June 2012)</vt:lpstr>
      <vt:lpstr>Pediatric Lung Transplants Conditional Kaplan-Meier Survival by Recipient Age Group (Transplants: January 1990 – June 2012)</vt:lpstr>
      <vt:lpstr>Pediatric Lung Transplants Kaplan-Meier Survival by Era  (Transplants: January 1988 – June 2012)</vt:lpstr>
      <vt:lpstr>Pediatric Lung Transplants Kaplan-Meier Survival by Donor Age for Recipients Age 11-17 Years (Transplants: January 1990 – June 2012)</vt:lpstr>
      <vt:lpstr>Pediatric Lung Transplants Kaplan-Meier Survival by Donor Type for Recipients Age 11-17 Years (Transplants: January 1990 – June 2012)</vt:lpstr>
      <vt:lpstr>Pediatric Lung Transplants Kaplan-Meier Survival for Living Donor Transplant Recipients Age 11-17 Years by Era (Transplants: January 1990 – June 2012)</vt:lpstr>
      <vt:lpstr>Pediatric Lung Retransplants (Retransplants: January 1994 – June 2013)</vt:lpstr>
      <vt:lpstr>Pediatric Lung Transplants Kaplan-Meier Survival by Transplant Type (Transplants: January 1994 – June 2012)</vt:lpstr>
      <vt:lpstr>Pediatric Lung Transplants Survival by Transplant Type and Inter-Transplant Interval  (Transplants: January 1988 – June 2012)</vt:lpstr>
      <vt:lpstr>Pediatric Lung Retransplants Survival by Diagnosis  (Transplants: January 1988 – June 2012)</vt:lpstr>
      <vt:lpstr>Pediatric Lung Transplants Functional Status of Surviving Recipients  (Follow-ups: March 2005 – June 2013)</vt:lpstr>
      <vt:lpstr>Pediatric Lung Transplants Rehospitalization Post-transplant of Surviving Recipients  (Follow-ups: April 1994 – June 2013)</vt:lpstr>
      <vt:lpstr>Pediatric Lung Transplants Rehospitalization Post-transplant of Surviving Recipients  (Follow-ups: April 1994 – June 2013)</vt:lpstr>
      <vt:lpstr>Induction and Maintenance Immunosuppression</vt:lpstr>
      <vt:lpstr>Pediatric Lung Transplants Induction Immunosuppression  (Transplants: January 2001 – June 2013)</vt:lpstr>
      <vt:lpstr>Pediatric Lung Transplants Induction Immunosuppression (Transplants: January 2001 – June 2013)</vt:lpstr>
      <vt:lpstr>Pediatric Lung Transplants Kaplan-Meier Survival Stratified by Induction Use  (Transplants: January 2001 – June 2012)</vt:lpstr>
      <vt:lpstr>Pediatric Lung Transplants Maintenance Immunosuppression at Time of Follow-up (Follow-ups: January 2001 – June 2013)</vt:lpstr>
      <vt:lpstr>Pediatric Lung Transplants Maintenance Immunosuppression at Time of Follow-up (Follow-ups: January 2001 – June 2013)</vt:lpstr>
      <vt:lpstr>Pediatric Lung Transplants   Maintenance Immunosuppression Drug Combinations at Time of Follow-up (Follow-ups: January 2001 – June 2013)</vt:lpstr>
      <vt:lpstr>Post Transplant Morbidities</vt:lpstr>
      <vt:lpstr>Pediatric Lung Transplants Cumulative Morbidity Rates in Survivors within 1 Year  Post-Transplant (Follow-ups: April 1994 – June 2013)</vt:lpstr>
      <vt:lpstr>Pediatric Lung Transplants Cumulative Morbidity Rates in Survivors within 1 Year Post-Transplant by Induction Use (Transplants: January 2000 – June 2012)</vt:lpstr>
      <vt:lpstr>Pediatric Lung Transplants Cumulative Morbidity Rates in Survivors within 5 Years  Post-Transplant (Follow-ups: April 1994 – June 2013)</vt:lpstr>
      <vt:lpstr>Pediatric Lung Transplants Cumulative Morbidity Rates in Survivors within 5 Years Post-Transplant by Induction Use (Transplants: January 2000 – June 2008)</vt:lpstr>
      <vt:lpstr>Pediatric Lung Transplants Cumulative Morbidity Rates in Survivors within 7 Years Post-Transplant (Follow-ups: April 1994 – June 2013)</vt:lpstr>
      <vt:lpstr>Pediatric Lung Transplants Freedom from Bronchiolitis Obliterans Syndrome  (Follow-ups: April 1994 – June 2013)</vt:lpstr>
      <vt:lpstr>Pediatric Lung Transplants  Freedom from Bronchiolitis Obliterans Syndrome  by Age Group (Follow-ups: April 1994 – June 2013)</vt:lpstr>
      <vt:lpstr>Pediatric Lung Transplants Freedom from Bronchiolitis Obliterans Syndrome  by Diagnosis (Follow-ups: April 1994 – June 2013)</vt:lpstr>
      <vt:lpstr>Pediatric Lung Transplants Freedom from Bronchiolitis Obliterans Syndrome by Induction Use (Follow-ups: April 1994 – June 2013)</vt:lpstr>
      <vt:lpstr>Pediatric Lung Transplants Freedom from Severe Renal Dysfunction* (Follow-ups: April 1994 – June 2013)</vt:lpstr>
      <vt:lpstr>Pediatric Lung Transplants Cumulative Post-Transplant Malignancy Rates in Survivors (Follow-ups: April 1994 – June 2013)</vt:lpstr>
      <vt:lpstr>Pediatric Lung Transplants Freedom from Malignancy (Follow-ups: April 1994 – June 2013)</vt:lpstr>
      <vt:lpstr>Pediatric Lung Transplants Freedom from Malignancy by Age Group (Follow-ups: April 1994 – June 2013)</vt:lpstr>
      <vt:lpstr>Pediatric Lung Transplants Freedom from Malignancy by Induction Use (Transplants: January 2000 – June 2012)</vt:lpstr>
      <vt:lpstr>Pediatric Lung Transplants Cause of Death (Deaths: January 1992 – June 2013)</vt:lpstr>
      <vt:lpstr>Pediatric Lung Transplants Relative Incidence of Leading Causes of Death (Deaths: January 1992 – June 2013)</vt:lpstr>
      <vt:lpstr>Multivariable Analyses</vt:lpstr>
      <vt:lpstr>Pediatric Lung Transplants (January 1995 – June 2012) Risk Factors For 1 Year Mortality/Graft Failure</vt:lpstr>
      <vt:lpstr>Pediatric Lung Transplants (January 1995 – June 2012) Risk Factors For 1 Year Mortality/Graft Failure</vt:lpstr>
      <vt:lpstr>Pediatric Lung Transplants (January 1995 – June 2012)  Risk Factors For 1 Year Mortality/Graft Failure Recipient Age</vt:lpstr>
      <vt:lpstr>Pediatric Lung Transplants (January 1995 – June 2008) Risk Factors For 5 Year Mortality/Graft Failure</vt:lpstr>
      <vt:lpstr>Pediatric Lung Transplants (January 1995 – June 2008) Risk Factors For 5 Year Mortality/Graft Failure</vt:lpstr>
      <vt:lpstr>Pediatric Lung Transplants (January 1995 – June 2008) Risk Factors For 5 Year Mortality/Graft Failure Recipient Age</vt:lpstr>
      <vt:lpstr>Pediatric Lung Transplants (January 1995 – June 2008) Risk Factors For 5 Year Mortality/Graft Failure Center Volume Pediatric Transplants</vt:lpstr>
      <vt:lpstr>Pediatric Lung Transplants (January 1993 – June 2003) Risk Factors For 10 Year Mortality/Graft Failure</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Y. Kucheryavaya</cp:lastModifiedBy>
  <cp:revision>816</cp:revision>
  <dcterms:created xsi:type="dcterms:W3CDTF">2009-06-30T12:53:17Z</dcterms:created>
  <dcterms:modified xsi:type="dcterms:W3CDTF">2014-10-01T12:59:59Z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