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notesSlides/notesSlide12.xml" ContentType="application/vnd.openxmlformats-officedocument.presentationml.notesSlide+xml"/>
  <Override PartName="/ppt/charts/chart10.xml" ContentType="application/vnd.openxmlformats-officedocument.drawingml.chart+xml"/>
  <Override PartName="/ppt/notesSlides/notesSlide13.xml" ContentType="application/vnd.openxmlformats-officedocument.presentationml.notesSlide+xml"/>
  <Override PartName="/ppt/charts/chart11.xml" ContentType="application/vnd.openxmlformats-officedocument.drawingml.chart+xml"/>
  <Override PartName="/ppt/drawings/drawing1.xml" ContentType="application/vnd.openxmlformats-officedocument.drawingml.chartshapes+xml"/>
  <Override PartName="/ppt/notesSlides/notesSlide14.xml" ContentType="application/vnd.openxmlformats-officedocument.presentationml.notesSlide+xml"/>
  <Override PartName="/ppt/charts/chart12.xml" ContentType="application/vnd.openxmlformats-officedocument.drawingml.chart+xml"/>
  <Override PartName="/ppt/drawings/drawing2.xml" ContentType="application/vnd.openxmlformats-officedocument.drawingml.chartshapes+xml"/>
  <Override PartName="/ppt/notesSlides/notesSlide15.xml" ContentType="application/vnd.openxmlformats-officedocument.presentationml.notesSlide+xml"/>
  <Override PartName="/ppt/charts/chart13.xml" ContentType="application/vnd.openxmlformats-officedocument.drawingml.chart+xml"/>
  <Override PartName="/ppt/drawings/drawing3.xml" ContentType="application/vnd.openxmlformats-officedocument.drawingml.chartshapes+xml"/>
  <Override PartName="/ppt/notesSlides/notesSlide16.xml" ContentType="application/vnd.openxmlformats-officedocument.presentationml.notesSlide+xml"/>
  <Override PartName="/ppt/charts/chart14.xml" ContentType="application/vnd.openxmlformats-officedocument.drawingml.chart+xml"/>
  <Override PartName="/ppt/drawings/drawing4.xml" ContentType="application/vnd.openxmlformats-officedocument.drawingml.chartshapes+xml"/>
  <Override PartName="/ppt/notesSlides/notesSlide17.xml" ContentType="application/vnd.openxmlformats-officedocument.presentationml.notesSlide+xml"/>
  <Override PartName="/ppt/charts/chart15.xml" ContentType="application/vnd.openxmlformats-officedocument.drawingml.chart+xml"/>
  <Override PartName="/ppt/drawings/drawing5.xml" ContentType="application/vnd.openxmlformats-officedocument.drawingml.chartshapes+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charts/chart18.xml" ContentType="application/vnd.openxmlformats-officedocument.drawingml.chart+xml"/>
  <Override PartName="/ppt/drawings/drawing6.xml" ContentType="application/vnd.openxmlformats-officedocument.drawingml.chartshapes+xml"/>
  <Override PartName="/ppt/notesSlides/notesSlide21.xml" ContentType="application/vnd.openxmlformats-officedocument.presentationml.notesSlide+xml"/>
  <Override PartName="/ppt/charts/chart19.xml" ContentType="application/vnd.openxmlformats-officedocument.drawingml.chart+xml"/>
  <Override PartName="/ppt/notesSlides/notesSlide22.xml" ContentType="application/vnd.openxmlformats-officedocument.presentationml.notesSlide+xml"/>
  <Override PartName="/ppt/charts/chart20.xml" ContentType="application/vnd.openxmlformats-officedocument.drawingml.chart+xml"/>
  <Override PartName="/ppt/notesSlides/notesSlide23.xml" ContentType="application/vnd.openxmlformats-officedocument.presentationml.notesSlide+xml"/>
  <Override PartName="/ppt/charts/chart21.xml" ContentType="application/vnd.openxmlformats-officedocument.drawingml.chart+xml"/>
  <Override PartName="/ppt/notesSlides/notesSlide24.xml" ContentType="application/vnd.openxmlformats-officedocument.presentationml.notesSlide+xml"/>
  <Override PartName="/ppt/charts/chart22.xml" ContentType="application/vnd.openxmlformats-officedocument.drawingml.chart+xml"/>
  <Override PartName="/ppt/drawings/drawing7.xml" ContentType="application/vnd.openxmlformats-officedocument.drawingml.chartshapes+xml"/>
  <Override PartName="/ppt/notesSlides/notesSlide25.xml" ContentType="application/vnd.openxmlformats-officedocument.presentationml.notesSlide+xml"/>
  <Override PartName="/ppt/charts/chart23.xml" ContentType="application/vnd.openxmlformats-officedocument.drawingml.chart+xml"/>
  <Override PartName="/ppt/notesSlides/notesSlide26.xml" ContentType="application/vnd.openxmlformats-officedocument.presentationml.notesSlide+xml"/>
  <Override PartName="/ppt/charts/chart24.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5.xml" ContentType="application/vnd.openxmlformats-officedocument.drawingml.chart+xml"/>
  <Override PartName="/ppt/notesSlides/notesSlide29.xml" ContentType="application/vnd.openxmlformats-officedocument.presentationml.notesSlide+xml"/>
  <Override PartName="/ppt/charts/chart26.xml" ContentType="application/vnd.openxmlformats-officedocument.drawingml.chart+xml"/>
  <Override PartName="/ppt/drawings/drawing8.xml" ContentType="application/vnd.openxmlformats-officedocument.drawingml.chartshapes+xml"/>
  <Override PartName="/ppt/notesSlides/notesSlide30.xml" ContentType="application/vnd.openxmlformats-officedocument.presentationml.notesSlide+xml"/>
  <Override PartName="/ppt/charts/chart27.xml" ContentType="application/vnd.openxmlformats-officedocument.drawingml.chart+xml"/>
  <Override PartName="/ppt/drawings/drawing9.xml" ContentType="application/vnd.openxmlformats-officedocument.drawingml.chartshapes+xml"/>
  <Override PartName="/ppt/notesSlides/notesSlide31.xml" ContentType="application/vnd.openxmlformats-officedocument.presentationml.notesSlide+xml"/>
  <Override PartName="/ppt/charts/chart28.xml" ContentType="application/vnd.openxmlformats-officedocument.drawingml.chart+xml"/>
  <Override PartName="/ppt/drawings/drawing10.xml" ContentType="application/vnd.openxmlformats-officedocument.drawingml.chartshape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9.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30.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3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9"/>
  </p:notesMasterIdLst>
  <p:sldIdLst>
    <p:sldId id="262" r:id="rId5"/>
    <p:sldId id="324" r:id="rId6"/>
    <p:sldId id="314" r:id="rId7"/>
    <p:sldId id="325" r:id="rId8"/>
    <p:sldId id="331" r:id="rId9"/>
    <p:sldId id="330" r:id="rId10"/>
    <p:sldId id="263" r:id="rId11"/>
    <p:sldId id="264" r:id="rId12"/>
    <p:sldId id="265" r:id="rId13"/>
    <p:sldId id="266" r:id="rId14"/>
    <p:sldId id="267" r:id="rId15"/>
    <p:sldId id="269" r:id="rId16"/>
    <p:sldId id="268" r:id="rId17"/>
    <p:sldId id="270" r:id="rId18"/>
    <p:sldId id="315" r:id="rId19"/>
    <p:sldId id="271" r:id="rId20"/>
    <p:sldId id="326" r:id="rId21"/>
    <p:sldId id="272" r:id="rId22"/>
    <p:sldId id="273" r:id="rId23"/>
    <p:sldId id="274" r:id="rId24"/>
    <p:sldId id="276" r:id="rId25"/>
    <p:sldId id="277" r:id="rId26"/>
    <p:sldId id="316" r:id="rId27"/>
    <p:sldId id="278" r:id="rId28"/>
    <p:sldId id="317" r:id="rId29"/>
    <p:sldId id="279" r:id="rId30"/>
    <p:sldId id="280" r:id="rId31"/>
    <p:sldId id="312" r:id="rId32"/>
    <p:sldId id="282" r:id="rId33"/>
    <p:sldId id="313" r:id="rId34"/>
    <p:sldId id="318" r:id="rId35"/>
    <p:sldId id="284" r:id="rId36"/>
    <p:sldId id="286" r:id="rId37"/>
    <p:sldId id="287" r:id="rId38"/>
    <p:sldId id="288" r:id="rId39"/>
    <p:sldId id="289" r:id="rId40"/>
    <p:sldId id="290" r:id="rId41"/>
    <p:sldId id="291" r:id="rId42"/>
    <p:sldId id="292" r:id="rId43"/>
    <p:sldId id="328" r:id="rId44"/>
    <p:sldId id="293" r:id="rId45"/>
    <p:sldId id="319" r:id="rId46"/>
    <p:sldId id="320" r:id="rId47"/>
    <p:sldId id="32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9933FF"/>
    <a:srgbClr val="6600CC"/>
    <a:srgbClr val="FFFF00"/>
    <a:srgbClr val="CCCC00"/>
    <a:srgbClr val="CC6600"/>
    <a:srgbClr val="FF9900"/>
    <a:srgbClr val="00FFFF"/>
    <a:srgbClr val="009999"/>
    <a:srgbClr val="33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3132" autoAdjust="0"/>
  </p:normalViewPr>
  <p:slideViewPr>
    <p:cSldViewPr>
      <p:cViewPr varScale="1">
        <p:scale>
          <a:sx n="87" d="100"/>
          <a:sy n="87" d="100"/>
        </p:scale>
        <p:origin x="141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8593129398647"/>
          <c:y val="3.9152185718164575E-2"/>
          <c:w val="0.85834680510068984"/>
          <c:h val="0.81331953117929223"/>
        </c:manualLayout>
      </c:layout>
      <c:barChart>
        <c:barDir val="col"/>
        <c:grouping val="stacked"/>
        <c:varyColors val="0"/>
        <c:ser>
          <c:idx val="0"/>
          <c:order val="0"/>
          <c:tx>
            <c:strRef>
              <c:f>Sheet1!$B$1</c:f>
              <c:strCache>
                <c:ptCount val="1"/>
                <c:pt idx="0">
                  <c:v>N</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cat>
            <c:numRef>
              <c:f>Sheet1!$A$2:$A$32</c:f>
              <c:numCache>
                <c:formatCode>General</c:formatCode>
                <c:ptCount val="31"/>
                <c:pt idx="0">
                  <c:v>1982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numCache>
            </c:numRef>
          </c:cat>
          <c:val>
            <c:numRef>
              <c:f>Sheet1!$B$2:$B$32</c:f>
              <c:numCache>
                <c:formatCode>General</c:formatCode>
                <c:ptCount val="31"/>
                <c:pt idx="0">
                  <c:v>13</c:v>
                </c:pt>
                <c:pt idx="1">
                  <c:v>19</c:v>
                </c:pt>
                <c:pt idx="2">
                  <c:v>32</c:v>
                </c:pt>
                <c:pt idx="3">
                  <c:v>74</c:v>
                </c:pt>
                <c:pt idx="4">
                  <c:v>94</c:v>
                </c:pt>
                <c:pt idx="5">
                  <c:v>130</c:v>
                </c:pt>
                <c:pt idx="6">
                  <c:v>194</c:v>
                </c:pt>
                <c:pt idx="7">
                  <c:v>226</c:v>
                </c:pt>
                <c:pt idx="8">
                  <c:v>223</c:v>
                </c:pt>
                <c:pt idx="9">
                  <c:v>216</c:v>
                </c:pt>
                <c:pt idx="10">
                  <c:v>201</c:v>
                </c:pt>
                <c:pt idx="11">
                  <c:v>181</c:v>
                </c:pt>
                <c:pt idx="12">
                  <c:v>200</c:v>
                </c:pt>
                <c:pt idx="13">
                  <c:v>206</c:v>
                </c:pt>
                <c:pt idx="14">
                  <c:v>137</c:v>
                </c:pt>
                <c:pt idx="15">
                  <c:v>171</c:v>
                </c:pt>
                <c:pt idx="16">
                  <c:v>139</c:v>
                </c:pt>
                <c:pt idx="17">
                  <c:v>140</c:v>
                </c:pt>
                <c:pt idx="18">
                  <c:v>123</c:v>
                </c:pt>
                <c:pt idx="19">
                  <c:v>103</c:v>
                </c:pt>
                <c:pt idx="20">
                  <c:v>101</c:v>
                </c:pt>
                <c:pt idx="21">
                  <c:v>79</c:v>
                </c:pt>
                <c:pt idx="22">
                  <c:v>92</c:v>
                </c:pt>
                <c:pt idx="23">
                  <c:v>90</c:v>
                </c:pt>
                <c:pt idx="24">
                  <c:v>94</c:v>
                </c:pt>
                <c:pt idx="25">
                  <c:v>85</c:v>
                </c:pt>
                <c:pt idx="26">
                  <c:v>84</c:v>
                </c:pt>
                <c:pt idx="27">
                  <c:v>79</c:v>
                </c:pt>
                <c:pt idx="28">
                  <c:v>87</c:v>
                </c:pt>
                <c:pt idx="29">
                  <c:v>62</c:v>
                </c:pt>
                <c:pt idx="30">
                  <c:v>75</c:v>
                </c:pt>
              </c:numCache>
            </c:numRef>
          </c:val>
        </c:ser>
        <c:dLbls>
          <c:showLegendKey val="0"/>
          <c:showVal val="0"/>
          <c:showCatName val="0"/>
          <c:showSerName val="0"/>
          <c:showPercent val="0"/>
          <c:showBubbleSize val="0"/>
        </c:dLbls>
        <c:gapWidth val="35"/>
        <c:overlap val="100"/>
        <c:axId val="664871720"/>
        <c:axId val="664873680"/>
      </c:barChart>
      <c:catAx>
        <c:axId val="664871720"/>
        <c:scaling>
          <c:orientation val="minMax"/>
        </c:scaling>
        <c:delete val="0"/>
        <c:axPos val="b"/>
        <c:numFmt formatCode="General" sourceLinked="1"/>
        <c:majorTickMark val="out"/>
        <c:minorTickMark val="none"/>
        <c:tickLblPos val="nextTo"/>
        <c:txPr>
          <a:bodyPr rot="-2700000"/>
          <a:lstStyle/>
          <a:p>
            <a:pPr>
              <a:defRPr sz="1500" b="1"/>
            </a:pPr>
            <a:endParaRPr lang="en-US"/>
          </a:p>
        </c:txPr>
        <c:crossAx val="664873680"/>
        <c:crosses val="autoZero"/>
        <c:auto val="1"/>
        <c:lblAlgn val="ctr"/>
        <c:lblOffset val="100"/>
        <c:tickLblSkip val="1"/>
        <c:noMultiLvlLbl val="0"/>
      </c:catAx>
      <c:valAx>
        <c:axId val="664873680"/>
        <c:scaling>
          <c:orientation val="minMax"/>
          <c:max val="300"/>
        </c:scaling>
        <c:delete val="0"/>
        <c:axPos val="l"/>
        <c:majorGridlines>
          <c:spPr>
            <a:ln>
              <a:prstDash val="sysDash"/>
            </a:ln>
          </c:spPr>
        </c:majorGridlines>
        <c:title>
          <c:tx>
            <c:rich>
              <a:bodyPr rot="-5400000" vert="horz"/>
              <a:lstStyle/>
              <a:p>
                <a:pPr>
                  <a:defRPr sz="1700"/>
                </a:pPr>
                <a:r>
                  <a:rPr lang="en-US" sz="1700" dirty="0" smtClean="0"/>
                  <a:t>Number of Transplants</a:t>
                </a:r>
                <a:endParaRPr lang="en-US" sz="1700" dirty="0"/>
              </a:p>
            </c:rich>
          </c:tx>
          <c:layout>
            <c:manualLayout>
              <c:xMode val="edge"/>
              <c:yMode val="edge"/>
              <c:x val="1.0324483775811209E-2"/>
              <c:y val="0.15968413431079753"/>
            </c:manualLayout>
          </c:layout>
          <c:overlay val="0"/>
        </c:title>
        <c:numFmt formatCode="General" sourceLinked="1"/>
        <c:majorTickMark val="out"/>
        <c:minorTickMark val="none"/>
        <c:tickLblPos val="nextTo"/>
        <c:txPr>
          <a:bodyPr/>
          <a:lstStyle/>
          <a:p>
            <a:pPr>
              <a:defRPr sz="1500" b="1"/>
            </a:pPr>
            <a:endParaRPr lang="en-US"/>
          </a:p>
        </c:txPr>
        <c:crossAx val="664871720"/>
        <c:crosses val="autoZero"/>
        <c:crossBetween val="between"/>
      </c:valAx>
      <c:spPr>
        <a:solidFill>
          <a:schemeClr val="bg2"/>
        </a:solidFill>
        <a:ln>
          <a:solidFill>
            <a:schemeClr val="tx1"/>
          </a:solidFill>
        </a:ln>
      </c:spPr>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46549461489523"/>
          <c:y val="0.1442028617390568"/>
          <c:w val="0.85181045796000165"/>
          <c:h val="0.68936224705782756"/>
        </c:manualLayout>
      </c:layout>
      <c:barChart>
        <c:barDir val="col"/>
        <c:grouping val="percentStacked"/>
        <c:varyColors val="0"/>
        <c:ser>
          <c:idx val="0"/>
          <c:order val="0"/>
          <c:tx>
            <c:strRef>
              <c:f>Sheet1!$A$2</c:f>
              <c:strCache>
                <c:ptCount val="1"/>
                <c:pt idx="0">
                  <c:v>6-11</c:v>
                </c:pt>
              </c:strCache>
            </c:strRef>
          </c:tx>
          <c:spPr>
            <a:gradFill flip="none" rotWithShape="1">
              <a:gsLst>
                <a:gs pos="0">
                  <a:srgbClr val="208C03"/>
                </a:gs>
                <a:gs pos="50000">
                  <a:srgbClr val="20F703"/>
                </a:gs>
                <a:gs pos="100000">
                  <a:srgbClr val="208C03"/>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Sheet1!$B$2:$D$2</c:f>
              <c:numCache>
                <c:formatCode>General</c:formatCode>
                <c:ptCount val="3"/>
                <c:pt idx="0">
                  <c:v>3</c:v>
                </c:pt>
                <c:pt idx="1">
                  <c:v>2</c:v>
                </c:pt>
                <c:pt idx="2">
                  <c:v>2</c:v>
                </c:pt>
              </c:numCache>
            </c:numRef>
          </c:val>
        </c:ser>
        <c:ser>
          <c:idx val="1"/>
          <c:order val="1"/>
          <c:tx>
            <c:strRef>
              <c:f>Sheet1!$A$3</c:f>
              <c:strCache>
                <c:ptCount val="1"/>
                <c:pt idx="0">
                  <c:v>12-17</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Sheet1!$B$3:$D$3</c:f>
              <c:numCache>
                <c:formatCode>General</c:formatCode>
                <c:ptCount val="3"/>
                <c:pt idx="0">
                  <c:v>64</c:v>
                </c:pt>
                <c:pt idx="1">
                  <c:v>63</c:v>
                </c:pt>
                <c:pt idx="2">
                  <c:v>12</c:v>
                </c:pt>
              </c:numCache>
            </c:numRef>
          </c:val>
        </c:ser>
        <c:ser>
          <c:idx val="2"/>
          <c:order val="2"/>
          <c:tx>
            <c:strRef>
              <c:f>Sheet1!$A$4</c:f>
              <c:strCache>
                <c:ptCount val="1"/>
                <c:pt idx="0">
                  <c:v>18-34</c:v>
                </c:pt>
              </c:strCache>
            </c:strRef>
          </c:tx>
          <c:spPr>
            <a:gradFill flip="none" rotWithShape="1">
              <a:gsLst>
                <a:gs pos="0">
                  <a:srgbClr val="A6A200"/>
                </a:gs>
                <a:gs pos="50000">
                  <a:srgbClr val="FFFF00"/>
                </a:gs>
                <a:gs pos="100000">
                  <a:srgbClr val="A6A200"/>
                </a:gs>
              </a:gsLst>
              <a:lin ang="1080000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Sheet1!$B$4:$D$4</c:f>
              <c:numCache>
                <c:formatCode>General</c:formatCode>
                <c:ptCount val="3"/>
                <c:pt idx="0">
                  <c:v>235</c:v>
                </c:pt>
                <c:pt idx="1">
                  <c:v>184</c:v>
                </c:pt>
                <c:pt idx="2">
                  <c:v>23</c:v>
                </c:pt>
              </c:numCache>
            </c:numRef>
          </c:val>
        </c:ser>
        <c:ser>
          <c:idx val="3"/>
          <c:order val="3"/>
          <c:tx>
            <c:strRef>
              <c:f>Sheet1!$A$5</c:f>
              <c:strCache>
                <c:ptCount val="1"/>
                <c:pt idx="0">
                  <c:v>35-49</c:v>
                </c:pt>
              </c:strCache>
            </c:strRef>
          </c:tx>
          <c:spPr>
            <a:gradFill flip="none" rotWithShape="1">
              <a:gsLst>
                <a:gs pos="0">
                  <a:srgbClr val="000077"/>
                </a:gs>
                <a:gs pos="50000">
                  <a:srgbClr val="2626FF"/>
                </a:gs>
                <a:gs pos="100000">
                  <a:srgbClr val="000077"/>
                </a:gs>
              </a:gsLst>
              <a:lin ang="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Sheet1!$B$5:$D$5</c:f>
              <c:numCache>
                <c:formatCode>General</c:formatCode>
                <c:ptCount val="3"/>
                <c:pt idx="0">
                  <c:v>267</c:v>
                </c:pt>
                <c:pt idx="1">
                  <c:v>127</c:v>
                </c:pt>
                <c:pt idx="2">
                  <c:v>18</c:v>
                </c:pt>
              </c:numCache>
            </c:numRef>
          </c:val>
        </c:ser>
        <c:ser>
          <c:idx val="4"/>
          <c:order val="4"/>
          <c:tx>
            <c:strRef>
              <c:f>Sheet1!$A$6</c:f>
              <c:strCache>
                <c:ptCount val="1"/>
                <c:pt idx="0">
                  <c:v>50-59</c:v>
                </c:pt>
              </c:strCache>
            </c:strRef>
          </c:tx>
          <c:spPr>
            <a:gradFill>
              <a:gsLst>
                <a:gs pos="0">
                  <a:srgbClr val="6600CC"/>
                </a:gs>
                <a:gs pos="50000">
                  <a:srgbClr val="9933FF"/>
                </a:gs>
                <a:gs pos="100000">
                  <a:srgbClr val="6600CC"/>
                </a:gs>
              </a:gsLst>
              <a:lin ang="0" scaled="1"/>
            </a:gradFill>
            <a:ln>
              <a:solidFill>
                <a:schemeClr val="bg2"/>
              </a:solidFill>
            </a:ln>
          </c:spPr>
          <c:invertIfNegative val="0"/>
          <c:cat>
            <c:strRef>
              <c:f>Sheet1!$B$1:$D$1</c:f>
              <c:strCache>
                <c:ptCount val="3"/>
                <c:pt idx="0">
                  <c:v>Europe</c:v>
                </c:pt>
                <c:pt idx="1">
                  <c:v>North America</c:v>
                </c:pt>
                <c:pt idx="2">
                  <c:v>Other</c:v>
                </c:pt>
              </c:strCache>
            </c:strRef>
          </c:cat>
          <c:val>
            <c:numRef>
              <c:f>Sheet1!$B$6:$D$6</c:f>
              <c:numCache>
                <c:formatCode>General</c:formatCode>
                <c:ptCount val="3"/>
                <c:pt idx="0">
                  <c:v>96</c:v>
                </c:pt>
                <c:pt idx="1">
                  <c:v>42</c:v>
                </c:pt>
                <c:pt idx="2">
                  <c:v>12</c:v>
                </c:pt>
              </c:numCache>
            </c:numRef>
          </c:val>
        </c:ser>
        <c:ser>
          <c:idx val="5"/>
          <c:order val="5"/>
          <c:tx>
            <c:strRef>
              <c:f>Sheet1!$A$7</c:f>
              <c:strCache>
                <c:ptCount val="1"/>
                <c:pt idx="0">
                  <c:v>60+</c:v>
                </c:pt>
              </c:strCache>
            </c:strRef>
          </c:tx>
          <c:spPr>
            <a:gradFill flip="none" rotWithShape="1">
              <a:gsLst>
                <a:gs pos="0">
                  <a:srgbClr val="CC6600"/>
                </a:gs>
                <a:gs pos="50000">
                  <a:srgbClr val="FF9900"/>
                </a:gs>
                <a:gs pos="100000">
                  <a:srgbClr val="CC6600"/>
                </a:gs>
              </a:gsLst>
              <a:lin ang="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Sheet1!$B$7:$D$7</c:f>
              <c:numCache>
                <c:formatCode>General</c:formatCode>
                <c:ptCount val="3"/>
                <c:pt idx="0">
                  <c:v>10</c:v>
                </c:pt>
                <c:pt idx="1">
                  <c:v>5</c:v>
                </c:pt>
                <c:pt idx="2">
                  <c:v>3</c:v>
                </c:pt>
              </c:numCache>
            </c:numRef>
          </c:val>
        </c:ser>
        <c:dLbls>
          <c:showLegendKey val="0"/>
          <c:showVal val="0"/>
          <c:showCatName val="0"/>
          <c:showSerName val="0"/>
          <c:showPercent val="0"/>
          <c:showBubbleSize val="0"/>
        </c:dLbls>
        <c:gapWidth val="45"/>
        <c:overlap val="100"/>
        <c:axId val="664866232"/>
        <c:axId val="664869368"/>
      </c:barChart>
      <c:catAx>
        <c:axId val="664866232"/>
        <c:scaling>
          <c:orientation val="minMax"/>
        </c:scaling>
        <c:delete val="0"/>
        <c:axPos val="b"/>
        <c:numFmt formatCode="General" sourceLinked="0"/>
        <c:majorTickMark val="out"/>
        <c:minorTickMark val="none"/>
        <c:tickLblPos val="nextTo"/>
        <c:txPr>
          <a:bodyPr/>
          <a:lstStyle/>
          <a:p>
            <a:pPr>
              <a:defRPr sz="1500" b="1"/>
            </a:pPr>
            <a:endParaRPr lang="en-US"/>
          </a:p>
        </c:txPr>
        <c:crossAx val="664869368"/>
        <c:crosses val="autoZero"/>
        <c:auto val="1"/>
        <c:lblAlgn val="ctr"/>
        <c:lblOffset val="100"/>
        <c:noMultiLvlLbl val="0"/>
      </c:catAx>
      <c:valAx>
        <c:axId val="664869368"/>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Donors</a:t>
                </a:r>
                <a:endParaRPr lang="en-US" sz="1700" dirty="0"/>
              </a:p>
            </c:rich>
          </c:tx>
          <c:layout>
            <c:manualLayout>
              <c:xMode val="edge"/>
              <c:yMode val="edge"/>
              <c:x val="9.2878314779618106E-3"/>
              <c:y val="0.31176160597112862"/>
            </c:manualLayout>
          </c:layout>
          <c:overlay val="0"/>
        </c:title>
        <c:numFmt formatCode="0%" sourceLinked="1"/>
        <c:majorTickMark val="out"/>
        <c:minorTickMark val="none"/>
        <c:tickLblPos val="nextTo"/>
        <c:txPr>
          <a:bodyPr/>
          <a:lstStyle/>
          <a:p>
            <a:pPr>
              <a:defRPr sz="1500" b="1"/>
            </a:pPr>
            <a:endParaRPr lang="en-US"/>
          </a:p>
        </c:txPr>
        <c:crossAx val="664866232"/>
        <c:crosses val="autoZero"/>
        <c:crossBetween val="between"/>
        <c:majorUnit val="0.2"/>
      </c:valAx>
      <c:spPr>
        <a:solidFill>
          <a:srgbClr val="000000"/>
        </a:solidFill>
        <a:ln w="12700">
          <a:solidFill>
            <a:srgbClr val="FFFFFF"/>
          </a:solidFill>
        </a:ln>
      </c:spPr>
    </c:plotArea>
    <c:legend>
      <c:legendPos val="t"/>
      <c:layout>
        <c:manualLayout>
          <c:xMode val="edge"/>
          <c:yMode val="edge"/>
          <c:x val="0.14592712010137124"/>
          <c:y val="1.5625E-2"/>
          <c:w val="0.74927516064803523"/>
          <c:h val="7.7063238188976924E-2"/>
        </c:manualLayout>
      </c:layout>
      <c:overlay val="0"/>
      <c:spPr>
        <a:solidFill>
          <a:schemeClr val="bg2"/>
        </a:solidFill>
        <a:ln w="12700">
          <a:solidFill>
            <a:srgbClr val="FFFFFF"/>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949736371449164E-2"/>
          <c:y val="3.6278622499774767E-2"/>
          <c:w val="0.89089610480105663"/>
          <c:h val="0.8171907405016996"/>
        </c:manualLayout>
      </c:layout>
      <c:scatterChart>
        <c:scatterStyle val="lineMarker"/>
        <c:varyColors val="0"/>
        <c:ser>
          <c:idx val="0"/>
          <c:order val="0"/>
          <c:tx>
            <c:strRef>
              <c:f>Sheet1!$B$1</c:f>
              <c:strCache>
                <c:ptCount val="1"/>
                <c:pt idx="0">
                  <c:v>Survival</c:v>
                </c:pt>
              </c:strCache>
            </c:strRef>
          </c:tx>
          <c:spPr>
            <a:ln w="41275">
              <a:solidFill>
                <a:srgbClr val="4DEAF1"/>
              </a:solidFill>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Sheet1!$B$2:$B$38</c:f>
              <c:numCache>
                <c:formatCode>General</c:formatCode>
                <c:ptCount val="37"/>
                <c:pt idx="0">
                  <c:v>100</c:v>
                </c:pt>
                <c:pt idx="1">
                  <c:v>78.795000000000002</c:v>
                </c:pt>
                <c:pt idx="2">
                  <c:v>73.59</c:v>
                </c:pt>
                <c:pt idx="3">
                  <c:v>71.132000000000005</c:v>
                </c:pt>
                <c:pt idx="4">
                  <c:v>69.436000000000007</c:v>
                </c:pt>
                <c:pt idx="5">
                  <c:v>68.040999999999997</c:v>
                </c:pt>
                <c:pt idx="6">
                  <c:v>67.137</c:v>
                </c:pt>
                <c:pt idx="7">
                  <c:v>66.177000000000007</c:v>
                </c:pt>
                <c:pt idx="8">
                  <c:v>65.462999999999994</c:v>
                </c:pt>
                <c:pt idx="9">
                  <c:v>64.804000000000002</c:v>
                </c:pt>
                <c:pt idx="10">
                  <c:v>64.281999999999996</c:v>
                </c:pt>
                <c:pt idx="11">
                  <c:v>63.536999999999999</c:v>
                </c:pt>
                <c:pt idx="12">
                  <c:v>62.845999999999997</c:v>
                </c:pt>
                <c:pt idx="13">
                  <c:v>55.731000000000002</c:v>
                </c:pt>
                <c:pt idx="14">
                  <c:v>51.427999999999997</c:v>
                </c:pt>
                <c:pt idx="15">
                  <c:v>47.677</c:v>
                </c:pt>
                <c:pt idx="16">
                  <c:v>44.408999999999999</c:v>
                </c:pt>
                <c:pt idx="17">
                  <c:v>41.862000000000002</c:v>
                </c:pt>
                <c:pt idx="18">
                  <c:v>39.798000000000002</c:v>
                </c:pt>
                <c:pt idx="19">
                  <c:v>37.198999999999998</c:v>
                </c:pt>
                <c:pt idx="20">
                  <c:v>34.323999999999998</c:v>
                </c:pt>
                <c:pt idx="21">
                  <c:v>31.896000000000001</c:v>
                </c:pt>
                <c:pt idx="22">
                  <c:v>29.664999999999999</c:v>
                </c:pt>
                <c:pt idx="23">
                  <c:v>28.131</c:v>
                </c:pt>
                <c:pt idx="24">
                  <c:v>26.916</c:v>
                </c:pt>
                <c:pt idx="25">
                  <c:v>25.658999999999999</c:v>
                </c:pt>
                <c:pt idx="26">
                  <c:v>24.157</c:v>
                </c:pt>
                <c:pt idx="27">
                  <c:v>22.54</c:v>
                </c:pt>
                <c:pt idx="28">
                  <c:v>21.196999999999999</c:v>
                </c:pt>
                <c:pt idx="29">
                  <c:v>19.832999999999998</c:v>
                </c:pt>
                <c:pt idx="30">
                  <c:v>19.097999999999999</c:v>
                </c:pt>
                <c:pt idx="31">
                  <c:v>17.446999999999999</c:v>
                </c:pt>
                <c:pt idx="32">
                  <c:v>16.693999999999999</c:v>
                </c:pt>
                <c:pt idx="33">
                  <c:v>14.465</c:v>
                </c:pt>
                <c:pt idx="34">
                  <c:v>13.742000000000001</c:v>
                </c:pt>
                <c:pt idx="35">
                  <c:v>12.744</c:v>
                </c:pt>
                <c:pt idx="36">
                  <c:v>10.169</c:v>
                </c:pt>
              </c:numCache>
            </c:numRef>
          </c:yVal>
          <c:smooth val="0"/>
        </c:ser>
        <c:ser>
          <c:idx val="1"/>
          <c:order val="1"/>
          <c:tx>
            <c:strRef>
              <c:f>Sheet1!$C$1</c:f>
              <c:strCache>
                <c:ptCount val="1"/>
                <c:pt idx="0">
                  <c:v>95% lower confidence limit</c:v>
                </c:pt>
              </c:strCache>
            </c:strRef>
          </c:tx>
          <c:spPr>
            <a:ln w="28575">
              <a:solidFill>
                <a:srgbClr val="FFC000"/>
              </a:solidFill>
              <a:prstDash val="sysDash"/>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Sheet1!$C$2:$C$38</c:f>
              <c:numCache>
                <c:formatCode>General</c:formatCode>
                <c:ptCount val="37"/>
                <c:pt idx="0">
                  <c:v>100</c:v>
                </c:pt>
                <c:pt idx="1">
                  <c:v>77.451999999999998</c:v>
                </c:pt>
                <c:pt idx="2">
                  <c:v>72.146000000000001</c:v>
                </c:pt>
                <c:pt idx="3">
                  <c:v>69.649000000000001</c:v>
                </c:pt>
                <c:pt idx="4">
                  <c:v>67.929000000000002</c:v>
                </c:pt>
                <c:pt idx="5">
                  <c:v>66.516000000000005</c:v>
                </c:pt>
                <c:pt idx="6">
                  <c:v>65.602000000000004</c:v>
                </c:pt>
                <c:pt idx="7">
                  <c:v>64.631</c:v>
                </c:pt>
                <c:pt idx="8">
                  <c:v>63.908999999999999</c:v>
                </c:pt>
                <c:pt idx="9">
                  <c:v>63.243000000000002</c:v>
                </c:pt>
                <c:pt idx="10">
                  <c:v>62.716000000000001</c:v>
                </c:pt>
                <c:pt idx="11">
                  <c:v>61.965000000000003</c:v>
                </c:pt>
                <c:pt idx="12">
                  <c:v>61.267000000000003</c:v>
                </c:pt>
                <c:pt idx="13">
                  <c:v>54.103999999999999</c:v>
                </c:pt>
                <c:pt idx="14">
                  <c:v>49.784999999999997</c:v>
                </c:pt>
                <c:pt idx="15">
                  <c:v>46.024999999999999</c:v>
                </c:pt>
                <c:pt idx="16">
                  <c:v>42.750999999999998</c:v>
                </c:pt>
                <c:pt idx="17">
                  <c:v>40.201999999999998</c:v>
                </c:pt>
                <c:pt idx="18">
                  <c:v>38.134999999999998</c:v>
                </c:pt>
                <c:pt idx="19">
                  <c:v>35.533999999999999</c:v>
                </c:pt>
                <c:pt idx="20">
                  <c:v>32.652999999999999</c:v>
                </c:pt>
                <c:pt idx="21">
                  <c:v>30.222000000000001</c:v>
                </c:pt>
                <c:pt idx="22">
                  <c:v>27.988</c:v>
                </c:pt>
                <c:pt idx="23">
                  <c:v>26.452000000000002</c:v>
                </c:pt>
                <c:pt idx="24">
                  <c:v>25.233000000000001</c:v>
                </c:pt>
                <c:pt idx="25">
                  <c:v>23.968</c:v>
                </c:pt>
                <c:pt idx="26">
                  <c:v>22.454000000000001</c:v>
                </c:pt>
                <c:pt idx="27">
                  <c:v>20.818999999999999</c:v>
                </c:pt>
                <c:pt idx="28">
                  <c:v>19.452000000000002</c:v>
                </c:pt>
                <c:pt idx="29">
                  <c:v>18.064</c:v>
                </c:pt>
                <c:pt idx="30">
                  <c:v>17.309000000000001</c:v>
                </c:pt>
                <c:pt idx="31">
                  <c:v>15.590999999999999</c:v>
                </c:pt>
                <c:pt idx="32">
                  <c:v>14.798999999999999</c:v>
                </c:pt>
                <c:pt idx="33">
                  <c:v>12.42</c:v>
                </c:pt>
                <c:pt idx="34">
                  <c:v>11.63</c:v>
                </c:pt>
                <c:pt idx="35">
                  <c:v>10.471</c:v>
                </c:pt>
                <c:pt idx="36">
                  <c:v>7.15</c:v>
                </c:pt>
              </c:numCache>
            </c:numRef>
          </c:yVal>
          <c:smooth val="0"/>
        </c:ser>
        <c:ser>
          <c:idx val="2"/>
          <c:order val="2"/>
          <c:tx>
            <c:strRef>
              <c:f>Sheet1!$D$1</c:f>
              <c:strCache>
                <c:ptCount val="1"/>
                <c:pt idx="0">
                  <c:v>95% upper confidence limit</c:v>
                </c:pt>
              </c:strCache>
            </c:strRef>
          </c:tx>
          <c:spPr>
            <a:ln w="28575">
              <a:solidFill>
                <a:srgbClr val="FFC000"/>
              </a:solidFill>
              <a:prstDash val="sysDash"/>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Sheet1!$D$2:$D$38</c:f>
              <c:numCache>
                <c:formatCode>General</c:formatCode>
                <c:ptCount val="37"/>
                <c:pt idx="0">
                  <c:v>100</c:v>
                </c:pt>
                <c:pt idx="1">
                  <c:v>80.138000000000005</c:v>
                </c:pt>
                <c:pt idx="2">
                  <c:v>75.034000000000006</c:v>
                </c:pt>
                <c:pt idx="3">
                  <c:v>72.614999999999995</c:v>
                </c:pt>
                <c:pt idx="4">
                  <c:v>70.942999999999998</c:v>
                </c:pt>
                <c:pt idx="5">
                  <c:v>69.566000000000003</c:v>
                </c:pt>
                <c:pt idx="6">
                  <c:v>68.673000000000002</c:v>
                </c:pt>
                <c:pt idx="7">
                  <c:v>67.722999999999999</c:v>
                </c:pt>
                <c:pt idx="8">
                  <c:v>67.016999999999996</c:v>
                </c:pt>
                <c:pt idx="9">
                  <c:v>66.364000000000004</c:v>
                </c:pt>
                <c:pt idx="10">
                  <c:v>65.846999999999994</c:v>
                </c:pt>
                <c:pt idx="11">
                  <c:v>65.11</c:v>
                </c:pt>
                <c:pt idx="12">
                  <c:v>64.424000000000007</c:v>
                </c:pt>
                <c:pt idx="13">
                  <c:v>57.356999999999999</c:v>
                </c:pt>
                <c:pt idx="14">
                  <c:v>53.070999999999998</c:v>
                </c:pt>
                <c:pt idx="15">
                  <c:v>49.33</c:v>
                </c:pt>
                <c:pt idx="16">
                  <c:v>46.067</c:v>
                </c:pt>
                <c:pt idx="17">
                  <c:v>43.523000000000003</c:v>
                </c:pt>
                <c:pt idx="18">
                  <c:v>41.462000000000003</c:v>
                </c:pt>
                <c:pt idx="19">
                  <c:v>38.865000000000002</c:v>
                </c:pt>
                <c:pt idx="20">
                  <c:v>35.994999999999997</c:v>
                </c:pt>
                <c:pt idx="21">
                  <c:v>33.569000000000003</c:v>
                </c:pt>
                <c:pt idx="22">
                  <c:v>31.341000000000001</c:v>
                </c:pt>
                <c:pt idx="23">
                  <c:v>29.81</c:v>
                </c:pt>
                <c:pt idx="24">
                  <c:v>28.6</c:v>
                </c:pt>
                <c:pt idx="25">
                  <c:v>27.35</c:v>
                </c:pt>
                <c:pt idx="26">
                  <c:v>25.859000000000002</c:v>
                </c:pt>
                <c:pt idx="27">
                  <c:v>24.262</c:v>
                </c:pt>
                <c:pt idx="28">
                  <c:v>22.940999999999999</c:v>
                </c:pt>
                <c:pt idx="29">
                  <c:v>21.602</c:v>
                </c:pt>
                <c:pt idx="30">
                  <c:v>20.885999999999999</c:v>
                </c:pt>
                <c:pt idx="31">
                  <c:v>19.302</c:v>
                </c:pt>
                <c:pt idx="32">
                  <c:v>18.588999999999999</c:v>
                </c:pt>
                <c:pt idx="33">
                  <c:v>16.510000000000002</c:v>
                </c:pt>
                <c:pt idx="34">
                  <c:v>15.853</c:v>
                </c:pt>
                <c:pt idx="35">
                  <c:v>15.016999999999999</c:v>
                </c:pt>
                <c:pt idx="36">
                  <c:v>13.186999999999999</c:v>
                </c:pt>
              </c:numCache>
            </c:numRef>
          </c:yVal>
          <c:smooth val="0"/>
        </c:ser>
        <c:dLbls>
          <c:showLegendKey val="0"/>
          <c:showVal val="0"/>
          <c:showCatName val="0"/>
          <c:showSerName val="0"/>
          <c:showPercent val="0"/>
          <c:showBubbleSize val="0"/>
        </c:dLbls>
        <c:axId val="664870544"/>
        <c:axId val="664870152"/>
      </c:scatterChart>
      <c:valAx>
        <c:axId val="664870544"/>
        <c:scaling>
          <c:orientation val="minMax"/>
          <c:max val="25"/>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664870152"/>
        <c:crosses val="autoZero"/>
        <c:crossBetween val="midCat"/>
        <c:majorUnit val="1"/>
      </c:valAx>
      <c:valAx>
        <c:axId val="664870152"/>
        <c:scaling>
          <c:orientation val="minMax"/>
          <c:max val="10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Survival (%)</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664870544"/>
        <c:crosses val="autoZero"/>
        <c:crossBetween val="midCat"/>
        <c:majorUnit val="25"/>
      </c:valAx>
      <c:spPr>
        <a:solidFill>
          <a:schemeClr val="bg2"/>
        </a:solidFill>
        <a:ln>
          <a:solidFill>
            <a:schemeClr val="tx1"/>
          </a:solid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75105103015743E-2"/>
          <c:y val="3.1249894166455256E-2"/>
          <c:w val="0.89827073606950636"/>
          <c:h val="0.84289651293588297"/>
        </c:manualLayout>
      </c:layout>
      <c:scatterChart>
        <c:scatterStyle val="lineMarker"/>
        <c:varyColors val="0"/>
        <c:ser>
          <c:idx val="0"/>
          <c:order val="0"/>
          <c:tx>
            <c:strRef>
              <c:f>Sheet1!$B$1</c:f>
              <c:strCache>
                <c:ptCount val="1"/>
                <c:pt idx="0">
                  <c:v>Primary (N=3,605)</c:v>
                </c:pt>
              </c:strCache>
            </c:strRef>
          </c:tx>
          <c:spPr>
            <a:ln w="41275">
              <a:solidFill>
                <a:srgbClr val="00FFFF"/>
              </a:solidFill>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Sheet1!$B$2:$B$38</c:f>
              <c:numCache>
                <c:formatCode>General</c:formatCode>
                <c:ptCount val="37"/>
                <c:pt idx="0">
                  <c:v>100</c:v>
                </c:pt>
                <c:pt idx="1">
                  <c:v>79.248999999999995</c:v>
                </c:pt>
                <c:pt idx="2">
                  <c:v>74.162000000000006</c:v>
                </c:pt>
                <c:pt idx="3">
                  <c:v>71.67</c:v>
                </c:pt>
                <c:pt idx="4">
                  <c:v>69.986999999999995</c:v>
                </c:pt>
                <c:pt idx="5">
                  <c:v>68.582999999999998</c:v>
                </c:pt>
                <c:pt idx="6">
                  <c:v>67.712000000000003</c:v>
                </c:pt>
                <c:pt idx="7">
                  <c:v>66.727999999999994</c:v>
                </c:pt>
                <c:pt idx="8">
                  <c:v>66.022999999999996</c:v>
                </c:pt>
                <c:pt idx="9">
                  <c:v>65.346999999999994</c:v>
                </c:pt>
                <c:pt idx="10">
                  <c:v>64.867999999999995</c:v>
                </c:pt>
                <c:pt idx="11">
                  <c:v>64.103999999999999</c:v>
                </c:pt>
                <c:pt idx="12">
                  <c:v>63.395000000000003</c:v>
                </c:pt>
                <c:pt idx="13">
                  <c:v>56.271999999999998</c:v>
                </c:pt>
                <c:pt idx="14">
                  <c:v>51.862000000000002</c:v>
                </c:pt>
                <c:pt idx="15">
                  <c:v>48.082000000000001</c:v>
                </c:pt>
                <c:pt idx="16">
                  <c:v>44.871000000000002</c:v>
                </c:pt>
                <c:pt idx="17">
                  <c:v>42.332999999999998</c:v>
                </c:pt>
                <c:pt idx="18">
                  <c:v>40.219000000000001</c:v>
                </c:pt>
                <c:pt idx="19">
                  <c:v>37.637</c:v>
                </c:pt>
                <c:pt idx="20">
                  <c:v>34.734000000000002</c:v>
                </c:pt>
                <c:pt idx="21">
                  <c:v>32.247999999999998</c:v>
                </c:pt>
                <c:pt idx="22">
                  <c:v>29.966000000000001</c:v>
                </c:pt>
                <c:pt idx="23">
                  <c:v>28.398</c:v>
                </c:pt>
                <c:pt idx="24">
                  <c:v>27.266999999999999</c:v>
                </c:pt>
                <c:pt idx="25">
                  <c:v>25.981999999999999</c:v>
                </c:pt>
                <c:pt idx="26">
                  <c:v>24.445</c:v>
                </c:pt>
                <c:pt idx="27">
                  <c:v>22.789000000000001</c:v>
                </c:pt>
                <c:pt idx="28">
                  <c:v>21.41</c:v>
                </c:pt>
                <c:pt idx="29">
                  <c:v>20.103000000000002</c:v>
                </c:pt>
                <c:pt idx="30">
                  <c:v>19.344999999999999</c:v>
                </c:pt>
                <c:pt idx="31">
                  <c:v>17.649999999999999</c:v>
                </c:pt>
                <c:pt idx="32">
                  <c:v>16.875</c:v>
                </c:pt>
                <c:pt idx="33">
                  <c:v>14.57</c:v>
                </c:pt>
                <c:pt idx="34">
                  <c:v>13.816000000000001</c:v>
                </c:pt>
                <c:pt idx="35">
                  <c:v>12.76</c:v>
                </c:pt>
                <c:pt idx="36">
                  <c:v>10.667</c:v>
                </c:pt>
              </c:numCache>
            </c:numRef>
          </c:yVal>
          <c:smooth val="0"/>
        </c:ser>
        <c:ser>
          <c:idx val="1"/>
          <c:order val="1"/>
          <c:tx>
            <c:strRef>
              <c:f>Sheet1!$C$1</c:f>
              <c:strCache>
                <c:ptCount val="1"/>
                <c:pt idx="0">
                  <c:v>First Retransplant (N=90)</c:v>
                </c:pt>
              </c:strCache>
            </c:strRef>
          </c:tx>
          <c:spPr>
            <a:ln w="41275">
              <a:solidFill>
                <a:srgbClr val="FFC000"/>
              </a:solidFill>
              <a:prstDash val="solid"/>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Sheet1!$C$2:$C$38</c:f>
              <c:numCache>
                <c:formatCode>General</c:formatCode>
                <c:ptCount val="37"/>
                <c:pt idx="0">
                  <c:v>100</c:v>
                </c:pt>
                <c:pt idx="1">
                  <c:v>62.097000000000001</c:v>
                </c:pt>
                <c:pt idx="2">
                  <c:v>53.064999999999998</c:v>
                </c:pt>
                <c:pt idx="3">
                  <c:v>51.935000000000002</c:v>
                </c:pt>
                <c:pt idx="4">
                  <c:v>49.677</c:v>
                </c:pt>
                <c:pt idx="5">
                  <c:v>48.548000000000002</c:v>
                </c:pt>
                <c:pt idx="6">
                  <c:v>46.29</c:v>
                </c:pt>
                <c:pt idx="7">
                  <c:v>46.29</c:v>
                </c:pt>
                <c:pt idx="8">
                  <c:v>45.161000000000001</c:v>
                </c:pt>
                <c:pt idx="9">
                  <c:v>45.161000000000001</c:v>
                </c:pt>
                <c:pt idx="10">
                  <c:v>42.902999999999999</c:v>
                </c:pt>
                <c:pt idx="11">
                  <c:v>42.902999999999999</c:v>
                </c:pt>
                <c:pt idx="12">
                  <c:v>42.902999999999999</c:v>
                </c:pt>
                <c:pt idx="13">
                  <c:v>35.78</c:v>
                </c:pt>
                <c:pt idx="14">
                  <c:v>35.78</c:v>
                </c:pt>
                <c:pt idx="15">
                  <c:v>33.076999999999998</c:v>
                </c:pt>
                <c:pt idx="16">
                  <c:v>27.062999999999999</c:v>
                </c:pt>
                <c:pt idx="17">
                  <c:v>23.962</c:v>
                </c:pt>
                <c:pt idx="18">
                  <c:v>23.962</c:v>
                </c:pt>
                <c:pt idx="19">
                  <c:v>20.539000000000001</c:v>
                </c:pt>
              </c:numCache>
            </c:numRef>
          </c:yVal>
          <c:smooth val="0"/>
        </c:ser>
        <c:dLbls>
          <c:showLegendKey val="0"/>
          <c:showVal val="0"/>
          <c:showCatName val="0"/>
          <c:showSerName val="0"/>
          <c:showPercent val="0"/>
          <c:showBubbleSize val="0"/>
        </c:dLbls>
        <c:axId val="664872504"/>
        <c:axId val="664872896"/>
      </c:scatterChart>
      <c:valAx>
        <c:axId val="664872504"/>
        <c:scaling>
          <c:orientation val="minMax"/>
          <c:max val="25"/>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664872896"/>
        <c:crosses val="autoZero"/>
        <c:crossBetween val="midCat"/>
        <c:majorUnit val="1"/>
      </c:valAx>
      <c:valAx>
        <c:axId val="664872896"/>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Survival (%)</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664872504"/>
        <c:crosses val="autoZero"/>
        <c:crossBetween val="midCat"/>
        <c:majorUnit val="20"/>
      </c:valAx>
      <c:spPr>
        <a:solidFill>
          <a:schemeClr val="bg2"/>
        </a:solidFill>
        <a:ln>
          <a:solidFill>
            <a:schemeClr val="tx1"/>
          </a:solidFill>
        </a:ln>
      </c:spPr>
    </c:plotArea>
    <c:legend>
      <c:legendPos val="r"/>
      <c:layout>
        <c:manualLayout>
          <c:xMode val="edge"/>
          <c:yMode val="edge"/>
          <c:x val="0.62831858407079644"/>
          <c:y val="9.6347539890846948E-2"/>
          <c:w val="0.33526606740529113"/>
          <c:h val="0.11366995792192643"/>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949736371449164E-2"/>
          <c:y val="3.6278622499774787E-2"/>
          <c:w val="0.87737962511323264"/>
          <c:h val="0.83358418312464833"/>
        </c:manualLayout>
      </c:layout>
      <c:scatterChart>
        <c:scatterStyle val="lineMarker"/>
        <c:varyColors val="0"/>
        <c:ser>
          <c:idx val="0"/>
          <c:order val="0"/>
          <c:tx>
            <c:strRef>
              <c:f>Sheet1!$B$1</c:f>
              <c:strCache>
                <c:ptCount val="1"/>
                <c:pt idx="0">
                  <c:v>1982-1991 (N=1,216)</c:v>
                </c:pt>
              </c:strCache>
            </c:strRef>
          </c:tx>
          <c:spPr>
            <a:ln w="41275">
              <a:solidFill>
                <a:srgbClr val="4DEAF1"/>
              </a:solidFill>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Sheet1!$B$2:$B$38</c:f>
              <c:numCache>
                <c:formatCode>General</c:formatCode>
                <c:ptCount val="37"/>
                <c:pt idx="0">
                  <c:v>100</c:v>
                </c:pt>
                <c:pt idx="1">
                  <c:v>74.647000000000006</c:v>
                </c:pt>
                <c:pt idx="2">
                  <c:v>67.198999999999998</c:v>
                </c:pt>
                <c:pt idx="3">
                  <c:v>65.048000000000002</c:v>
                </c:pt>
                <c:pt idx="4">
                  <c:v>63.637999999999998</c:v>
                </c:pt>
                <c:pt idx="5">
                  <c:v>61.811999999999998</c:v>
                </c:pt>
                <c:pt idx="6">
                  <c:v>60.731000000000002</c:v>
                </c:pt>
                <c:pt idx="7">
                  <c:v>59.732999999999997</c:v>
                </c:pt>
                <c:pt idx="8">
                  <c:v>59.067</c:v>
                </c:pt>
                <c:pt idx="9">
                  <c:v>58.317999999999998</c:v>
                </c:pt>
                <c:pt idx="10">
                  <c:v>57.902000000000001</c:v>
                </c:pt>
                <c:pt idx="11">
                  <c:v>57.15</c:v>
                </c:pt>
                <c:pt idx="12">
                  <c:v>56.48</c:v>
                </c:pt>
                <c:pt idx="13">
                  <c:v>49.332000000000001</c:v>
                </c:pt>
                <c:pt idx="14">
                  <c:v>45.222000000000001</c:v>
                </c:pt>
                <c:pt idx="15">
                  <c:v>41.927999999999997</c:v>
                </c:pt>
                <c:pt idx="16">
                  <c:v>37.665999999999997</c:v>
                </c:pt>
                <c:pt idx="17">
                  <c:v>35.444000000000003</c:v>
                </c:pt>
                <c:pt idx="18">
                  <c:v>33.155000000000001</c:v>
                </c:pt>
                <c:pt idx="19">
                  <c:v>30.911999999999999</c:v>
                </c:pt>
                <c:pt idx="20">
                  <c:v>28.472999999999999</c:v>
                </c:pt>
                <c:pt idx="21">
                  <c:v>26.481000000000002</c:v>
                </c:pt>
                <c:pt idx="22">
                  <c:v>24.744</c:v>
                </c:pt>
                <c:pt idx="23">
                  <c:v>22.972999999999999</c:v>
                </c:pt>
                <c:pt idx="24">
                  <c:v>21.847000000000001</c:v>
                </c:pt>
                <c:pt idx="25">
                  <c:v>20.821999999999999</c:v>
                </c:pt>
                <c:pt idx="26">
                  <c:v>19.533999999999999</c:v>
                </c:pt>
                <c:pt idx="27">
                  <c:v>17.849</c:v>
                </c:pt>
                <c:pt idx="28">
                  <c:v>16.498999999999999</c:v>
                </c:pt>
                <c:pt idx="29">
                  <c:v>15.145</c:v>
                </c:pt>
                <c:pt idx="30">
                  <c:v>14.525</c:v>
                </c:pt>
                <c:pt idx="31">
                  <c:v>13.268000000000001</c:v>
                </c:pt>
                <c:pt idx="32">
                  <c:v>12.632999999999999</c:v>
                </c:pt>
                <c:pt idx="33">
                  <c:v>10.941000000000001</c:v>
                </c:pt>
                <c:pt idx="34">
                  <c:v>10.394</c:v>
                </c:pt>
                <c:pt idx="35">
                  <c:v>9.6389999999999993</c:v>
                </c:pt>
                <c:pt idx="36">
                  <c:v>7.6909999999999998</c:v>
                </c:pt>
              </c:numCache>
            </c:numRef>
          </c:yVal>
          <c:smooth val="0"/>
        </c:ser>
        <c:ser>
          <c:idx val="1"/>
          <c:order val="1"/>
          <c:tx>
            <c:strRef>
              <c:f>Sheet1!$C$1</c:f>
              <c:strCache>
                <c:ptCount val="1"/>
                <c:pt idx="0">
                  <c:v>1992-2001 (N=1,599)</c:v>
                </c:pt>
              </c:strCache>
            </c:strRef>
          </c:tx>
          <c:spPr>
            <a:ln w="41275">
              <a:solidFill>
                <a:srgbClr val="FF0000"/>
              </a:solidFill>
              <a:prstDash val="solid"/>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Sheet1!$C$2:$C$38</c:f>
              <c:numCache>
                <c:formatCode>General</c:formatCode>
                <c:ptCount val="37"/>
                <c:pt idx="0">
                  <c:v>100</c:v>
                </c:pt>
                <c:pt idx="1">
                  <c:v>79.492999999999995</c:v>
                </c:pt>
                <c:pt idx="2">
                  <c:v>75.016000000000005</c:v>
                </c:pt>
                <c:pt idx="3">
                  <c:v>72.427999999999997</c:v>
                </c:pt>
                <c:pt idx="4">
                  <c:v>70.72</c:v>
                </c:pt>
                <c:pt idx="5">
                  <c:v>69.518000000000001</c:v>
                </c:pt>
                <c:pt idx="6">
                  <c:v>68.759</c:v>
                </c:pt>
                <c:pt idx="7">
                  <c:v>67.745000000000005</c:v>
                </c:pt>
                <c:pt idx="8">
                  <c:v>66.983000000000004</c:v>
                </c:pt>
                <c:pt idx="9">
                  <c:v>66.158000000000001</c:v>
                </c:pt>
                <c:pt idx="10">
                  <c:v>65.585999999999999</c:v>
                </c:pt>
                <c:pt idx="11">
                  <c:v>64.887</c:v>
                </c:pt>
                <c:pt idx="12">
                  <c:v>64.251000000000005</c:v>
                </c:pt>
                <c:pt idx="13">
                  <c:v>57.314</c:v>
                </c:pt>
                <c:pt idx="14">
                  <c:v>52.661999999999999</c:v>
                </c:pt>
                <c:pt idx="15">
                  <c:v>48.718000000000004</c:v>
                </c:pt>
                <c:pt idx="16">
                  <c:v>46.093000000000004</c:v>
                </c:pt>
                <c:pt idx="17">
                  <c:v>43.335999999999999</c:v>
                </c:pt>
                <c:pt idx="18">
                  <c:v>41.448</c:v>
                </c:pt>
                <c:pt idx="19">
                  <c:v>38.415999999999997</c:v>
                </c:pt>
                <c:pt idx="20">
                  <c:v>35.229999999999997</c:v>
                </c:pt>
                <c:pt idx="21">
                  <c:v>32.514000000000003</c:v>
                </c:pt>
                <c:pt idx="22">
                  <c:v>30.050999999999998</c:v>
                </c:pt>
                <c:pt idx="23">
                  <c:v>28.864000000000001</c:v>
                </c:pt>
                <c:pt idx="24">
                  <c:v>27.734000000000002</c:v>
                </c:pt>
                <c:pt idx="25">
                  <c:v>26.443000000000001</c:v>
                </c:pt>
                <c:pt idx="26">
                  <c:v>24.966000000000001</c:v>
                </c:pt>
                <c:pt idx="27">
                  <c:v>23.782</c:v>
                </c:pt>
                <c:pt idx="28">
                  <c:v>22.806999999999999</c:v>
                </c:pt>
                <c:pt idx="29">
                  <c:v>21.876000000000001</c:v>
                </c:pt>
                <c:pt idx="30">
                  <c:v>21.236999999999998</c:v>
                </c:pt>
                <c:pt idx="31">
                  <c:v>19.396000000000001</c:v>
                </c:pt>
              </c:numCache>
            </c:numRef>
          </c:yVal>
          <c:smooth val="0"/>
        </c:ser>
        <c:ser>
          <c:idx val="2"/>
          <c:order val="2"/>
          <c:tx>
            <c:strRef>
              <c:f>Sheet1!$D$1</c:f>
              <c:strCache>
                <c:ptCount val="1"/>
                <c:pt idx="0">
                  <c:v>2002-6/2012 (N=883)</c:v>
                </c:pt>
              </c:strCache>
            </c:strRef>
          </c:tx>
          <c:spPr>
            <a:ln w="41275">
              <a:solidFill>
                <a:srgbClr val="00FF00"/>
              </a:solidFill>
              <a:prstDash val="solid"/>
            </a:ln>
          </c:spPr>
          <c:marker>
            <c:symbol val="none"/>
          </c:marker>
          <c:xVal>
            <c:numRef>
              <c:f>Sheet1!$A$2:$A$38</c:f>
              <c:numCache>
                <c:formatCode>General</c:formatCode>
                <c:ptCount val="37"/>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pt idx="31">
                  <c:v>20</c:v>
                </c:pt>
                <c:pt idx="32">
                  <c:v>21</c:v>
                </c:pt>
                <c:pt idx="33">
                  <c:v>22</c:v>
                </c:pt>
                <c:pt idx="34">
                  <c:v>23</c:v>
                </c:pt>
                <c:pt idx="35">
                  <c:v>24</c:v>
                </c:pt>
                <c:pt idx="36">
                  <c:v>25</c:v>
                </c:pt>
              </c:numCache>
            </c:numRef>
          </c:xVal>
          <c:yVal>
            <c:numRef>
              <c:f>Sheet1!$D$2:$D$38</c:f>
              <c:numCache>
                <c:formatCode>General</c:formatCode>
                <c:ptCount val="37"/>
                <c:pt idx="0">
                  <c:v>100</c:v>
                </c:pt>
                <c:pt idx="1">
                  <c:v>83.22</c:v>
                </c:pt>
                <c:pt idx="2">
                  <c:v>79.790999999999997</c:v>
                </c:pt>
                <c:pt idx="3">
                  <c:v>77.147999999999996</c:v>
                </c:pt>
                <c:pt idx="4">
                  <c:v>75.078999999999994</c:v>
                </c:pt>
                <c:pt idx="5">
                  <c:v>73.929000000000002</c:v>
                </c:pt>
                <c:pt idx="6">
                  <c:v>73.007999999999996</c:v>
                </c:pt>
                <c:pt idx="7">
                  <c:v>72.200999999999993</c:v>
                </c:pt>
                <c:pt idx="8">
                  <c:v>71.507000000000005</c:v>
                </c:pt>
                <c:pt idx="9">
                  <c:v>71.275000000000006</c:v>
                </c:pt>
                <c:pt idx="10">
                  <c:v>70.697000000000003</c:v>
                </c:pt>
                <c:pt idx="11">
                  <c:v>69.884</c:v>
                </c:pt>
                <c:pt idx="12">
                  <c:v>69.06</c:v>
                </c:pt>
                <c:pt idx="13">
                  <c:v>61.689</c:v>
                </c:pt>
                <c:pt idx="14">
                  <c:v>57.874000000000002</c:v>
                </c:pt>
                <c:pt idx="15">
                  <c:v>53.881</c:v>
                </c:pt>
                <c:pt idx="16">
                  <c:v>51.128</c:v>
                </c:pt>
                <c:pt idx="17">
                  <c:v>48.664999999999999</c:v>
                </c:pt>
                <c:pt idx="18">
                  <c:v>46.929000000000002</c:v>
                </c:pt>
                <c:pt idx="19">
                  <c:v>45.845999999999997</c:v>
                </c:pt>
                <c:pt idx="20">
                  <c:v>44.103000000000002</c:v>
                </c:pt>
                <c:pt idx="21">
                  <c:v>43.183999999999997</c:v>
                </c:pt>
              </c:numCache>
            </c:numRef>
          </c:yVal>
          <c:smooth val="0"/>
        </c:ser>
        <c:dLbls>
          <c:showLegendKey val="0"/>
          <c:showVal val="0"/>
          <c:showCatName val="0"/>
          <c:showSerName val="0"/>
          <c:showPercent val="0"/>
          <c:showBubbleSize val="0"/>
        </c:dLbls>
        <c:axId val="664869760"/>
        <c:axId val="442360016"/>
      </c:scatterChart>
      <c:valAx>
        <c:axId val="664869760"/>
        <c:scaling>
          <c:orientation val="minMax"/>
          <c:max val="25"/>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60016"/>
        <c:crosses val="autoZero"/>
        <c:crossBetween val="midCat"/>
        <c:majorUnit val="1"/>
      </c:valAx>
      <c:valAx>
        <c:axId val="442360016"/>
        <c:scaling>
          <c:orientation val="minMax"/>
          <c:max val="10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Survival (%)</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664869760"/>
        <c:crosses val="autoZero"/>
        <c:crossBetween val="midCat"/>
        <c:majorUnit val="25"/>
      </c:valAx>
      <c:spPr>
        <a:solidFill>
          <a:schemeClr val="bg2"/>
        </a:solidFill>
        <a:ln>
          <a:solidFill>
            <a:schemeClr val="tx1"/>
          </a:solidFill>
        </a:ln>
      </c:spPr>
    </c:plotArea>
    <c:legend>
      <c:legendPos val="r"/>
      <c:layout>
        <c:manualLayout>
          <c:xMode val="edge"/>
          <c:yMode val="edge"/>
          <c:x val="0.63699846700578822"/>
          <c:y val="0.27974054472699073"/>
          <c:w val="0.25718289085545865"/>
          <c:h val="0.17609526268232964"/>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799293893573043E-2"/>
          <c:y val="3.3590508847684365E-2"/>
          <c:w val="0.87737962511323264"/>
          <c:h val="0.84105499507874015"/>
        </c:manualLayout>
      </c:layout>
      <c:scatterChart>
        <c:scatterStyle val="lineMarker"/>
        <c:varyColors val="0"/>
        <c:ser>
          <c:idx val="0"/>
          <c:order val="0"/>
          <c:tx>
            <c:strRef>
              <c:f>Sheet1!$B$1</c:f>
              <c:strCache>
                <c:ptCount val="1"/>
                <c:pt idx="0">
                  <c:v>Other Congenital (N = 343)</c:v>
                </c:pt>
              </c:strCache>
            </c:strRef>
          </c:tx>
          <c:spPr>
            <a:ln w="41275">
              <a:solidFill>
                <a:srgbClr val="4DEAF1"/>
              </a:solidFill>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Sheet1!$B$2:$B$32</c:f>
              <c:numCache>
                <c:formatCode>General</c:formatCode>
                <c:ptCount val="31"/>
                <c:pt idx="0">
                  <c:v>100</c:v>
                </c:pt>
                <c:pt idx="1">
                  <c:v>78.716999999999999</c:v>
                </c:pt>
                <c:pt idx="2">
                  <c:v>73.709000000000003</c:v>
                </c:pt>
                <c:pt idx="3">
                  <c:v>69.86</c:v>
                </c:pt>
                <c:pt idx="4">
                  <c:v>67.195999999999998</c:v>
                </c:pt>
                <c:pt idx="5">
                  <c:v>65.123999999999995</c:v>
                </c:pt>
                <c:pt idx="6">
                  <c:v>65.123999999999995</c:v>
                </c:pt>
                <c:pt idx="7">
                  <c:v>64.531000000000006</c:v>
                </c:pt>
                <c:pt idx="8">
                  <c:v>63.936</c:v>
                </c:pt>
                <c:pt idx="9">
                  <c:v>63.639000000000003</c:v>
                </c:pt>
                <c:pt idx="10">
                  <c:v>62.448999999999998</c:v>
                </c:pt>
                <c:pt idx="11">
                  <c:v>61.850999999999999</c:v>
                </c:pt>
                <c:pt idx="12">
                  <c:v>60.353000000000002</c:v>
                </c:pt>
                <c:pt idx="13">
                  <c:v>54.555</c:v>
                </c:pt>
                <c:pt idx="14">
                  <c:v>50.624000000000002</c:v>
                </c:pt>
                <c:pt idx="15">
                  <c:v>48.125</c:v>
                </c:pt>
                <c:pt idx="16">
                  <c:v>44.524000000000001</c:v>
                </c:pt>
                <c:pt idx="17">
                  <c:v>42.283000000000001</c:v>
                </c:pt>
                <c:pt idx="18">
                  <c:v>41.767000000000003</c:v>
                </c:pt>
                <c:pt idx="19">
                  <c:v>39.314</c:v>
                </c:pt>
                <c:pt idx="20">
                  <c:v>35.802</c:v>
                </c:pt>
                <c:pt idx="21">
                  <c:v>35.006999999999998</c:v>
                </c:pt>
                <c:pt idx="22">
                  <c:v>34.033999999999999</c:v>
                </c:pt>
                <c:pt idx="23">
                  <c:v>34.033999999999999</c:v>
                </c:pt>
                <c:pt idx="24">
                  <c:v>32.487000000000002</c:v>
                </c:pt>
                <c:pt idx="25">
                  <c:v>27.358000000000001</c:v>
                </c:pt>
              </c:numCache>
            </c:numRef>
          </c:yVal>
          <c:smooth val="0"/>
        </c:ser>
        <c:ser>
          <c:idx val="1"/>
          <c:order val="1"/>
          <c:tx>
            <c:strRef>
              <c:f>Sheet1!$C$1</c:f>
              <c:strCache>
                <c:ptCount val="1"/>
                <c:pt idx="0">
                  <c:v>Eisenmenger's Syndrome  (N = 648)</c:v>
                </c:pt>
              </c:strCache>
            </c:strRef>
          </c:tx>
          <c:spPr>
            <a:ln w="41275">
              <a:solidFill>
                <a:srgbClr val="FF0000"/>
              </a:solidFill>
              <a:prstDash val="solid"/>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Sheet1!$C$2:$C$32</c:f>
              <c:numCache>
                <c:formatCode>General</c:formatCode>
                <c:ptCount val="31"/>
                <c:pt idx="0">
                  <c:v>100</c:v>
                </c:pt>
                <c:pt idx="1">
                  <c:v>80.361000000000004</c:v>
                </c:pt>
                <c:pt idx="2">
                  <c:v>77.253</c:v>
                </c:pt>
                <c:pt idx="3">
                  <c:v>74.921000000000006</c:v>
                </c:pt>
                <c:pt idx="4">
                  <c:v>73.677999999999997</c:v>
                </c:pt>
                <c:pt idx="5">
                  <c:v>72.745000000000005</c:v>
                </c:pt>
                <c:pt idx="6">
                  <c:v>71.966999999999999</c:v>
                </c:pt>
                <c:pt idx="7">
                  <c:v>70.406999999999996</c:v>
                </c:pt>
                <c:pt idx="8">
                  <c:v>69.781999999999996</c:v>
                </c:pt>
                <c:pt idx="9">
                  <c:v>68.843000000000004</c:v>
                </c:pt>
                <c:pt idx="10">
                  <c:v>68.53</c:v>
                </c:pt>
                <c:pt idx="11">
                  <c:v>68.373000000000005</c:v>
                </c:pt>
                <c:pt idx="12">
                  <c:v>68.215999999999994</c:v>
                </c:pt>
                <c:pt idx="13">
                  <c:v>60.6</c:v>
                </c:pt>
                <c:pt idx="14">
                  <c:v>56.905000000000001</c:v>
                </c:pt>
                <c:pt idx="15">
                  <c:v>54.247999999999998</c:v>
                </c:pt>
                <c:pt idx="16">
                  <c:v>51.661999999999999</c:v>
                </c:pt>
                <c:pt idx="17">
                  <c:v>49.192999999999998</c:v>
                </c:pt>
                <c:pt idx="18">
                  <c:v>45.847000000000001</c:v>
                </c:pt>
                <c:pt idx="19">
                  <c:v>43.603000000000002</c:v>
                </c:pt>
                <c:pt idx="20">
                  <c:v>40.744</c:v>
                </c:pt>
                <c:pt idx="21">
                  <c:v>38.194000000000003</c:v>
                </c:pt>
                <c:pt idx="22">
                  <c:v>34.96</c:v>
                </c:pt>
                <c:pt idx="23">
                  <c:v>33.139000000000003</c:v>
                </c:pt>
                <c:pt idx="24">
                  <c:v>32.277000000000001</c:v>
                </c:pt>
                <c:pt idx="25">
                  <c:v>31.347999999999999</c:v>
                </c:pt>
                <c:pt idx="26">
                  <c:v>29.271000000000001</c:v>
                </c:pt>
                <c:pt idx="27">
                  <c:v>27.768999999999998</c:v>
                </c:pt>
                <c:pt idx="28">
                  <c:v>26.452000000000002</c:v>
                </c:pt>
                <c:pt idx="29">
                  <c:v>25.962</c:v>
                </c:pt>
                <c:pt idx="30">
                  <c:v>24.690999999999999</c:v>
                </c:pt>
              </c:numCache>
            </c:numRef>
          </c:yVal>
          <c:smooth val="0"/>
        </c:ser>
        <c:ser>
          <c:idx val="2"/>
          <c:order val="2"/>
          <c:tx>
            <c:strRef>
              <c:f>Sheet1!$D$1</c:f>
              <c:strCache>
                <c:ptCount val="1"/>
                <c:pt idx="0">
                  <c:v>IPAH (N = 662)</c:v>
                </c:pt>
              </c:strCache>
            </c:strRef>
          </c:tx>
          <c:spPr>
            <a:ln w="41275">
              <a:solidFill>
                <a:srgbClr val="00FF00"/>
              </a:solidFill>
              <a:prstDash val="solid"/>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Sheet1!$D$2:$D$32</c:f>
              <c:numCache>
                <c:formatCode>General</c:formatCode>
                <c:ptCount val="31"/>
                <c:pt idx="0">
                  <c:v>100</c:v>
                </c:pt>
                <c:pt idx="1">
                  <c:v>84.245999999999995</c:v>
                </c:pt>
                <c:pt idx="2">
                  <c:v>78.768000000000001</c:v>
                </c:pt>
                <c:pt idx="3">
                  <c:v>77.09</c:v>
                </c:pt>
                <c:pt idx="4">
                  <c:v>74.953000000000003</c:v>
                </c:pt>
                <c:pt idx="5">
                  <c:v>74.188999999999993</c:v>
                </c:pt>
                <c:pt idx="6">
                  <c:v>73.271000000000001</c:v>
                </c:pt>
                <c:pt idx="7">
                  <c:v>72.353999999999999</c:v>
                </c:pt>
                <c:pt idx="8">
                  <c:v>71.587000000000003</c:v>
                </c:pt>
                <c:pt idx="9">
                  <c:v>71.28</c:v>
                </c:pt>
                <c:pt idx="10">
                  <c:v>71.126999999999995</c:v>
                </c:pt>
                <c:pt idx="11">
                  <c:v>69.897999999999996</c:v>
                </c:pt>
                <c:pt idx="12">
                  <c:v>69.278999999999996</c:v>
                </c:pt>
                <c:pt idx="13">
                  <c:v>62.204999999999998</c:v>
                </c:pt>
                <c:pt idx="14">
                  <c:v>56.497999999999998</c:v>
                </c:pt>
                <c:pt idx="15">
                  <c:v>51.363999999999997</c:v>
                </c:pt>
                <c:pt idx="16">
                  <c:v>48.554000000000002</c:v>
                </c:pt>
                <c:pt idx="17">
                  <c:v>45.94</c:v>
                </c:pt>
                <c:pt idx="18">
                  <c:v>43.972999999999999</c:v>
                </c:pt>
                <c:pt idx="19">
                  <c:v>41.152000000000001</c:v>
                </c:pt>
                <c:pt idx="20">
                  <c:v>38.125</c:v>
                </c:pt>
                <c:pt idx="21">
                  <c:v>35.688000000000002</c:v>
                </c:pt>
                <c:pt idx="22">
                  <c:v>32.463000000000001</c:v>
                </c:pt>
                <c:pt idx="23">
                  <c:v>30.777000000000001</c:v>
                </c:pt>
                <c:pt idx="24">
                  <c:v>28.597999999999999</c:v>
                </c:pt>
                <c:pt idx="25">
                  <c:v>27.37</c:v>
                </c:pt>
                <c:pt idx="26">
                  <c:v>26.373999999999999</c:v>
                </c:pt>
                <c:pt idx="27">
                  <c:v>25.13</c:v>
                </c:pt>
                <c:pt idx="28">
                  <c:v>23.509</c:v>
                </c:pt>
                <c:pt idx="29">
                  <c:v>23.509</c:v>
                </c:pt>
                <c:pt idx="30">
                  <c:v>23.509</c:v>
                </c:pt>
              </c:numCache>
            </c:numRef>
          </c:yVal>
          <c:smooth val="0"/>
        </c:ser>
        <c:dLbls>
          <c:showLegendKey val="0"/>
          <c:showVal val="0"/>
          <c:showCatName val="0"/>
          <c:showSerName val="0"/>
          <c:showPercent val="0"/>
          <c:showBubbleSize val="0"/>
        </c:dLbls>
        <c:axId val="442342376"/>
        <c:axId val="442366288"/>
      </c:scatterChart>
      <c:valAx>
        <c:axId val="442342376"/>
        <c:scaling>
          <c:orientation val="minMax"/>
          <c:max val="19"/>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66288"/>
        <c:crosses val="autoZero"/>
        <c:crossBetween val="midCat"/>
        <c:majorUnit val="1"/>
      </c:valAx>
      <c:valAx>
        <c:axId val="442366288"/>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Survival (%)</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42376"/>
        <c:crosses val="autoZero"/>
        <c:crossBetween val="midCat"/>
        <c:majorUnit val="25"/>
      </c:valAx>
      <c:spPr>
        <a:solidFill>
          <a:schemeClr val="bg2"/>
        </a:solidFill>
        <a:ln>
          <a:solidFill>
            <a:schemeClr val="tx1"/>
          </a:solidFill>
        </a:ln>
      </c:spPr>
    </c:plotArea>
    <c:legend>
      <c:legendPos val="r"/>
      <c:layout>
        <c:manualLayout>
          <c:xMode val="edge"/>
          <c:yMode val="edge"/>
          <c:x val="0.5381784080087334"/>
          <c:y val="6.3561556758530188E-2"/>
          <c:w val="0.39813462476482481"/>
          <c:h val="0.22891076115485565"/>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799293893573043E-2"/>
          <c:y val="3.3590508847684365E-2"/>
          <c:w val="0.87737962511323264"/>
          <c:h val="0.83794682922699193"/>
        </c:manualLayout>
      </c:layout>
      <c:scatterChart>
        <c:scatterStyle val="lineMarker"/>
        <c:varyColors val="0"/>
        <c:ser>
          <c:idx val="0"/>
          <c:order val="0"/>
          <c:tx>
            <c:strRef>
              <c:f>Sheet1!$B$1</c:f>
              <c:strCache>
                <c:ptCount val="1"/>
                <c:pt idx="0">
                  <c:v>Other Congenital (N = 200)</c:v>
                </c:pt>
              </c:strCache>
            </c:strRef>
          </c:tx>
          <c:spPr>
            <a:ln w="41275">
              <a:solidFill>
                <a:srgbClr val="4DEAF1"/>
              </a:solidFill>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Sheet1!$B$2:$B$32</c:f>
              <c:numCache>
                <c:formatCode>General</c:formatCode>
                <c:ptCount val="3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90.393000000000001</c:v>
                </c:pt>
                <c:pt idx="14">
                  <c:v>83.879000000000005</c:v>
                </c:pt>
                <c:pt idx="15">
                  <c:v>79.738</c:v>
                </c:pt>
                <c:pt idx="16">
                  <c:v>73.772999999999996</c:v>
                </c:pt>
                <c:pt idx="17">
                  <c:v>70.06</c:v>
                </c:pt>
                <c:pt idx="18">
                  <c:v>69.204999999999998</c:v>
                </c:pt>
                <c:pt idx="19">
                  <c:v>65.141000000000005</c:v>
                </c:pt>
                <c:pt idx="20">
                  <c:v>59.322000000000003</c:v>
                </c:pt>
                <c:pt idx="21">
                  <c:v>58.003999999999998</c:v>
                </c:pt>
                <c:pt idx="22">
                  <c:v>56.392000000000003</c:v>
                </c:pt>
                <c:pt idx="23">
                  <c:v>56.392000000000003</c:v>
                </c:pt>
                <c:pt idx="24">
                  <c:v>53.829000000000001</c:v>
                </c:pt>
                <c:pt idx="25">
                  <c:v>45.33</c:v>
                </c:pt>
              </c:numCache>
            </c:numRef>
          </c:yVal>
          <c:smooth val="0"/>
        </c:ser>
        <c:ser>
          <c:idx val="1"/>
          <c:order val="1"/>
          <c:tx>
            <c:strRef>
              <c:f>Sheet1!$C$1</c:f>
              <c:strCache>
                <c:ptCount val="1"/>
                <c:pt idx="0">
                  <c:v>Eisenmenger's Syndrome  (N = 432)</c:v>
                </c:pt>
              </c:strCache>
            </c:strRef>
          </c:tx>
          <c:spPr>
            <a:ln w="41275">
              <a:solidFill>
                <a:srgbClr val="FF0000"/>
              </a:solidFill>
              <a:prstDash val="solid"/>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Sheet1!$C$2:$C$32</c:f>
              <c:numCache>
                <c:formatCode>General</c:formatCode>
                <c:ptCount val="3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88.837000000000003</c:v>
                </c:pt>
                <c:pt idx="14">
                  <c:v>83.418999999999997</c:v>
                </c:pt>
                <c:pt idx="15">
                  <c:v>79.524000000000001</c:v>
                </c:pt>
                <c:pt idx="16">
                  <c:v>75.733999999999995</c:v>
                </c:pt>
                <c:pt idx="17">
                  <c:v>72.113</c:v>
                </c:pt>
                <c:pt idx="18">
                  <c:v>67.207999999999998</c:v>
                </c:pt>
                <c:pt idx="19">
                  <c:v>63.918999999999997</c:v>
                </c:pt>
                <c:pt idx="20">
                  <c:v>59.728999999999999</c:v>
                </c:pt>
                <c:pt idx="21">
                  <c:v>55.99</c:v>
                </c:pt>
                <c:pt idx="22">
                  <c:v>51.25</c:v>
                </c:pt>
                <c:pt idx="23">
                  <c:v>48.58</c:v>
                </c:pt>
                <c:pt idx="24">
                  <c:v>47.316000000000003</c:v>
                </c:pt>
                <c:pt idx="25">
                  <c:v>45.954000000000001</c:v>
                </c:pt>
                <c:pt idx="26">
                  <c:v>42.908999999999999</c:v>
                </c:pt>
                <c:pt idx="27">
                  <c:v>40.707999999999998</c:v>
                </c:pt>
                <c:pt idx="28">
                  <c:v>38.777000000000001</c:v>
                </c:pt>
                <c:pt idx="29">
                  <c:v>38.058999999999997</c:v>
                </c:pt>
                <c:pt idx="30">
                  <c:v>36.195</c:v>
                </c:pt>
              </c:numCache>
            </c:numRef>
          </c:yVal>
          <c:smooth val="0"/>
        </c:ser>
        <c:ser>
          <c:idx val="2"/>
          <c:order val="2"/>
          <c:tx>
            <c:strRef>
              <c:f>Sheet1!$D$1</c:f>
              <c:strCache>
                <c:ptCount val="1"/>
                <c:pt idx="0">
                  <c:v>IPAH (N = 447)</c:v>
                </c:pt>
              </c:strCache>
            </c:strRef>
          </c:tx>
          <c:spPr>
            <a:ln w="41275">
              <a:solidFill>
                <a:srgbClr val="00FF00"/>
              </a:solidFill>
              <a:prstDash val="solid"/>
            </a:ln>
          </c:spPr>
          <c:marker>
            <c:symbol val="none"/>
          </c:marker>
          <c:xVal>
            <c:numRef>
              <c:f>Sheet1!$A$2:$A$32</c:f>
              <c:numCache>
                <c:formatCode>General</c:formatCode>
                <c:ptCount val="3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2</c:v>
                </c:pt>
                <c:pt idx="14">
                  <c:v>3</c:v>
                </c:pt>
                <c:pt idx="15">
                  <c:v>4</c:v>
                </c:pt>
                <c:pt idx="16">
                  <c:v>5</c:v>
                </c:pt>
                <c:pt idx="17">
                  <c:v>6</c:v>
                </c:pt>
                <c:pt idx="18">
                  <c:v>7</c:v>
                </c:pt>
                <c:pt idx="19">
                  <c:v>8</c:v>
                </c:pt>
                <c:pt idx="20">
                  <c:v>9</c:v>
                </c:pt>
                <c:pt idx="21">
                  <c:v>10</c:v>
                </c:pt>
                <c:pt idx="22">
                  <c:v>11</c:v>
                </c:pt>
                <c:pt idx="23">
                  <c:v>12</c:v>
                </c:pt>
                <c:pt idx="24">
                  <c:v>13</c:v>
                </c:pt>
                <c:pt idx="25">
                  <c:v>14</c:v>
                </c:pt>
                <c:pt idx="26">
                  <c:v>15</c:v>
                </c:pt>
                <c:pt idx="27">
                  <c:v>16</c:v>
                </c:pt>
                <c:pt idx="28">
                  <c:v>17</c:v>
                </c:pt>
                <c:pt idx="29">
                  <c:v>18</c:v>
                </c:pt>
                <c:pt idx="30">
                  <c:v>19</c:v>
                </c:pt>
              </c:numCache>
            </c:numRef>
          </c:xVal>
          <c:yVal>
            <c:numRef>
              <c:f>Sheet1!$D$2:$D$32</c:f>
              <c:numCache>
                <c:formatCode>General</c:formatCode>
                <c:ptCount val="3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89.79</c:v>
                </c:pt>
                <c:pt idx="14">
                  <c:v>81.552000000000007</c:v>
                </c:pt>
                <c:pt idx="15">
                  <c:v>74.141000000000005</c:v>
                </c:pt>
                <c:pt idx="16">
                  <c:v>70.085999999999999</c:v>
                </c:pt>
                <c:pt idx="17">
                  <c:v>66.313000000000002</c:v>
                </c:pt>
                <c:pt idx="18">
                  <c:v>63.472999999999999</c:v>
                </c:pt>
                <c:pt idx="19">
                  <c:v>59.401000000000003</c:v>
                </c:pt>
                <c:pt idx="20">
                  <c:v>55.030999999999999</c:v>
                </c:pt>
                <c:pt idx="21">
                  <c:v>51.512999999999998</c:v>
                </c:pt>
                <c:pt idx="22">
                  <c:v>46.859000000000002</c:v>
                </c:pt>
                <c:pt idx="23">
                  <c:v>44.424999999999997</c:v>
                </c:pt>
                <c:pt idx="24">
                  <c:v>41.28</c:v>
                </c:pt>
                <c:pt idx="25">
                  <c:v>39.506999999999998</c:v>
                </c:pt>
                <c:pt idx="26">
                  <c:v>38.069000000000003</c:v>
                </c:pt>
                <c:pt idx="27">
                  <c:v>36.274000000000001</c:v>
                </c:pt>
                <c:pt idx="28">
                  <c:v>33.933999999999997</c:v>
                </c:pt>
                <c:pt idx="29">
                  <c:v>33.933999999999997</c:v>
                </c:pt>
                <c:pt idx="30">
                  <c:v>33.933999999999997</c:v>
                </c:pt>
              </c:numCache>
            </c:numRef>
          </c:yVal>
          <c:smooth val="0"/>
        </c:ser>
        <c:dLbls>
          <c:showLegendKey val="0"/>
          <c:showVal val="0"/>
          <c:showCatName val="0"/>
          <c:showSerName val="0"/>
          <c:showPercent val="0"/>
          <c:showBubbleSize val="0"/>
        </c:dLbls>
        <c:axId val="442357664"/>
        <c:axId val="442358448"/>
      </c:scatterChart>
      <c:valAx>
        <c:axId val="442357664"/>
        <c:scaling>
          <c:orientation val="minMax"/>
          <c:max val="19"/>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58448"/>
        <c:crosses val="autoZero"/>
        <c:crossBetween val="midCat"/>
        <c:majorUnit val="1"/>
      </c:valAx>
      <c:valAx>
        <c:axId val="442358448"/>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Survival (%)</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57664"/>
        <c:crosses val="autoZero"/>
        <c:crossBetween val="midCat"/>
        <c:majorUnit val="25"/>
      </c:valAx>
      <c:spPr>
        <a:solidFill>
          <a:schemeClr val="bg2"/>
        </a:solidFill>
        <a:ln>
          <a:solidFill>
            <a:schemeClr val="tx1"/>
          </a:solidFill>
        </a:ln>
      </c:spPr>
    </c:plotArea>
    <c:legend>
      <c:legendPos val="r"/>
      <c:layout>
        <c:manualLayout>
          <c:xMode val="edge"/>
          <c:yMode val="edge"/>
          <c:x val="0.54702796553085731"/>
          <c:y val="5.0540809414951857E-2"/>
          <c:w val="0.41514017606206338"/>
          <c:h val="0.22285411904157137"/>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87903685952363E-2"/>
          <c:y val="3.6402642466302822E-2"/>
          <c:w val="0.89292662330252193"/>
          <c:h val="0.86213421415543623"/>
        </c:manualLayout>
      </c:layout>
      <c:barChart>
        <c:barDir val="col"/>
        <c:grouping val="percentStacked"/>
        <c:varyColors val="0"/>
        <c:ser>
          <c:idx val="0"/>
          <c:order val="0"/>
          <c:tx>
            <c:strRef>
              <c:f>Sheet1!$A$2</c:f>
              <c:strCache>
                <c:ptCount val="1"/>
                <c:pt idx="0">
                  <c:v>100%</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4.3478260869565313E-3"/>
                  <c:y val="0.15707727212064593"/>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2.8985507246376812E-3"/>
                  <c:y val="0.19633540767081534"/>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1.3043478260869656E-2"/>
                  <c:y val="0.20627846922360513"/>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500" b="1"/>
                </a:pPr>
                <a:endParaRPr lang="en-US"/>
              </a:p>
            </c:txPr>
            <c:dLblPos val="inBase"/>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1 Year  (N = 197)</c:v>
                </c:pt>
                <c:pt idx="1">
                  <c:v>2 Years  (N = 149)</c:v>
                </c:pt>
                <c:pt idx="2">
                  <c:v>3 Years  (N = 130)</c:v>
                </c:pt>
                <c:pt idx="3">
                  <c:v>Column2</c:v>
                </c:pt>
              </c:strCache>
            </c:strRef>
          </c:cat>
          <c:val>
            <c:numRef>
              <c:f>Sheet1!$B$2:$E$2</c:f>
              <c:numCache>
                <c:formatCode>General</c:formatCode>
                <c:ptCount val="4"/>
                <c:pt idx="0">
                  <c:v>44</c:v>
                </c:pt>
                <c:pt idx="1">
                  <c:v>47</c:v>
                </c:pt>
                <c:pt idx="2">
                  <c:v>42</c:v>
                </c:pt>
              </c:numCache>
            </c:numRef>
          </c:val>
        </c:ser>
        <c:ser>
          <c:idx val="1"/>
          <c:order val="1"/>
          <c:tx>
            <c:strRef>
              <c:f>Sheet1!$A$3</c:f>
              <c:strCache>
                <c:ptCount val="1"/>
                <c:pt idx="0">
                  <c:v>90%</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Sheet1!$B$1:$E$1</c:f>
              <c:strCache>
                <c:ptCount val="4"/>
                <c:pt idx="0">
                  <c:v>1 Year  (N = 197)</c:v>
                </c:pt>
                <c:pt idx="1">
                  <c:v>2 Years  (N = 149)</c:v>
                </c:pt>
                <c:pt idx="2">
                  <c:v>3 Years  (N = 130)</c:v>
                </c:pt>
                <c:pt idx="3">
                  <c:v>Column2</c:v>
                </c:pt>
              </c:strCache>
            </c:strRef>
          </c:cat>
          <c:val>
            <c:numRef>
              <c:f>Sheet1!$B$3:$E$3</c:f>
              <c:numCache>
                <c:formatCode>General</c:formatCode>
                <c:ptCount val="4"/>
                <c:pt idx="0">
                  <c:v>67</c:v>
                </c:pt>
                <c:pt idx="1">
                  <c:v>45</c:v>
                </c:pt>
                <c:pt idx="2">
                  <c:v>36</c:v>
                </c:pt>
              </c:numCache>
            </c:numRef>
          </c:val>
        </c:ser>
        <c:ser>
          <c:idx val="2"/>
          <c:order val="2"/>
          <c:tx>
            <c:strRef>
              <c:f>Sheet1!$A$4</c:f>
              <c:strCache>
                <c:ptCount val="1"/>
                <c:pt idx="0">
                  <c:v>80%</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Sheet1!$B$4:$E$4</c:f>
              <c:numCache>
                <c:formatCode>General</c:formatCode>
                <c:ptCount val="4"/>
                <c:pt idx="0">
                  <c:v>33</c:v>
                </c:pt>
                <c:pt idx="1">
                  <c:v>30</c:v>
                </c:pt>
                <c:pt idx="2">
                  <c:v>24</c:v>
                </c:pt>
              </c:numCache>
            </c:numRef>
          </c:val>
        </c:ser>
        <c:ser>
          <c:idx val="3"/>
          <c:order val="3"/>
          <c:tx>
            <c:strRef>
              <c:f>Sheet1!$A$5</c:f>
              <c:strCache>
                <c:ptCount val="1"/>
                <c:pt idx="0">
                  <c:v>70%</c:v>
                </c:pt>
              </c:strCache>
            </c:strRef>
          </c:tx>
          <c:spPr>
            <a:gradFill flip="none" rotWithShape="1">
              <a:gsLst>
                <a:gs pos="0">
                  <a:srgbClr val="6600CC"/>
                </a:gs>
                <a:gs pos="50000">
                  <a:srgbClr val="9933FF"/>
                </a:gs>
                <a:gs pos="100000">
                  <a:srgbClr val="6600CC"/>
                </a:gs>
              </a:gsLst>
              <a:lin ang="10800000" scaled="1"/>
              <a:tileRect/>
            </a:gradFill>
            <a:ln>
              <a:solidFill>
                <a:schemeClr val="bg2"/>
              </a:solidFill>
            </a:ln>
          </c:spPr>
          <c:invertIfNegative val="0"/>
          <c:cat>
            <c:strRef>
              <c:f>Sheet1!$B$1:$E$1</c:f>
              <c:strCache>
                <c:ptCount val="4"/>
                <c:pt idx="0">
                  <c:v>1 Year  (N = 197)</c:v>
                </c:pt>
                <c:pt idx="1">
                  <c:v>2 Years  (N = 149)</c:v>
                </c:pt>
                <c:pt idx="2">
                  <c:v>3 Years  (N = 130)</c:v>
                </c:pt>
                <c:pt idx="3">
                  <c:v>Column2</c:v>
                </c:pt>
              </c:strCache>
            </c:strRef>
          </c:cat>
          <c:val>
            <c:numRef>
              <c:f>Sheet1!$B$5:$E$5</c:f>
              <c:numCache>
                <c:formatCode>General</c:formatCode>
                <c:ptCount val="4"/>
                <c:pt idx="0">
                  <c:v>12</c:v>
                </c:pt>
                <c:pt idx="1">
                  <c:v>12</c:v>
                </c:pt>
                <c:pt idx="2">
                  <c:v>18</c:v>
                </c:pt>
              </c:numCache>
            </c:numRef>
          </c:val>
        </c:ser>
        <c:ser>
          <c:idx val="4"/>
          <c:order val="4"/>
          <c:tx>
            <c:strRef>
              <c:f>Sheet1!$A$6</c:f>
              <c:strCache>
                <c:ptCount val="1"/>
                <c:pt idx="0">
                  <c:v>60%</c:v>
                </c:pt>
              </c:strCache>
            </c:strRef>
          </c:tx>
          <c:spPr>
            <a:gradFill flip="none" rotWithShape="1">
              <a:gsLst>
                <a:gs pos="0">
                  <a:srgbClr val="000077"/>
                </a:gs>
                <a:gs pos="50000">
                  <a:srgbClr val="2626FF"/>
                </a:gs>
                <a:gs pos="100000">
                  <a:srgbClr val="000077"/>
                </a:gs>
              </a:gsLst>
              <a:lin ang="10800000" scaled="1"/>
              <a:tileRect/>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Sheet1!$B$6:$E$6</c:f>
              <c:numCache>
                <c:formatCode>General</c:formatCode>
                <c:ptCount val="4"/>
                <c:pt idx="0">
                  <c:v>8</c:v>
                </c:pt>
                <c:pt idx="1">
                  <c:v>5</c:v>
                </c:pt>
                <c:pt idx="2">
                  <c:v>4</c:v>
                </c:pt>
              </c:numCache>
            </c:numRef>
          </c:val>
        </c:ser>
        <c:ser>
          <c:idx val="5"/>
          <c:order val="5"/>
          <c:tx>
            <c:strRef>
              <c:f>Sheet1!$A$7</c:f>
              <c:strCache>
                <c:ptCount val="1"/>
                <c:pt idx="0">
                  <c:v>50%</c:v>
                </c:pt>
              </c:strCache>
            </c:strRef>
          </c:tx>
          <c:spPr>
            <a:gradFill>
              <a:gsLst>
                <a:gs pos="0">
                  <a:srgbClr val="A7722D">
                    <a:lumMod val="50000"/>
                  </a:srgbClr>
                </a:gs>
                <a:gs pos="50000">
                  <a:srgbClr val="A7722D">
                    <a:lumMod val="60000"/>
                    <a:lumOff val="40000"/>
                  </a:srgbClr>
                </a:gs>
                <a:gs pos="100000">
                  <a:schemeClr val="accent6">
                    <a:lumMod val="50000"/>
                  </a:schemeClr>
                </a:gs>
              </a:gsLst>
              <a:lin ang="10800000" scaled="1"/>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Sheet1!$B$7:$E$7</c:f>
              <c:numCache>
                <c:formatCode>General</c:formatCode>
                <c:ptCount val="4"/>
                <c:pt idx="0">
                  <c:v>8</c:v>
                </c:pt>
                <c:pt idx="1">
                  <c:v>5</c:v>
                </c:pt>
                <c:pt idx="2">
                  <c:v>1</c:v>
                </c:pt>
              </c:numCache>
            </c:numRef>
          </c:val>
        </c:ser>
        <c:ser>
          <c:idx val="6"/>
          <c:order val="6"/>
          <c:tx>
            <c:strRef>
              <c:f>Sheet1!$A$8</c:f>
              <c:strCache>
                <c:ptCount val="1"/>
                <c:pt idx="0">
                  <c:v>40%</c:v>
                </c:pt>
              </c:strCache>
            </c:strRef>
          </c:tx>
          <c:spPr>
            <a:gradFill flip="none" rotWithShape="1">
              <a:gsLst>
                <a:gs pos="0">
                  <a:srgbClr val="0070C0"/>
                </a:gs>
                <a:gs pos="50000">
                  <a:srgbClr val="00B0F0"/>
                </a:gs>
                <a:gs pos="100000">
                  <a:srgbClr val="0070C0"/>
                </a:gs>
              </a:gsLst>
              <a:lin ang="10800000" scaled="1"/>
              <a:tileRect/>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Sheet1!$B$8:$E$8</c:f>
              <c:numCache>
                <c:formatCode>General</c:formatCode>
                <c:ptCount val="4"/>
                <c:pt idx="0">
                  <c:v>6</c:v>
                </c:pt>
                <c:pt idx="1">
                  <c:v>2</c:v>
                </c:pt>
                <c:pt idx="2">
                  <c:v>2</c:v>
                </c:pt>
              </c:numCache>
            </c:numRef>
          </c:val>
        </c:ser>
        <c:ser>
          <c:idx val="7"/>
          <c:order val="7"/>
          <c:tx>
            <c:strRef>
              <c:f>Sheet1!$A$9</c:f>
              <c:strCache>
                <c:ptCount val="1"/>
                <c:pt idx="0">
                  <c:v>30%</c:v>
                </c:pt>
              </c:strCache>
            </c:strRef>
          </c:tx>
          <c:spPr>
            <a:gradFill flip="none" rotWithShape="1">
              <a:gsLst>
                <a:gs pos="0">
                  <a:srgbClr val="660066"/>
                </a:gs>
                <a:gs pos="50000">
                  <a:srgbClr val="A200A2"/>
                </a:gs>
                <a:gs pos="100000">
                  <a:srgbClr val="660066"/>
                </a:gs>
              </a:gsLst>
              <a:lin ang="10800000" scaled="1"/>
              <a:tileRect/>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Sheet1!$B$9:$E$9</c:f>
              <c:numCache>
                <c:formatCode>General</c:formatCode>
                <c:ptCount val="4"/>
                <c:pt idx="0">
                  <c:v>3</c:v>
                </c:pt>
                <c:pt idx="1">
                  <c:v>0</c:v>
                </c:pt>
                <c:pt idx="2">
                  <c:v>0</c:v>
                </c:pt>
              </c:numCache>
            </c:numRef>
          </c:val>
        </c:ser>
        <c:ser>
          <c:idx val="8"/>
          <c:order val="8"/>
          <c:tx>
            <c:strRef>
              <c:f>Sheet1!$A$10</c:f>
              <c:strCache>
                <c:ptCount val="1"/>
                <c:pt idx="0">
                  <c:v>20%</c:v>
                </c:pt>
              </c:strCache>
            </c:strRef>
          </c:tx>
          <c:spPr>
            <a:gradFill>
              <a:gsLst>
                <a:gs pos="0">
                  <a:srgbClr val="CC6600"/>
                </a:gs>
                <a:gs pos="50000">
                  <a:srgbClr val="FF9900"/>
                </a:gs>
                <a:gs pos="100000">
                  <a:srgbClr val="CC6600"/>
                </a:gs>
              </a:gsLst>
              <a:lin ang="10800000" scaled="1"/>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Sheet1!$B$10:$E$10</c:f>
              <c:numCache>
                <c:formatCode>General</c:formatCode>
                <c:ptCount val="4"/>
                <c:pt idx="0">
                  <c:v>9</c:v>
                </c:pt>
                <c:pt idx="1">
                  <c:v>1</c:v>
                </c:pt>
                <c:pt idx="2">
                  <c:v>1</c:v>
                </c:pt>
              </c:numCache>
            </c:numRef>
          </c:val>
        </c:ser>
        <c:ser>
          <c:idx val="9"/>
          <c:order val="9"/>
          <c:tx>
            <c:strRef>
              <c:f>Sheet1!$A$11</c:f>
              <c:strCache>
                <c:ptCount val="1"/>
                <c:pt idx="0">
                  <c:v>10%</c:v>
                </c:pt>
              </c:strCache>
            </c:strRef>
          </c:tx>
          <c:spPr>
            <a:gradFill flip="none" rotWithShape="1">
              <a:gsLst>
                <a:gs pos="0">
                  <a:srgbClr val="008080"/>
                </a:gs>
                <a:gs pos="50000">
                  <a:srgbClr val="00FFFF"/>
                </a:gs>
                <a:gs pos="100000">
                  <a:srgbClr val="008080"/>
                </a:gs>
              </a:gsLst>
              <a:lin ang="10800000" scaled="1"/>
              <a:tileRect/>
            </a:gradFill>
            <a:ln>
              <a:solidFill>
                <a:srgbClr val="000000"/>
              </a:solidFill>
            </a:ln>
          </c:spPr>
          <c:invertIfNegative val="0"/>
          <c:cat>
            <c:strRef>
              <c:f>Sheet1!$B$1:$E$1</c:f>
              <c:strCache>
                <c:ptCount val="4"/>
                <c:pt idx="0">
                  <c:v>1 Year  (N = 197)</c:v>
                </c:pt>
                <c:pt idx="1">
                  <c:v>2 Years  (N = 149)</c:v>
                </c:pt>
                <c:pt idx="2">
                  <c:v>3 Years  (N = 130)</c:v>
                </c:pt>
                <c:pt idx="3">
                  <c:v>Column2</c:v>
                </c:pt>
              </c:strCache>
            </c:strRef>
          </c:cat>
          <c:val>
            <c:numRef>
              <c:f>Sheet1!$B$11:$E$11</c:f>
              <c:numCache>
                <c:formatCode>General</c:formatCode>
                <c:ptCount val="4"/>
                <c:pt idx="0">
                  <c:v>7</c:v>
                </c:pt>
                <c:pt idx="1">
                  <c:v>2</c:v>
                </c:pt>
                <c:pt idx="2">
                  <c:v>2</c:v>
                </c:pt>
              </c:numCache>
            </c:numRef>
          </c:val>
        </c:ser>
        <c:dLbls>
          <c:showLegendKey val="0"/>
          <c:showVal val="0"/>
          <c:showCatName val="0"/>
          <c:showSerName val="0"/>
          <c:showPercent val="0"/>
          <c:showBubbleSize val="0"/>
        </c:dLbls>
        <c:gapWidth val="100"/>
        <c:overlap val="100"/>
        <c:axId val="442348256"/>
        <c:axId val="442356096"/>
      </c:barChart>
      <c:catAx>
        <c:axId val="442348256"/>
        <c:scaling>
          <c:orientation val="minMax"/>
        </c:scaling>
        <c:delete val="1"/>
        <c:axPos val="b"/>
        <c:numFmt formatCode="General" sourceLinked="0"/>
        <c:majorTickMark val="out"/>
        <c:minorTickMark val="none"/>
        <c:tickLblPos val="none"/>
        <c:crossAx val="442356096"/>
        <c:crosses val="autoZero"/>
        <c:auto val="1"/>
        <c:lblAlgn val="ctr"/>
        <c:lblOffset val="100"/>
        <c:noMultiLvlLbl val="0"/>
      </c:catAx>
      <c:valAx>
        <c:axId val="442356096"/>
        <c:scaling>
          <c:orientation val="minMax"/>
          <c:min val="0"/>
        </c:scaling>
        <c:delete val="0"/>
        <c:axPos val="l"/>
        <c:majorGridlines>
          <c:spPr>
            <a:ln w="6350">
              <a:solidFill>
                <a:schemeClr val="tx1"/>
              </a:solidFill>
              <a:prstDash val="sysDash"/>
            </a:ln>
          </c:spPr>
        </c:majorGridlines>
        <c:numFmt formatCode="0%" sourceLinked="1"/>
        <c:majorTickMark val="out"/>
        <c:minorTickMark val="none"/>
        <c:tickLblPos val="nextTo"/>
        <c:txPr>
          <a:bodyPr/>
          <a:lstStyle/>
          <a:p>
            <a:pPr>
              <a:defRPr sz="1500" b="1"/>
            </a:pPr>
            <a:endParaRPr lang="en-US"/>
          </a:p>
        </c:txPr>
        <c:crossAx val="442348256"/>
        <c:crosses val="autoZero"/>
        <c:crossBetween val="between"/>
        <c:majorUnit val="0.2"/>
      </c:valAx>
      <c:spPr>
        <a:solidFill>
          <a:srgbClr val="000000"/>
        </a:solidFill>
        <a:ln>
          <a:solidFill>
            <a:srgbClr val="FFFFFF"/>
          </a:solidFill>
        </a:ln>
      </c:spPr>
    </c:plotArea>
    <c:legend>
      <c:legendPos val="r"/>
      <c:layout>
        <c:manualLayout>
          <c:xMode val="edge"/>
          <c:yMode val="edge"/>
          <c:x val="0.78278101106926867"/>
          <c:y val="6.6615507807286811E-2"/>
          <c:w val="0.12156681501768812"/>
          <c:h val="0.76224921037415405"/>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87903685952363E-2"/>
          <c:y val="3.6402642466302836E-2"/>
          <c:w val="0.89292662330252193"/>
          <c:h val="0.86213421415543623"/>
        </c:manualLayout>
      </c:layout>
      <c:barChart>
        <c:barDir val="col"/>
        <c:grouping val="percentStacked"/>
        <c:varyColors val="0"/>
        <c:ser>
          <c:idx val="0"/>
          <c:order val="0"/>
          <c:tx>
            <c:strRef>
              <c:f>Sheet1!$A$2</c:f>
              <c:strCache>
                <c:ptCount val="1"/>
                <c:pt idx="0">
                  <c:v>Working Full Time</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5.7971014492753624E-3"/>
                  <c:y val="0.16837670714889463"/>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1.4492753623188421E-3"/>
                  <c:y val="0.20831820810534707"/>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2.8985507246376812E-3"/>
                  <c:y val="0.22033186529649895"/>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500" b="1"/>
                </a:pPr>
                <a:endParaRPr lang="en-US"/>
              </a:p>
            </c:txPr>
            <c:dLblPos val="inBase"/>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1 Year (N = 376)</c:v>
                </c:pt>
                <c:pt idx="1">
                  <c:v>3 Years (N = 269)</c:v>
                </c:pt>
                <c:pt idx="2">
                  <c:v>5 Years (N = 230)</c:v>
                </c:pt>
                <c:pt idx="3">
                  <c:v>Column2</c:v>
                </c:pt>
              </c:strCache>
            </c:strRef>
          </c:cat>
          <c:val>
            <c:numRef>
              <c:f>Sheet1!$B$2:$E$2</c:f>
              <c:numCache>
                <c:formatCode>General</c:formatCode>
                <c:ptCount val="4"/>
                <c:pt idx="0">
                  <c:v>84</c:v>
                </c:pt>
                <c:pt idx="1">
                  <c:v>87</c:v>
                </c:pt>
                <c:pt idx="2">
                  <c:v>78</c:v>
                </c:pt>
              </c:numCache>
            </c:numRef>
          </c:val>
        </c:ser>
        <c:ser>
          <c:idx val="1"/>
          <c:order val="1"/>
          <c:tx>
            <c:strRef>
              <c:f>Sheet1!$A$3</c:f>
              <c:strCache>
                <c:ptCount val="1"/>
                <c:pt idx="0">
                  <c:v>Working Part Time</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Sheet1!$B$1:$E$1</c:f>
              <c:strCache>
                <c:ptCount val="4"/>
                <c:pt idx="0">
                  <c:v>1 Year (N = 376)</c:v>
                </c:pt>
                <c:pt idx="1">
                  <c:v>3 Years (N = 269)</c:v>
                </c:pt>
                <c:pt idx="2">
                  <c:v>5 Years (N = 230)</c:v>
                </c:pt>
                <c:pt idx="3">
                  <c:v>Column2</c:v>
                </c:pt>
              </c:strCache>
            </c:strRef>
          </c:cat>
          <c:val>
            <c:numRef>
              <c:f>Sheet1!$B$3:$E$3</c:f>
              <c:numCache>
                <c:formatCode>General</c:formatCode>
                <c:ptCount val="4"/>
                <c:pt idx="0">
                  <c:v>38</c:v>
                </c:pt>
                <c:pt idx="1">
                  <c:v>24</c:v>
                </c:pt>
                <c:pt idx="2">
                  <c:v>29</c:v>
                </c:pt>
              </c:numCache>
            </c:numRef>
          </c:val>
        </c:ser>
        <c:ser>
          <c:idx val="2"/>
          <c:order val="2"/>
          <c:tx>
            <c:strRef>
              <c:f>Sheet1!$A$4</c:f>
              <c:strCache>
                <c:ptCount val="1"/>
                <c:pt idx="0">
                  <c:v>Not Working</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Sheet1!$B$1:$E$1</c:f>
              <c:strCache>
                <c:ptCount val="4"/>
                <c:pt idx="0">
                  <c:v>1 Year (N = 376)</c:v>
                </c:pt>
                <c:pt idx="1">
                  <c:v>3 Years (N = 269)</c:v>
                </c:pt>
                <c:pt idx="2">
                  <c:v>5 Years (N = 230)</c:v>
                </c:pt>
                <c:pt idx="3">
                  <c:v>Column2</c:v>
                </c:pt>
              </c:strCache>
            </c:strRef>
          </c:cat>
          <c:val>
            <c:numRef>
              <c:f>Sheet1!$B$4:$E$4</c:f>
              <c:numCache>
                <c:formatCode>General</c:formatCode>
                <c:ptCount val="4"/>
                <c:pt idx="0">
                  <c:v>236</c:v>
                </c:pt>
                <c:pt idx="1">
                  <c:v>137</c:v>
                </c:pt>
                <c:pt idx="2">
                  <c:v>105</c:v>
                </c:pt>
              </c:numCache>
            </c:numRef>
          </c:val>
        </c:ser>
        <c:ser>
          <c:idx val="3"/>
          <c:order val="3"/>
          <c:tx>
            <c:strRef>
              <c:f>Sheet1!$A$5</c:f>
              <c:strCache>
                <c:ptCount val="1"/>
                <c:pt idx="0">
                  <c:v>Retired</c:v>
                </c:pt>
              </c:strCache>
            </c:strRef>
          </c:tx>
          <c:spPr>
            <a:gradFill flip="none" rotWithShape="1">
              <a:gsLst>
                <a:gs pos="0">
                  <a:srgbClr val="6600CC"/>
                </a:gs>
                <a:gs pos="50000">
                  <a:srgbClr val="9933FF"/>
                </a:gs>
                <a:gs pos="100000">
                  <a:srgbClr val="6600CC"/>
                </a:gs>
              </a:gsLst>
              <a:lin ang="10800000" scaled="1"/>
              <a:tileRect/>
            </a:gradFill>
            <a:ln>
              <a:solidFill>
                <a:schemeClr val="bg2"/>
              </a:solidFill>
            </a:ln>
          </c:spPr>
          <c:invertIfNegative val="0"/>
          <c:cat>
            <c:strRef>
              <c:f>Sheet1!$B$1:$E$1</c:f>
              <c:strCache>
                <c:ptCount val="4"/>
                <c:pt idx="0">
                  <c:v>1 Year (N = 376)</c:v>
                </c:pt>
                <c:pt idx="1">
                  <c:v>3 Years (N = 269)</c:v>
                </c:pt>
                <c:pt idx="2">
                  <c:v>5 Years (N = 230)</c:v>
                </c:pt>
                <c:pt idx="3">
                  <c:v>Column2</c:v>
                </c:pt>
              </c:strCache>
            </c:strRef>
          </c:cat>
          <c:val>
            <c:numRef>
              <c:f>Sheet1!$B$5:$E$5</c:f>
              <c:numCache>
                <c:formatCode>General</c:formatCode>
                <c:ptCount val="4"/>
                <c:pt idx="0">
                  <c:v>9</c:v>
                </c:pt>
                <c:pt idx="1">
                  <c:v>9</c:v>
                </c:pt>
                <c:pt idx="2">
                  <c:v>10</c:v>
                </c:pt>
              </c:numCache>
            </c:numRef>
          </c:val>
        </c:ser>
        <c:ser>
          <c:idx val="4"/>
          <c:order val="4"/>
          <c:tx>
            <c:strRef>
              <c:f>Sheet1!$A$6</c:f>
              <c:strCache>
                <c:ptCount val="1"/>
                <c:pt idx="0">
                  <c:v>Working (FT/PT status unknown)</c:v>
                </c:pt>
              </c:strCache>
            </c:strRef>
          </c:tx>
          <c:spPr>
            <a:gradFill flip="none" rotWithShape="1">
              <a:gsLst>
                <a:gs pos="0">
                  <a:srgbClr val="000077"/>
                </a:gs>
                <a:gs pos="50000">
                  <a:srgbClr val="2626FF"/>
                </a:gs>
                <a:gs pos="100000">
                  <a:srgbClr val="000077"/>
                </a:gs>
              </a:gsLst>
              <a:lin ang="10800000" scaled="1"/>
              <a:tileRect/>
            </a:gradFill>
          </c:spPr>
          <c:invertIfNegative val="0"/>
          <c:cat>
            <c:strRef>
              <c:f>Sheet1!$B$1:$E$1</c:f>
              <c:strCache>
                <c:ptCount val="4"/>
                <c:pt idx="0">
                  <c:v>1 Year (N = 376)</c:v>
                </c:pt>
                <c:pt idx="1">
                  <c:v>3 Years (N = 269)</c:v>
                </c:pt>
                <c:pt idx="2">
                  <c:v>5 Years (N = 230)</c:v>
                </c:pt>
                <c:pt idx="3">
                  <c:v>Column2</c:v>
                </c:pt>
              </c:strCache>
            </c:strRef>
          </c:cat>
          <c:val>
            <c:numRef>
              <c:f>Sheet1!$B$6:$E$6</c:f>
              <c:numCache>
                <c:formatCode>General</c:formatCode>
                <c:ptCount val="4"/>
                <c:pt idx="0">
                  <c:v>9</c:v>
                </c:pt>
                <c:pt idx="1">
                  <c:v>12</c:v>
                </c:pt>
                <c:pt idx="2">
                  <c:v>8</c:v>
                </c:pt>
              </c:numCache>
            </c:numRef>
          </c:val>
        </c:ser>
        <c:dLbls>
          <c:showLegendKey val="0"/>
          <c:showVal val="0"/>
          <c:showCatName val="0"/>
          <c:showSerName val="0"/>
          <c:showPercent val="0"/>
          <c:showBubbleSize val="0"/>
        </c:dLbls>
        <c:gapWidth val="100"/>
        <c:overlap val="100"/>
        <c:axId val="442335320"/>
        <c:axId val="442345512"/>
      </c:barChart>
      <c:catAx>
        <c:axId val="442335320"/>
        <c:scaling>
          <c:orientation val="minMax"/>
        </c:scaling>
        <c:delete val="1"/>
        <c:axPos val="b"/>
        <c:numFmt formatCode="General" sourceLinked="0"/>
        <c:majorTickMark val="out"/>
        <c:minorTickMark val="none"/>
        <c:tickLblPos val="none"/>
        <c:crossAx val="442345512"/>
        <c:crosses val="autoZero"/>
        <c:auto val="1"/>
        <c:lblAlgn val="ctr"/>
        <c:lblOffset val="100"/>
        <c:noMultiLvlLbl val="0"/>
      </c:catAx>
      <c:valAx>
        <c:axId val="442345512"/>
        <c:scaling>
          <c:orientation val="minMax"/>
          <c:min val="0"/>
        </c:scaling>
        <c:delete val="0"/>
        <c:axPos val="l"/>
        <c:majorGridlines>
          <c:spPr>
            <a:ln w="6350">
              <a:solidFill>
                <a:schemeClr val="tx1"/>
              </a:solidFill>
              <a:prstDash val="sysDash"/>
            </a:ln>
          </c:spPr>
        </c:majorGridlines>
        <c:numFmt formatCode="0%" sourceLinked="1"/>
        <c:majorTickMark val="out"/>
        <c:minorTickMark val="none"/>
        <c:tickLblPos val="nextTo"/>
        <c:txPr>
          <a:bodyPr/>
          <a:lstStyle/>
          <a:p>
            <a:pPr>
              <a:defRPr sz="1500" b="1"/>
            </a:pPr>
            <a:endParaRPr lang="en-US"/>
          </a:p>
        </c:txPr>
        <c:crossAx val="442335320"/>
        <c:crosses val="autoZero"/>
        <c:crossBetween val="between"/>
        <c:majorUnit val="0.2"/>
      </c:valAx>
      <c:spPr>
        <a:solidFill>
          <a:srgbClr val="000000"/>
        </a:solidFill>
        <a:ln>
          <a:solidFill>
            <a:srgbClr val="FFFFFF"/>
          </a:solidFill>
        </a:ln>
      </c:spPr>
    </c:plotArea>
    <c:legend>
      <c:legendPos val="r"/>
      <c:layout>
        <c:manualLayout>
          <c:xMode val="edge"/>
          <c:yMode val="edge"/>
          <c:x val="0.7393027501997036"/>
          <c:y val="0.18808443436096425"/>
          <c:w val="0.21721898893073596"/>
          <c:h val="0.52213621602384463"/>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87903685952363E-2"/>
          <c:y val="3.6402642466302849E-2"/>
          <c:w val="0.89292662330252193"/>
          <c:h val="0.76052760006561682"/>
        </c:manualLayout>
      </c:layout>
      <c:barChart>
        <c:barDir val="col"/>
        <c:grouping val="percentStacked"/>
        <c:varyColors val="0"/>
        <c:ser>
          <c:idx val="0"/>
          <c:order val="0"/>
          <c:tx>
            <c:strRef>
              <c:f>Sheet1!$A$2</c:f>
              <c:strCache>
                <c:ptCount val="1"/>
                <c:pt idx="0">
                  <c:v>Working Full Time</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1.3284870686629558E-17"/>
                  <c:y val="0.16944164206036735"/>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2.6569741373259116E-17"/>
                  <c:y val="0.21233329232283454"/>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2.8985507246376812E-3"/>
                  <c:y val="0.22313627788713902"/>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5"/>
              <c:layout>
                <c:manualLayout>
                  <c:x val="-1.8840579710144929E-2"/>
                  <c:y val="0.12074044455380568"/>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6"/>
              <c:layout>
                <c:manualLayout>
                  <c:x val="-1.0627896549303646E-16"/>
                  <c:y val="0.15721784776902878"/>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7"/>
              <c:layout>
                <c:manualLayout>
                  <c:x val="-2.8985507246376812E-3"/>
                  <c:y val="0.15893126640419938"/>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500" b="1"/>
                </a:pPr>
                <a:endParaRPr lang="en-US"/>
              </a:p>
            </c:txPr>
            <c:dLblPos val="inBase"/>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1 Year
(N = 162)</c:v>
                </c:pt>
                <c:pt idx="1">
                  <c:v>3 Years
(N = 110)</c:v>
                </c:pt>
                <c:pt idx="2">
                  <c:v>5 Years
(N = 96)</c:v>
                </c:pt>
                <c:pt idx="3">
                  <c:v>Column1</c:v>
                </c:pt>
                <c:pt idx="4">
                  <c:v>Column2</c:v>
                </c:pt>
                <c:pt idx="5">
                  <c:v>1 Year
(N = 214)</c:v>
                </c:pt>
                <c:pt idx="6">
                  <c:v>3 Years
(N = 159)</c:v>
                </c:pt>
                <c:pt idx="7">
                  <c:v>5 Years
(N = 134)</c:v>
                </c:pt>
              </c:strCache>
            </c:strRef>
          </c:cat>
          <c:val>
            <c:numRef>
              <c:f>Sheet1!$B$2:$I$2</c:f>
              <c:numCache>
                <c:formatCode>General</c:formatCode>
                <c:ptCount val="8"/>
                <c:pt idx="0">
                  <c:v>48</c:v>
                </c:pt>
                <c:pt idx="1">
                  <c:v>45</c:v>
                </c:pt>
                <c:pt idx="2">
                  <c:v>42</c:v>
                </c:pt>
                <c:pt idx="5">
                  <c:v>36</c:v>
                </c:pt>
                <c:pt idx="6">
                  <c:v>42</c:v>
                </c:pt>
                <c:pt idx="7">
                  <c:v>36</c:v>
                </c:pt>
              </c:numCache>
            </c:numRef>
          </c:val>
        </c:ser>
        <c:ser>
          <c:idx val="1"/>
          <c:order val="1"/>
          <c:tx>
            <c:strRef>
              <c:f>Sheet1!$A$3</c:f>
              <c:strCache>
                <c:ptCount val="1"/>
                <c:pt idx="0">
                  <c:v>Working Part Time</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Sheet1!$B$1:$I$1</c:f>
              <c:strCache>
                <c:ptCount val="8"/>
                <c:pt idx="0">
                  <c:v>1 Year
(N = 162)</c:v>
                </c:pt>
                <c:pt idx="1">
                  <c:v>3 Years
(N = 110)</c:v>
                </c:pt>
                <c:pt idx="2">
                  <c:v>5 Years
(N = 96)</c:v>
                </c:pt>
                <c:pt idx="3">
                  <c:v>Column1</c:v>
                </c:pt>
                <c:pt idx="4">
                  <c:v>Column2</c:v>
                </c:pt>
                <c:pt idx="5">
                  <c:v>1 Year
(N = 214)</c:v>
                </c:pt>
                <c:pt idx="6">
                  <c:v>3 Years
(N = 159)</c:v>
                </c:pt>
                <c:pt idx="7">
                  <c:v>5 Years
(N = 134)</c:v>
                </c:pt>
              </c:strCache>
            </c:strRef>
          </c:cat>
          <c:val>
            <c:numRef>
              <c:f>Sheet1!$B$3:$I$3</c:f>
              <c:numCache>
                <c:formatCode>General</c:formatCode>
                <c:ptCount val="8"/>
                <c:pt idx="0">
                  <c:v>17</c:v>
                </c:pt>
                <c:pt idx="1">
                  <c:v>9</c:v>
                </c:pt>
                <c:pt idx="2">
                  <c:v>13</c:v>
                </c:pt>
                <c:pt idx="5">
                  <c:v>21</c:v>
                </c:pt>
                <c:pt idx="6">
                  <c:v>15</c:v>
                </c:pt>
                <c:pt idx="7">
                  <c:v>16</c:v>
                </c:pt>
              </c:numCache>
            </c:numRef>
          </c:val>
        </c:ser>
        <c:ser>
          <c:idx val="2"/>
          <c:order val="2"/>
          <c:tx>
            <c:strRef>
              <c:f>Sheet1!$A$4</c:f>
              <c:strCache>
                <c:ptCount val="1"/>
                <c:pt idx="0">
                  <c:v>Not Working</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Sheet1!$B$1:$I$1</c:f>
              <c:strCache>
                <c:ptCount val="8"/>
                <c:pt idx="0">
                  <c:v>1 Year
(N = 162)</c:v>
                </c:pt>
                <c:pt idx="1">
                  <c:v>3 Years
(N = 110)</c:v>
                </c:pt>
                <c:pt idx="2">
                  <c:v>5 Years
(N = 96)</c:v>
                </c:pt>
                <c:pt idx="3">
                  <c:v>Column1</c:v>
                </c:pt>
                <c:pt idx="4">
                  <c:v>Column2</c:v>
                </c:pt>
                <c:pt idx="5">
                  <c:v>1 Year
(N = 214)</c:v>
                </c:pt>
                <c:pt idx="6">
                  <c:v>3 Years
(N = 159)</c:v>
                </c:pt>
                <c:pt idx="7">
                  <c:v>5 Years
(N = 134)</c:v>
                </c:pt>
              </c:strCache>
            </c:strRef>
          </c:cat>
          <c:val>
            <c:numRef>
              <c:f>Sheet1!$B$4:$I$4</c:f>
              <c:numCache>
                <c:formatCode>General</c:formatCode>
                <c:ptCount val="8"/>
                <c:pt idx="0">
                  <c:v>92</c:v>
                </c:pt>
                <c:pt idx="1">
                  <c:v>52</c:v>
                </c:pt>
                <c:pt idx="2">
                  <c:v>39</c:v>
                </c:pt>
                <c:pt idx="5">
                  <c:v>144</c:v>
                </c:pt>
                <c:pt idx="6">
                  <c:v>85</c:v>
                </c:pt>
                <c:pt idx="7">
                  <c:v>66</c:v>
                </c:pt>
              </c:numCache>
            </c:numRef>
          </c:val>
        </c:ser>
        <c:ser>
          <c:idx val="3"/>
          <c:order val="3"/>
          <c:tx>
            <c:strRef>
              <c:f>Sheet1!$A$5</c:f>
              <c:strCache>
                <c:ptCount val="1"/>
                <c:pt idx="0">
                  <c:v>Retired</c:v>
                </c:pt>
              </c:strCache>
            </c:strRef>
          </c:tx>
          <c:spPr>
            <a:gradFill flip="none" rotWithShape="1">
              <a:gsLst>
                <a:gs pos="0">
                  <a:srgbClr val="6600CC"/>
                </a:gs>
                <a:gs pos="50000">
                  <a:srgbClr val="9933FF"/>
                </a:gs>
                <a:gs pos="100000">
                  <a:srgbClr val="6600CC"/>
                </a:gs>
              </a:gsLst>
              <a:lin ang="10800000" scaled="1"/>
              <a:tileRect/>
            </a:gradFill>
            <a:ln>
              <a:solidFill>
                <a:schemeClr val="bg2"/>
              </a:solidFill>
            </a:ln>
          </c:spPr>
          <c:invertIfNegative val="0"/>
          <c:cat>
            <c:strRef>
              <c:f>Sheet1!$B$1:$I$1</c:f>
              <c:strCache>
                <c:ptCount val="8"/>
                <c:pt idx="0">
                  <c:v>1 Year
(N = 162)</c:v>
                </c:pt>
                <c:pt idx="1">
                  <c:v>3 Years
(N = 110)</c:v>
                </c:pt>
                <c:pt idx="2">
                  <c:v>5 Years
(N = 96)</c:v>
                </c:pt>
                <c:pt idx="3">
                  <c:v>Column1</c:v>
                </c:pt>
                <c:pt idx="4">
                  <c:v>Column2</c:v>
                </c:pt>
                <c:pt idx="5">
                  <c:v>1 Year
(N = 214)</c:v>
                </c:pt>
                <c:pt idx="6">
                  <c:v>3 Years
(N = 159)</c:v>
                </c:pt>
                <c:pt idx="7">
                  <c:v>5 Years
(N = 134)</c:v>
                </c:pt>
              </c:strCache>
            </c:strRef>
          </c:cat>
          <c:val>
            <c:numRef>
              <c:f>Sheet1!$B$5:$I$5</c:f>
              <c:numCache>
                <c:formatCode>General</c:formatCode>
                <c:ptCount val="8"/>
                <c:pt idx="0">
                  <c:v>5</c:v>
                </c:pt>
                <c:pt idx="1">
                  <c:v>4</c:v>
                </c:pt>
                <c:pt idx="2">
                  <c:v>2</c:v>
                </c:pt>
                <c:pt idx="5">
                  <c:v>4</c:v>
                </c:pt>
                <c:pt idx="6">
                  <c:v>5</c:v>
                </c:pt>
                <c:pt idx="7">
                  <c:v>8</c:v>
                </c:pt>
              </c:numCache>
            </c:numRef>
          </c:val>
        </c:ser>
        <c:ser>
          <c:idx val="4"/>
          <c:order val="4"/>
          <c:tx>
            <c:strRef>
              <c:f>Sheet1!$A$6</c:f>
              <c:strCache>
                <c:ptCount val="1"/>
                <c:pt idx="0">
                  <c:v>Working (FT/PT status unknown)</c:v>
                </c:pt>
              </c:strCache>
            </c:strRef>
          </c:tx>
          <c:spPr>
            <a:gradFill flip="none" rotWithShape="1">
              <a:gsLst>
                <a:gs pos="0">
                  <a:srgbClr val="000077"/>
                </a:gs>
                <a:gs pos="50000">
                  <a:srgbClr val="2626FF"/>
                </a:gs>
                <a:gs pos="100000">
                  <a:srgbClr val="000077"/>
                </a:gs>
              </a:gsLst>
              <a:lin ang="10800000" scaled="1"/>
              <a:tileRect/>
            </a:gradFill>
          </c:spPr>
          <c:invertIfNegative val="0"/>
          <c:cat>
            <c:strRef>
              <c:f>Sheet1!$B$1:$I$1</c:f>
              <c:strCache>
                <c:ptCount val="8"/>
                <c:pt idx="0">
                  <c:v>1 Year
(N = 162)</c:v>
                </c:pt>
                <c:pt idx="1">
                  <c:v>3 Years
(N = 110)</c:v>
                </c:pt>
                <c:pt idx="2">
                  <c:v>5 Years
(N = 96)</c:v>
                </c:pt>
                <c:pt idx="3">
                  <c:v>Column1</c:v>
                </c:pt>
                <c:pt idx="4">
                  <c:v>Column2</c:v>
                </c:pt>
                <c:pt idx="5">
                  <c:v>1 Year
(N = 214)</c:v>
                </c:pt>
                <c:pt idx="6">
                  <c:v>3 Years
(N = 159)</c:v>
                </c:pt>
                <c:pt idx="7">
                  <c:v>5 Years
(N = 134)</c:v>
                </c:pt>
              </c:strCache>
            </c:strRef>
          </c:cat>
          <c:val>
            <c:numRef>
              <c:f>Sheet1!$B$6:$I$6</c:f>
              <c:numCache>
                <c:formatCode>General</c:formatCode>
                <c:ptCount val="8"/>
                <c:pt idx="0">
                  <c:v>0</c:v>
                </c:pt>
                <c:pt idx="1">
                  <c:v>0</c:v>
                </c:pt>
                <c:pt idx="2">
                  <c:v>0</c:v>
                </c:pt>
                <c:pt idx="5">
                  <c:v>9</c:v>
                </c:pt>
                <c:pt idx="6">
                  <c:v>12</c:v>
                </c:pt>
                <c:pt idx="7">
                  <c:v>8</c:v>
                </c:pt>
              </c:numCache>
            </c:numRef>
          </c:val>
        </c:ser>
        <c:dLbls>
          <c:showLegendKey val="0"/>
          <c:showVal val="0"/>
          <c:showCatName val="0"/>
          <c:showSerName val="0"/>
          <c:showPercent val="0"/>
          <c:showBubbleSize val="0"/>
        </c:dLbls>
        <c:gapWidth val="100"/>
        <c:overlap val="100"/>
        <c:axId val="442351784"/>
        <c:axId val="442361976"/>
      </c:barChart>
      <c:catAx>
        <c:axId val="442351784"/>
        <c:scaling>
          <c:orientation val="minMax"/>
        </c:scaling>
        <c:delete val="1"/>
        <c:axPos val="b"/>
        <c:numFmt formatCode="General" sourceLinked="0"/>
        <c:majorTickMark val="out"/>
        <c:minorTickMark val="none"/>
        <c:tickLblPos val="none"/>
        <c:crossAx val="442361976"/>
        <c:crosses val="autoZero"/>
        <c:auto val="1"/>
        <c:lblAlgn val="ctr"/>
        <c:lblOffset val="100"/>
        <c:noMultiLvlLbl val="0"/>
      </c:catAx>
      <c:valAx>
        <c:axId val="442361976"/>
        <c:scaling>
          <c:orientation val="minMax"/>
          <c:min val="0"/>
        </c:scaling>
        <c:delete val="0"/>
        <c:axPos val="l"/>
        <c:majorGridlines>
          <c:spPr>
            <a:ln w="6350">
              <a:solidFill>
                <a:schemeClr val="tx1"/>
              </a:solidFill>
              <a:prstDash val="sysDash"/>
            </a:ln>
          </c:spPr>
        </c:majorGridlines>
        <c:numFmt formatCode="0%" sourceLinked="1"/>
        <c:majorTickMark val="out"/>
        <c:minorTickMark val="none"/>
        <c:tickLblPos val="nextTo"/>
        <c:txPr>
          <a:bodyPr/>
          <a:lstStyle/>
          <a:p>
            <a:pPr>
              <a:defRPr sz="1500" b="1"/>
            </a:pPr>
            <a:endParaRPr lang="en-US"/>
          </a:p>
        </c:txPr>
        <c:crossAx val="442351784"/>
        <c:crosses val="autoZero"/>
        <c:crossBetween val="between"/>
        <c:majorUnit val="0.2"/>
      </c:valAx>
      <c:spPr>
        <a:solidFill>
          <a:srgbClr val="000000"/>
        </a:solidFill>
        <a:ln>
          <a:solidFill>
            <a:srgbClr val="FFFFFF"/>
          </a:solidFill>
        </a:ln>
      </c:spPr>
    </c:plotArea>
    <c:legend>
      <c:legendPos val="r"/>
      <c:layout>
        <c:manualLayout>
          <c:xMode val="edge"/>
          <c:yMode val="edge"/>
          <c:x val="0.43350564875042796"/>
          <c:y val="0.15418612927621336"/>
          <c:w val="0.21721898893073602"/>
          <c:h val="0.52213621602384463"/>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87903685952363E-2"/>
          <c:y val="3.6402642466302849E-2"/>
          <c:w val="0.89292662330252193"/>
          <c:h val="0.82823590907068823"/>
        </c:manualLayout>
      </c:layout>
      <c:barChart>
        <c:barDir val="col"/>
        <c:grouping val="percentStacked"/>
        <c:varyColors val="0"/>
        <c:ser>
          <c:idx val="0"/>
          <c:order val="0"/>
          <c:tx>
            <c:strRef>
              <c:f>Sheet1!$A$2</c:f>
              <c:strCache>
                <c:ptCount val="1"/>
                <c:pt idx="0">
                  <c:v>No Hospitalization</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2.8985507246376812E-3"/>
                  <c:y val="0.23714377863783975"/>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0"/>
                  <c:y val="0.34366430891053878"/>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5.7971014492753624E-3"/>
                  <c:y val="0.37824969971973882"/>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500" b="1"/>
                </a:pPr>
                <a:endParaRPr lang="en-US"/>
              </a:p>
            </c:txPr>
            <c:dLblPos val="inBase"/>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Up to 1 Year         (N =523)</c:v>
                </c:pt>
                <c:pt idx="1">
                  <c:v>Between 2 and 3 Years (N = 362)</c:v>
                </c:pt>
                <c:pt idx="2">
                  <c:v>Between 4 and 5 Years (N = 300)</c:v>
                </c:pt>
              </c:strCache>
            </c:strRef>
          </c:cat>
          <c:val>
            <c:numRef>
              <c:f>Sheet1!$B$2:$D$2</c:f>
              <c:numCache>
                <c:formatCode>General</c:formatCode>
                <c:ptCount val="3"/>
                <c:pt idx="0">
                  <c:v>212</c:v>
                </c:pt>
                <c:pt idx="1">
                  <c:v>231</c:v>
                </c:pt>
                <c:pt idx="2">
                  <c:v>215</c:v>
                </c:pt>
              </c:numCache>
            </c:numRef>
          </c:val>
        </c:ser>
        <c:ser>
          <c:idx val="1"/>
          <c:order val="1"/>
          <c:tx>
            <c:strRef>
              <c:f>Sheet1!$A$3</c:f>
              <c:strCache>
                <c:ptCount val="1"/>
                <c:pt idx="0">
                  <c:v>Hospitalized, Not Rejection/Not Infection</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Sheet1!$B$1:$D$1</c:f>
              <c:strCache>
                <c:ptCount val="3"/>
                <c:pt idx="0">
                  <c:v>Up to 1 Year         (N =523)</c:v>
                </c:pt>
                <c:pt idx="1">
                  <c:v>Between 2 and 3 Years (N = 362)</c:v>
                </c:pt>
                <c:pt idx="2">
                  <c:v>Between 4 and 5 Years (N = 300)</c:v>
                </c:pt>
              </c:strCache>
            </c:strRef>
          </c:cat>
          <c:val>
            <c:numRef>
              <c:f>Sheet1!$B$3:$D$3</c:f>
              <c:numCache>
                <c:formatCode>General</c:formatCode>
                <c:ptCount val="3"/>
                <c:pt idx="0">
                  <c:v>101</c:v>
                </c:pt>
                <c:pt idx="1">
                  <c:v>44</c:v>
                </c:pt>
                <c:pt idx="2">
                  <c:v>31</c:v>
                </c:pt>
              </c:numCache>
            </c:numRef>
          </c:val>
        </c:ser>
        <c:ser>
          <c:idx val="2"/>
          <c:order val="2"/>
          <c:tx>
            <c:strRef>
              <c:f>Sheet1!$A$4</c:f>
              <c:strCache>
                <c:ptCount val="1"/>
                <c:pt idx="0">
                  <c:v>Hospitalized, Rejection Only</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Sheet1!$B$1:$D$1</c:f>
              <c:strCache>
                <c:ptCount val="3"/>
                <c:pt idx="0">
                  <c:v>Up to 1 Year         (N =523)</c:v>
                </c:pt>
                <c:pt idx="1">
                  <c:v>Between 2 and 3 Years (N = 362)</c:v>
                </c:pt>
                <c:pt idx="2">
                  <c:v>Between 4 and 5 Years (N = 300)</c:v>
                </c:pt>
              </c:strCache>
            </c:strRef>
          </c:cat>
          <c:val>
            <c:numRef>
              <c:f>Sheet1!$B$4:$D$4</c:f>
              <c:numCache>
                <c:formatCode>General</c:formatCode>
                <c:ptCount val="3"/>
                <c:pt idx="0">
                  <c:v>30</c:v>
                </c:pt>
                <c:pt idx="1">
                  <c:v>8</c:v>
                </c:pt>
                <c:pt idx="2">
                  <c:v>6</c:v>
                </c:pt>
              </c:numCache>
            </c:numRef>
          </c:val>
        </c:ser>
        <c:ser>
          <c:idx val="3"/>
          <c:order val="3"/>
          <c:tx>
            <c:strRef>
              <c:f>Sheet1!$A$5</c:f>
              <c:strCache>
                <c:ptCount val="1"/>
                <c:pt idx="0">
                  <c:v>Hospitalized, Infection Only</c:v>
                </c:pt>
              </c:strCache>
            </c:strRef>
          </c:tx>
          <c:spPr>
            <a:gradFill flip="none" rotWithShape="1">
              <a:gsLst>
                <a:gs pos="0">
                  <a:srgbClr val="6600CC"/>
                </a:gs>
                <a:gs pos="50000">
                  <a:srgbClr val="9933FF"/>
                </a:gs>
                <a:gs pos="100000">
                  <a:srgbClr val="6600CC"/>
                </a:gs>
              </a:gsLst>
              <a:lin ang="10800000" scaled="1"/>
              <a:tileRect/>
            </a:gradFill>
            <a:ln>
              <a:solidFill>
                <a:schemeClr val="bg2"/>
              </a:solidFill>
            </a:ln>
          </c:spPr>
          <c:invertIfNegative val="0"/>
          <c:cat>
            <c:strRef>
              <c:f>Sheet1!$B$1:$D$1</c:f>
              <c:strCache>
                <c:ptCount val="3"/>
                <c:pt idx="0">
                  <c:v>Up to 1 Year         (N =523)</c:v>
                </c:pt>
                <c:pt idx="1">
                  <c:v>Between 2 and 3 Years (N = 362)</c:v>
                </c:pt>
                <c:pt idx="2">
                  <c:v>Between 4 and 5 Years (N = 300)</c:v>
                </c:pt>
              </c:strCache>
            </c:strRef>
          </c:cat>
          <c:val>
            <c:numRef>
              <c:f>Sheet1!$B$5:$D$5</c:f>
              <c:numCache>
                <c:formatCode>General</c:formatCode>
                <c:ptCount val="3"/>
                <c:pt idx="0">
                  <c:v>114</c:v>
                </c:pt>
                <c:pt idx="1">
                  <c:v>61</c:v>
                </c:pt>
                <c:pt idx="2">
                  <c:v>39</c:v>
                </c:pt>
              </c:numCache>
            </c:numRef>
          </c:val>
        </c:ser>
        <c:ser>
          <c:idx val="4"/>
          <c:order val="4"/>
          <c:tx>
            <c:strRef>
              <c:f>Sheet1!$A$6</c:f>
              <c:strCache>
                <c:ptCount val="1"/>
                <c:pt idx="0">
                  <c:v>Hospitalized, Rejection and Infection</c:v>
                </c:pt>
              </c:strCache>
            </c:strRef>
          </c:tx>
          <c:spPr>
            <a:gradFill flip="none" rotWithShape="1">
              <a:gsLst>
                <a:gs pos="0">
                  <a:srgbClr val="000077"/>
                </a:gs>
                <a:gs pos="50000">
                  <a:srgbClr val="2626FF"/>
                </a:gs>
                <a:gs pos="100000">
                  <a:srgbClr val="000077"/>
                </a:gs>
              </a:gsLst>
              <a:lin ang="10800000" scaled="1"/>
              <a:tileRect/>
            </a:gradFill>
          </c:spPr>
          <c:invertIfNegative val="0"/>
          <c:cat>
            <c:strRef>
              <c:f>Sheet1!$B$1:$D$1</c:f>
              <c:strCache>
                <c:ptCount val="3"/>
                <c:pt idx="0">
                  <c:v>Up to 1 Year         (N =523)</c:v>
                </c:pt>
                <c:pt idx="1">
                  <c:v>Between 2 and 3 Years (N = 362)</c:v>
                </c:pt>
                <c:pt idx="2">
                  <c:v>Between 4 and 5 Years (N = 300)</c:v>
                </c:pt>
              </c:strCache>
            </c:strRef>
          </c:cat>
          <c:val>
            <c:numRef>
              <c:f>Sheet1!$B$6:$D$6</c:f>
              <c:numCache>
                <c:formatCode>General</c:formatCode>
                <c:ptCount val="3"/>
                <c:pt idx="0">
                  <c:v>66</c:v>
                </c:pt>
                <c:pt idx="1">
                  <c:v>18</c:v>
                </c:pt>
                <c:pt idx="2">
                  <c:v>9</c:v>
                </c:pt>
              </c:numCache>
            </c:numRef>
          </c:val>
        </c:ser>
        <c:dLbls>
          <c:showLegendKey val="0"/>
          <c:showVal val="0"/>
          <c:showCatName val="0"/>
          <c:showSerName val="0"/>
          <c:showPercent val="0"/>
          <c:showBubbleSize val="0"/>
        </c:dLbls>
        <c:gapWidth val="100"/>
        <c:overlap val="100"/>
        <c:axId val="442342768"/>
        <c:axId val="442343552"/>
      </c:barChart>
      <c:catAx>
        <c:axId val="442342768"/>
        <c:scaling>
          <c:orientation val="minMax"/>
        </c:scaling>
        <c:delete val="1"/>
        <c:axPos val="b"/>
        <c:numFmt formatCode="General" sourceLinked="0"/>
        <c:majorTickMark val="out"/>
        <c:minorTickMark val="none"/>
        <c:tickLblPos val="none"/>
        <c:crossAx val="442343552"/>
        <c:crosses val="autoZero"/>
        <c:auto val="1"/>
        <c:lblAlgn val="ctr"/>
        <c:lblOffset val="100"/>
        <c:noMultiLvlLbl val="0"/>
      </c:catAx>
      <c:valAx>
        <c:axId val="442343552"/>
        <c:scaling>
          <c:orientation val="minMax"/>
          <c:min val="0"/>
        </c:scaling>
        <c:delete val="0"/>
        <c:axPos val="l"/>
        <c:majorGridlines>
          <c:spPr>
            <a:ln w="6350">
              <a:solidFill>
                <a:schemeClr val="tx1"/>
              </a:solidFill>
              <a:prstDash val="sysDash"/>
            </a:ln>
          </c:spPr>
        </c:majorGridlines>
        <c:numFmt formatCode="0%" sourceLinked="1"/>
        <c:majorTickMark val="out"/>
        <c:minorTickMark val="none"/>
        <c:tickLblPos val="nextTo"/>
        <c:txPr>
          <a:bodyPr/>
          <a:lstStyle/>
          <a:p>
            <a:pPr>
              <a:defRPr sz="1500" b="1"/>
            </a:pPr>
            <a:endParaRPr lang="en-US"/>
          </a:p>
        </c:txPr>
        <c:crossAx val="442342768"/>
        <c:crosses val="autoZero"/>
        <c:crossBetween val="between"/>
        <c:majorUnit val="0.2"/>
      </c:valAx>
      <c:spPr>
        <a:solidFill>
          <a:srgbClr val="000000"/>
        </a:solidFill>
        <a:ln>
          <a:solidFill>
            <a:srgbClr val="FFFFFF"/>
          </a:solidFill>
        </a:ln>
      </c:spPr>
    </c:plotArea>
    <c:legend>
      <c:legendPos val="b"/>
      <c:layout>
        <c:manualLayout>
          <c:xMode val="edge"/>
          <c:yMode val="edge"/>
          <c:x val="0.11313614059112369"/>
          <c:y val="0.6103082877352195"/>
          <c:w val="0.84329293620906165"/>
          <c:h val="0.17782730548511944"/>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738983284984112E-2"/>
          <c:y val="4.693902685241276E-2"/>
          <c:w val="0.82969724179214444"/>
          <c:h val="0.76806178073894604"/>
        </c:manualLayout>
      </c:layout>
      <c:barChart>
        <c:barDir val="col"/>
        <c:grouping val="clustered"/>
        <c:varyColors val="0"/>
        <c:ser>
          <c:idx val="0"/>
          <c:order val="0"/>
          <c:tx>
            <c:strRef>
              <c:f>Sheet1!$B$1</c:f>
              <c:strCache>
                <c:ptCount val="1"/>
                <c:pt idx="0">
                  <c:v>N</c:v>
                </c:pt>
              </c:strCache>
            </c:strRef>
          </c:tx>
          <c:spPr>
            <a:gradFill>
              <a:gsLst>
                <a:gs pos="0">
                  <a:srgbClr val="00B050"/>
                </a:gs>
                <a:gs pos="50000">
                  <a:srgbClr val="00FF00"/>
                </a:gs>
                <a:gs pos="100000">
                  <a:srgbClr val="00B050"/>
                </a:gs>
              </a:gsLst>
              <a:lin ang="10800000" scaled="1"/>
            </a:gradFill>
          </c:spPr>
          <c:invertIfNegative val="0"/>
          <c:cat>
            <c:numRef>
              <c:f>Sheet1!$A$2:$A$32</c:f>
              <c:numCache>
                <c:formatCode>General</c:formatCode>
                <c:ptCount val="31"/>
                <c:pt idx="0">
                  <c:v>1982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numCache>
            </c:numRef>
          </c:cat>
          <c:val>
            <c:numRef>
              <c:f>Sheet1!$B$2:$B$32</c:f>
              <c:numCache>
                <c:formatCode>General</c:formatCode>
                <c:ptCount val="31"/>
                <c:pt idx="0">
                  <c:v>0</c:v>
                </c:pt>
                <c:pt idx="1">
                  <c:v>0</c:v>
                </c:pt>
                <c:pt idx="2">
                  <c:v>1</c:v>
                </c:pt>
                <c:pt idx="3">
                  <c:v>1</c:v>
                </c:pt>
                <c:pt idx="4">
                  <c:v>4</c:v>
                </c:pt>
                <c:pt idx="5">
                  <c:v>6</c:v>
                </c:pt>
                <c:pt idx="6">
                  <c:v>8</c:v>
                </c:pt>
                <c:pt idx="7">
                  <c:v>6</c:v>
                </c:pt>
                <c:pt idx="8">
                  <c:v>8</c:v>
                </c:pt>
                <c:pt idx="9">
                  <c:v>4</c:v>
                </c:pt>
                <c:pt idx="10">
                  <c:v>5</c:v>
                </c:pt>
                <c:pt idx="11">
                  <c:v>2</c:v>
                </c:pt>
                <c:pt idx="12">
                  <c:v>2</c:v>
                </c:pt>
                <c:pt idx="13">
                  <c:v>7</c:v>
                </c:pt>
                <c:pt idx="14">
                  <c:v>2</c:v>
                </c:pt>
                <c:pt idx="15">
                  <c:v>1</c:v>
                </c:pt>
                <c:pt idx="16">
                  <c:v>7</c:v>
                </c:pt>
                <c:pt idx="17">
                  <c:v>2</c:v>
                </c:pt>
                <c:pt idx="18">
                  <c:v>4</c:v>
                </c:pt>
                <c:pt idx="19">
                  <c:v>5</c:v>
                </c:pt>
                <c:pt idx="20">
                  <c:v>2</c:v>
                </c:pt>
                <c:pt idx="21">
                  <c:v>2</c:v>
                </c:pt>
                <c:pt idx="22">
                  <c:v>1</c:v>
                </c:pt>
                <c:pt idx="23">
                  <c:v>2</c:v>
                </c:pt>
                <c:pt idx="24">
                  <c:v>1</c:v>
                </c:pt>
                <c:pt idx="25">
                  <c:v>4</c:v>
                </c:pt>
                <c:pt idx="26">
                  <c:v>1</c:v>
                </c:pt>
                <c:pt idx="27">
                  <c:v>4</c:v>
                </c:pt>
                <c:pt idx="28">
                  <c:v>1</c:v>
                </c:pt>
                <c:pt idx="29">
                  <c:v>0</c:v>
                </c:pt>
                <c:pt idx="30">
                  <c:v>3</c:v>
                </c:pt>
              </c:numCache>
            </c:numRef>
          </c:val>
        </c:ser>
        <c:dLbls>
          <c:showLegendKey val="0"/>
          <c:showVal val="0"/>
          <c:showCatName val="0"/>
          <c:showSerName val="0"/>
          <c:showPercent val="0"/>
          <c:showBubbleSize val="0"/>
        </c:dLbls>
        <c:gapWidth val="50"/>
        <c:axId val="664858392"/>
        <c:axId val="664858784"/>
      </c:barChart>
      <c:lineChart>
        <c:grouping val="standard"/>
        <c:varyColors val="0"/>
        <c:ser>
          <c:idx val="1"/>
          <c:order val="1"/>
          <c:tx>
            <c:strRef>
              <c:f>Sheet1!$C$1</c:f>
              <c:strCache>
                <c:ptCount val="1"/>
                <c:pt idx="0">
                  <c:v>%</c:v>
                </c:pt>
              </c:strCache>
            </c:strRef>
          </c:tx>
          <c:spPr>
            <a:ln w="41275">
              <a:solidFill>
                <a:srgbClr val="FF0000"/>
              </a:solidFill>
            </a:ln>
          </c:spPr>
          <c:marker>
            <c:symbol val="none"/>
          </c:marker>
          <c:cat>
            <c:numRef>
              <c:f>Sheet1!$A$2:$A$32</c:f>
              <c:numCache>
                <c:formatCode>General</c:formatCode>
                <c:ptCount val="31"/>
                <c:pt idx="0">
                  <c:v>1982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numCache>
            </c:numRef>
          </c:cat>
          <c:val>
            <c:numRef>
              <c:f>Sheet1!$C$2:$C$32</c:f>
              <c:numCache>
                <c:formatCode>General</c:formatCode>
                <c:ptCount val="31"/>
                <c:pt idx="0">
                  <c:v>0</c:v>
                </c:pt>
                <c:pt idx="1">
                  <c:v>0</c:v>
                </c:pt>
                <c:pt idx="2">
                  <c:v>3.125</c:v>
                </c:pt>
                <c:pt idx="3">
                  <c:v>1.3513500000000001</c:v>
                </c:pt>
                <c:pt idx="4">
                  <c:v>4.2553200000000002</c:v>
                </c:pt>
                <c:pt idx="5">
                  <c:v>4.61538</c:v>
                </c:pt>
                <c:pt idx="6">
                  <c:v>4.12371</c:v>
                </c:pt>
                <c:pt idx="7">
                  <c:v>2.6548699999999998</c:v>
                </c:pt>
                <c:pt idx="8">
                  <c:v>3.58744</c:v>
                </c:pt>
                <c:pt idx="9">
                  <c:v>1.85185</c:v>
                </c:pt>
                <c:pt idx="10">
                  <c:v>2.4875600000000002</c:v>
                </c:pt>
                <c:pt idx="11">
                  <c:v>1.10497</c:v>
                </c:pt>
                <c:pt idx="12">
                  <c:v>1</c:v>
                </c:pt>
                <c:pt idx="13">
                  <c:v>3.3980600000000001</c:v>
                </c:pt>
                <c:pt idx="14">
                  <c:v>1.4598500000000001</c:v>
                </c:pt>
                <c:pt idx="15">
                  <c:v>0.58479999999999999</c:v>
                </c:pt>
                <c:pt idx="16">
                  <c:v>5.0359699999999998</c:v>
                </c:pt>
                <c:pt idx="17">
                  <c:v>1.4285699999999999</c:v>
                </c:pt>
                <c:pt idx="18">
                  <c:v>3.25203</c:v>
                </c:pt>
                <c:pt idx="19">
                  <c:v>4.8543700000000003</c:v>
                </c:pt>
                <c:pt idx="20">
                  <c:v>1.9802</c:v>
                </c:pt>
                <c:pt idx="21">
                  <c:v>2.53165</c:v>
                </c:pt>
                <c:pt idx="22">
                  <c:v>1.0869599999999999</c:v>
                </c:pt>
                <c:pt idx="23">
                  <c:v>2.2222200000000001</c:v>
                </c:pt>
                <c:pt idx="24">
                  <c:v>1.0638300000000001</c:v>
                </c:pt>
                <c:pt idx="25">
                  <c:v>4.7058799999999996</c:v>
                </c:pt>
                <c:pt idx="26">
                  <c:v>1.19048</c:v>
                </c:pt>
                <c:pt idx="27">
                  <c:v>5.0632900000000003</c:v>
                </c:pt>
                <c:pt idx="28">
                  <c:v>1.14943</c:v>
                </c:pt>
                <c:pt idx="29">
                  <c:v>0</c:v>
                </c:pt>
                <c:pt idx="30">
                  <c:v>4</c:v>
                </c:pt>
              </c:numCache>
            </c:numRef>
          </c:val>
          <c:smooth val="0"/>
        </c:ser>
        <c:dLbls>
          <c:showLegendKey val="0"/>
          <c:showVal val="0"/>
          <c:showCatName val="0"/>
          <c:showSerName val="0"/>
          <c:showPercent val="0"/>
          <c:showBubbleSize val="0"/>
        </c:dLbls>
        <c:marker val="1"/>
        <c:smooth val="0"/>
        <c:axId val="664868192"/>
        <c:axId val="664859568"/>
      </c:lineChart>
      <c:catAx>
        <c:axId val="664858392"/>
        <c:scaling>
          <c:orientation val="minMax"/>
        </c:scaling>
        <c:delete val="0"/>
        <c:axPos val="b"/>
        <c:title>
          <c:tx>
            <c:rich>
              <a:bodyPr/>
              <a:lstStyle/>
              <a:p>
                <a:pPr>
                  <a:defRPr sz="1800"/>
                </a:pPr>
                <a:r>
                  <a:rPr lang="en-US" sz="1800" dirty="0" smtClean="0"/>
                  <a:t>Year of retransplant</a:t>
                </a:r>
                <a:endParaRPr lang="en-US" sz="1800" dirty="0"/>
              </a:p>
            </c:rich>
          </c:tx>
          <c:layout>
            <c:manualLayout>
              <c:xMode val="edge"/>
              <c:yMode val="edge"/>
              <c:x val="0.41740825799552883"/>
              <c:y val="0.92100181708055873"/>
            </c:manualLayout>
          </c:layout>
          <c:overlay val="0"/>
        </c:title>
        <c:numFmt formatCode="General" sourceLinked="1"/>
        <c:majorTickMark val="out"/>
        <c:minorTickMark val="none"/>
        <c:tickLblPos val="nextTo"/>
        <c:txPr>
          <a:bodyPr rot="-2700000"/>
          <a:lstStyle/>
          <a:p>
            <a:pPr>
              <a:defRPr sz="1500" b="1"/>
            </a:pPr>
            <a:endParaRPr lang="en-US"/>
          </a:p>
        </c:txPr>
        <c:crossAx val="664858784"/>
        <c:crosses val="autoZero"/>
        <c:auto val="1"/>
        <c:lblAlgn val="ctr"/>
        <c:lblOffset val="100"/>
        <c:tickLblSkip val="1"/>
        <c:noMultiLvlLbl val="0"/>
      </c:catAx>
      <c:valAx>
        <c:axId val="664858784"/>
        <c:scaling>
          <c:orientation val="minMax"/>
        </c:scaling>
        <c:delete val="0"/>
        <c:axPos val="l"/>
        <c:majorGridlines/>
        <c:title>
          <c:tx>
            <c:rich>
              <a:bodyPr rot="-5400000" vert="horz"/>
              <a:lstStyle/>
              <a:p>
                <a:pPr>
                  <a:defRPr/>
                </a:pPr>
                <a:r>
                  <a:rPr lang="en-US" dirty="0" smtClean="0"/>
                  <a:t>Number of retransplants</a:t>
                </a:r>
                <a:endParaRPr lang="en-US" dirty="0"/>
              </a:p>
            </c:rich>
          </c:tx>
          <c:layout>
            <c:manualLayout>
              <c:xMode val="edge"/>
              <c:yMode val="edge"/>
              <c:x val="5.7610344578487311E-3"/>
              <c:y val="0.17453401978598829"/>
            </c:manualLayout>
          </c:layout>
          <c:overlay val="0"/>
        </c:title>
        <c:numFmt formatCode="General" sourceLinked="1"/>
        <c:majorTickMark val="out"/>
        <c:minorTickMark val="none"/>
        <c:tickLblPos val="nextTo"/>
        <c:txPr>
          <a:bodyPr/>
          <a:lstStyle/>
          <a:p>
            <a:pPr>
              <a:defRPr sz="1600" b="1"/>
            </a:pPr>
            <a:endParaRPr lang="en-US"/>
          </a:p>
        </c:txPr>
        <c:crossAx val="664858392"/>
        <c:crosses val="autoZero"/>
        <c:crossBetween val="between"/>
      </c:valAx>
      <c:valAx>
        <c:axId val="664859568"/>
        <c:scaling>
          <c:orientation val="minMax"/>
          <c:max val="9"/>
        </c:scaling>
        <c:delete val="0"/>
        <c:axPos val="r"/>
        <c:title>
          <c:tx>
            <c:rich>
              <a:bodyPr/>
              <a:lstStyle/>
              <a:p>
                <a:pPr>
                  <a:defRPr/>
                </a:pPr>
                <a:r>
                  <a:rPr lang="en-US" dirty="0" smtClean="0"/>
                  <a:t>% of retransplants</a:t>
                </a:r>
                <a:endParaRPr lang="en-US" dirty="0"/>
              </a:p>
            </c:rich>
          </c:tx>
          <c:layout/>
          <c:overlay val="0"/>
        </c:title>
        <c:numFmt formatCode="General" sourceLinked="1"/>
        <c:majorTickMark val="out"/>
        <c:minorTickMark val="none"/>
        <c:tickLblPos val="nextTo"/>
        <c:txPr>
          <a:bodyPr/>
          <a:lstStyle/>
          <a:p>
            <a:pPr>
              <a:defRPr sz="1500" b="1"/>
            </a:pPr>
            <a:endParaRPr lang="en-US"/>
          </a:p>
        </c:txPr>
        <c:crossAx val="664868192"/>
        <c:crosses val="max"/>
        <c:crossBetween val="between"/>
        <c:majorUnit val="2"/>
      </c:valAx>
      <c:catAx>
        <c:axId val="664868192"/>
        <c:scaling>
          <c:orientation val="minMax"/>
        </c:scaling>
        <c:delete val="1"/>
        <c:axPos val="b"/>
        <c:numFmt formatCode="General" sourceLinked="1"/>
        <c:majorTickMark val="out"/>
        <c:minorTickMark val="none"/>
        <c:tickLblPos val="nextTo"/>
        <c:crossAx val="664859568"/>
        <c:crosses val="autoZero"/>
        <c:auto val="1"/>
        <c:lblAlgn val="ctr"/>
        <c:lblOffset val="100"/>
        <c:noMultiLvlLbl val="0"/>
      </c:catAx>
      <c:spPr>
        <a:solidFill>
          <a:schemeClr val="bg2"/>
        </a:solidFill>
        <a:ln>
          <a:solidFill>
            <a:srgbClr val="FFFFFF"/>
          </a:solidFill>
        </a:ln>
      </c:spPr>
    </c:plotArea>
    <c:legend>
      <c:legendPos val="t"/>
      <c:layout>
        <c:manualLayout>
          <c:xMode val="edge"/>
          <c:yMode val="edge"/>
          <c:x val="0.64721635124556798"/>
          <c:y val="9.2307625681300284E-2"/>
          <c:w val="0.13242216282597702"/>
          <c:h val="5.7928931960428025E-2"/>
        </c:manualLayout>
      </c:layout>
      <c:overlay val="0"/>
      <c:spPr>
        <a:solidFill>
          <a:schemeClr val="bg2"/>
        </a:solidFill>
        <a:ln>
          <a:solidFill>
            <a:srgbClr val="FFFFFF"/>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0572863174712E-2"/>
          <c:y val="3.6402642466302863E-2"/>
          <c:w val="0.8915245920346917"/>
          <c:h val="0.79433760398593956"/>
        </c:manualLayout>
      </c:layout>
      <c:barChart>
        <c:barDir val="col"/>
        <c:grouping val="clustered"/>
        <c:varyColors val="0"/>
        <c:ser>
          <c:idx val="0"/>
          <c:order val="0"/>
          <c:tx>
            <c:strRef>
              <c:f>Sheet1!$B$1</c:f>
              <c:strCache>
                <c:ptCount val="1"/>
                <c:pt idx="0">
                  <c:v>Discharge</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dPt>
            <c:idx val="0"/>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cat>
            <c:strRef>
              <c:f>Sheet1!$A$2:$A$5</c:f>
              <c:strCache>
                <c:ptCount val="4"/>
                <c:pt idx="0">
                  <c:v>Any Induction (N=213)</c:v>
                </c:pt>
                <c:pt idx="1">
                  <c:v>Polyclonal ALG/ATG (N=73)</c:v>
                </c:pt>
                <c:pt idx="2">
                  <c:v>OKT3 (N=5)</c:v>
                </c:pt>
                <c:pt idx="3">
                  <c:v>IL-2R Antagonist (N=117)</c:v>
                </c:pt>
              </c:strCache>
            </c:strRef>
          </c:cat>
          <c:val>
            <c:numRef>
              <c:f>Sheet1!$B$2:$B$5</c:f>
              <c:numCache>
                <c:formatCode>General</c:formatCode>
                <c:ptCount val="4"/>
                <c:pt idx="0">
                  <c:v>60.169499999999999</c:v>
                </c:pt>
                <c:pt idx="1">
                  <c:v>20.621500000000001</c:v>
                </c:pt>
                <c:pt idx="2">
                  <c:v>1.4124000000000001</c:v>
                </c:pt>
                <c:pt idx="3">
                  <c:v>33.050800000000002</c:v>
                </c:pt>
              </c:numCache>
            </c:numRef>
          </c:val>
        </c:ser>
        <c:dLbls>
          <c:showLegendKey val="0"/>
          <c:showVal val="0"/>
          <c:showCatName val="0"/>
          <c:showSerName val="0"/>
          <c:showPercent val="0"/>
          <c:showBubbleSize val="0"/>
        </c:dLbls>
        <c:gapWidth val="40"/>
        <c:overlap val="-80"/>
        <c:axId val="442361584"/>
        <c:axId val="442366680"/>
      </c:barChart>
      <c:catAx>
        <c:axId val="442361584"/>
        <c:scaling>
          <c:orientation val="minMax"/>
        </c:scaling>
        <c:delete val="0"/>
        <c:axPos val="b"/>
        <c:numFmt formatCode="General" sourceLinked="0"/>
        <c:majorTickMark val="out"/>
        <c:minorTickMark val="none"/>
        <c:tickLblPos val="nextTo"/>
        <c:txPr>
          <a:bodyPr/>
          <a:lstStyle/>
          <a:p>
            <a:pPr>
              <a:defRPr sz="1500" b="1"/>
            </a:pPr>
            <a:endParaRPr lang="en-US"/>
          </a:p>
        </c:txPr>
        <c:crossAx val="442366680"/>
        <c:crosses val="autoZero"/>
        <c:auto val="1"/>
        <c:lblAlgn val="ctr"/>
        <c:lblOffset val="100"/>
        <c:noMultiLvlLbl val="0"/>
      </c:catAx>
      <c:valAx>
        <c:axId val="442366680"/>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a:t>
                </a:r>
                <a:r>
                  <a:rPr lang="en-US" sz="1700" baseline="0" dirty="0" smtClean="0"/>
                  <a:t> Patients</a:t>
                </a:r>
                <a:endParaRPr lang="en-US" sz="1700" dirty="0"/>
              </a:p>
            </c:rich>
          </c:tx>
          <c:layout/>
          <c:overlay val="0"/>
        </c:title>
        <c:numFmt formatCode="General" sourceLinked="1"/>
        <c:majorTickMark val="out"/>
        <c:minorTickMark val="none"/>
        <c:tickLblPos val="nextTo"/>
        <c:txPr>
          <a:bodyPr/>
          <a:lstStyle/>
          <a:p>
            <a:pPr>
              <a:defRPr sz="1500" b="1"/>
            </a:pPr>
            <a:endParaRPr lang="en-US"/>
          </a:p>
        </c:txPr>
        <c:crossAx val="442361584"/>
        <c:crosses val="autoZero"/>
        <c:crossBetween val="between"/>
      </c:valAx>
      <c:spPr>
        <a:solidFill>
          <a:srgbClr val="000000"/>
        </a:solidFill>
        <a:ln>
          <a:solidFill>
            <a:srgbClr val="FFFFFF"/>
          </a:solidFill>
        </a:ln>
      </c:spPr>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0572863174712E-2"/>
          <c:y val="3.6402642466302891E-2"/>
          <c:w val="0.8915245920346917"/>
          <c:h val="0.8471154855643046"/>
        </c:manualLayout>
      </c:layout>
      <c:barChart>
        <c:barDir val="col"/>
        <c:grouping val="clustered"/>
        <c:varyColors val="0"/>
        <c:ser>
          <c:idx val="0"/>
          <c:order val="0"/>
          <c:tx>
            <c:strRef>
              <c:f>Sheet1!$A$2</c:f>
              <c:strCache>
                <c:ptCount val="1"/>
                <c:pt idx="0">
                  <c:v>Any Induction</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cat>
            <c:strRef>
              <c:f>Sheet1!$B$1:$N$1</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Sheet1!$B$2:$N$2</c:f>
              <c:numCache>
                <c:formatCode>General</c:formatCode>
                <c:ptCount val="13"/>
                <c:pt idx="0">
                  <c:v>74.400000000000006</c:v>
                </c:pt>
                <c:pt idx="1">
                  <c:v>58.8</c:v>
                </c:pt>
                <c:pt idx="2">
                  <c:v>64.3</c:v>
                </c:pt>
                <c:pt idx="3">
                  <c:v>65.2</c:v>
                </c:pt>
                <c:pt idx="4">
                  <c:v>66.7</c:v>
                </c:pt>
                <c:pt idx="5">
                  <c:v>55.3</c:v>
                </c:pt>
                <c:pt idx="6">
                  <c:v>80</c:v>
                </c:pt>
                <c:pt idx="7">
                  <c:v>80.599999999999994</c:v>
                </c:pt>
                <c:pt idx="8">
                  <c:v>68.400000000000006</c:v>
                </c:pt>
                <c:pt idx="9">
                  <c:v>60.7</c:v>
                </c:pt>
                <c:pt idx="10">
                  <c:v>38.9</c:v>
                </c:pt>
                <c:pt idx="11">
                  <c:v>36</c:v>
                </c:pt>
                <c:pt idx="12">
                  <c:v>62.1</c:v>
                </c:pt>
              </c:numCache>
            </c:numRef>
          </c:val>
        </c:ser>
        <c:ser>
          <c:idx val="1"/>
          <c:order val="1"/>
          <c:tx>
            <c:strRef>
              <c:f>Sheet1!$A$3</c:f>
              <c:strCache>
                <c:ptCount val="1"/>
                <c:pt idx="0">
                  <c:v>Polyclonal ALG/ATG</c:v>
                </c:pt>
              </c:strCache>
            </c:strRef>
          </c:tx>
          <c:spPr>
            <a:gradFill>
              <a:gsLst>
                <a:gs pos="0">
                  <a:srgbClr val="CC6600"/>
                </a:gs>
                <a:gs pos="50000">
                  <a:srgbClr val="FF9900"/>
                </a:gs>
                <a:gs pos="100000">
                  <a:srgbClr val="CC6600"/>
                </a:gs>
              </a:gsLst>
              <a:lin ang="10800000" scaled="1"/>
            </a:gradFill>
            <a:ln>
              <a:solidFill>
                <a:schemeClr val="bg2"/>
              </a:solidFill>
            </a:ln>
          </c:spPr>
          <c:invertIfNegative val="0"/>
          <c:cat>
            <c:strRef>
              <c:f>Sheet1!$B$1:$N$1</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Sheet1!$B$3:$N$3</c:f>
              <c:numCache>
                <c:formatCode>General</c:formatCode>
                <c:ptCount val="13"/>
                <c:pt idx="0">
                  <c:v>58.1</c:v>
                </c:pt>
                <c:pt idx="1">
                  <c:v>35.299999999999997</c:v>
                </c:pt>
                <c:pt idx="2">
                  <c:v>21.4</c:v>
                </c:pt>
                <c:pt idx="3">
                  <c:v>39.1</c:v>
                </c:pt>
                <c:pt idx="4">
                  <c:v>33.299999999999997</c:v>
                </c:pt>
                <c:pt idx="5">
                  <c:v>13.2</c:v>
                </c:pt>
                <c:pt idx="6">
                  <c:v>15</c:v>
                </c:pt>
                <c:pt idx="7">
                  <c:v>32.299999999999997</c:v>
                </c:pt>
                <c:pt idx="8">
                  <c:v>5.3</c:v>
                </c:pt>
                <c:pt idx="9">
                  <c:v>14.3</c:v>
                </c:pt>
                <c:pt idx="10">
                  <c:v>11.1</c:v>
                </c:pt>
                <c:pt idx="11">
                  <c:v>8</c:v>
                </c:pt>
                <c:pt idx="12">
                  <c:v>17.2</c:v>
                </c:pt>
              </c:numCache>
            </c:numRef>
          </c:val>
        </c:ser>
        <c:ser>
          <c:idx val="2"/>
          <c:order val="2"/>
          <c:tx>
            <c:strRef>
              <c:f>Sheet1!$A$4</c:f>
              <c:strCache>
                <c:ptCount val="1"/>
                <c:pt idx="0">
                  <c:v>OKT3</c:v>
                </c:pt>
              </c:strCache>
            </c:strRef>
          </c:tx>
          <c:spPr>
            <a:gradFill>
              <a:gsLst>
                <a:gs pos="0">
                  <a:srgbClr val="CCCC00"/>
                </a:gs>
                <a:gs pos="50000">
                  <a:srgbClr val="FFFF00"/>
                </a:gs>
                <a:gs pos="100000">
                  <a:srgbClr val="CCCC00"/>
                </a:gs>
              </a:gsLst>
              <a:lin ang="10800000" scaled="1"/>
            </a:gradFill>
            <a:ln>
              <a:solidFill>
                <a:srgbClr val="000000"/>
              </a:solidFill>
            </a:ln>
          </c:spPr>
          <c:invertIfNegative val="0"/>
          <c:cat>
            <c:strRef>
              <c:f>Sheet1!$B$1:$N$1</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Sheet1!$B$4:$N$4</c:f>
              <c:numCache>
                <c:formatCode>General</c:formatCode>
                <c:ptCount val="13"/>
                <c:pt idx="0">
                  <c:v>7</c:v>
                </c:pt>
                <c:pt idx="1">
                  <c:v>0</c:v>
                </c:pt>
                <c:pt idx="2">
                  <c:v>7.1</c:v>
                </c:pt>
                <c:pt idx="3">
                  <c:v>4.3</c:v>
                </c:pt>
                <c:pt idx="4">
                  <c:v>2.8</c:v>
                </c:pt>
                <c:pt idx="5">
                  <c:v>2.6</c:v>
                </c:pt>
                <c:pt idx="6">
                  <c:v>0</c:v>
                </c:pt>
                <c:pt idx="7">
                  <c:v>0</c:v>
                </c:pt>
                <c:pt idx="8">
                  <c:v>0</c:v>
                </c:pt>
                <c:pt idx="9">
                  <c:v>0</c:v>
                </c:pt>
                <c:pt idx="10">
                  <c:v>0</c:v>
                </c:pt>
                <c:pt idx="11">
                  <c:v>0</c:v>
                </c:pt>
                <c:pt idx="12">
                  <c:v>0</c:v>
                </c:pt>
              </c:numCache>
            </c:numRef>
          </c:val>
        </c:ser>
        <c:ser>
          <c:idx val="3"/>
          <c:order val="3"/>
          <c:tx>
            <c:strRef>
              <c:f>Sheet1!$A$5</c:f>
              <c:strCache>
                <c:ptCount val="1"/>
                <c:pt idx="0">
                  <c:v>IL-2R Antagonist</c:v>
                </c:pt>
              </c:strCache>
            </c:strRef>
          </c:tx>
          <c:spPr>
            <a:gradFill>
              <a:gsLst>
                <a:gs pos="0">
                  <a:srgbClr val="7030A0"/>
                </a:gs>
                <a:gs pos="50000">
                  <a:srgbClr val="9966FF"/>
                </a:gs>
                <a:gs pos="100000">
                  <a:srgbClr val="7030A0"/>
                </a:gs>
              </a:gsLst>
              <a:lin ang="10800000" scaled="1"/>
            </a:gradFill>
            <a:ln>
              <a:solidFill>
                <a:srgbClr val="000000"/>
              </a:solidFill>
            </a:ln>
          </c:spPr>
          <c:invertIfNegative val="0"/>
          <c:cat>
            <c:strRef>
              <c:f>Sheet1!$B$1:$N$1</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Sheet1!$B$5:$N$5</c:f>
              <c:numCache>
                <c:formatCode>General</c:formatCode>
                <c:ptCount val="13"/>
                <c:pt idx="0">
                  <c:v>11.6</c:v>
                </c:pt>
                <c:pt idx="1">
                  <c:v>26.5</c:v>
                </c:pt>
                <c:pt idx="2">
                  <c:v>35.700000000000003</c:v>
                </c:pt>
                <c:pt idx="3">
                  <c:v>21.7</c:v>
                </c:pt>
                <c:pt idx="4">
                  <c:v>27.8</c:v>
                </c:pt>
                <c:pt idx="5">
                  <c:v>34.200000000000003</c:v>
                </c:pt>
                <c:pt idx="6">
                  <c:v>40</c:v>
                </c:pt>
                <c:pt idx="7">
                  <c:v>41.9</c:v>
                </c:pt>
                <c:pt idx="8">
                  <c:v>47.4</c:v>
                </c:pt>
                <c:pt idx="9">
                  <c:v>42.9</c:v>
                </c:pt>
                <c:pt idx="10">
                  <c:v>22.2</c:v>
                </c:pt>
                <c:pt idx="11">
                  <c:v>24</c:v>
                </c:pt>
                <c:pt idx="12">
                  <c:v>37.9</c:v>
                </c:pt>
              </c:numCache>
            </c:numRef>
          </c:val>
        </c:ser>
        <c:dLbls>
          <c:showLegendKey val="0"/>
          <c:showVal val="0"/>
          <c:showCatName val="0"/>
          <c:showSerName val="0"/>
          <c:showPercent val="0"/>
          <c:showBubbleSize val="0"/>
        </c:dLbls>
        <c:gapWidth val="100"/>
        <c:axId val="442363152"/>
        <c:axId val="442354136"/>
      </c:barChart>
      <c:catAx>
        <c:axId val="442363152"/>
        <c:scaling>
          <c:orientation val="minMax"/>
        </c:scaling>
        <c:delete val="0"/>
        <c:axPos val="b"/>
        <c:numFmt formatCode="General" sourceLinked="0"/>
        <c:majorTickMark val="out"/>
        <c:minorTickMark val="none"/>
        <c:tickLblPos val="nextTo"/>
        <c:txPr>
          <a:bodyPr/>
          <a:lstStyle/>
          <a:p>
            <a:pPr>
              <a:defRPr sz="1500" b="1"/>
            </a:pPr>
            <a:endParaRPr lang="en-US"/>
          </a:p>
        </c:txPr>
        <c:crossAx val="442354136"/>
        <c:crosses val="autoZero"/>
        <c:auto val="1"/>
        <c:lblAlgn val="ctr"/>
        <c:lblOffset val="100"/>
        <c:noMultiLvlLbl val="0"/>
      </c:catAx>
      <c:valAx>
        <c:axId val="442354136"/>
        <c:scaling>
          <c:orientation val="minMax"/>
          <c:max val="100"/>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a:t>
                </a:r>
                <a:r>
                  <a:rPr lang="en-US" sz="1700" baseline="0" dirty="0" smtClean="0"/>
                  <a:t> Patients</a:t>
                </a:r>
                <a:endParaRPr lang="en-US" sz="1700" dirty="0"/>
              </a:p>
            </c:rich>
          </c:tx>
          <c:layout/>
          <c:overlay val="0"/>
        </c:title>
        <c:numFmt formatCode="General" sourceLinked="1"/>
        <c:majorTickMark val="out"/>
        <c:minorTickMark val="none"/>
        <c:tickLblPos val="nextTo"/>
        <c:txPr>
          <a:bodyPr/>
          <a:lstStyle/>
          <a:p>
            <a:pPr>
              <a:defRPr sz="1500" b="1"/>
            </a:pPr>
            <a:endParaRPr lang="en-US"/>
          </a:p>
        </c:txPr>
        <c:crossAx val="442363152"/>
        <c:crosses val="autoZero"/>
        <c:crossBetween val="between"/>
        <c:majorUnit val="20"/>
      </c:valAx>
      <c:spPr>
        <a:solidFill>
          <a:srgbClr val="000000"/>
        </a:solidFill>
        <a:ln>
          <a:solidFill>
            <a:srgbClr val="FFFFFF"/>
          </a:solidFill>
        </a:ln>
      </c:spPr>
    </c:plotArea>
    <c:legend>
      <c:legendPos val="r"/>
      <c:layout>
        <c:manualLayout>
          <c:xMode val="edge"/>
          <c:yMode val="edge"/>
          <c:x val="9.5899920118681578E-2"/>
          <c:y val="6.548643919510104E-2"/>
          <c:w val="0.86786819582334829"/>
          <c:h val="8.4610892388452055E-2"/>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0572863174712E-2"/>
          <c:y val="3.6402642466302919E-2"/>
          <c:w val="0.8915245920346917"/>
          <c:h val="0.73422830342929024"/>
        </c:manualLayout>
      </c:layout>
      <c:barChart>
        <c:barDir val="col"/>
        <c:grouping val="clustered"/>
        <c:varyColors val="0"/>
        <c:ser>
          <c:idx val="0"/>
          <c:order val="0"/>
          <c:tx>
            <c:strRef>
              <c:f>Sheet1!$B$1</c:f>
              <c:strCache>
                <c:ptCount val="1"/>
                <c:pt idx="0">
                  <c:v>Percent</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dPt>
            <c:idx val="1"/>
            <c:invertIfNegative val="0"/>
            <c:bubble3D val="0"/>
            <c:spPr>
              <a:gradFill flip="none" rotWithShape="1">
                <a:gsLst>
                  <a:gs pos="0">
                    <a:srgbClr val="00B050"/>
                  </a:gs>
                  <a:gs pos="50000">
                    <a:srgbClr val="00FF00"/>
                  </a:gs>
                  <a:gs pos="100000">
                    <a:srgbClr val="00B050"/>
                  </a:gs>
                </a:gsLst>
                <a:lin ang="10800000" scaled="1"/>
                <a:tileRect/>
              </a:gradFill>
              <a:ln>
                <a:solidFill>
                  <a:schemeClr val="bg2"/>
                </a:solidFill>
              </a:ln>
            </c:spPr>
          </c:dPt>
          <c:dPt>
            <c:idx val="2"/>
            <c:invertIfNegative val="0"/>
            <c:bubble3D val="0"/>
            <c:spPr>
              <a:gradFill flip="none" rotWithShape="1">
                <a:gsLst>
                  <a:gs pos="0">
                    <a:srgbClr val="00B050"/>
                  </a:gs>
                  <a:gs pos="50000">
                    <a:srgbClr val="00FF00"/>
                  </a:gs>
                  <a:gs pos="100000">
                    <a:srgbClr val="00B050"/>
                  </a:gs>
                </a:gsLst>
                <a:lin ang="10800000" scaled="1"/>
                <a:tileRect/>
              </a:gradFill>
              <a:ln>
                <a:solidFill>
                  <a:schemeClr val="bg2"/>
                </a:solidFill>
              </a:ln>
            </c:spPr>
          </c:dPt>
          <c:dPt>
            <c:idx val="3"/>
            <c:invertIfNegative val="0"/>
            <c:bubble3D val="0"/>
            <c:spPr>
              <a:gradFill flip="none" rotWithShape="1">
                <a:gsLst>
                  <a:gs pos="0">
                    <a:srgbClr val="00B050"/>
                  </a:gs>
                  <a:gs pos="50000">
                    <a:srgbClr val="00FF00"/>
                  </a:gs>
                  <a:gs pos="100000">
                    <a:srgbClr val="00B050"/>
                  </a:gs>
                </a:gsLst>
                <a:lin ang="10800000" scaled="1"/>
                <a:tileRect/>
              </a:gradFill>
              <a:ln>
                <a:solidFill>
                  <a:schemeClr val="bg2"/>
                </a:solidFill>
              </a:ln>
            </c:spPr>
          </c:dPt>
          <c:dPt>
            <c:idx val="11"/>
            <c:invertIfNegative val="0"/>
            <c:bubble3D val="0"/>
            <c:spPr>
              <a:gradFill flip="none" rotWithShape="1">
                <a:gsLst>
                  <a:gs pos="0">
                    <a:srgbClr val="00B050"/>
                  </a:gs>
                  <a:gs pos="50000">
                    <a:srgbClr val="00FF00"/>
                  </a:gs>
                  <a:gs pos="100000">
                    <a:srgbClr val="00B050"/>
                  </a:gs>
                </a:gsLst>
                <a:lin ang="10800000" scaled="1"/>
                <a:tileRect/>
              </a:gradFill>
              <a:ln>
                <a:solidFill>
                  <a:schemeClr val="bg2"/>
                </a:solidFill>
              </a:ln>
            </c:spPr>
          </c:dPt>
          <c:dPt>
            <c:idx val="12"/>
            <c:invertIfNegative val="0"/>
            <c:bubble3D val="0"/>
            <c:spPr>
              <a:gradFill flip="none" rotWithShape="1">
                <a:gsLst>
                  <a:gs pos="0">
                    <a:srgbClr val="00B050"/>
                  </a:gs>
                  <a:gs pos="50000">
                    <a:srgbClr val="00FF00"/>
                  </a:gs>
                  <a:gs pos="100000">
                    <a:srgbClr val="00B050"/>
                  </a:gs>
                </a:gsLst>
                <a:lin ang="10800000" scaled="1"/>
                <a:tileRect/>
              </a:gradFill>
              <a:ln>
                <a:solidFill>
                  <a:schemeClr val="bg2"/>
                </a:solidFill>
              </a:ln>
            </c:spPr>
          </c:dPt>
          <c:dPt>
            <c:idx val="13"/>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4"/>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5"/>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6"/>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7"/>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8"/>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19"/>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0"/>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1"/>
            <c:invertIfNegative val="0"/>
            <c:bubble3D val="0"/>
            <c:spPr>
              <a:gradFill>
                <a:gsLst>
                  <a:gs pos="0">
                    <a:srgbClr val="CC6600"/>
                  </a:gs>
                  <a:gs pos="50000">
                    <a:srgbClr val="FF9900"/>
                  </a:gs>
                  <a:gs pos="100000">
                    <a:srgbClr val="CC6600"/>
                  </a:gs>
                </a:gsLst>
                <a:lin ang="10800000" scaled="1"/>
              </a:gradFill>
              <a:ln>
                <a:solidFill>
                  <a:schemeClr val="bg2"/>
                </a:solidFill>
              </a:ln>
            </c:spPr>
          </c:dPt>
          <c:dPt>
            <c:idx val="22"/>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3"/>
            <c:invertIfNegative val="0"/>
            <c:bubble3D val="0"/>
            <c:spPr>
              <a:gradFill>
                <a:gsLst>
                  <a:gs pos="0">
                    <a:srgbClr val="CC6600"/>
                  </a:gs>
                  <a:gs pos="50000">
                    <a:srgbClr val="FF9900"/>
                  </a:gs>
                  <a:gs pos="100000">
                    <a:srgbClr val="CC6600"/>
                  </a:gs>
                </a:gsLst>
                <a:lin ang="10800000" scaled="1"/>
              </a:gradFill>
              <a:ln>
                <a:solidFill>
                  <a:schemeClr val="bg2"/>
                </a:solidFill>
              </a:ln>
            </c:spPr>
          </c:dPt>
          <c:dPt>
            <c:idx val="24"/>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5"/>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6"/>
            <c:invertIfNegative val="0"/>
            <c:bubble3D val="0"/>
            <c:spPr>
              <a:gradFill flip="none" rotWithShape="1">
                <a:gsLst>
                  <a:gs pos="0">
                    <a:srgbClr val="CC6600"/>
                  </a:gs>
                  <a:gs pos="50000">
                    <a:srgbClr val="FF9900"/>
                  </a:gs>
                  <a:gs pos="100000">
                    <a:srgbClr val="CC6600"/>
                  </a:gs>
                </a:gsLst>
                <a:lin ang="10800000" scaled="1"/>
                <a:tileRect/>
              </a:gradFill>
              <a:ln>
                <a:solidFill>
                  <a:schemeClr val="bg2"/>
                </a:solidFill>
              </a:ln>
            </c:spPr>
          </c:dPt>
          <c:dPt>
            <c:idx val="27"/>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28"/>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29"/>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30"/>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31"/>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32"/>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33"/>
            <c:invertIfNegative val="0"/>
            <c:bubble3D val="0"/>
            <c:spPr>
              <a:gradFill flip="none" rotWithShape="1">
                <a:gsLst>
                  <a:gs pos="0">
                    <a:srgbClr val="CCCC00"/>
                  </a:gs>
                  <a:gs pos="50000">
                    <a:srgbClr val="FFFF00"/>
                  </a:gs>
                  <a:gs pos="100000">
                    <a:srgbClr val="CCCC00"/>
                  </a:gs>
                </a:gsLst>
                <a:lin ang="10800000" scaled="1"/>
                <a:tileRect/>
              </a:gradFill>
              <a:ln>
                <a:solidFill>
                  <a:schemeClr val="bg2"/>
                </a:solidFill>
              </a:ln>
            </c:spPr>
          </c:dPt>
          <c:dPt>
            <c:idx val="34"/>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35"/>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36"/>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37"/>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38"/>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39"/>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0"/>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1"/>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2"/>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3"/>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4"/>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5"/>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6"/>
            <c:invertIfNegative val="0"/>
            <c:bubble3D val="0"/>
            <c:spPr>
              <a:gradFill flip="none" rotWithShape="1">
                <a:gsLst>
                  <a:gs pos="0">
                    <a:srgbClr val="7030A0"/>
                  </a:gs>
                  <a:gs pos="50000">
                    <a:srgbClr val="9900FF"/>
                  </a:gs>
                  <a:gs pos="100000">
                    <a:srgbClr val="7030A0"/>
                  </a:gs>
                </a:gsLst>
                <a:lin ang="10800000" scaled="1"/>
                <a:tileRect/>
              </a:gradFill>
              <a:ln>
                <a:solidFill>
                  <a:schemeClr val="bg2"/>
                </a:solidFill>
              </a:ln>
            </c:spPr>
          </c:dPt>
          <c:dPt>
            <c:idx val="47"/>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48"/>
            <c:invertIfNegative val="0"/>
            <c:bubble3D val="0"/>
            <c:spPr>
              <a:gradFill>
                <a:gsLst>
                  <a:gs pos="0">
                    <a:srgbClr val="6600CC"/>
                  </a:gs>
                  <a:gs pos="50000">
                    <a:srgbClr val="9933FF"/>
                  </a:gs>
                  <a:gs pos="100000">
                    <a:srgbClr val="6600CC"/>
                  </a:gs>
                </a:gsLst>
                <a:lin ang="10800000" scaled="1"/>
              </a:gradFill>
              <a:ln>
                <a:solidFill>
                  <a:schemeClr val="bg2"/>
                </a:solidFill>
              </a:ln>
            </c:spPr>
          </c:dPt>
          <c:dPt>
            <c:idx val="49"/>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50"/>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51"/>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52"/>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53"/>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dPt>
            <c:idx val="54"/>
            <c:invertIfNegative val="0"/>
            <c:bubble3D val="0"/>
            <c:spPr>
              <a:gradFill flip="none" rotWithShape="1">
                <a:gsLst>
                  <a:gs pos="0">
                    <a:srgbClr val="6600CC"/>
                  </a:gs>
                  <a:gs pos="50000">
                    <a:srgbClr val="9933FF"/>
                  </a:gs>
                  <a:gs pos="100000">
                    <a:srgbClr val="6600CC"/>
                  </a:gs>
                </a:gsLst>
                <a:lin ang="10800000" scaled="1"/>
                <a:tileRect/>
              </a:gradFill>
              <a:ln>
                <a:solidFill>
                  <a:schemeClr val="bg2"/>
                </a:solidFill>
              </a:ln>
            </c:spPr>
          </c:dPt>
          <c:cat>
            <c:numRef>
              <c:f>Sheet1!$A$2:$A$56</c:f>
              <c:numCache>
                <c:formatCode>General</c:formatCode>
                <c:ptCount val="5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8">
                  <c:v>2000</c:v>
                </c:pt>
                <c:pt idx="29">
                  <c:v>2001</c:v>
                </c:pt>
                <c:pt idx="30">
                  <c:v>2002</c:v>
                </c:pt>
                <c:pt idx="31">
                  <c:v>2003</c:v>
                </c:pt>
                <c:pt idx="32">
                  <c:v>2004</c:v>
                </c:pt>
                <c:pt idx="33">
                  <c:v>2005</c:v>
                </c:pt>
                <c:pt idx="34">
                  <c:v>2006</c:v>
                </c:pt>
                <c:pt idx="35">
                  <c:v>2007</c:v>
                </c:pt>
                <c:pt idx="36">
                  <c:v>2008</c:v>
                </c:pt>
                <c:pt idx="37">
                  <c:v>2009</c:v>
                </c:pt>
                <c:pt idx="38">
                  <c:v>2010</c:v>
                </c:pt>
                <c:pt idx="39">
                  <c:v>2011</c:v>
                </c:pt>
                <c:pt idx="40">
                  <c:v>2012</c:v>
                </c:pt>
                <c:pt idx="42">
                  <c:v>2000</c:v>
                </c:pt>
                <c:pt idx="43">
                  <c:v>2001</c:v>
                </c:pt>
                <c:pt idx="44">
                  <c:v>2002</c:v>
                </c:pt>
                <c:pt idx="45">
                  <c:v>2003</c:v>
                </c:pt>
                <c:pt idx="46">
                  <c:v>2004</c:v>
                </c:pt>
                <c:pt idx="47">
                  <c:v>2005</c:v>
                </c:pt>
                <c:pt idx="48">
                  <c:v>2006</c:v>
                </c:pt>
                <c:pt idx="49">
                  <c:v>2007</c:v>
                </c:pt>
                <c:pt idx="50">
                  <c:v>2008</c:v>
                </c:pt>
                <c:pt idx="51">
                  <c:v>2009</c:v>
                </c:pt>
                <c:pt idx="52">
                  <c:v>2010</c:v>
                </c:pt>
                <c:pt idx="53">
                  <c:v>2011</c:v>
                </c:pt>
                <c:pt idx="54">
                  <c:v>2012</c:v>
                </c:pt>
              </c:numCache>
            </c:numRef>
          </c:cat>
          <c:val>
            <c:numRef>
              <c:f>Sheet1!$B$2:$B$56</c:f>
              <c:numCache>
                <c:formatCode>General</c:formatCode>
                <c:ptCount val="55"/>
                <c:pt idx="0">
                  <c:v>74.418599999999998</c:v>
                </c:pt>
                <c:pt idx="1">
                  <c:v>58.823500000000003</c:v>
                </c:pt>
                <c:pt idx="2">
                  <c:v>64.285700000000006</c:v>
                </c:pt>
                <c:pt idx="3">
                  <c:v>65.217399999999998</c:v>
                </c:pt>
                <c:pt idx="4">
                  <c:v>66.666700000000006</c:v>
                </c:pt>
                <c:pt idx="5">
                  <c:v>55.263199999999998</c:v>
                </c:pt>
                <c:pt idx="6">
                  <c:v>80</c:v>
                </c:pt>
                <c:pt idx="7">
                  <c:v>80.645200000000003</c:v>
                </c:pt>
                <c:pt idx="8">
                  <c:v>68.421099999999996</c:v>
                </c:pt>
                <c:pt idx="9">
                  <c:v>60.714300000000001</c:v>
                </c:pt>
                <c:pt idx="10">
                  <c:v>38.8889</c:v>
                </c:pt>
                <c:pt idx="11">
                  <c:v>36</c:v>
                </c:pt>
                <c:pt idx="12">
                  <c:v>62.069000000000003</c:v>
                </c:pt>
                <c:pt idx="14">
                  <c:v>58.139499999999998</c:v>
                </c:pt>
                <c:pt idx="15">
                  <c:v>35.2941</c:v>
                </c:pt>
                <c:pt idx="16">
                  <c:v>21.428599999999999</c:v>
                </c:pt>
                <c:pt idx="17">
                  <c:v>39.130400000000002</c:v>
                </c:pt>
                <c:pt idx="18">
                  <c:v>33.333300000000001</c:v>
                </c:pt>
                <c:pt idx="19">
                  <c:v>13.1579</c:v>
                </c:pt>
                <c:pt idx="20">
                  <c:v>15</c:v>
                </c:pt>
                <c:pt idx="21">
                  <c:v>32.258099999999999</c:v>
                </c:pt>
                <c:pt idx="22">
                  <c:v>5.2632000000000003</c:v>
                </c:pt>
                <c:pt idx="23">
                  <c:v>14.2857</c:v>
                </c:pt>
                <c:pt idx="24">
                  <c:v>11.1111</c:v>
                </c:pt>
                <c:pt idx="25">
                  <c:v>8</c:v>
                </c:pt>
                <c:pt idx="26">
                  <c:v>17.241399999999999</c:v>
                </c:pt>
                <c:pt idx="28">
                  <c:v>6.9767400000000004</c:v>
                </c:pt>
                <c:pt idx="29">
                  <c:v>0</c:v>
                </c:pt>
                <c:pt idx="30">
                  <c:v>7.1428599999999998</c:v>
                </c:pt>
                <c:pt idx="31">
                  <c:v>4.3478300000000001</c:v>
                </c:pt>
                <c:pt idx="32">
                  <c:v>2.7777799999999999</c:v>
                </c:pt>
                <c:pt idx="33">
                  <c:v>2.63158</c:v>
                </c:pt>
                <c:pt idx="34">
                  <c:v>0</c:v>
                </c:pt>
                <c:pt idx="35">
                  <c:v>0</c:v>
                </c:pt>
                <c:pt idx="36">
                  <c:v>0</c:v>
                </c:pt>
                <c:pt idx="37">
                  <c:v>0</c:v>
                </c:pt>
                <c:pt idx="38">
                  <c:v>0</c:v>
                </c:pt>
                <c:pt idx="39">
                  <c:v>0</c:v>
                </c:pt>
                <c:pt idx="40">
                  <c:v>0</c:v>
                </c:pt>
                <c:pt idx="42">
                  <c:v>11.6279</c:v>
                </c:pt>
                <c:pt idx="43">
                  <c:v>26.470600000000001</c:v>
                </c:pt>
                <c:pt idx="44">
                  <c:v>35.714300000000001</c:v>
                </c:pt>
                <c:pt idx="45">
                  <c:v>21.739100000000001</c:v>
                </c:pt>
                <c:pt idx="46">
                  <c:v>27.777799999999999</c:v>
                </c:pt>
                <c:pt idx="47">
                  <c:v>34.210500000000003</c:v>
                </c:pt>
                <c:pt idx="48">
                  <c:v>40</c:v>
                </c:pt>
                <c:pt idx="49">
                  <c:v>41.935499999999998</c:v>
                </c:pt>
                <c:pt idx="50">
                  <c:v>47.368400000000001</c:v>
                </c:pt>
                <c:pt idx="51">
                  <c:v>42.857100000000003</c:v>
                </c:pt>
                <c:pt idx="52">
                  <c:v>22.222200000000001</c:v>
                </c:pt>
                <c:pt idx="53">
                  <c:v>24</c:v>
                </c:pt>
                <c:pt idx="54">
                  <c:v>37.930999999999997</c:v>
                </c:pt>
              </c:numCache>
            </c:numRef>
          </c:val>
        </c:ser>
        <c:dLbls>
          <c:showLegendKey val="0"/>
          <c:showVal val="0"/>
          <c:showCatName val="0"/>
          <c:showSerName val="0"/>
          <c:showPercent val="0"/>
          <c:showBubbleSize val="0"/>
        </c:dLbls>
        <c:gapWidth val="0"/>
        <c:axId val="442345904"/>
        <c:axId val="442362760"/>
      </c:barChart>
      <c:catAx>
        <c:axId val="442345904"/>
        <c:scaling>
          <c:orientation val="minMax"/>
        </c:scaling>
        <c:delete val="0"/>
        <c:axPos val="b"/>
        <c:numFmt formatCode="General" sourceLinked="1"/>
        <c:majorTickMark val="out"/>
        <c:minorTickMark val="none"/>
        <c:tickLblPos val="nextTo"/>
        <c:txPr>
          <a:bodyPr rot="-2700000"/>
          <a:lstStyle/>
          <a:p>
            <a:pPr>
              <a:defRPr sz="1200" b="1"/>
            </a:pPr>
            <a:endParaRPr lang="en-US"/>
          </a:p>
        </c:txPr>
        <c:crossAx val="442362760"/>
        <c:crosses val="autoZero"/>
        <c:auto val="1"/>
        <c:lblAlgn val="ctr"/>
        <c:lblOffset val="100"/>
        <c:tickLblSkip val="2"/>
        <c:tickMarkSkip val="1"/>
        <c:noMultiLvlLbl val="0"/>
      </c:catAx>
      <c:valAx>
        <c:axId val="442362760"/>
        <c:scaling>
          <c:orientation val="minMax"/>
          <c:max val="90"/>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a:t>
                </a:r>
                <a:r>
                  <a:rPr lang="en-US" sz="1700" baseline="0" dirty="0" smtClean="0"/>
                  <a:t> Patients</a:t>
                </a:r>
                <a:endParaRPr lang="en-US" sz="1700" dirty="0"/>
              </a:p>
            </c:rich>
          </c:tx>
          <c:layout/>
          <c:overlay val="0"/>
        </c:title>
        <c:numFmt formatCode="General" sourceLinked="1"/>
        <c:majorTickMark val="out"/>
        <c:minorTickMark val="none"/>
        <c:tickLblPos val="nextTo"/>
        <c:txPr>
          <a:bodyPr/>
          <a:lstStyle/>
          <a:p>
            <a:pPr>
              <a:defRPr sz="1500" b="1"/>
            </a:pPr>
            <a:endParaRPr lang="en-US"/>
          </a:p>
        </c:txPr>
        <c:crossAx val="442345904"/>
        <c:crosses val="autoZero"/>
        <c:crossBetween val="between"/>
      </c:valAx>
      <c:spPr>
        <a:solidFill>
          <a:srgbClr val="000000"/>
        </a:solidFill>
        <a:ln>
          <a:solidFill>
            <a:srgbClr val="FFFFFF"/>
          </a:solid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0572863174712E-2"/>
          <c:y val="3.6402642466302905E-2"/>
          <c:w val="0.8915245920346917"/>
          <c:h val="0.79433760398593956"/>
        </c:manualLayout>
      </c:layout>
      <c:barChart>
        <c:barDir val="col"/>
        <c:grouping val="clustered"/>
        <c:varyColors val="0"/>
        <c:ser>
          <c:idx val="0"/>
          <c:order val="0"/>
          <c:tx>
            <c:strRef>
              <c:f>Sheet1!$B$1</c:f>
              <c:strCache>
                <c:ptCount val="1"/>
                <c:pt idx="0">
                  <c:v>Year 1 (N = 259)</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cat>
            <c:strRef>
              <c:f>Sheet1!$A$2:$A$7</c:f>
              <c:strCache>
                <c:ptCount val="6"/>
                <c:pt idx="0">
                  <c:v>Cyclosporine</c:v>
                </c:pt>
                <c:pt idx="1">
                  <c:v>Tacrolimus</c:v>
                </c:pt>
                <c:pt idx="2">
                  <c:v>Sirolimus/
Everolimus</c:v>
                </c:pt>
                <c:pt idx="3">
                  <c:v>MMF/MPA</c:v>
                </c:pt>
                <c:pt idx="4">
                  <c:v>Azathioprine</c:v>
                </c:pt>
                <c:pt idx="5">
                  <c:v>Prednisone</c:v>
                </c:pt>
              </c:strCache>
            </c:strRef>
          </c:cat>
          <c:val>
            <c:numRef>
              <c:f>Sheet1!$B$2:$B$7</c:f>
              <c:numCache>
                <c:formatCode>General</c:formatCode>
                <c:ptCount val="6"/>
                <c:pt idx="0">
                  <c:v>16.216200000000001</c:v>
                </c:pt>
                <c:pt idx="1">
                  <c:v>81.467200000000005</c:v>
                </c:pt>
                <c:pt idx="2">
                  <c:v>5.4054000000000002</c:v>
                </c:pt>
                <c:pt idx="3">
                  <c:v>60.231699999999996</c:v>
                </c:pt>
                <c:pt idx="4">
                  <c:v>28.9575</c:v>
                </c:pt>
                <c:pt idx="5">
                  <c:v>94.980699999999999</c:v>
                </c:pt>
              </c:numCache>
            </c:numRef>
          </c:val>
        </c:ser>
        <c:ser>
          <c:idx val="1"/>
          <c:order val="1"/>
          <c:tx>
            <c:strRef>
              <c:f>Sheet1!$C$1</c:f>
              <c:strCache>
                <c:ptCount val="1"/>
                <c:pt idx="0">
                  <c:v>Year 5 (N = 154)</c:v>
                </c:pt>
              </c:strCache>
            </c:strRef>
          </c:tx>
          <c:spPr>
            <a:gradFill>
              <a:gsLst>
                <a:gs pos="0">
                  <a:srgbClr val="7030A0"/>
                </a:gs>
                <a:gs pos="50000">
                  <a:srgbClr val="9966FF"/>
                </a:gs>
                <a:gs pos="100000">
                  <a:srgbClr val="7030A0"/>
                </a:gs>
              </a:gsLst>
              <a:lin ang="10800000" scaled="1"/>
            </a:gradFill>
            <a:ln>
              <a:solidFill>
                <a:schemeClr val="bg2"/>
              </a:solidFill>
            </a:ln>
          </c:spPr>
          <c:invertIfNegative val="0"/>
          <c:cat>
            <c:strRef>
              <c:f>Sheet1!$A$2:$A$7</c:f>
              <c:strCache>
                <c:ptCount val="6"/>
                <c:pt idx="0">
                  <c:v>Cyclosporine</c:v>
                </c:pt>
                <c:pt idx="1">
                  <c:v>Tacrolimus</c:v>
                </c:pt>
                <c:pt idx="2">
                  <c:v>Sirolimus/
Everolimus</c:v>
                </c:pt>
                <c:pt idx="3">
                  <c:v>MMF/MPA</c:v>
                </c:pt>
                <c:pt idx="4">
                  <c:v>Azathioprine</c:v>
                </c:pt>
                <c:pt idx="5">
                  <c:v>Prednisone</c:v>
                </c:pt>
              </c:strCache>
            </c:strRef>
          </c:cat>
          <c:val>
            <c:numRef>
              <c:f>Sheet1!$C$2:$C$7</c:f>
              <c:numCache>
                <c:formatCode>General</c:formatCode>
                <c:ptCount val="6"/>
                <c:pt idx="0">
                  <c:v>24.6753</c:v>
                </c:pt>
                <c:pt idx="1">
                  <c:v>74.025999999999996</c:v>
                </c:pt>
                <c:pt idx="2">
                  <c:v>20.129899999999999</c:v>
                </c:pt>
                <c:pt idx="3">
                  <c:v>50</c:v>
                </c:pt>
                <c:pt idx="4">
                  <c:v>33.116900000000001</c:v>
                </c:pt>
                <c:pt idx="5">
                  <c:v>94.155799999999999</c:v>
                </c:pt>
              </c:numCache>
            </c:numRef>
          </c:val>
        </c:ser>
        <c:dLbls>
          <c:showLegendKey val="0"/>
          <c:showVal val="0"/>
          <c:showCatName val="0"/>
          <c:showSerName val="0"/>
          <c:showPercent val="0"/>
          <c:showBubbleSize val="0"/>
        </c:dLbls>
        <c:gapWidth val="100"/>
        <c:axId val="442364720"/>
        <c:axId val="442349040"/>
      </c:barChart>
      <c:catAx>
        <c:axId val="442364720"/>
        <c:scaling>
          <c:orientation val="minMax"/>
        </c:scaling>
        <c:delete val="0"/>
        <c:axPos val="b"/>
        <c:numFmt formatCode="General" sourceLinked="0"/>
        <c:majorTickMark val="out"/>
        <c:minorTickMark val="none"/>
        <c:tickLblPos val="nextTo"/>
        <c:txPr>
          <a:bodyPr/>
          <a:lstStyle/>
          <a:p>
            <a:pPr>
              <a:defRPr sz="1500" b="1"/>
            </a:pPr>
            <a:endParaRPr lang="en-US"/>
          </a:p>
        </c:txPr>
        <c:crossAx val="442349040"/>
        <c:crosses val="autoZero"/>
        <c:auto val="1"/>
        <c:lblAlgn val="ctr"/>
        <c:lblOffset val="100"/>
        <c:noMultiLvlLbl val="0"/>
      </c:catAx>
      <c:valAx>
        <c:axId val="442349040"/>
        <c:scaling>
          <c:orientation val="minMax"/>
          <c:max val="100"/>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a:t>
                </a:r>
                <a:r>
                  <a:rPr lang="en-US" sz="1700" baseline="0" dirty="0" smtClean="0"/>
                  <a:t> Patients</a:t>
                </a:r>
                <a:endParaRPr lang="en-US" sz="1700" dirty="0"/>
              </a:p>
            </c:rich>
          </c:tx>
          <c:layout/>
          <c:overlay val="0"/>
        </c:title>
        <c:numFmt formatCode="General" sourceLinked="1"/>
        <c:majorTickMark val="out"/>
        <c:minorTickMark val="none"/>
        <c:tickLblPos val="nextTo"/>
        <c:txPr>
          <a:bodyPr/>
          <a:lstStyle/>
          <a:p>
            <a:pPr>
              <a:defRPr sz="1500" b="1"/>
            </a:pPr>
            <a:endParaRPr lang="en-US"/>
          </a:p>
        </c:txPr>
        <c:crossAx val="442364720"/>
        <c:crosses val="autoZero"/>
        <c:crossBetween val="between"/>
      </c:valAx>
      <c:spPr>
        <a:solidFill>
          <a:srgbClr val="000000"/>
        </a:solidFill>
        <a:ln>
          <a:solidFill>
            <a:srgbClr val="FFFFFF"/>
          </a:solidFill>
        </a:ln>
      </c:spPr>
    </c:plotArea>
    <c:legend>
      <c:legendPos val="r"/>
      <c:layout>
        <c:manualLayout>
          <c:xMode val="edge"/>
          <c:yMode val="edge"/>
          <c:x val="0.32923325345201415"/>
          <c:y val="6.5486439195100846E-2"/>
          <c:w val="0.39124797443797787"/>
          <c:h val="0.11935345581802265"/>
        </c:manualLayout>
      </c:layout>
      <c:overlay val="1"/>
      <c:spPr>
        <a:solidFill>
          <a:schemeClr val="bg2"/>
        </a:solidFill>
        <a:ln>
          <a:solidFill>
            <a:schemeClr val="tx1"/>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87903685952363E-2"/>
          <c:y val="3.6402642466302849E-2"/>
          <c:w val="0.82625995663586016"/>
          <c:h val="0.82823590907068823"/>
        </c:manualLayout>
      </c:layout>
      <c:barChart>
        <c:barDir val="col"/>
        <c:grouping val="percentStacked"/>
        <c:varyColors val="0"/>
        <c:ser>
          <c:idx val="0"/>
          <c:order val="0"/>
          <c:tx>
            <c:strRef>
              <c:f>Sheet1!$A$2</c:f>
              <c:strCache>
                <c:ptCount val="1"/>
                <c:pt idx="0">
                  <c:v>Cyclosporine + AZA</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5.7971014492753624E-3"/>
                  <c:y val="9.8706125717338555E-2"/>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4.3478260869564689E-3"/>
                  <c:y val="0.1039981760754482"/>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0"/>
                  <c:y val="0.23129209484408014"/>
                </c:manualLayout>
              </c:layout>
              <c:dLblPos val="ctr"/>
              <c:showLegendKey val="0"/>
              <c:showVal val="0"/>
              <c:showCatName val="1"/>
              <c:showSerName val="0"/>
              <c:showPercent val="0"/>
              <c:showBubbleSize val="0"/>
              <c:extLst>
                <c:ext xmlns:c15="http://schemas.microsoft.com/office/drawing/2012/chart" uri="{CE6537A1-D6FC-4f65-9D91-7224C49458BB}"/>
              </c:extLst>
            </c:dLbl>
            <c:spPr>
              <a:noFill/>
              <a:ln>
                <a:noFill/>
              </a:ln>
              <a:effectLst/>
            </c:spPr>
            <c:txPr>
              <a:bodyPr/>
              <a:lstStyle/>
              <a:p>
                <a:pPr>
                  <a:defRPr sz="1500" b="1"/>
                </a:pPr>
                <a:endParaRPr lang="en-US"/>
              </a:p>
            </c:txPr>
            <c:dLblPos val="inBase"/>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Year 1 (N = 259)</c:v>
                </c:pt>
                <c:pt idx="1">
                  <c:v>Year 5 (N = 154)</c:v>
                </c:pt>
                <c:pt idx="2">
                  <c:v>Column2</c:v>
                </c:pt>
              </c:strCache>
            </c:strRef>
          </c:cat>
          <c:val>
            <c:numRef>
              <c:f>Sheet1!$B$2:$D$2</c:f>
              <c:numCache>
                <c:formatCode>General</c:formatCode>
                <c:ptCount val="3"/>
                <c:pt idx="0">
                  <c:v>15</c:v>
                </c:pt>
                <c:pt idx="1">
                  <c:v>11</c:v>
                </c:pt>
              </c:numCache>
            </c:numRef>
          </c:val>
        </c:ser>
        <c:ser>
          <c:idx val="1"/>
          <c:order val="1"/>
          <c:tx>
            <c:strRef>
              <c:f>Sheet1!$A$3</c:f>
              <c:strCache>
                <c:ptCount val="1"/>
                <c:pt idx="0">
                  <c:v>Cyclosporine + MMF/MPA</c:v>
                </c:pt>
              </c:strCache>
            </c:strRef>
          </c:tx>
          <c:spPr>
            <a:gradFill flip="none" rotWithShape="1">
              <a:gsLst>
                <a:gs pos="0">
                  <a:srgbClr val="B8B400"/>
                </a:gs>
                <a:gs pos="50000">
                  <a:srgbClr val="FFFF00"/>
                </a:gs>
                <a:gs pos="100000">
                  <a:srgbClr val="B8B400"/>
                </a:gs>
              </a:gsLst>
              <a:lin ang="10800000" scaled="1"/>
              <a:tileRect/>
            </a:gradFill>
            <a:ln>
              <a:solidFill>
                <a:schemeClr val="bg2"/>
              </a:solidFill>
            </a:ln>
          </c:spPr>
          <c:invertIfNegative val="0"/>
          <c:cat>
            <c:strRef>
              <c:f>Sheet1!$B$1:$D$1</c:f>
              <c:strCache>
                <c:ptCount val="3"/>
                <c:pt idx="0">
                  <c:v>Year 1 (N = 259)</c:v>
                </c:pt>
                <c:pt idx="1">
                  <c:v>Year 5 (N = 154)</c:v>
                </c:pt>
                <c:pt idx="2">
                  <c:v>Column2</c:v>
                </c:pt>
              </c:strCache>
            </c:strRef>
          </c:cat>
          <c:val>
            <c:numRef>
              <c:f>Sheet1!$B$3:$D$3</c:f>
              <c:numCache>
                <c:formatCode>General</c:formatCode>
                <c:ptCount val="3"/>
                <c:pt idx="0">
                  <c:v>22</c:v>
                </c:pt>
                <c:pt idx="1">
                  <c:v>17</c:v>
                </c:pt>
              </c:numCache>
            </c:numRef>
          </c:val>
        </c:ser>
        <c:ser>
          <c:idx val="2"/>
          <c:order val="2"/>
          <c:tx>
            <c:strRef>
              <c:f>Sheet1!$A$4</c:f>
              <c:strCache>
                <c:ptCount val="1"/>
                <c:pt idx="0">
                  <c:v>Tacrolimus + AZA</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Sheet1!$B$1:$D$1</c:f>
              <c:strCache>
                <c:ptCount val="3"/>
                <c:pt idx="0">
                  <c:v>Year 1 (N = 259)</c:v>
                </c:pt>
                <c:pt idx="1">
                  <c:v>Year 5 (N = 154)</c:v>
                </c:pt>
                <c:pt idx="2">
                  <c:v>Column2</c:v>
                </c:pt>
              </c:strCache>
            </c:strRef>
          </c:cat>
          <c:val>
            <c:numRef>
              <c:f>Sheet1!$B$4:$D$4</c:f>
              <c:numCache>
                <c:formatCode>General</c:formatCode>
                <c:ptCount val="3"/>
                <c:pt idx="0">
                  <c:v>51</c:v>
                </c:pt>
                <c:pt idx="1">
                  <c:v>31</c:v>
                </c:pt>
              </c:numCache>
            </c:numRef>
          </c:val>
        </c:ser>
        <c:ser>
          <c:idx val="3"/>
          <c:order val="3"/>
          <c:tx>
            <c:strRef>
              <c:f>Sheet1!$A$5</c:f>
              <c:strCache>
                <c:ptCount val="1"/>
                <c:pt idx="0">
                  <c:v>Tacrolimus + MMF/MPA</c:v>
                </c:pt>
              </c:strCache>
            </c:strRef>
          </c:tx>
          <c:spPr>
            <a:gradFill flip="none" rotWithShape="1">
              <a:gsLst>
                <a:gs pos="0">
                  <a:srgbClr val="660066"/>
                </a:gs>
                <a:gs pos="50000">
                  <a:srgbClr val="A200A2"/>
                </a:gs>
                <a:gs pos="100000">
                  <a:srgbClr val="660066"/>
                </a:gs>
              </a:gsLst>
              <a:lin ang="10800000" scaled="1"/>
              <a:tileRect/>
            </a:gradFill>
            <a:ln>
              <a:solidFill>
                <a:schemeClr val="bg2"/>
              </a:solidFill>
            </a:ln>
          </c:spPr>
          <c:invertIfNegative val="0"/>
          <c:cat>
            <c:strRef>
              <c:f>Sheet1!$B$1:$D$1</c:f>
              <c:strCache>
                <c:ptCount val="3"/>
                <c:pt idx="0">
                  <c:v>Year 1 (N = 259)</c:v>
                </c:pt>
                <c:pt idx="1">
                  <c:v>Year 5 (N = 154)</c:v>
                </c:pt>
                <c:pt idx="2">
                  <c:v>Column2</c:v>
                </c:pt>
              </c:strCache>
            </c:strRef>
          </c:cat>
          <c:val>
            <c:numRef>
              <c:f>Sheet1!$B$5:$D$5</c:f>
              <c:numCache>
                <c:formatCode>General</c:formatCode>
                <c:ptCount val="3"/>
                <c:pt idx="0">
                  <c:v>120</c:v>
                </c:pt>
                <c:pt idx="1">
                  <c:v>46</c:v>
                </c:pt>
              </c:numCache>
            </c:numRef>
          </c:val>
        </c:ser>
        <c:ser>
          <c:idx val="4"/>
          <c:order val="4"/>
          <c:tx>
            <c:strRef>
              <c:f>Sheet1!$A$6</c:f>
              <c:strCache>
                <c:ptCount val="1"/>
                <c:pt idx="0">
                  <c:v>Tacrolimus</c:v>
                </c:pt>
              </c:strCache>
            </c:strRef>
          </c:tx>
          <c:spPr>
            <a:gradFill flip="none" rotWithShape="1">
              <a:gsLst>
                <a:gs pos="0">
                  <a:srgbClr val="00004C">
                    <a:lumMod val="90000"/>
                    <a:lumOff val="10000"/>
                  </a:srgbClr>
                </a:gs>
                <a:gs pos="50000">
                  <a:srgbClr val="00004C">
                    <a:lumMod val="50000"/>
                    <a:lumOff val="50000"/>
                  </a:srgbClr>
                </a:gs>
                <a:gs pos="100000">
                  <a:schemeClr val="bg1">
                    <a:lumMod val="90000"/>
                    <a:lumOff val="10000"/>
                  </a:schemeClr>
                </a:gs>
              </a:gsLst>
              <a:lin ang="10800000" scaled="1"/>
              <a:tileRect/>
            </a:gradFill>
            <a:ln>
              <a:solidFill>
                <a:srgbClr val="000000"/>
              </a:solidFill>
            </a:ln>
          </c:spPr>
          <c:invertIfNegative val="0"/>
          <c:cat>
            <c:strRef>
              <c:f>Sheet1!$B$1:$D$1</c:f>
              <c:strCache>
                <c:ptCount val="3"/>
                <c:pt idx="0">
                  <c:v>Year 1 (N = 259)</c:v>
                </c:pt>
                <c:pt idx="1">
                  <c:v>Year 5 (N = 154)</c:v>
                </c:pt>
                <c:pt idx="2">
                  <c:v>Column2</c:v>
                </c:pt>
              </c:strCache>
            </c:strRef>
          </c:cat>
          <c:val>
            <c:numRef>
              <c:f>Sheet1!$B$6:$D$6</c:f>
              <c:numCache>
                <c:formatCode>General</c:formatCode>
                <c:ptCount val="3"/>
                <c:pt idx="0">
                  <c:v>26</c:v>
                </c:pt>
                <c:pt idx="1">
                  <c:v>14</c:v>
                </c:pt>
              </c:numCache>
            </c:numRef>
          </c:val>
        </c:ser>
        <c:ser>
          <c:idx val="5"/>
          <c:order val="5"/>
          <c:tx>
            <c:strRef>
              <c:f>Sheet1!$A$7</c:f>
              <c:strCache>
                <c:ptCount val="1"/>
                <c:pt idx="0">
                  <c:v>Sirolimus/Everolimus + Calcineurin</c:v>
                </c:pt>
              </c:strCache>
            </c:strRef>
          </c:tx>
          <c:spPr>
            <a:gradFill>
              <a:gsLst>
                <a:gs pos="0">
                  <a:srgbClr val="A7722D">
                    <a:lumMod val="50000"/>
                  </a:srgbClr>
                </a:gs>
                <a:gs pos="50000">
                  <a:srgbClr val="A7722D">
                    <a:lumMod val="60000"/>
                    <a:lumOff val="40000"/>
                  </a:srgbClr>
                </a:gs>
                <a:gs pos="100000">
                  <a:schemeClr val="accent6">
                    <a:lumMod val="50000"/>
                  </a:schemeClr>
                </a:gs>
              </a:gsLst>
              <a:lin ang="10800000" scaled="1"/>
            </a:gradFill>
            <a:ln>
              <a:solidFill>
                <a:srgbClr val="000000"/>
              </a:solidFill>
            </a:ln>
          </c:spPr>
          <c:invertIfNegative val="0"/>
          <c:cat>
            <c:strRef>
              <c:f>Sheet1!$B$1:$D$1</c:f>
              <c:strCache>
                <c:ptCount val="3"/>
                <c:pt idx="0">
                  <c:v>Year 1 (N = 259)</c:v>
                </c:pt>
                <c:pt idx="1">
                  <c:v>Year 5 (N = 154)</c:v>
                </c:pt>
                <c:pt idx="2">
                  <c:v>Column2</c:v>
                </c:pt>
              </c:strCache>
            </c:strRef>
          </c:cat>
          <c:val>
            <c:numRef>
              <c:f>Sheet1!$B$7:$D$7</c:f>
              <c:numCache>
                <c:formatCode>General</c:formatCode>
                <c:ptCount val="3"/>
                <c:pt idx="0">
                  <c:v>3</c:v>
                </c:pt>
                <c:pt idx="1">
                  <c:v>8</c:v>
                </c:pt>
              </c:numCache>
            </c:numRef>
          </c:val>
        </c:ser>
        <c:ser>
          <c:idx val="6"/>
          <c:order val="6"/>
          <c:tx>
            <c:strRef>
              <c:f>Sheet1!$A$8</c:f>
              <c:strCache>
                <c:ptCount val="1"/>
                <c:pt idx="0">
                  <c:v>Sirolimus/Everolimus + Calcineurin + Cellcycle</c:v>
                </c:pt>
              </c:strCache>
            </c:strRef>
          </c:tx>
          <c:spPr>
            <a:gradFill flip="none" rotWithShape="1">
              <a:gsLst>
                <a:gs pos="0">
                  <a:srgbClr val="00C9C4"/>
                </a:gs>
                <a:gs pos="50000">
                  <a:srgbClr val="00FFFF"/>
                </a:gs>
                <a:gs pos="100000">
                  <a:srgbClr val="00C9C4"/>
                </a:gs>
              </a:gsLst>
              <a:lin ang="10800000" scaled="1"/>
              <a:tileRect/>
            </a:gradFill>
            <a:ln>
              <a:solidFill>
                <a:srgbClr val="000000"/>
              </a:solidFill>
            </a:ln>
          </c:spPr>
          <c:invertIfNegative val="0"/>
          <c:cat>
            <c:strRef>
              <c:f>Sheet1!$B$1:$D$1</c:f>
              <c:strCache>
                <c:ptCount val="3"/>
                <c:pt idx="0">
                  <c:v>Year 1 (N = 259)</c:v>
                </c:pt>
                <c:pt idx="1">
                  <c:v>Year 5 (N = 154)</c:v>
                </c:pt>
                <c:pt idx="2">
                  <c:v>Column2</c:v>
                </c:pt>
              </c:strCache>
            </c:strRef>
          </c:cat>
          <c:val>
            <c:numRef>
              <c:f>Sheet1!$B$8:$D$8</c:f>
              <c:numCache>
                <c:formatCode>General</c:formatCode>
                <c:ptCount val="3"/>
                <c:pt idx="0">
                  <c:v>9</c:v>
                </c:pt>
                <c:pt idx="1">
                  <c:v>19</c:v>
                </c:pt>
              </c:numCache>
            </c:numRef>
          </c:val>
        </c:ser>
        <c:ser>
          <c:idx val="7"/>
          <c:order val="7"/>
          <c:tx>
            <c:strRef>
              <c:f>Sheet1!$A$9</c:f>
              <c:strCache>
                <c:ptCount val="1"/>
                <c:pt idx="0">
                  <c:v>None</c:v>
                </c:pt>
              </c:strCache>
            </c:strRef>
          </c:tx>
          <c:spPr>
            <a:gradFill>
              <a:gsLst>
                <a:gs pos="0">
                  <a:srgbClr val="9900FF"/>
                </a:gs>
                <a:gs pos="50000">
                  <a:srgbClr val="9966FF"/>
                </a:gs>
                <a:gs pos="100000">
                  <a:srgbClr val="9900FF"/>
                </a:gs>
              </a:gsLst>
              <a:lin ang="10800000" scaled="1"/>
            </a:gradFill>
            <a:ln>
              <a:solidFill>
                <a:srgbClr val="000000"/>
              </a:solidFill>
            </a:ln>
          </c:spPr>
          <c:invertIfNegative val="0"/>
          <c:cat>
            <c:strRef>
              <c:f>Sheet1!$B$1:$D$1</c:f>
              <c:strCache>
                <c:ptCount val="3"/>
                <c:pt idx="0">
                  <c:v>Year 1 (N = 259)</c:v>
                </c:pt>
                <c:pt idx="1">
                  <c:v>Year 5 (N = 154)</c:v>
                </c:pt>
                <c:pt idx="2">
                  <c:v>Column2</c:v>
                </c:pt>
              </c:strCache>
            </c:strRef>
          </c:cat>
          <c:val>
            <c:numRef>
              <c:f>Sheet1!$B$9:$D$9</c:f>
              <c:numCache>
                <c:formatCode>General</c:formatCode>
                <c:ptCount val="3"/>
                <c:pt idx="0">
                  <c:v>2</c:v>
                </c:pt>
                <c:pt idx="1">
                  <c:v>0</c:v>
                </c:pt>
              </c:numCache>
            </c:numRef>
          </c:val>
        </c:ser>
        <c:ser>
          <c:idx val="8"/>
          <c:order val="8"/>
          <c:tx>
            <c:strRef>
              <c:f>Sheet1!$A$10</c:f>
              <c:strCache>
                <c:ptCount val="1"/>
                <c:pt idx="0">
                  <c:v>Other</c:v>
                </c:pt>
              </c:strCache>
            </c:strRef>
          </c:tx>
          <c:spPr>
            <a:gradFill>
              <a:gsLst>
                <a:gs pos="0">
                  <a:srgbClr val="CC6600"/>
                </a:gs>
                <a:gs pos="50000">
                  <a:srgbClr val="FF9900"/>
                </a:gs>
                <a:gs pos="100000">
                  <a:srgbClr val="CC6600"/>
                </a:gs>
              </a:gsLst>
              <a:lin ang="10800000" scaled="1"/>
            </a:gradFill>
            <a:ln>
              <a:solidFill>
                <a:srgbClr val="000000"/>
              </a:solidFill>
            </a:ln>
          </c:spPr>
          <c:invertIfNegative val="0"/>
          <c:cat>
            <c:strRef>
              <c:f>Sheet1!$B$1:$D$1</c:f>
              <c:strCache>
                <c:ptCount val="3"/>
                <c:pt idx="0">
                  <c:v>Year 1 (N = 259)</c:v>
                </c:pt>
                <c:pt idx="1">
                  <c:v>Year 5 (N = 154)</c:v>
                </c:pt>
                <c:pt idx="2">
                  <c:v>Column2</c:v>
                </c:pt>
              </c:strCache>
            </c:strRef>
          </c:cat>
          <c:val>
            <c:numRef>
              <c:f>Sheet1!$B$10:$D$10</c:f>
              <c:numCache>
                <c:formatCode>General</c:formatCode>
                <c:ptCount val="3"/>
                <c:pt idx="0">
                  <c:v>11</c:v>
                </c:pt>
                <c:pt idx="1">
                  <c:v>8</c:v>
                </c:pt>
              </c:numCache>
            </c:numRef>
          </c:val>
        </c:ser>
        <c:dLbls>
          <c:showLegendKey val="0"/>
          <c:showVal val="0"/>
          <c:showCatName val="0"/>
          <c:showSerName val="0"/>
          <c:showPercent val="0"/>
          <c:showBubbleSize val="0"/>
        </c:dLbls>
        <c:gapWidth val="62"/>
        <c:overlap val="100"/>
        <c:axId val="442345120"/>
        <c:axId val="442365504"/>
      </c:barChart>
      <c:catAx>
        <c:axId val="442345120"/>
        <c:scaling>
          <c:orientation val="minMax"/>
        </c:scaling>
        <c:delete val="1"/>
        <c:axPos val="b"/>
        <c:numFmt formatCode="General" sourceLinked="0"/>
        <c:majorTickMark val="out"/>
        <c:minorTickMark val="none"/>
        <c:tickLblPos val="none"/>
        <c:crossAx val="442365504"/>
        <c:crosses val="autoZero"/>
        <c:auto val="1"/>
        <c:lblAlgn val="ctr"/>
        <c:lblOffset val="100"/>
        <c:noMultiLvlLbl val="0"/>
      </c:catAx>
      <c:valAx>
        <c:axId val="442365504"/>
        <c:scaling>
          <c:orientation val="minMax"/>
          <c:min val="0"/>
        </c:scaling>
        <c:delete val="0"/>
        <c:axPos val="l"/>
        <c:majorGridlines>
          <c:spPr>
            <a:ln w="6350">
              <a:solidFill>
                <a:schemeClr val="tx1"/>
              </a:solidFill>
              <a:prstDash val="sysDash"/>
            </a:ln>
          </c:spPr>
        </c:majorGridlines>
        <c:numFmt formatCode="0%" sourceLinked="1"/>
        <c:majorTickMark val="out"/>
        <c:minorTickMark val="none"/>
        <c:tickLblPos val="nextTo"/>
        <c:txPr>
          <a:bodyPr/>
          <a:lstStyle/>
          <a:p>
            <a:pPr>
              <a:defRPr sz="1500" b="1"/>
            </a:pPr>
            <a:endParaRPr lang="en-US"/>
          </a:p>
        </c:txPr>
        <c:crossAx val="442345120"/>
        <c:crosses val="autoZero"/>
        <c:crossBetween val="between"/>
        <c:majorUnit val="0.2"/>
      </c:valAx>
      <c:spPr>
        <a:solidFill>
          <a:srgbClr val="000000"/>
        </a:solidFill>
        <a:ln>
          <a:solidFill>
            <a:srgbClr val="FFFFFF"/>
          </a:solidFill>
        </a:ln>
      </c:spPr>
    </c:plotArea>
    <c:legend>
      <c:legendPos val="r"/>
      <c:layout>
        <c:manualLayout>
          <c:xMode val="edge"/>
          <c:yMode val="edge"/>
          <c:x val="0.62480999657652336"/>
          <c:y val="1.8996531683539691E-2"/>
          <c:w val="0.36565377153942957"/>
          <c:h val="0.92779152605924264"/>
        </c:manualLayout>
      </c:layout>
      <c:overlay val="0"/>
      <c:spPr>
        <a:solidFill>
          <a:schemeClr val="bg2"/>
        </a:solidFill>
        <a:ln w="12700">
          <a:solidFill>
            <a:srgbClr val="FFFFFF"/>
          </a:solidFill>
        </a:ln>
      </c:spPr>
      <c:txPr>
        <a:bodyPr/>
        <a:lstStyle/>
        <a:p>
          <a:pPr>
            <a:defRPr sz="13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899648"/>
          <c:h val="0.79852034120734605"/>
        </c:manualLayout>
      </c:layout>
      <c:scatterChart>
        <c:scatterStyle val="lineMarker"/>
        <c:varyColors val="0"/>
        <c:ser>
          <c:idx val="0"/>
          <c:order val="0"/>
          <c:tx>
            <c:strRef>
              <c:f>Sheet1!$B$1</c:f>
              <c:strCache>
                <c:ptCount val="1"/>
                <c:pt idx="0">
                  <c:v>Freedom from Coronary Artery Vasculopathy </c:v>
                </c:pt>
              </c:strCache>
            </c:strRef>
          </c:tx>
          <c:spPr>
            <a:ln w="41275">
              <a:solidFill>
                <a:srgbClr val="00FF00"/>
              </a:solidFill>
            </a:ln>
          </c:spPr>
          <c:marker>
            <c:symbol val="none"/>
          </c:marker>
          <c:xVal>
            <c:numRef>
              <c:f>Sheet1!$A$2:$A$134</c:f>
              <c:numCache>
                <c:formatCode>General</c:formatCode>
                <c:ptCount val="133"/>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pt idx="121">
                  <c:v>10.083299999999999</c:v>
                </c:pt>
                <c:pt idx="122">
                  <c:v>10.166700000000001</c:v>
                </c:pt>
                <c:pt idx="123">
                  <c:v>10.25</c:v>
                </c:pt>
                <c:pt idx="124">
                  <c:v>10.333299999999999</c:v>
                </c:pt>
                <c:pt idx="125">
                  <c:v>10.416700000000001</c:v>
                </c:pt>
                <c:pt idx="126">
                  <c:v>10.5</c:v>
                </c:pt>
                <c:pt idx="127">
                  <c:v>10.583299999999999</c:v>
                </c:pt>
                <c:pt idx="128">
                  <c:v>10.666700000000001</c:v>
                </c:pt>
                <c:pt idx="129">
                  <c:v>10.75</c:v>
                </c:pt>
                <c:pt idx="130">
                  <c:v>10.833299999999999</c:v>
                </c:pt>
                <c:pt idx="131">
                  <c:v>10.916700000000001</c:v>
                </c:pt>
                <c:pt idx="132">
                  <c:v>11</c:v>
                </c:pt>
              </c:numCache>
            </c:numRef>
          </c:xVal>
          <c:yVal>
            <c:numRef>
              <c:f>Sheet1!$B$2:$B$134</c:f>
              <c:numCache>
                <c:formatCode>General</c:formatCode>
                <c:ptCount val="133"/>
                <c:pt idx="0">
                  <c:v>100</c:v>
                </c:pt>
                <c:pt idx="1">
                  <c:v>100</c:v>
                </c:pt>
                <c:pt idx="2">
                  <c:v>99.747</c:v>
                </c:pt>
                <c:pt idx="3">
                  <c:v>99.747</c:v>
                </c:pt>
                <c:pt idx="4">
                  <c:v>99.492000000000004</c:v>
                </c:pt>
                <c:pt idx="5">
                  <c:v>99.234999999999999</c:v>
                </c:pt>
                <c:pt idx="6">
                  <c:v>98.200999999999993</c:v>
                </c:pt>
                <c:pt idx="7">
                  <c:v>96.900999999999996</c:v>
                </c:pt>
                <c:pt idx="8">
                  <c:v>96.900999999999996</c:v>
                </c:pt>
                <c:pt idx="9">
                  <c:v>96.900999999999996</c:v>
                </c:pt>
                <c:pt idx="10">
                  <c:v>96.900999999999996</c:v>
                </c:pt>
                <c:pt idx="11">
                  <c:v>96.900999999999996</c:v>
                </c:pt>
                <c:pt idx="12">
                  <c:v>96.900999999999996</c:v>
                </c:pt>
                <c:pt idx="13">
                  <c:v>96.900999999999996</c:v>
                </c:pt>
                <c:pt idx="14">
                  <c:v>96.900999999999996</c:v>
                </c:pt>
                <c:pt idx="15">
                  <c:v>96.900999999999996</c:v>
                </c:pt>
                <c:pt idx="16">
                  <c:v>96.521000000000001</c:v>
                </c:pt>
                <c:pt idx="17">
                  <c:v>96.521000000000001</c:v>
                </c:pt>
                <c:pt idx="18">
                  <c:v>96.138000000000005</c:v>
                </c:pt>
                <c:pt idx="19">
                  <c:v>95.364999999999995</c:v>
                </c:pt>
                <c:pt idx="20">
                  <c:v>94.974000000000004</c:v>
                </c:pt>
                <c:pt idx="21">
                  <c:v>94.974000000000004</c:v>
                </c:pt>
                <c:pt idx="22">
                  <c:v>94.974000000000004</c:v>
                </c:pt>
                <c:pt idx="23">
                  <c:v>94.974000000000004</c:v>
                </c:pt>
                <c:pt idx="24">
                  <c:v>94.974000000000004</c:v>
                </c:pt>
                <c:pt idx="25">
                  <c:v>94.974000000000004</c:v>
                </c:pt>
                <c:pt idx="26">
                  <c:v>94.974000000000004</c:v>
                </c:pt>
                <c:pt idx="27">
                  <c:v>94.974000000000004</c:v>
                </c:pt>
                <c:pt idx="28">
                  <c:v>94.974000000000004</c:v>
                </c:pt>
                <c:pt idx="29">
                  <c:v>94.974000000000004</c:v>
                </c:pt>
                <c:pt idx="30">
                  <c:v>94.429000000000002</c:v>
                </c:pt>
                <c:pt idx="31">
                  <c:v>93.87</c:v>
                </c:pt>
                <c:pt idx="32">
                  <c:v>93.308000000000007</c:v>
                </c:pt>
                <c:pt idx="33">
                  <c:v>93.308000000000007</c:v>
                </c:pt>
                <c:pt idx="34">
                  <c:v>93.308000000000007</c:v>
                </c:pt>
                <c:pt idx="35">
                  <c:v>93.308000000000007</c:v>
                </c:pt>
                <c:pt idx="36">
                  <c:v>93.308000000000007</c:v>
                </c:pt>
                <c:pt idx="37">
                  <c:v>93.308000000000007</c:v>
                </c:pt>
                <c:pt idx="38">
                  <c:v>93.308000000000007</c:v>
                </c:pt>
                <c:pt idx="39">
                  <c:v>93.308000000000007</c:v>
                </c:pt>
                <c:pt idx="40">
                  <c:v>93.308000000000007</c:v>
                </c:pt>
                <c:pt idx="41">
                  <c:v>92.549000000000007</c:v>
                </c:pt>
                <c:pt idx="42">
                  <c:v>92.549000000000007</c:v>
                </c:pt>
                <c:pt idx="43">
                  <c:v>91.765000000000001</c:v>
                </c:pt>
                <c:pt idx="44">
                  <c:v>91.765000000000001</c:v>
                </c:pt>
                <c:pt idx="45">
                  <c:v>91.765000000000001</c:v>
                </c:pt>
                <c:pt idx="46">
                  <c:v>91.765000000000001</c:v>
                </c:pt>
                <c:pt idx="47">
                  <c:v>91.765000000000001</c:v>
                </c:pt>
                <c:pt idx="48">
                  <c:v>91.765000000000001</c:v>
                </c:pt>
                <c:pt idx="49">
                  <c:v>91.765000000000001</c:v>
                </c:pt>
                <c:pt idx="50">
                  <c:v>91.765000000000001</c:v>
                </c:pt>
                <c:pt idx="51">
                  <c:v>91.765000000000001</c:v>
                </c:pt>
                <c:pt idx="52">
                  <c:v>91.765000000000001</c:v>
                </c:pt>
                <c:pt idx="53">
                  <c:v>91.765000000000001</c:v>
                </c:pt>
                <c:pt idx="54">
                  <c:v>90.756</c:v>
                </c:pt>
                <c:pt idx="55">
                  <c:v>89.748000000000005</c:v>
                </c:pt>
                <c:pt idx="56">
                  <c:v>89.748000000000005</c:v>
                </c:pt>
                <c:pt idx="57">
                  <c:v>89.748000000000005</c:v>
                </c:pt>
                <c:pt idx="58">
                  <c:v>89.748000000000005</c:v>
                </c:pt>
                <c:pt idx="59">
                  <c:v>89.748000000000005</c:v>
                </c:pt>
                <c:pt idx="60">
                  <c:v>89.748000000000005</c:v>
                </c:pt>
                <c:pt idx="61">
                  <c:v>89.748000000000005</c:v>
                </c:pt>
                <c:pt idx="62">
                  <c:v>89.748000000000005</c:v>
                </c:pt>
                <c:pt idx="63">
                  <c:v>89.748000000000005</c:v>
                </c:pt>
                <c:pt idx="64">
                  <c:v>89.748000000000005</c:v>
                </c:pt>
                <c:pt idx="65">
                  <c:v>89.748000000000005</c:v>
                </c:pt>
                <c:pt idx="66">
                  <c:v>88.551000000000002</c:v>
                </c:pt>
                <c:pt idx="67">
                  <c:v>88.551000000000002</c:v>
                </c:pt>
                <c:pt idx="68">
                  <c:v>87.355000000000004</c:v>
                </c:pt>
                <c:pt idx="69">
                  <c:v>87.355000000000004</c:v>
                </c:pt>
                <c:pt idx="70">
                  <c:v>87.355000000000004</c:v>
                </c:pt>
                <c:pt idx="71">
                  <c:v>87.355000000000004</c:v>
                </c:pt>
                <c:pt idx="72">
                  <c:v>87.355000000000004</c:v>
                </c:pt>
                <c:pt idx="73">
                  <c:v>87.355000000000004</c:v>
                </c:pt>
                <c:pt idx="74">
                  <c:v>87.355000000000004</c:v>
                </c:pt>
                <c:pt idx="75">
                  <c:v>87.355000000000004</c:v>
                </c:pt>
                <c:pt idx="76">
                  <c:v>87.355000000000004</c:v>
                </c:pt>
                <c:pt idx="77">
                  <c:v>87.355000000000004</c:v>
                </c:pt>
                <c:pt idx="78">
                  <c:v>87.355000000000004</c:v>
                </c:pt>
                <c:pt idx="79">
                  <c:v>87.355000000000004</c:v>
                </c:pt>
                <c:pt idx="80">
                  <c:v>87.355000000000004</c:v>
                </c:pt>
                <c:pt idx="81">
                  <c:v>87.355000000000004</c:v>
                </c:pt>
                <c:pt idx="82">
                  <c:v>87.355000000000004</c:v>
                </c:pt>
                <c:pt idx="83">
                  <c:v>87.355000000000004</c:v>
                </c:pt>
                <c:pt idx="84">
                  <c:v>87.355000000000004</c:v>
                </c:pt>
                <c:pt idx="85">
                  <c:v>87.355000000000004</c:v>
                </c:pt>
                <c:pt idx="86">
                  <c:v>87.355000000000004</c:v>
                </c:pt>
                <c:pt idx="87">
                  <c:v>87.355000000000004</c:v>
                </c:pt>
                <c:pt idx="88">
                  <c:v>87.355000000000004</c:v>
                </c:pt>
                <c:pt idx="89">
                  <c:v>87.355000000000004</c:v>
                </c:pt>
                <c:pt idx="90">
                  <c:v>87.355000000000004</c:v>
                </c:pt>
                <c:pt idx="91">
                  <c:v>85.495999999999995</c:v>
                </c:pt>
                <c:pt idx="92">
                  <c:v>85.495999999999995</c:v>
                </c:pt>
                <c:pt idx="93">
                  <c:v>85.495999999999995</c:v>
                </c:pt>
                <c:pt idx="94">
                  <c:v>85.495999999999995</c:v>
                </c:pt>
                <c:pt idx="95">
                  <c:v>85.495999999999995</c:v>
                </c:pt>
                <c:pt idx="96">
                  <c:v>85.495999999999995</c:v>
                </c:pt>
                <c:pt idx="97">
                  <c:v>85.495999999999995</c:v>
                </c:pt>
                <c:pt idx="98">
                  <c:v>85.495999999999995</c:v>
                </c:pt>
                <c:pt idx="99">
                  <c:v>85.495999999999995</c:v>
                </c:pt>
                <c:pt idx="100">
                  <c:v>85.495999999999995</c:v>
                </c:pt>
                <c:pt idx="101">
                  <c:v>83.304000000000002</c:v>
                </c:pt>
                <c:pt idx="102">
                  <c:v>83.304000000000002</c:v>
                </c:pt>
                <c:pt idx="103">
                  <c:v>83.304000000000002</c:v>
                </c:pt>
                <c:pt idx="104">
                  <c:v>81.052000000000007</c:v>
                </c:pt>
                <c:pt idx="105">
                  <c:v>81.052000000000007</c:v>
                </c:pt>
                <c:pt idx="106">
                  <c:v>78.596000000000004</c:v>
                </c:pt>
                <c:pt idx="107">
                  <c:v>78.596000000000004</c:v>
                </c:pt>
                <c:pt idx="108">
                  <c:v>78.596000000000004</c:v>
                </c:pt>
                <c:pt idx="109">
                  <c:v>78.596000000000004</c:v>
                </c:pt>
                <c:pt idx="110">
                  <c:v>78.596000000000004</c:v>
                </c:pt>
                <c:pt idx="111">
                  <c:v>78.596000000000004</c:v>
                </c:pt>
                <c:pt idx="112">
                  <c:v>78.596000000000004</c:v>
                </c:pt>
                <c:pt idx="113">
                  <c:v>78.596000000000004</c:v>
                </c:pt>
                <c:pt idx="114">
                  <c:v>75.572999999999993</c:v>
                </c:pt>
                <c:pt idx="115">
                  <c:v>72.55</c:v>
                </c:pt>
                <c:pt idx="116">
                  <c:v>72.55</c:v>
                </c:pt>
                <c:pt idx="117">
                  <c:v>69.528000000000006</c:v>
                </c:pt>
                <c:pt idx="118">
                  <c:v>69.528000000000006</c:v>
                </c:pt>
                <c:pt idx="119">
                  <c:v>69.528000000000006</c:v>
                </c:pt>
                <c:pt idx="120">
                  <c:v>69.528000000000006</c:v>
                </c:pt>
                <c:pt idx="121">
                  <c:v>69.528000000000006</c:v>
                </c:pt>
                <c:pt idx="122">
                  <c:v>69.528000000000006</c:v>
                </c:pt>
                <c:pt idx="123">
                  <c:v>69.528000000000006</c:v>
                </c:pt>
                <c:pt idx="124">
                  <c:v>69.528000000000006</c:v>
                </c:pt>
                <c:pt idx="125">
                  <c:v>69.528000000000006</c:v>
                </c:pt>
                <c:pt idx="126">
                  <c:v>69.528000000000006</c:v>
                </c:pt>
                <c:pt idx="127">
                  <c:v>69.528000000000006</c:v>
                </c:pt>
                <c:pt idx="128">
                  <c:v>69.528000000000006</c:v>
                </c:pt>
                <c:pt idx="129">
                  <c:v>69.528000000000006</c:v>
                </c:pt>
                <c:pt idx="130">
                  <c:v>69.528000000000006</c:v>
                </c:pt>
                <c:pt idx="131">
                  <c:v>69.528000000000006</c:v>
                </c:pt>
                <c:pt idx="132">
                  <c:v>69.528000000000006</c:v>
                </c:pt>
              </c:numCache>
            </c:numRef>
          </c:yVal>
          <c:smooth val="0"/>
        </c:ser>
        <c:ser>
          <c:idx val="1"/>
          <c:order val="1"/>
          <c:tx>
            <c:strRef>
              <c:f>Sheet1!$C$1</c:f>
              <c:strCache>
                <c:ptCount val="1"/>
                <c:pt idx="0">
                  <c:v>Freedom from Bronchiolitis Obliterans Syndrome </c:v>
                </c:pt>
              </c:strCache>
            </c:strRef>
          </c:tx>
          <c:spPr>
            <a:ln w="41275">
              <a:solidFill>
                <a:srgbClr val="4DEAF1"/>
              </a:solidFill>
              <a:prstDash val="solid"/>
            </a:ln>
          </c:spPr>
          <c:marker>
            <c:symbol val="none"/>
          </c:marker>
          <c:xVal>
            <c:numRef>
              <c:f>Sheet1!$A$2:$A$134</c:f>
              <c:numCache>
                <c:formatCode>General</c:formatCode>
                <c:ptCount val="133"/>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pt idx="121">
                  <c:v>10.083299999999999</c:v>
                </c:pt>
                <c:pt idx="122">
                  <c:v>10.166700000000001</c:v>
                </c:pt>
                <c:pt idx="123">
                  <c:v>10.25</c:v>
                </c:pt>
                <c:pt idx="124">
                  <c:v>10.333299999999999</c:v>
                </c:pt>
                <c:pt idx="125">
                  <c:v>10.416700000000001</c:v>
                </c:pt>
                <c:pt idx="126">
                  <c:v>10.5</c:v>
                </c:pt>
                <c:pt idx="127">
                  <c:v>10.583299999999999</c:v>
                </c:pt>
                <c:pt idx="128">
                  <c:v>10.666700000000001</c:v>
                </c:pt>
                <c:pt idx="129">
                  <c:v>10.75</c:v>
                </c:pt>
                <c:pt idx="130">
                  <c:v>10.833299999999999</c:v>
                </c:pt>
                <c:pt idx="131">
                  <c:v>10.916700000000001</c:v>
                </c:pt>
                <c:pt idx="132">
                  <c:v>11</c:v>
                </c:pt>
              </c:numCache>
            </c:numRef>
          </c:xVal>
          <c:yVal>
            <c:numRef>
              <c:f>Sheet1!$C$2:$C$134</c:f>
              <c:numCache>
                <c:formatCode>General</c:formatCode>
                <c:ptCount val="133"/>
                <c:pt idx="0">
                  <c:v>100</c:v>
                </c:pt>
                <c:pt idx="1">
                  <c:v>100</c:v>
                </c:pt>
                <c:pt idx="2">
                  <c:v>99.566999999999993</c:v>
                </c:pt>
                <c:pt idx="3">
                  <c:v>99.350999999999999</c:v>
                </c:pt>
                <c:pt idx="4">
                  <c:v>99.350999999999999</c:v>
                </c:pt>
                <c:pt idx="5">
                  <c:v>98.695999999999998</c:v>
                </c:pt>
                <c:pt idx="6">
                  <c:v>97.816999999999993</c:v>
                </c:pt>
                <c:pt idx="7">
                  <c:v>92.293000000000006</c:v>
                </c:pt>
                <c:pt idx="8">
                  <c:v>91.622</c:v>
                </c:pt>
                <c:pt idx="9">
                  <c:v>90.95</c:v>
                </c:pt>
                <c:pt idx="10">
                  <c:v>90.95</c:v>
                </c:pt>
                <c:pt idx="11">
                  <c:v>90.95</c:v>
                </c:pt>
                <c:pt idx="12">
                  <c:v>90.95</c:v>
                </c:pt>
                <c:pt idx="13">
                  <c:v>90.95</c:v>
                </c:pt>
                <c:pt idx="14">
                  <c:v>90.95</c:v>
                </c:pt>
                <c:pt idx="15">
                  <c:v>90.95</c:v>
                </c:pt>
                <c:pt idx="16">
                  <c:v>90.078000000000003</c:v>
                </c:pt>
                <c:pt idx="17">
                  <c:v>89.197999999999993</c:v>
                </c:pt>
                <c:pt idx="18">
                  <c:v>87.438000000000002</c:v>
                </c:pt>
                <c:pt idx="19">
                  <c:v>83.882999999999996</c:v>
                </c:pt>
                <c:pt idx="20">
                  <c:v>83.284999999999997</c:v>
                </c:pt>
                <c:pt idx="21">
                  <c:v>83.284999999999997</c:v>
                </c:pt>
                <c:pt idx="22">
                  <c:v>82.680999999999997</c:v>
                </c:pt>
                <c:pt idx="23">
                  <c:v>82.680999999999997</c:v>
                </c:pt>
                <c:pt idx="24">
                  <c:v>82.680999999999997</c:v>
                </c:pt>
                <c:pt idx="25">
                  <c:v>82.680999999999997</c:v>
                </c:pt>
                <c:pt idx="26">
                  <c:v>82.680999999999997</c:v>
                </c:pt>
                <c:pt idx="27">
                  <c:v>82.322000000000003</c:v>
                </c:pt>
                <c:pt idx="28">
                  <c:v>81.221999999999994</c:v>
                </c:pt>
                <c:pt idx="29">
                  <c:v>80.483999999999995</c:v>
                </c:pt>
                <c:pt idx="30">
                  <c:v>77.900000000000006</c:v>
                </c:pt>
                <c:pt idx="31">
                  <c:v>73.837999999999994</c:v>
                </c:pt>
                <c:pt idx="32">
                  <c:v>72.730999999999995</c:v>
                </c:pt>
                <c:pt idx="33">
                  <c:v>72.36</c:v>
                </c:pt>
                <c:pt idx="34">
                  <c:v>71.614000000000004</c:v>
                </c:pt>
                <c:pt idx="35">
                  <c:v>71.614000000000004</c:v>
                </c:pt>
                <c:pt idx="36">
                  <c:v>71.614000000000004</c:v>
                </c:pt>
                <c:pt idx="37">
                  <c:v>71.614000000000004</c:v>
                </c:pt>
                <c:pt idx="38">
                  <c:v>71.614000000000004</c:v>
                </c:pt>
                <c:pt idx="39">
                  <c:v>71.614000000000004</c:v>
                </c:pt>
                <c:pt idx="40">
                  <c:v>71.614000000000004</c:v>
                </c:pt>
                <c:pt idx="41">
                  <c:v>70.712999999999994</c:v>
                </c:pt>
                <c:pt idx="42">
                  <c:v>68.010999999999996</c:v>
                </c:pt>
                <c:pt idx="43">
                  <c:v>67.103999999999999</c:v>
                </c:pt>
                <c:pt idx="44">
                  <c:v>66.650000000000006</c:v>
                </c:pt>
                <c:pt idx="45">
                  <c:v>65.736999999999995</c:v>
                </c:pt>
                <c:pt idx="46">
                  <c:v>65.736999999999995</c:v>
                </c:pt>
                <c:pt idx="47">
                  <c:v>65.736999999999995</c:v>
                </c:pt>
                <c:pt idx="48">
                  <c:v>65.736999999999995</c:v>
                </c:pt>
                <c:pt idx="49">
                  <c:v>65.736999999999995</c:v>
                </c:pt>
                <c:pt idx="50">
                  <c:v>65.736999999999995</c:v>
                </c:pt>
                <c:pt idx="51">
                  <c:v>65.736999999999995</c:v>
                </c:pt>
                <c:pt idx="52">
                  <c:v>65.736999999999995</c:v>
                </c:pt>
                <c:pt idx="53">
                  <c:v>65.736999999999995</c:v>
                </c:pt>
                <c:pt idx="54">
                  <c:v>63.145000000000003</c:v>
                </c:pt>
                <c:pt idx="55">
                  <c:v>61.048000000000002</c:v>
                </c:pt>
                <c:pt idx="56">
                  <c:v>59.445999999999998</c:v>
                </c:pt>
                <c:pt idx="57">
                  <c:v>58.365000000000002</c:v>
                </c:pt>
                <c:pt idx="58">
                  <c:v>58.365000000000002</c:v>
                </c:pt>
                <c:pt idx="59">
                  <c:v>58.365000000000002</c:v>
                </c:pt>
                <c:pt idx="60">
                  <c:v>58.365000000000002</c:v>
                </c:pt>
                <c:pt idx="61">
                  <c:v>58.365000000000002</c:v>
                </c:pt>
                <c:pt idx="62">
                  <c:v>58.365000000000002</c:v>
                </c:pt>
                <c:pt idx="63">
                  <c:v>58.365000000000002</c:v>
                </c:pt>
                <c:pt idx="64">
                  <c:v>58.365000000000002</c:v>
                </c:pt>
                <c:pt idx="65">
                  <c:v>56.613999999999997</c:v>
                </c:pt>
                <c:pt idx="66">
                  <c:v>55.447000000000003</c:v>
                </c:pt>
                <c:pt idx="67">
                  <c:v>53.695999999999998</c:v>
                </c:pt>
                <c:pt idx="68">
                  <c:v>53.112000000000002</c:v>
                </c:pt>
                <c:pt idx="69">
                  <c:v>53.112000000000002</c:v>
                </c:pt>
                <c:pt idx="70">
                  <c:v>53.112000000000002</c:v>
                </c:pt>
                <c:pt idx="71">
                  <c:v>53.112000000000002</c:v>
                </c:pt>
                <c:pt idx="72">
                  <c:v>53.112000000000002</c:v>
                </c:pt>
                <c:pt idx="73">
                  <c:v>53.112000000000002</c:v>
                </c:pt>
                <c:pt idx="74">
                  <c:v>53.112000000000002</c:v>
                </c:pt>
                <c:pt idx="75">
                  <c:v>53.112000000000002</c:v>
                </c:pt>
                <c:pt idx="76">
                  <c:v>53.112000000000002</c:v>
                </c:pt>
                <c:pt idx="77">
                  <c:v>53.112000000000002</c:v>
                </c:pt>
                <c:pt idx="78">
                  <c:v>53.112000000000002</c:v>
                </c:pt>
                <c:pt idx="79">
                  <c:v>52.430999999999997</c:v>
                </c:pt>
                <c:pt idx="80">
                  <c:v>51.052</c:v>
                </c:pt>
                <c:pt idx="81">
                  <c:v>50.362000000000002</c:v>
                </c:pt>
                <c:pt idx="82">
                  <c:v>50.362000000000002</c:v>
                </c:pt>
                <c:pt idx="83">
                  <c:v>50.362000000000002</c:v>
                </c:pt>
                <c:pt idx="84">
                  <c:v>50.362000000000002</c:v>
                </c:pt>
                <c:pt idx="85">
                  <c:v>50.362000000000002</c:v>
                </c:pt>
                <c:pt idx="86">
                  <c:v>50.362000000000002</c:v>
                </c:pt>
                <c:pt idx="87">
                  <c:v>50.362000000000002</c:v>
                </c:pt>
                <c:pt idx="88">
                  <c:v>50.362000000000002</c:v>
                </c:pt>
                <c:pt idx="89">
                  <c:v>49.478000000000002</c:v>
                </c:pt>
                <c:pt idx="90">
                  <c:v>48.594999999999999</c:v>
                </c:pt>
                <c:pt idx="91">
                  <c:v>46.828000000000003</c:v>
                </c:pt>
                <c:pt idx="92">
                  <c:v>45.944000000000003</c:v>
                </c:pt>
                <c:pt idx="93">
                  <c:v>45.944000000000003</c:v>
                </c:pt>
                <c:pt idx="94">
                  <c:v>45.042999999999999</c:v>
                </c:pt>
                <c:pt idx="95">
                  <c:v>45.042999999999999</c:v>
                </c:pt>
                <c:pt idx="96">
                  <c:v>45.042999999999999</c:v>
                </c:pt>
                <c:pt idx="97">
                  <c:v>45.042999999999999</c:v>
                </c:pt>
                <c:pt idx="98">
                  <c:v>45.042999999999999</c:v>
                </c:pt>
                <c:pt idx="99">
                  <c:v>45.042999999999999</c:v>
                </c:pt>
                <c:pt idx="100">
                  <c:v>45.042999999999999</c:v>
                </c:pt>
                <c:pt idx="101">
                  <c:v>45.042999999999999</c:v>
                </c:pt>
                <c:pt idx="102">
                  <c:v>43.970999999999997</c:v>
                </c:pt>
                <c:pt idx="103">
                  <c:v>42.898000000000003</c:v>
                </c:pt>
                <c:pt idx="104">
                  <c:v>42.898000000000003</c:v>
                </c:pt>
                <c:pt idx="105">
                  <c:v>42.898000000000003</c:v>
                </c:pt>
                <c:pt idx="106">
                  <c:v>42.898000000000003</c:v>
                </c:pt>
                <c:pt idx="107">
                  <c:v>42.898000000000003</c:v>
                </c:pt>
                <c:pt idx="108">
                  <c:v>42.898000000000003</c:v>
                </c:pt>
                <c:pt idx="109">
                  <c:v>42.898000000000003</c:v>
                </c:pt>
                <c:pt idx="110">
                  <c:v>42.898000000000003</c:v>
                </c:pt>
                <c:pt idx="111">
                  <c:v>42.898000000000003</c:v>
                </c:pt>
                <c:pt idx="112">
                  <c:v>42.898000000000003</c:v>
                </c:pt>
                <c:pt idx="113">
                  <c:v>42.898000000000003</c:v>
                </c:pt>
                <c:pt idx="114">
                  <c:v>42.898000000000003</c:v>
                </c:pt>
                <c:pt idx="115">
                  <c:v>42.898000000000003</c:v>
                </c:pt>
                <c:pt idx="116">
                  <c:v>42.898000000000003</c:v>
                </c:pt>
                <c:pt idx="117">
                  <c:v>42.898000000000003</c:v>
                </c:pt>
                <c:pt idx="118">
                  <c:v>42.898000000000003</c:v>
                </c:pt>
                <c:pt idx="119">
                  <c:v>42.898000000000003</c:v>
                </c:pt>
                <c:pt idx="120">
                  <c:v>42.898000000000003</c:v>
                </c:pt>
                <c:pt idx="121">
                  <c:v>42.898000000000003</c:v>
                </c:pt>
                <c:pt idx="122">
                  <c:v>42.898000000000003</c:v>
                </c:pt>
                <c:pt idx="123">
                  <c:v>42.898000000000003</c:v>
                </c:pt>
                <c:pt idx="124">
                  <c:v>42.898000000000003</c:v>
                </c:pt>
                <c:pt idx="125">
                  <c:v>41.418999999999997</c:v>
                </c:pt>
                <c:pt idx="126">
                  <c:v>38.350999999999999</c:v>
                </c:pt>
                <c:pt idx="127">
                  <c:v>36.817</c:v>
                </c:pt>
                <c:pt idx="128">
                  <c:v>33.749000000000002</c:v>
                </c:pt>
                <c:pt idx="129">
                  <c:v>33.749000000000002</c:v>
                </c:pt>
                <c:pt idx="130">
                  <c:v>33.749000000000002</c:v>
                </c:pt>
                <c:pt idx="131">
                  <c:v>33.749000000000002</c:v>
                </c:pt>
                <c:pt idx="132">
                  <c:v>33.749000000000002</c:v>
                </c:pt>
              </c:numCache>
            </c:numRef>
          </c:yVal>
          <c:smooth val="0"/>
        </c:ser>
        <c:dLbls>
          <c:showLegendKey val="0"/>
          <c:showVal val="0"/>
          <c:showCatName val="0"/>
          <c:showSerName val="0"/>
          <c:showPercent val="0"/>
          <c:showBubbleSize val="0"/>
        </c:dLbls>
        <c:axId val="442360800"/>
        <c:axId val="442346296"/>
      </c:scatterChart>
      <c:valAx>
        <c:axId val="442360800"/>
        <c:scaling>
          <c:orientation val="minMax"/>
          <c:max val="11"/>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46296"/>
        <c:crosses val="autoZero"/>
        <c:crossBetween val="midCat"/>
        <c:majorUnit val="1"/>
      </c:valAx>
      <c:valAx>
        <c:axId val="442346296"/>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 Free from CAV and </a:t>
                </a:r>
                <a:r>
                  <a:rPr lang="en-US" sz="1700" b="1" i="0" baseline="0" dirty="0" err="1" smtClean="0">
                    <a:solidFill>
                      <a:schemeClr val="tx1"/>
                    </a:solidFill>
                  </a:rPr>
                  <a:t>Bronchiolitis</a:t>
                </a:r>
                <a:r>
                  <a:rPr lang="en-US" sz="1700" b="1" i="0" baseline="0" dirty="0" smtClean="0">
                    <a:solidFill>
                      <a:schemeClr val="tx1"/>
                    </a:solidFill>
                  </a:rPr>
                  <a:t> </a:t>
                </a:r>
                <a:r>
                  <a:rPr lang="en-US" sz="1700" b="1" i="0" baseline="0" dirty="0" err="1" smtClean="0">
                    <a:solidFill>
                      <a:schemeClr val="tx1"/>
                    </a:solidFill>
                  </a:rPr>
                  <a:t>Obliterans</a:t>
                </a:r>
                <a:r>
                  <a:rPr lang="en-US" sz="1700" b="1" i="0" baseline="0" dirty="0" smtClean="0">
                    <a:solidFill>
                      <a:schemeClr val="tx1"/>
                    </a:solidFill>
                  </a:rPr>
                  <a:t> Syndrome</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60800"/>
        <c:crosses val="autoZero"/>
        <c:crossBetween val="midCat"/>
        <c:majorUnit val="20"/>
      </c:valAx>
      <c:spPr>
        <a:solidFill>
          <a:schemeClr val="bg2"/>
        </a:solidFill>
        <a:ln>
          <a:solidFill>
            <a:schemeClr val="tx1"/>
          </a:solidFill>
        </a:ln>
      </c:spPr>
    </c:plotArea>
    <c:legend>
      <c:legendPos val="r"/>
      <c:layout>
        <c:manualLayout>
          <c:xMode val="edge"/>
          <c:yMode val="edge"/>
          <c:x val="0.1310987619910344"/>
          <c:y val="0.63459098862642171"/>
          <c:w val="0.51396023505911315"/>
          <c:h val="0.13592913385826846"/>
        </c:manualLayout>
      </c:layout>
      <c:overlay val="1"/>
      <c:spPr>
        <a:solidFill>
          <a:schemeClr val="bg2"/>
        </a:solidFill>
        <a:ln>
          <a:solidFill>
            <a:schemeClr val="tx1"/>
          </a:solidFill>
        </a:ln>
      </c:spPr>
      <c:txPr>
        <a:bodyPr/>
        <a:lstStyle/>
        <a:p>
          <a:pPr>
            <a:defRPr sz="13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899682"/>
          <c:h val="0.80568876471086259"/>
        </c:manualLayout>
      </c:layout>
      <c:scatterChart>
        <c:scatterStyle val="lineMarker"/>
        <c:varyColors val="0"/>
        <c:ser>
          <c:idx val="0"/>
          <c:order val="0"/>
          <c:tx>
            <c:strRef>
              <c:f>Sheet1!$B$1</c:f>
              <c:strCache>
                <c:ptCount val="1"/>
                <c:pt idx="0">
                  <c:v>Heart (N=210)</c:v>
                </c:pt>
              </c:strCache>
            </c:strRef>
          </c:tx>
          <c:spPr>
            <a:ln w="41275">
              <a:solidFill>
                <a:srgbClr val="00FF00"/>
              </a:solidFill>
            </a:ln>
          </c:spPr>
          <c:marker>
            <c:symbol val="none"/>
          </c:marker>
          <c:xVal>
            <c:numRef>
              <c:f>Sheet1!$A$2:$A$62</c:f>
              <c:numCache>
                <c:formatCode>General</c:formatCode>
                <c:ptCount val="61"/>
                <c:pt idx="0">
                  <c:v>0</c:v>
                </c:pt>
                <c:pt idx="1">
                  <c:v>8.3330000000000001E-2</c:v>
                </c:pt>
                <c:pt idx="2">
                  <c:v>0.16667000000000001</c:v>
                </c:pt>
                <c:pt idx="3">
                  <c:v>0.25</c:v>
                </c:pt>
                <c:pt idx="4">
                  <c:v>0.33333000000000002</c:v>
                </c:pt>
                <c:pt idx="5">
                  <c:v>0.41666999999999998</c:v>
                </c:pt>
                <c:pt idx="6">
                  <c:v>0.5</c:v>
                </c:pt>
                <c:pt idx="7">
                  <c:v>0.58333000000000002</c:v>
                </c:pt>
                <c:pt idx="8">
                  <c:v>0.66666999999999998</c:v>
                </c:pt>
                <c:pt idx="9">
                  <c:v>0.75</c:v>
                </c:pt>
                <c:pt idx="10">
                  <c:v>0.83333000000000002</c:v>
                </c:pt>
                <c:pt idx="11">
                  <c:v>0.91666999999999998</c:v>
                </c:pt>
                <c:pt idx="12">
                  <c:v>1</c:v>
                </c:pt>
                <c:pt idx="13">
                  <c:v>1.0833299999999999</c:v>
                </c:pt>
                <c:pt idx="14">
                  <c:v>1.1666700000000001</c:v>
                </c:pt>
                <c:pt idx="15">
                  <c:v>1.25</c:v>
                </c:pt>
                <c:pt idx="16">
                  <c:v>1.3333299999999999</c:v>
                </c:pt>
                <c:pt idx="17">
                  <c:v>1.4166700000000001</c:v>
                </c:pt>
                <c:pt idx="18">
                  <c:v>1.5</c:v>
                </c:pt>
                <c:pt idx="19">
                  <c:v>1.5833299999999999</c:v>
                </c:pt>
                <c:pt idx="20">
                  <c:v>1.6666700000000001</c:v>
                </c:pt>
                <c:pt idx="21">
                  <c:v>1.75</c:v>
                </c:pt>
                <c:pt idx="22">
                  <c:v>1.8333299999999999</c:v>
                </c:pt>
                <c:pt idx="23">
                  <c:v>1.9166700000000001</c:v>
                </c:pt>
                <c:pt idx="24">
                  <c:v>2</c:v>
                </c:pt>
                <c:pt idx="25">
                  <c:v>2.0833300000000001</c:v>
                </c:pt>
                <c:pt idx="26">
                  <c:v>2.1666699999999999</c:v>
                </c:pt>
                <c:pt idx="27">
                  <c:v>2.25</c:v>
                </c:pt>
                <c:pt idx="28">
                  <c:v>2.3333300000000001</c:v>
                </c:pt>
                <c:pt idx="29">
                  <c:v>2.4166699999999999</c:v>
                </c:pt>
                <c:pt idx="30">
                  <c:v>2.5</c:v>
                </c:pt>
                <c:pt idx="31">
                  <c:v>2.5833300000000001</c:v>
                </c:pt>
                <c:pt idx="32">
                  <c:v>2.6666699999999999</c:v>
                </c:pt>
                <c:pt idx="33">
                  <c:v>2.75</c:v>
                </c:pt>
                <c:pt idx="34">
                  <c:v>2.8333300000000001</c:v>
                </c:pt>
                <c:pt idx="35">
                  <c:v>2.9166699999999999</c:v>
                </c:pt>
                <c:pt idx="36">
                  <c:v>3</c:v>
                </c:pt>
                <c:pt idx="37">
                  <c:v>3.0833300000000001</c:v>
                </c:pt>
                <c:pt idx="38">
                  <c:v>3.1666699999999999</c:v>
                </c:pt>
                <c:pt idx="39">
                  <c:v>3.25</c:v>
                </c:pt>
                <c:pt idx="40">
                  <c:v>3.3333300000000001</c:v>
                </c:pt>
                <c:pt idx="41">
                  <c:v>3.4166699999999999</c:v>
                </c:pt>
                <c:pt idx="42">
                  <c:v>3.5</c:v>
                </c:pt>
                <c:pt idx="43">
                  <c:v>3.5833300000000001</c:v>
                </c:pt>
                <c:pt idx="44">
                  <c:v>3.6666699999999999</c:v>
                </c:pt>
                <c:pt idx="45">
                  <c:v>3.75</c:v>
                </c:pt>
                <c:pt idx="46">
                  <c:v>3.8333300000000001</c:v>
                </c:pt>
                <c:pt idx="47">
                  <c:v>3.9166699999999999</c:v>
                </c:pt>
                <c:pt idx="48">
                  <c:v>4</c:v>
                </c:pt>
                <c:pt idx="49">
                  <c:v>4.0833300000000001</c:v>
                </c:pt>
                <c:pt idx="50">
                  <c:v>4.1666699999999999</c:v>
                </c:pt>
                <c:pt idx="51">
                  <c:v>4.25</c:v>
                </c:pt>
                <c:pt idx="52">
                  <c:v>4.3333300000000001</c:v>
                </c:pt>
                <c:pt idx="53">
                  <c:v>4.4166699999999999</c:v>
                </c:pt>
                <c:pt idx="54">
                  <c:v>4.5</c:v>
                </c:pt>
                <c:pt idx="55">
                  <c:v>4.5833300000000001</c:v>
                </c:pt>
                <c:pt idx="56">
                  <c:v>4.6666699999999999</c:v>
                </c:pt>
                <c:pt idx="57">
                  <c:v>4.75</c:v>
                </c:pt>
                <c:pt idx="58">
                  <c:v>4.8333300000000001</c:v>
                </c:pt>
                <c:pt idx="59">
                  <c:v>4.9166699999999999</c:v>
                </c:pt>
                <c:pt idx="60">
                  <c:v>5</c:v>
                </c:pt>
              </c:numCache>
            </c:numRef>
          </c:xVal>
          <c:yVal>
            <c:numRef>
              <c:f>Sheet1!$B$2:$B$62</c:f>
              <c:numCache>
                <c:formatCode>General</c:formatCode>
                <c:ptCount val="61"/>
                <c:pt idx="0">
                  <c:v>100</c:v>
                </c:pt>
                <c:pt idx="1">
                  <c:v>100</c:v>
                </c:pt>
                <c:pt idx="2">
                  <c:v>100</c:v>
                </c:pt>
                <c:pt idx="3">
                  <c:v>100</c:v>
                </c:pt>
                <c:pt idx="4">
                  <c:v>100</c:v>
                </c:pt>
                <c:pt idx="5">
                  <c:v>100</c:v>
                </c:pt>
                <c:pt idx="6">
                  <c:v>98.543999999999997</c:v>
                </c:pt>
                <c:pt idx="7">
                  <c:v>97.567999999999998</c:v>
                </c:pt>
                <c:pt idx="8">
                  <c:v>97.567999999999998</c:v>
                </c:pt>
                <c:pt idx="9">
                  <c:v>97.567999999999998</c:v>
                </c:pt>
                <c:pt idx="10">
                  <c:v>97.567999999999998</c:v>
                </c:pt>
                <c:pt idx="11">
                  <c:v>97.567999999999998</c:v>
                </c:pt>
                <c:pt idx="12">
                  <c:v>97.567999999999998</c:v>
                </c:pt>
                <c:pt idx="13">
                  <c:v>97.567999999999998</c:v>
                </c:pt>
                <c:pt idx="14">
                  <c:v>97.567999999999998</c:v>
                </c:pt>
                <c:pt idx="15">
                  <c:v>97.567999999999998</c:v>
                </c:pt>
                <c:pt idx="16">
                  <c:v>96.855999999999995</c:v>
                </c:pt>
                <c:pt idx="17">
                  <c:v>96.855999999999995</c:v>
                </c:pt>
                <c:pt idx="18">
                  <c:v>96.855999999999995</c:v>
                </c:pt>
                <c:pt idx="19">
                  <c:v>96.855999999999995</c:v>
                </c:pt>
                <c:pt idx="20">
                  <c:v>96.116</c:v>
                </c:pt>
                <c:pt idx="21">
                  <c:v>96.116</c:v>
                </c:pt>
                <c:pt idx="22">
                  <c:v>96.116</c:v>
                </c:pt>
                <c:pt idx="23">
                  <c:v>96.116</c:v>
                </c:pt>
                <c:pt idx="24">
                  <c:v>96.116</c:v>
                </c:pt>
                <c:pt idx="25">
                  <c:v>96.116</c:v>
                </c:pt>
                <c:pt idx="26">
                  <c:v>96.116</c:v>
                </c:pt>
                <c:pt idx="27">
                  <c:v>96.116</c:v>
                </c:pt>
                <c:pt idx="28">
                  <c:v>96.116</c:v>
                </c:pt>
                <c:pt idx="29">
                  <c:v>96.116</c:v>
                </c:pt>
                <c:pt idx="30">
                  <c:v>95.135999999999996</c:v>
                </c:pt>
                <c:pt idx="31">
                  <c:v>95.135999999999996</c:v>
                </c:pt>
                <c:pt idx="32">
                  <c:v>94.155000000000001</c:v>
                </c:pt>
                <c:pt idx="33">
                  <c:v>94.155000000000001</c:v>
                </c:pt>
                <c:pt idx="34">
                  <c:v>94.155000000000001</c:v>
                </c:pt>
                <c:pt idx="35">
                  <c:v>94.155000000000001</c:v>
                </c:pt>
                <c:pt idx="36">
                  <c:v>94.155000000000001</c:v>
                </c:pt>
                <c:pt idx="37">
                  <c:v>94.155000000000001</c:v>
                </c:pt>
                <c:pt idx="38">
                  <c:v>94.155000000000001</c:v>
                </c:pt>
                <c:pt idx="39">
                  <c:v>94.155000000000001</c:v>
                </c:pt>
                <c:pt idx="40">
                  <c:v>94.155000000000001</c:v>
                </c:pt>
                <c:pt idx="41">
                  <c:v>94.155000000000001</c:v>
                </c:pt>
                <c:pt idx="42">
                  <c:v>94.155000000000001</c:v>
                </c:pt>
                <c:pt idx="43">
                  <c:v>92.828999999999994</c:v>
                </c:pt>
                <c:pt idx="44">
                  <c:v>92.828999999999994</c:v>
                </c:pt>
                <c:pt idx="45">
                  <c:v>92.828999999999994</c:v>
                </c:pt>
                <c:pt idx="46">
                  <c:v>92.828999999999994</c:v>
                </c:pt>
                <c:pt idx="47">
                  <c:v>92.828999999999994</c:v>
                </c:pt>
                <c:pt idx="48">
                  <c:v>92.828999999999994</c:v>
                </c:pt>
                <c:pt idx="49">
                  <c:v>92.828999999999994</c:v>
                </c:pt>
                <c:pt idx="50">
                  <c:v>92.828999999999994</c:v>
                </c:pt>
                <c:pt idx="51">
                  <c:v>92.828999999999994</c:v>
                </c:pt>
                <c:pt idx="52">
                  <c:v>92.828999999999994</c:v>
                </c:pt>
                <c:pt idx="53">
                  <c:v>92.828999999999994</c:v>
                </c:pt>
                <c:pt idx="54">
                  <c:v>91.11</c:v>
                </c:pt>
                <c:pt idx="55">
                  <c:v>91.11</c:v>
                </c:pt>
                <c:pt idx="56">
                  <c:v>91.11</c:v>
                </c:pt>
                <c:pt idx="57">
                  <c:v>91.11</c:v>
                </c:pt>
                <c:pt idx="58">
                  <c:v>91.11</c:v>
                </c:pt>
                <c:pt idx="59">
                  <c:v>91.11</c:v>
                </c:pt>
                <c:pt idx="60">
                  <c:v>91.11</c:v>
                </c:pt>
              </c:numCache>
            </c:numRef>
          </c:yVal>
          <c:smooth val="0"/>
        </c:ser>
        <c:ser>
          <c:idx val="1"/>
          <c:order val="1"/>
          <c:tx>
            <c:strRef>
              <c:f>Sheet1!$C$1</c:f>
              <c:strCache>
                <c:ptCount val="1"/>
                <c:pt idx="0">
                  <c:v>Lung (N=68)</c:v>
                </c:pt>
              </c:strCache>
            </c:strRef>
          </c:tx>
          <c:spPr>
            <a:ln w="41275">
              <a:solidFill>
                <a:srgbClr val="4DEAF1"/>
              </a:solidFill>
              <a:prstDash val="solid"/>
            </a:ln>
          </c:spPr>
          <c:marker>
            <c:symbol val="none"/>
          </c:marker>
          <c:xVal>
            <c:numRef>
              <c:f>Sheet1!$A$2:$A$62</c:f>
              <c:numCache>
                <c:formatCode>General</c:formatCode>
                <c:ptCount val="61"/>
                <c:pt idx="0">
                  <c:v>0</c:v>
                </c:pt>
                <c:pt idx="1">
                  <c:v>8.3330000000000001E-2</c:v>
                </c:pt>
                <c:pt idx="2">
                  <c:v>0.16667000000000001</c:v>
                </c:pt>
                <c:pt idx="3">
                  <c:v>0.25</c:v>
                </c:pt>
                <c:pt idx="4">
                  <c:v>0.33333000000000002</c:v>
                </c:pt>
                <c:pt idx="5">
                  <c:v>0.41666999999999998</c:v>
                </c:pt>
                <c:pt idx="6">
                  <c:v>0.5</c:v>
                </c:pt>
                <c:pt idx="7">
                  <c:v>0.58333000000000002</c:v>
                </c:pt>
                <c:pt idx="8">
                  <c:v>0.66666999999999998</c:v>
                </c:pt>
                <c:pt idx="9">
                  <c:v>0.75</c:v>
                </c:pt>
                <c:pt idx="10">
                  <c:v>0.83333000000000002</c:v>
                </c:pt>
                <c:pt idx="11">
                  <c:v>0.91666999999999998</c:v>
                </c:pt>
                <c:pt idx="12">
                  <c:v>1</c:v>
                </c:pt>
                <c:pt idx="13">
                  <c:v>1.0833299999999999</c:v>
                </c:pt>
                <c:pt idx="14">
                  <c:v>1.1666700000000001</c:v>
                </c:pt>
                <c:pt idx="15">
                  <c:v>1.25</c:v>
                </c:pt>
                <c:pt idx="16">
                  <c:v>1.3333299999999999</c:v>
                </c:pt>
                <c:pt idx="17">
                  <c:v>1.4166700000000001</c:v>
                </c:pt>
                <c:pt idx="18">
                  <c:v>1.5</c:v>
                </c:pt>
                <c:pt idx="19">
                  <c:v>1.5833299999999999</c:v>
                </c:pt>
                <c:pt idx="20">
                  <c:v>1.6666700000000001</c:v>
                </c:pt>
                <c:pt idx="21">
                  <c:v>1.75</c:v>
                </c:pt>
                <c:pt idx="22">
                  <c:v>1.8333299999999999</c:v>
                </c:pt>
                <c:pt idx="23">
                  <c:v>1.9166700000000001</c:v>
                </c:pt>
                <c:pt idx="24">
                  <c:v>2</c:v>
                </c:pt>
                <c:pt idx="25">
                  <c:v>2.0833300000000001</c:v>
                </c:pt>
                <c:pt idx="26">
                  <c:v>2.1666699999999999</c:v>
                </c:pt>
                <c:pt idx="27">
                  <c:v>2.25</c:v>
                </c:pt>
                <c:pt idx="28">
                  <c:v>2.3333300000000001</c:v>
                </c:pt>
                <c:pt idx="29">
                  <c:v>2.4166699999999999</c:v>
                </c:pt>
                <c:pt idx="30">
                  <c:v>2.5</c:v>
                </c:pt>
                <c:pt idx="31">
                  <c:v>2.5833300000000001</c:v>
                </c:pt>
                <c:pt idx="32">
                  <c:v>2.6666699999999999</c:v>
                </c:pt>
                <c:pt idx="33">
                  <c:v>2.75</c:v>
                </c:pt>
                <c:pt idx="34">
                  <c:v>2.8333300000000001</c:v>
                </c:pt>
                <c:pt idx="35">
                  <c:v>2.9166699999999999</c:v>
                </c:pt>
                <c:pt idx="36">
                  <c:v>3</c:v>
                </c:pt>
                <c:pt idx="37">
                  <c:v>3.0833300000000001</c:v>
                </c:pt>
                <c:pt idx="38">
                  <c:v>3.1666699999999999</c:v>
                </c:pt>
                <c:pt idx="39">
                  <c:v>3.25</c:v>
                </c:pt>
                <c:pt idx="40">
                  <c:v>3.3333300000000001</c:v>
                </c:pt>
                <c:pt idx="41">
                  <c:v>3.4166699999999999</c:v>
                </c:pt>
                <c:pt idx="42">
                  <c:v>3.5</c:v>
                </c:pt>
                <c:pt idx="43">
                  <c:v>3.5833300000000001</c:v>
                </c:pt>
                <c:pt idx="44">
                  <c:v>3.6666699999999999</c:v>
                </c:pt>
                <c:pt idx="45">
                  <c:v>3.75</c:v>
                </c:pt>
                <c:pt idx="46">
                  <c:v>3.8333300000000001</c:v>
                </c:pt>
                <c:pt idx="47">
                  <c:v>3.9166699999999999</c:v>
                </c:pt>
                <c:pt idx="48">
                  <c:v>4</c:v>
                </c:pt>
                <c:pt idx="49">
                  <c:v>4.0833300000000001</c:v>
                </c:pt>
                <c:pt idx="50">
                  <c:v>4.1666699999999999</c:v>
                </c:pt>
                <c:pt idx="51">
                  <c:v>4.25</c:v>
                </c:pt>
                <c:pt idx="52">
                  <c:v>4.3333300000000001</c:v>
                </c:pt>
                <c:pt idx="53">
                  <c:v>4.4166699999999999</c:v>
                </c:pt>
                <c:pt idx="54">
                  <c:v>4.5</c:v>
                </c:pt>
                <c:pt idx="55">
                  <c:v>4.5833300000000001</c:v>
                </c:pt>
                <c:pt idx="56">
                  <c:v>4.6666699999999999</c:v>
                </c:pt>
                <c:pt idx="57">
                  <c:v>4.75</c:v>
                </c:pt>
                <c:pt idx="58">
                  <c:v>4.8333300000000001</c:v>
                </c:pt>
                <c:pt idx="59">
                  <c:v>4.9166699999999999</c:v>
                </c:pt>
                <c:pt idx="60">
                  <c:v>5</c:v>
                </c:pt>
              </c:numCache>
            </c:numRef>
          </c:xVal>
          <c:yVal>
            <c:numRef>
              <c:f>Sheet1!$C$2:$C$62</c:f>
              <c:numCache>
                <c:formatCode>General</c:formatCode>
                <c:ptCount val="61"/>
                <c:pt idx="0">
                  <c:v>100</c:v>
                </c:pt>
                <c:pt idx="1">
                  <c:v>100</c:v>
                </c:pt>
                <c:pt idx="2">
                  <c:v>100</c:v>
                </c:pt>
                <c:pt idx="3">
                  <c:v>100</c:v>
                </c:pt>
                <c:pt idx="4">
                  <c:v>100</c:v>
                </c:pt>
                <c:pt idx="5">
                  <c:v>98.484999999999999</c:v>
                </c:pt>
                <c:pt idx="6">
                  <c:v>98.484999999999999</c:v>
                </c:pt>
                <c:pt idx="7">
                  <c:v>96.945999999999998</c:v>
                </c:pt>
                <c:pt idx="8">
                  <c:v>96.945999999999998</c:v>
                </c:pt>
                <c:pt idx="9">
                  <c:v>96.945999999999998</c:v>
                </c:pt>
                <c:pt idx="10">
                  <c:v>96.945999999999998</c:v>
                </c:pt>
                <c:pt idx="11">
                  <c:v>96.945999999999998</c:v>
                </c:pt>
                <c:pt idx="12">
                  <c:v>96.945999999999998</c:v>
                </c:pt>
                <c:pt idx="13">
                  <c:v>96.945999999999998</c:v>
                </c:pt>
                <c:pt idx="14">
                  <c:v>96.945999999999998</c:v>
                </c:pt>
                <c:pt idx="15">
                  <c:v>96.945999999999998</c:v>
                </c:pt>
                <c:pt idx="16">
                  <c:v>96.945999999999998</c:v>
                </c:pt>
                <c:pt idx="17">
                  <c:v>96.945999999999998</c:v>
                </c:pt>
                <c:pt idx="18">
                  <c:v>96.945999999999998</c:v>
                </c:pt>
                <c:pt idx="19">
                  <c:v>94.46</c:v>
                </c:pt>
                <c:pt idx="20">
                  <c:v>94.46</c:v>
                </c:pt>
                <c:pt idx="21">
                  <c:v>94.46</c:v>
                </c:pt>
                <c:pt idx="22">
                  <c:v>94.46</c:v>
                </c:pt>
                <c:pt idx="23">
                  <c:v>94.46</c:v>
                </c:pt>
                <c:pt idx="24">
                  <c:v>94.46</c:v>
                </c:pt>
                <c:pt idx="25">
                  <c:v>94.46</c:v>
                </c:pt>
                <c:pt idx="26">
                  <c:v>94.46</c:v>
                </c:pt>
                <c:pt idx="27">
                  <c:v>94.46</c:v>
                </c:pt>
                <c:pt idx="28">
                  <c:v>94.46</c:v>
                </c:pt>
                <c:pt idx="29">
                  <c:v>94.46</c:v>
                </c:pt>
                <c:pt idx="30">
                  <c:v>94.46</c:v>
                </c:pt>
                <c:pt idx="31">
                  <c:v>94.46</c:v>
                </c:pt>
                <c:pt idx="32">
                  <c:v>94.46</c:v>
                </c:pt>
                <c:pt idx="33">
                  <c:v>94.46</c:v>
                </c:pt>
                <c:pt idx="34">
                  <c:v>94.46</c:v>
                </c:pt>
                <c:pt idx="35">
                  <c:v>94.46</c:v>
                </c:pt>
                <c:pt idx="36">
                  <c:v>94.46</c:v>
                </c:pt>
                <c:pt idx="37">
                  <c:v>94.46</c:v>
                </c:pt>
                <c:pt idx="38">
                  <c:v>94.46</c:v>
                </c:pt>
                <c:pt idx="39">
                  <c:v>94.46</c:v>
                </c:pt>
                <c:pt idx="40">
                  <c:v>94.46</c:v>
                </c:pt>
                <c:pt idx="41">
                  <c:v>94.46</c:v>
                </c:pt>
                <c:pt idx="42">
                  <c:v>94.46</c:v>
                </c:pt>
                <c:pt idx="43">
                  <c:v>94.46</c:v>
                </c:pt>
                <c:pt idx="44">
                  <c:v>94.46</c:v>
                </c:pt>
                <c:pt idx="45">
                  <c:v>94.46</c:v>
                </c:pt>
                <c:pt idx="46">
                  <c:v>94.46</c:v>
                </c:pt>
                <c:pt idx="47">
                  <c:v>94.46</c:v>
                </c:pt>
                <c:pt idx="48">
                  <c:v>94.46</c:v>
                </c:pt>
                <c:pt idx="49">
                  <c:v>94.46</c:v>
                </c:pt>
                <c:pt idx="50">
                  <c:v>94.46</c:v>
                </c:pt>
                <c:pt idx="51">
                  <c:v>94.46</c:v>
                </c:pt>
                <c:pt idx="52">
                  <c:v>94.46</c:v>
                </c:pt>
                <c:pt idx="53">
                  <c:v>94.46</c:v>
                </c:pt>
                <c:pt idx="54">
                  <c:v>94.46</c:v>
                </c:pt>
                <c:pt idx="55">
                  <c:v>87.194000000000003</c:v>
                </c:pt>
                <c:pt idx="56">
                  <c:v>87.194000000000003</c:v>
                </c:pt>
                <c:pt idx="57">
                  <c:v>87.194000000000003</c:v>
                </c:pt>
                <c:pt idx="58">
                  <c:v>87.194000000000003</c:v>
                </c:pt>
                <c:pt idx="59">
                  <c:v>87.194000000000003</c:v>
                </c:pt>
                <c:pt idx="60">
                  <c:v>87.194000000000003</c:v>
                </c:pt>
              </c:numCache>
            </c:numRef>
          </c:yVal>
          <c:smooth val="0"/>
        </c:ser>
        <c:ser>
          <c:idx val="2"/>
          <c:order val="2"/>
          <c:tx>
            <c:strRef>
              <c:f>Sheet1!$D$1</c:f>
              <c:strCache>
                <c:ptCount val="1"/>
                <c:pt idx="0">
                  <c:v>Heart/Lung (N=106)</c:v>
                </c:pt>
              </c:strCache>
            </c:strRef>
          </c:tx>
          <c:spPr>
            <a:ln w="41275">
              <a:solidFill>
                <a:srgbClr val="FF0000"/>
              </a:solidFill>
            </a:ln>
          </c:spPr>
          <c:marker>
            <c:symbol val="none"/>
          </c:marker>
          <c:xVal>
            <c:numRef>
              <c:f>Sheet1!$A$2:$A$62</c:f>
              <c:numCache>
                <c:formatCode>General</c:formatCode>
                <c:ptCount val="61"/>
                <c:pt idx="0">
                  <c:v>0</c:v>
                </c:pt>
                <c:pt idx="1">
                  <c:v>8.3330000000000001E-2</c:v>
                </c:pt>
                <c:pt idx="2">
                  <c:v>0.16667000000000001</c:v>
                </c:pt>
                <c:pt idx="3">
                  <c:v>0.25</c:v>
                </c:pt>
                <c:pt idx="4">
                  <c:v>0.33333000000000002</c:v>
                </c:pt>
                <c:pt idx="5">
                  <c:v>0.41666999999999998</c:v>
                </c:pt>
                <c:pt idx="6">
                  <c:v>0.5</c:v>
                </c:pt>
                <c:pt idx="7">
                  <c:v>0.58333000000000002</c:v>
                </c:pt>
                <c:pt idx="8">
                  <c:v>0.66666999999999998</c:v>
                </c:pt>
                <c:pt idx="9">
                  <c:v>0.75</c:v>
                </c:pt>
                <c:pt idx="10">
                  <c:v>0.83333000000000002</c:v>
                </c:pt>
                <c:pt idx="11">
                  <c:v>0.91666999999999998</c:v>
                </c:pt>
                <c:pt idx="12">
                  <c:v>1</c:v>
                </c:pt>
                <c:pt idx="13">
                  <c:v>1.0833299999999999</c:v>
                </c:pt>
                <c:pt idx="14">
                  <c:v>1.1666700000000001</c:v>
                </c:pt>
                <c:pt idx="15">
                  <c:v>1.25</c:v>
                </c:pt>
                <c:pt idx="16">
                  <c:v>1.3333299999999999</c:v>
                </c:pt>
                <c:pt idx="17">
                  <c:v>1.4166700000000001</c:v>
                </c:pt>
                <c:pt idx="18">
                  <c:v>1.5</c:v>
                </c:pt>
                <c:pt idx="19">
                  <c:v>1.5833299999999999</c:v>
                </c:pt>
                <c:pt idx="20">
                  <c:v>1.6666700000000001</c:v>
                </c:pt>
                <c:pt idx="21">
                  <c:v>1.75</c:v>
                </c:pt>
                <c:pt idx="22">
                  <c:v>1.8333299999999999</c:v>
                </c:pt>
                <c:pt idx="23">
                  <c:v>1.9166700000000001</c:v>
                </c:pt>
                <c:pt idx="24">
                  <c:v>2</c:v>
                </c:pt>
                <c:pt idx="25">
                  <c:v>2.0833300000000001</c:v>
                </c:pt>
                <c:pt idx="26">
                  <c:v>2.1666699999999999</c:v>
                </c:pt>
                <c:pt idx="27">
                  <c:v>2.25</c:v>
                </c:pt>
                <c:pt idx="28">
                  <c:v>2.3333300000000001</c:v>
                </c:pt>
                <c:pt idx="29">
                  <c:v>2.4166699999999999</c:v>
                </c:pt>
                <c:pt idx="30">
                  <c:v>2.5</c:v>
                </c:pt>
                <c:pt idx="31">
                  <c:v>2.5833300000000001</c:v>
                </c:pt>
                <c:pt idx="32">
                  <c:v>2.6666699999999999</c:v>
                </c:pt>
                <c:pt idx="33">
                  <c:v>2.75</c:v>
                </c:pt>
                <c:pt idx="34">
                  <c:v>2.8333300000000001</c:v>
                </c:pt>
                <c:pt idx="35">
                  <c:v>2.9166699999999999</c:v>
                </c:pt>
                <c:pt idx="36">
                  <c:v>3</c:v>
                </c:pt>
                <c:pt idx="37">
                  <c:v>3.0833300000000001</c:v>
                </c:pt>
                <c:pt idx="38">
                  <c:v>3.1666699999999999</c:v>
                </c:pt>
                <c:pt idx="39">
                  <c:v>3.25</c:v>
                </c:pt>
                <c:pt idx="40">
                  <c:v>3.3333300000000001</c:v>
                </c:pt>
                <c:pt idx="41">
                  <c:v>3.4166699999999999</c:v>
                </c:pt>
                <c:pt idx="42">
                  <c:v>3.5</c:v>
                </c:pt>
                <c:pt idx="43">
                  <c:v>3.5833300000000001</c:v>
                </c:pt>
                <c:pt idx="44">
                  <c:v>3.6666699999999999</c:v>
                </c:pt>
                <c:pt idx="45">
                  <c:v>3.75</c:v>
                </c:pt>
                <c:pt idx="46">
                  <c:v>3.8333300000000001</c:v>
                </c:pt>
                <c:pt idx="47">
                  <c:v>3.9166699999999999</c:v>
                </c:pt>
                <c:pt idx="48">
                  <c:v>4</c:v>
                </c:pt>
                <c:pt idx="49">
                  <c:v>4.0833300000000001</c:v>
                </c:pt>
                <c:pt idx="50">
                  <c:v>4.1666699999999999</c:v>
                </c:pt>
                <c:pt idx="51">
                  <c:v>4.25</c:v>
                </c:pt>
                <c:pt idx="52">
                  <c:v>4.3333300000000001</c:v>
                </c:pt>
                <c:pt idx="53">
                  <c:v>4.4166699999999999</c:v>
                </c:pt>
                <c:pt idx="54">
                  <c:v>4.5</c:v>
                </c:pt>
                <c:pt idx="55">
                  <c:v>4.5833300000000001</c:v>
                </c:pt>
                <c:pt idx="56">
                  <c:v>4.6666699999999999</c:v>
                </c:pt>
                <c:pt idx="57">
                  <c:v>4.75</c:v>
                </c:pt>
                <c:pt idx="58">
                  <c:v>4.8333300000000001</c:v>
                </c:pt>
                <c:pt idx="59">
                  <c:v>4.9166699999999999</c:v>
                </c:pt>
                <c:pt idx="60">
                  <c:v>5</c:v>
                </c:pt>
              </c:numCache>
            </c:numRef>
          </c:xVal>
          <c:yVal>
            <c:numRef>
              <c:f>Sheet1!$D$2:$D$62</c:f>
              <c:numCache>
                <c:formatCode>General</c:formatCode>
                <c:ptCount val="61"/>
                <c:pt idx="0">
                  <c:v>100</c:v>
                </c:pt>
                <c:pt idx="1">
                  <c:v>100</c:v>
                </c:pt>
                <c:pt idx="2">
                  <c:v>99.057000000000002</c:v>
                </c:pt>
                <c:pt idx="3">
                  <c:v>99.057000000000002</c:v>
                </c:pt>
                <c:pt idx="4">
                  <c:v>98.103999999999999</c:v>
                </c:pt>
                <c:pt idx="5">
                  <c:v>98.103999999999999</c:v>
                </c:pt>
                <c:pt idx="6">
                  <c:v>97.152000000000001</c:v>
                </c:pt>
                <c:pt idx="7">
                  <c:v>96.19</c:v>
                </c:pt>
                <c:pt idx="8">
                  <c:v>96.19</c:v>
                </c:pt>
                <c:pt idx="9">
                  <c:v>96.19</c:v>
                </c:pt>
                <c:pt idx="10">
                  <c:v>96.19</c:v>
                </c:pt>
                <c:pt idx="11">
                  <c:v>96.19</c:v>
                </c:pt>
                <c:pt idx="12">
                  <c:v>96.19</c:v>
                </c:pt>
                <c:pt idx="13">
                  <c:v>96.19</c:v>
                </c:pt>
                <c:pt idx="14">
                  <c:v>96.19</c:v>
                </c:pt>
                <c:pt idx="15">
                  <c:v>96.19</c:v>
                </c:pt>
                <c:pt idx="16">
                  <c:v>96.19</c:v>
                </c:pt>
                <c:pt idx="17">
                  <c:v>96.19</c:v>
                </c:pt>
                <c:pt idx="18">
                  <c:v>94.853999999999999</c:v>
                </c:pt>
                <c:pt idx="19">
                  <c:v>93.518000000000001</c:v>
                </c:pt>
                <c:pt idx="20">
                  <c:v>93.518000000000001</c:v>
                </c:pt>
                <c:pt idx="21">
                  <c:v>93.518000000000001</c:v>
                </c:pt>
                <c:pt idx="22">
                  <c:v>93.518000000000001</c:v>
                </c:pt>
                <c:pt idx="23">
                  <c:v>93.518000000000001</c:v>
                </c:pt>
                <c:pt idx="24">
                  <c:v>93.518000000000001</c:v>
                </c:pt>
                <c:pt idx="25">
                  <c:v>93.518000000000001</c:v>
                </c:pt>
                <c:pt idx="26">
                  <c:v>93.518000000000001</c:v>
                </c:pt>
                <c:pt idx="27">
                  <c:v>93.518000000000001</c:v>
                </c:pt>
                <c:pt idx="28">
                  <c:v>93.518000000000001</c:v>
                </c:pt>
                <c:pt idx="29">
                  <c:v>93.518000000000001</c:v>
                </c:pt>
                <c:pt idx="30">
                  <c:v>93.518000000000001</c:v>
                </c:pt>
                <c:pt idx="31">
                  <c:v>91.44</c:v>
                </c:pt>
                <c:pt idx="32">
                  <c:v>91.44</c:v>
                </c:pt>
                <c:pt idx="33">
                  <c:v>91.44</c:v>
                </c:pt>
                <c:pt idx="34">
                  <c:v>91.44</c:v>
                </c:pt>
                <c:pt idx="35">
                  <c:v>91.44</c:v>
                </c:pt>
                <c:pt idx="36">
                  <c:v>91.44</c:v>
                </c:pt>
                <c:pt idx="37">
                  <c:v>91.44</c:v>
                </c:pt>
                <c:pt idx="38">
                  <c:v>91.44</c:v>
                </c:pt>
                <c:pt idx="39">
                  <c:v>91.44</c:v>
                </c:pt>
                <c:pt idx="40">
                  <c:v>91.44</c:v>
                </c:pt>
                <c:pt idx="41">
                  <c:v>88.391999999999996</c:v>
                </c:pt>
                <c:pt idx="42">
                  <c:v>88.391999999999996</c:v>
                </c:pt>
                <c:pt idx="43">
                  <c:v>88.391999999999996</c:v>
                </c:pt>
                <c:pt idx="44">
                  <c:v>88.391999999999996</c:v>
                </c:pt>
                <c:pt idx="45">
                  <c:v>88.391999999999996</c:v>
                </c:pt>
                <c:pt idx="46">
                  <c:v>88.391999999999996</c:v>
                </c:pt>
                <c:pt idx="47">
                  <c:v>88.391999999999996</c:v>
                </c:pt>
                <c:pt idx="48">
                  <c:v>88.391999999999996</c:v>
                </c:pt>
                <c:pt idx="49">
                  <c:v>88.391999999999996</c:v>
                </c:pt>
                <c:pt idx="50">
                  <c:v>88.391999999999996</c:v>
                </c:pt>
                <c:pt idx="51">
                  <c:v>88.391999999999996</c:v>
                </c:pt>
                <c:pt idx="52">
                  <c:v>88.391999999999996</c:v>
                </c:pt>
                <c:pt idx="53">
                  <c:v>88.391999999999996</c:v>
                </c:pt>
                <c:pt idx="54">
                  <c:v>88.391999999999996</c:v>
                </c:pt>
                <c:pt idx="55">
                  <c:v>88.391999999999996</c:v>
                </c:pt>
                <c:pt idx="56">
                  <c:v>88.391999999999996</c:v>
                </c:pt>
                <c:pt idx="57">
                  <c:v>88.391999999999996</c:v>
                </c:pt>
                <c:pt idx="58">
                  <c:v>88.391999999999996</c:v>
                </c:pt>
                <c:pt idx="59">
                  <c:v>88.391999999999996</c:v>
                </c:pt>
                <c:pt idx="60">
                  <c:v>88.391999999999996</c:v>
                </c:pt>
              </c:numCache>
            </c:numRef>
          </c:yVal>
          <c:smooth val="0"/>
        </c:ser>
        <c:dLbls>
          <c:showLegendKey val="0"/>
          <c:showVal val="0"/>
          <c:showCatName val="0"/>
          <c:showSerName val="0"/>
          <c:showPercent val="0"/>
          <c:showBubbleSize val="0"/>
        </c:dLbls>
        <c:axId val="442363544"/>
        <c:axId val="442340808"/>
      </c:scatterChart>
      <c:valAx>
        <c:axId val="442363544"/>
        <c:scaling>
          <c:orientation val="minMax"/>
          <c:max val="5"/>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40808"/>
        <c:crosses val="autoZero"/>
        <c:crossBetween val="midCat"/>
        <c:majorUnit val="1"/>
      </c:valAx>
      <c:valAx>
        <c:axId val="442340808"/>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 Free from CAV</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63544"/>
        <c:crosses val="autoZero"/>
        <c:crossBetween val="midCat"/>
        <c:majorUnit val="20"/>
      </c:valAx>
      <c:spPr>
        <a:solidFill>
          <a:schemeClr val="bg2"/>
        </a:solidFill>
        <a:ln>
          <a:solidFill>
            <a:schemeClr val="tx1"/>
          </a:solidFill>
        </a:ln>
      </c:spPr>
    </c:plotArea>
    <c:legend>
      <c:legendPos val="r"/>
      <c:layout>
        <c:manualLayout>
          <c:xMode val="edge"/>
          <c:yMode val="edge"/>
          <c:x val="0.67092177084059179"/>
          <c:y val="0.53172360511387684"/>
          <c:w val="0.25950595777297747"/>
          <c:h val="0.24314748962831259"/>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899704"/>
          <c:h val="0.77074260114039705"/>
        </c:manualLayout>
      </c:layout>
      <c:scatterChart>
        <c:scatterStyle val="lineMarker"/>
        <c:varyColors val="0"/>
        <c:ser>
          <c:idx val="0"/>
          <c:order val="0"/>
          <c:tx>
            <c:strRef>
              <c:f>Sheet1!$B$1</c:f>
              <c:strCache>
                <c:ptCount val="1"/>
                <c:pt idx="0">
                  <c:v>Heart (N=242)</c:v>
                </c:pt>
              </c:strCache>
            </c:strRef>
          </c:tx>
          <c:spPr>
            <a:ln w="41275">
              <a:solidFill>
                <a:srgbClr val="00FF00"/>
              </a:solidFill>
            </a:ln>
          </c:spPr>
          <c:marker>
            <c:symbol val="none"/>
          </c:marker>
          <c:xVal>
            <c:numRef>
              <c:f>Sheet1!$A$2:$A$62</c:f>
              <c:numCache>
                <c:formatCode>General</c:formatCode>
                <c:ptCount val="6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numCache>
            </c:numRef>
          </c:xVal>
          <c:yVal>
            <c:numRef>
              <c:f>Sheet1!$B$2:$B$62</c:f>
              <c:numCache>
                <c:formatCode>General</c:formatCode>
                <c:ptCount val="61"/>
                <c:pt idx="0">
                  <c:v>100</c:v>
                </c:pt>
                <c:pt idx="1">
                  <c:v>100</c:v>
                </c:pt>
                <c:pt idx="2">
                  <c:v>99.174000000000007</c:v>
                </c:pt>
                <c:pt idx="3">
                  <c:v>99.174000000000007</c:v>
                </c:pt>
                <c:pt idx="4">
                  <c:v>99.174000000000007</c:v>
                </c:pt>
                <c:pt idx="5">
                  <c:v>98.759</c:v>
                </c:pt>
                <c:pt idx="6">
                  <c:v>98.34</c:v>
                </c:pt>
                <c:pt idx="7">
                  <c:v>93.293000000000006</c:v>
                </c:pt>
                <c:pt idx="8">
                  <c:v>92.438999999999993</c:v>
                </c:pt>
                <c:pt idx="9">
                  <c:v>92.010999999999996</c:v>
                </c:pt>
                <c:pt idx="10">
                  <c:v>92.010999999999996</c:v>
                </c:pt>
                <c:pt idx="11">
                  <c:v>92.010999999999996</c:v>
                </c:pt>
                <c:pt idx="12">
                  <c:v>92.010999999999996</c:v>
                </c:pt>
                <c:pt idx="13">
                  <c:v>92.010999999999996</c:v>
                </c:pt>
                <c:pt idx="14">
                  <c:v>92.010999999999996</c:v>
                </c:pt>
                <c:pt idx="15">
                  <c:v>92.010999999999996</c:v>
                </c:pt>
                <c:pt idx="16">
                  <c:v>91.472999999999999</c:v>
                </c:pt>
                <c:pt idx="17">
                  <c:v>90.932000000000002</c:v>
                </c:pt>
                <c:pt idx="18">
                  <c:v>88.754000000000005</c:v>
                </c:pt>
                <c:pt idx="19">
                  <c:v>86.549000000000007</c:v>
                </c:pt>
                <c:pt idx="20">
                  <c:v>86.549000000000007</c:v>
                </c:pt>
                <c:pt idx="21">
                  <c:v>86.549000000000007</c:v>
                </c:pt>
                <c:pt idx="22">
                  <c:v>85.986999999999995</c:v>
                </c:pt>
                <c:pt idx="23">
                  <c:v>85.986999999999995</c:v>
                </c:pt>
                <c:pt idx="24">
                  <c:v>85.986999999999995</c:v>
                </c:pt>
                <c:pt idx="25">
                  <c:v>85.986999999999995</c:v>
                </c:pt>
                <c:pt idx="26">
                  <c:v>85.986999999999995</c:v>
                </c:pt>
                <c:pt idx="27">
                  <c:v>85.353999999999999</c:v>
                </c:pt>
                <c:pt idx="28">
                  <c:v>84.707999999999998</c:v>
                </c:pt>
                <c:pt idx="29">
                  <c:v>83.405000000000001</c:v>
                </c:pt>
                <c:pt idx="30">
                  <c:v>82.100999999999999</c:v>
                </c:pt>
                <c:pt idx="31">
                  <c:v>78.191999999999993</c:v>
                </c:pt>
                <c:pt idx="32">
                  <c:v>76.888999999999996</c:v>
                </c:pt>
                <c:pt idx="33">
                  <c:v>76.888999999999996</c:v>
                </c:pt>
                <c:pt idx="34">
                  <c:v>76.231999999999999</c:v>
                </c:pt>
                <c:pt idx="35">
                  <c:v>76.231999999999999</c:v>
                </c:pt>
                <c:pt idx="36">
                  <c:v>76.231999999999999</c:v>
                </c:pt>
                <c:pt idx="37">
                  <c:v>76.231999999999999</c:v>
                </c:pt>
                <c:pt idx="38">
                  <c:v>76.231999999999999</c:v>
                </c:pt>
                <c:pt idx="39">
                  <c:v>76.231999999999999</c:v>
                </c:pt>
                <c:pt idx="40">
                  <c:v>76.231999999999999</c:v>
                </c:pt>
                <c:pt idx="41">
                  <c:v>74.643000000000001</c:v>
                </c:pt>
                <c:pt idx="42">
                  <c:v>72.260999999999996</c:v>
                </c:pt>
                <c:pt idx="43">
                  <c:v>70.673000000000002</c:v>
                </c:pt>
                <c:pt idx="44">
                  <c:v>70.673000000000002</c:v>
                </c:pt>
                <c:pt idx="45">
                  <c:v>69.879000000000005</c:v>
                </c:pt>
                <c:pt idx="46">
                  <c:v>69.879000000000005</c:v>
                </c:pt>
                <c:pt idx="47">
                  <c:v>69.879000000000005</c:v>
                </c:pt>
                <c:pt idx="48">
                  <c:v>69.879000000000005</c:v>
                </c:pt>
                <c:pt idx="49">
                  <c:v>69.879000000000005</c:v>
                </c:pt>
                <c:pt idx="50">
                  <c:v>69.879000000000005</c:v>
                </c:pt>
                <c:pt idx="51">
                  <c:v>69.879000000000005</c:v>
                </c:pt>
                <c:pt idx="52">
                  <c:v>69.879000000000005</c:v>
                </c:pt>
                <c:pt idx="53">
                  <c:v>69.879000000000005</c:v>
                </c:pt>
                <c:pt idx="54">
                  <c:v>66.316999999999993</c:v>
                </c:pt>
                <c:pt idx="55">
                  <c:v>63.628999999999998</c:v>
                </c:pt>
                <c:pt idx="56">
                  <c:v>61.798000000000002</c:v>
                </c:pt>
                <c:pt idx="57">
                  <c:v>60.875</c:v>
                </c:pt>
                <c:pt idx="58">
                  <c:v>60.875</c:v>
                </c:pt>
                <c:pt idx="59">
                  <c:v>60.875</c:v>
                </c:pt>
                <c:pt idx="60">
                  <c:v>60.875</c:v>
                </c:pt>
              </c:numCache>
            </c:numRef>
          </c:yVal>
          <c:smooth val="0"/>
        </c:ser>
        <c:ser>
          <c:idx val="1"/>
          <c:order val="1"/>
          <c:tx>
            <c:strRef>
              <c:f>Sheet1!$C$1</c:f>
              <c:strCache>
                <c:ptCount val="1"/>
                <c:pt idx="0">
                  <c:v>Lung (N=80)</c:v>
                </c:pt>
              </c:strCache>
            </c:strRef>
          </c:tx>
          <c:spPr>
            <a:ln w="41275">
              <a:solidFill>
                <a:srgbClr val="4DEAF1"/>
              </a:solidFill>
              <a:prstDash val="solid"/>
            </a:ln>
          </c:spPr>
          <c:marker>
            <c:symbol val="none"/>
          </c:marker>
          <c:xVal>
            <c:numRef>
              <c:f>Sheet1!$A$2:$A$62</c:f>
              <c:numCache>
                <c:formatCode>General</c:formatCode>
                <c:ptCount val="6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numCache>
            </c:numRef>
          </c:xVal>
          <c:yVal>
            <c:numRef>
              <c:f>Sheet1!$C$2:$C$62</c:f>
              <c:numCache>
                <c:formatCode>General</c:formatCode>
                <c:ptCount val="61"/>
                <c:pt idx="0">
                  <c:v>100</c:v>
                </c:pt>
                <c:pt idx="1">
                  <c:v>100</c:v>
                </c:pt>
                <c:pt idx="2">
                  <c:v>100</c:v>
                </c:pt>
                <c:pt idx="3">
                  <c:v>100</c:v>
                </c:pt>
                <c:pt idx="4">
                  <c:v>100</c:v>
                </c:pt>
                <c:pt idx="5">
                  <c:v>97.436000000000007</c:v>
                </c:pt>
                <c:pt idx="6">
                  <c:v>96.153999999999996</c:v>
                </c:pt>
                <c:pt idx="7">
                  <c:v>89.706999999999994</c:v>
                </c:pt>
                <c:pt idx="8">
                  <c:v>89.706999999999994</c:v>
                </c:pt>
                <c:pt idx="9">
                  <c:v>88.406999999999996</c:v>
                </c:pt>
                <c:pt idx="10">
                  <c:v>88.406999999999996</c:v>
                </c:pt>
                <c:pt idx="11">
                  <c:v>88.406999999999996</c:v>
                </c:pt>
                <c:pt idx="12">
                  <c:v>88.406999999999996</c:v>
                </c:pt>
                <c:pt idx="13">
                  <c:v>88.406999999999996</c:v>
                </c:pt>
                <c:pt idx="14">
                  <c:v>88.406999999999996</c:v>
                </c:pt>
                <c:pt idx="15">
                  <c:v>88.406999999999996</c:v>
                </c:pt>
                <c:pt idx="16">
                  <c:v>88.406999999999996</c:v>
                </c:pt>
                <c:pt idx="17">
                  <c:v>88.406999999999996</c:v>
                </c:pt>
                <c:pt idx="18">
                  <c:v>86.525999999999996</c:v>
                </c:pt>
                <c:pt idx="19">
                  <c:v>80.882999999999996</c:v>
                </c:pt>
                <c:pt idx="20">
                  <c:v>79.001999999999995</c:v>
                </c:pt>
                <c:pt idx="21">
                  <c:v>79.001999999999995</c:v>
                </c:pt>
                <c:pt idx="22">
                  <c:v>79.001999999999995</c:v>
                </c:pt>
                <c:pt idx="23">
                  <c:v>79.001999999999995</c:v>
                </c:pt>
                <c:pt idx="24">
                  <c:v>79.001999999999995</c:v>
                </c:pt>
                <c:pt idx="25">
                  <c:v>79.001999999999995</c:v>
                </c:pt>
                <c:pt idx="26">
                  <c:v>79.001999999999995</c:v>
                </c:pt>
                <c:pt idx="27">
                  <c:v>79.001999999999995</c:v>
                </c:pt>
                <c:pt idx="28">
                  <c:v>76.608000000000004</c:v>
                </c:pt>
                <c:pt idx="29">
                  <c:v>76.608000000000004</c:v>
                </c:pt>
                <c:pt idx="30">
                  <c:v>69.426000000000002</c:v>
                </c:pt>
                <c:pt idx="31">
                  <c:v>67.031999999999996</c:v>
                </c:pt>
                <c:pt idx="32">
                  <c:v>67.031999999999996</c:v>
                </c:pt>
                <c:pt idx="33">
                  <c:v>67.031999999999996</c:v>
                </c:pt>
                <c:pt idx="34">
                  <c:v>64.55</c:v>
                </c:pt>
                <c:pt idx="35">
                  <c:v>64.55</c:v>
                </c:pt>
                <c:pt idx="36">
                  <c:v>64.55</c:v>
                </c:pt>
                <c:pt idx="37">
                  <c:v>64.55</c:v>
                </c:pt>
                <c:pt idx="38">
                  <c:v>64.55</c:v>
                </c:pt>
                <c:pt idx="39">
                  <c:v>64.55</c:v>
                </c:pt>
                <c:pt idx="40">
                  <c:v>64.55</c:v>
                </c:pt>
                <c:pt idx="41">
                  <c:v>64.55</c:v>
                </c:pt>
                <c:pt idx="42">
                  <c:v>64.55</c:v>
                </c:pt>
                <c:pt idx="43">
                  <c:v>64.55</c:v>
                </c:pt>
                <c:pt idx="44">
                  <c:v>64.55</c:v>
                </c:pt>
                <c:pt idx="45">
                  <c:v>64.55</c:v>
                </c:pt>
                <c:pt idx="46">
                  <c:v>64.55</c:v>
                </c:pt>
                <c:pt idx="47">
                  <c:v>64.55</c:v>
                </c:pt>
                <c:pt idx="48">
                  <c:v>64.55</c:v>
                </c:pt>
                <c:pt idx="49">
                  <c:v>64.55</c:v>
                </c:pt>
                <c:pt idx="50">
                  <c:v>64.55</c:v>
                </c:pt>
                <c:pt idx="51">
                  <c:v>64.55</c:v>
                </c:pt>
                <c:pt idx="52">
                  <c:v>64.55</c:v>
                </c:pt>
                <c:pt idx="53">
                  <c:v>64.55</c:v>
                </c:pt>
                <c:pt idx="54">
                  <c:v>61.322000000000003</c:v>
                </c:pt>
                <c:pt idx="55">
                  <c:v>61.322000000000003</c:v>
                </c:pt>
                <c:pt idx="56">
                  <c:v>58.094999999999999</c:v>
                </c:pt>
                <c:pt idx="57">
                  <c:v>54.866999999999997</c:v>
                </c:pt>
                <c:pt idx="58">
                  <c:v>54.866999999999997</c:v>
                </c:pt>
                <c:pt idx="59">
                  <c:v>54.866999999999997</c:v>
                </c:pt>
                <c:pt idx="60">
                  <c:v>54.866999999999997</c:v>
                </c:pt>
              </c:numCache>
            </c:numRef>
          </c:yVal>
          <c:smooth val="0"/>
        </c:ser>
        <c:ser>
          <c:idx val="2"/>
          <c:order val="2"/>
          <c:tx>
            <c:strRef>
              <c:f>Sheet1!$D$1</c:f>
              <c:strCache>
                <c:ptCount val="1"/>
                <c:pt idx="0">
                  <c:v>Heart/Lung (N=128)</c:v>
                </c:pt>
              </c:strCache>
            </c:strRef>
          </c:tx>
          <c:spPr>
            <a:ln w="41275">
              <a:solidFill>
                <a:srgbClr val="FF0000"/>
              </a:solidFill>
            </a:ln>
          </c:spPr>
          <c:marker>
            <c:symbol val="none"/>
          </c:marker>
          <c:xVal>
            <c:numRef>
              <c:f>Sheet1!$A$2:$A$62</c:f>
              <c:numCache>
                <c:formatCode>General</c:formatCode>
                <c:ptCount val="6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numCache>
            </c:numRef>
          </c:xVal>
          <c:yVal>
            <c:numRef>
              <c:f>Sheet1!$D$2:$D$62</c:f>
              <c:numCache>
                <c:formatCode>General</c:formatCode>
                <c:ptCount val="61"/>
                <c:pt idx="0">
                  <c:v>100</c:v>
                </c:pt>
                <c:pt idx="1">
                  <c:v>100</c:v>
                </c:pt>
                <c:pt idx="2">
                  <c:v>100</c:v>
                </c:pt>
                <c:pt idx="3">
                  <c:v>99.218999999999994</c:v>
                </c:pt>
                <c:pt idx="4">
                  <c:v>99.218999999999994</c:v>
                </c:pt>
                <c:pt idx="5">
                  <c:v>99.218999999999994</c:v>
                </c:pt>
                <c:pt idx="6">
                  <c:v>97.644000000000005</c:v>
                </c:pt>
                <c:pt idx="7">
                  <c:v>92.105000000000004</c:v>
                </c:pt>
                <c:pt idx="8">
                  <c:v>91.311000000000007</c:v>
                </c:pt>
                <c:pt idx="9">
                  <c:v>90.51</c:v>
                </c:pt>
                <c:pt idx="10">
                  <c:v>90.51</c:v>
                </c:pt>
                <c:pt idx="11">
                  <c:v>90.51</c:v>
                </c:pt>
                <c:pt idx="12">
                  <c:v>90.51</c:v>
                </c:pt>
                <c:pt idx="13">
                  <c:v>90.51</c:v>
                </c:pt>
                <c:pt idx="14">
                  <c:v>90.51</c:v>
                </c:pt>
                <c:pt idx="15">
                  <c:v>90.51</c:v>
                </c:pt>
                <c:pt idx="16">
                  <c:v>88.477000000000004</c:v>
                </c:pt>
                <c:pt idx="17">
                  <c:v>86.418999999999997</c:v>
                </c:pt>
                <c:pt idx="18">
                  <c:v>85.39</c:v>
                </c:pt>
                <c:pt idx="19">
                  <c:v>80.194999999999993</c:v>
                </c:pt>
                <c:pt idx="20">
                  <c:v>79.153999999999996</c:v>
                </c:pt>
                <c:pt idx="21">
                  <c:v>79.153999999999996</c:v>
                </c:pt>
                <c:pt idx="22">
                  <c:v>79.153999999999996</c:v>
                </c:pt>
                <c:pt idx="23">
                  <c:v>79.153999999999996</c:v>
                </c:pt>
                <c:pt idx="24">
                  <c:v>79.153999999999996</c:v>
                </c:pt>
                <c:pt idx="25">
                  <c:v>79.153999999999996</c:v>
                </c:pt>
                <c:pt idx="26">
                  <c:v>79.153999999999996</c:v>
                </c:pt>
                <c:pt idx="27">
                  <c:v>79.153999999999996</c:v>
                </c:pt>
                <c:pt idx="28">
                  <c:v>77.765000000000001</c:v>
                </c:pt>
                <c:pt idx="29">
                  <c:v>77.765000000000001</c:v>
                </c:pt>
                <c:pt idx="30">
                  <c:v>74.988</c:v>
                </c:pt>
                <c:pt idx="31">
                  <c:v>69.433000000000007</c:v>
                </c:pt>
                <c:pt idx="32">
                  <c:v>68.043999999999997</c:v>
                </c:pt>
                <c:pt idx="33">
                  <c:v>66.656000000000006</c:v>
                </c:pt>
                <c:pt idx="34">
                  <c:v>66.656000000000006</c:v>
                </c:pt>
                <c:pt idx="35">
                  <c:v>66.656000000000006</c:v>
                </c:pt>
                <c:pt idx="36">
                  <c:v>66.656000000000006</c:v>
                </c:pt>
                <c:pt idx="37">
                  <c:v>66.656000000000006</c:v>
                </c:pt>
                <c:pt idx="38">
                  <c:v>66.656000000000006</c:v>
                </c:pt>
                <c:pt idx="39">
                  <c:v>66.656000000000006</c:v>
                </c:pt>
                <c:pt idx="40">
                  <c:v>66.656000000000006</c:v>
                </c:pt>
                <c:pt idx="41">
                  <c:v>66.656000000000006</c:v>
                </c:pt>
                <c:pt idx="42">
                  <c:v>61.393999999999998</c:v>
                </c:pt>
                <c:pt idx="43">
                  <c:v>61.393999999999998</c:v>
                </c:pt>
                <c:pt idx="44">
                  <c:v>59.639000000000003</c:v>
                </c:pt>
                <c:pt idx="45">
                  <c:v>57.832000000000001</c:v>
                </c:pt>
                <c:pt idx="46">
                  <c:v>57.832000000000001</c:v>
                </c:pt>
                <c:pt idx="47">
                  <c:v>57.832000000000001</c:v>
                </c:pt>
                <c:pt idx="48">
                  <c:v>57.832000000000001</c:v>
                </c:pt>
                <c:pt idx="49">
                  <c:v>57.832000000000001</c:v>
                </c:pt>
                <c:pt idx="50">
                  <c:v>57.832000000000001</c:v>
                </c:pt>
                <c:pt idx="51">
                  <c:v>57.832000000000001</c:v>
                </c:pt>
                <c:pt idx="52">
                  <c:v>57.832000000000001</c:v>
                </c:pt>
                <c:pt idx="53">
                  <c:v>57.832000000000001</c:v>
                </c:pt>
                <c:pt idx="54">
                  <c:v>57.832000000000001</c:v>
                </c:pt>
                <c:pt idx="55">
                  <c:v>55.607999999999997</c:v>
                </c:pt>
                <c:pt idx="56">
                  <c:v>55.607999999999997</c:v>
                </c:pt>
                <c:pt idx="57">
                  <c:v>55.607999999999997</c:v>
                </c:pt>
                <c:pt idx="58">
                  <c:v>55.607999999999997</c:v>
                </c:pt>
                <c:pt idx="59">
                  <c:v>55.607999999999997</c:v>
                </c:pt>
                <c:pt idx="60">
                  <c:v>55.607999999999997</c:v>
                </c:pt>
              </c:numCache>
            </c:numRef>
          </c:yVal>
          <c:smooth val="0"/>
        </c:ser>
        <c:dLbls>
          <c:showLegendKey val="0"/>
          <c:showVal val="0"/>
          <c:showCatName val="0"/>
          <c:showSerName val="0"/>
          <c:showPercent val="0"/>
          <c:showBubbleSize val="0"/>
        </c:dLbls>
        <c:axId val="442338848"/>
        <c:axId val="442353744"/>
      </c:scatterChart>
      <c:valAx>
        <c:axId val="442338848"/>
        <c:scaling>
          <c:orientation val="minMax"/>
          <c:max val="5"/>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53744"/>
        <c:crosses val="autoZero"/>
        <c:crossBetween val="midCat"/>
        <c:majorUnit val="1"/>
      </c:valAx>
      <c:valAx>
        <c:axId val="442353744"/>
        <c:scaling>
          <c:orientation val="minMax"/>
          <c:max val="10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 Free from </a:t>
                </a:r>
                <a:r>
                  <a:rPr lang="en-US" sz="1700" b="1" i="0" baseline="0" dirty="0" err="1" smtClean="0">
                    <a:solidFill>
                      <a:schemeClr val="tx1"/>
                    </a:solidFill>
                  </a:rPr>
                  <a:t>Bronchiolitis</a:t>
                </a:r>
                <a:r>
                  <a:rPr lang="en-US" sz="1700" b="1" i="0" baseline="0" dirty="0" smtClean="0">
                    <a:solidFill>
                      <a:schemeClr val="tx1"/>
                    </a:solidFill>
                  </a:rPr>
                  <a:t> </a:t>
                </a:r>
                <a:r>
                  <a:rPr lang="en-US" sz="1700" b="1" i="0" baseline="0" dirty="0" err="1" smtClean="0">
                    <a:solidFill>
                      <a:schemeClr val="tx1"/>
                    </a:solidFill>
                  </a:rPr>
                  <a:t>Obliterans</a:t>
                </a:r>
                <a:r>
                  <a:rPr lang="en-US" sz="1700" b="1" i="0" baseline="0" dirty="0" smtClean="0">
                    <a:solidFill>
                      <a:schemeClr val="tx1"/>
                    </a:solidFill>
                  </a:rPr>
                  <a:t> Syndrome</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38848"/>
        <c:crosses val="autoZero"/>
        <c:crossBetween val="midCat"/>
        <c:majorUnit val="20"/>
      </c:valAx>
      <c:spPr>
        <a:solidFill>
          <a:schemeClr val="bg2"/>
        </a:solidFill>
        <a:ln>
          <a:solidFill>
            <a:schemeClr val="tx1"/>
          </a:solidFill>
        </a:ln>
      </c:spPr>
    </c:plotArea>
    <c:legend>
      <c:legendPos val="r"/>
      <c:layout>
        <c:manualLayout>
          <c:xMode val="edge"/>
          <c:yMode val="edge"/>
          <c:x val="0.6620722133184942"/>
          <c:y val="6.3981669630005927E-2"/>
          <c:w val="0.23411504424778759"/>
          <c:h val="0.17325501651003344"/>
        </c:manualLayout>
      </c:layout>
      <c:overlay val="1"/>
      <c:spPr>
        <a:solidFill>
          <a:schemeClr val="bg2"/>
        </a:solidFill>
        <a:ln>
          <a:solidFill>
            <a:schemeClr val="tx1"/>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899682"/>
          <c:h val="0.80980520013123369"/>
        </c:manualLayout>
      </c:layout>
      <c:scatterChart>
        <c:scatterStyle val="lineMarker"/>
        <c:varyColors val="0"/>
        <c:ser>
          <c:idx val="0"/>
          <c:order val="0"/>
          <c:tx>
            <c:strRef>
              <c:f>Sheet1!$B$1</c:f>
              <c:strCache>
                <c:ptCount val="1"/>
                <c:pt idx="0">
                  <c:v>Freedom</c:v>
                </c:pt>
              </c:strCache>
            </c:strRef>
          </c:tx>
          <c:spPr>
            <a:ln w="41275">
              <a:solidFill>
                <a:srgbClr val="4DEAF1"/>
              </a:solidFill>
            </a:ln>
          </c:spPr>
          <c:marker>
            <c:symbol val="none"/>
          </c:marker>
          <c:xVal>
            <c:numRef>
              <c:f>Sheet1!$A$2:$A$134</c:f>
              <c:numCache>
                <c:formatCode>General</c:formatCode>
                <c:ptCount val="133"/>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pt idx="121">
                  <c:v>10.083299999999999</c:v>
                </c:pt>
                <c:pt idx="122">
                  <c:v>10.166700000000001</c:v>
                </c:pt>
                <c:pt idx="123">
                  <c:v>10.25</c:v>
                </c:pt>
                <c:pt idx="124">
                  <c:v>10.333299999999999</c:v>
                </c:pt>
                <c:pt idx="125">
                  <c:v>10.416700000000001</c:v>
                </c:pt>
                <c:pt idx="126">
                  <c:v>10.5</c:v>
                </c:pt>
                <c:pt idx="127">
                  <c:v>10.583299999999999</c:v>
                </c:pt>
                <c:pt idx="128">
                  <c:v>10.666700000000001</c:v>
                </c:pt>
                <c:pt idx="129">
                  <c:v>10.75</c:v>
                </c:pt>
                <c:pt idx="130">
                  <c:v>10.833299999999999</c:v>
                </c:pt>
                <c:pt idx="131">
                  <c:v>10.916700000000001</c:v>
                </c:pt>
                <c:pt idx="132">
                  <c:v>11</c:v>
                </c:pt>
              </c:numCache>
            </c:numRef>
          </c:xVal>
          <c:yVal>
            <c:numRef>
              <c:f>Sheet1!$B$2:$B$134</c:f>
              <c:numCache>
                <c:formatCode>General</c:formatCode>
                <c:ptCount val="133"/>
                <c:pt idx="0">
                  <c:v>100</c:v>
                </c:pt>
                <c:pt idx="1">
                  <c:v>100</c:v>
                </c:pt>
                <c:pt idx="2">
                  <c:v>100</c:v>
                </c:pt>
                <c:pt idx="3">
                  <c:v>99.796000000000006</c:v>
                </c:pt>
                <c:pt idx="4">
                  <c:v>99.182000000000002</c:v>
                </c:pt>
                <c:pt idx="5">
                  <c:v>98.769000000000005</c:v>
                </c:pt>
                <c:pt idx="6">
                  <c:v>97.11</c:v>
                </c:pt>
                <c:pt idx="7">
                  <c:v>93.989000000000004</c:v>
                </c:pt>
                <c:pt idx="8">
                  <c:v>92.738</c:v>
                </c:pt>
                <c:pt idx="9">
                  <c:v>92.528000000000006</c:v>
                </c:pt>
                <c:pt idx="10">
                  <c:v>92.528000000000006</c:v>
                </c:pt>
                <c:pt idx="11">
                  <c:v>92.528000000000006</c:v>
                </c:pt>
                <c:pt idx="12">
                  <c:v>92.528000000000006</c:v>
                </c:pt>
                <c:pt idx="13">
                  <c:v>92.528000000000006</c:v>
                </c:pt>
                <c:pt idx="14">
                  <c:v>92.528000000000006</c:v>
                </c:pt>
                <c:pt idx="15">
                  <c:v>92.528000000000006</c:v>
                </c:pt>
                <c:pt idx="16">
                  <c:v>92.263000000000005</c:v>
                </c:pt>
                <c:pt idx="17">
                  <c:v>91.997</c:v>
                </c:pt>
                <c:pt idx="18">
                  <c:v>91.997</c:v>
                </c:pt>
                <c:pt idx="19">
                  <c:v>90.647999999999996</c:v>
                </c:pt>
                <c:pt idx="20">
                  <c:v>89.831000000000003</c:v>
                </c:pt>
                <c:pt idx="21">
                  <c:v>89.831000000000003</c:v>
                </c:pt>
                <c:pt idx="22">
                  <c:v>89.831000000000003</c:v>
                </c:pt>
                <c:pt idx="23">
                  <c:v>89.831000000000003</c:v>
                </c:pt>
                <c:pt idx="24">
                  <c:v>89.831000000000003</c:v>
                </c:pt>
                <c:pt idx="25">
                  <c:v>89.831000000000003</c:v>
                </c:pt>
                <c:pt idx="26">
                  <c:v>89.831000000000003</c:v>
                </c:pt>
                <c:pt idx="27">
                  <c:v>89.504999999999995</c:v>
                </c:pt>
                <c:pt idx="28">
                  <c:v>88.846999999999994</c:v>
                </c:pt>
                <c:pt idx="29">
                  <c:v>88.518000000000001</c:v>
                </c:pt>
                <c:pt idx="30">
                  <c:v>87.531000000000006</c:v>
                </c:pt>
                <c:pt idx="31">
                  <c:v>86.869</c:v>
                </c:pt>
                <c:pt idx="32">
                  <c:v>86.203000000000003</c:v>
                </c:pt>
                <c:pt idx="33">
                  <c:v>85.534999999999997</c:v>
                </c:pt>
                <c:pt idx="34">
                  <c:v>85.534999999999997</c:v>
                </c:pt>
                <c:pt idx="35">
                  <c:v>85.534999999999997</c:v>
                </c:pt>
                <c:pt idx="36">
                  <c:v>85.534999999999997</c:v>
                </c:pt>
                <c:pt idx="37">
                  <c:v>85.534999999999997</c:v>
                </c:pt>
                <c:pt idx="38">
                  <c:v>85.534999999999997</c:v>
                </c:pt>
                <c:pt idx="39">
                  <c:v>85.534999999999997</c:v>
                </c:pt>
                <c:pt idx="40">
                  <c:v>85.534999999999997</c:v>
                </c:pt>
                <c:pt idx="41">
                  <c:v>85.534999999999997</c:v>
                </c:pt>
                <c:pt idx="42">
                  <c:v>84.313000000000002</c:v>
                </c:pt>
                <c:pt idx="43">
                  <c:v>83.492999999999995</c:v>
                </c:pt>
                <c:pt idx="44">
                  <c:v>82.668000000000006</c:v>
                </c:pt>
                <c:pt idx="45">
                  <c:v>82.25</c:v>
                </c:pt>
                <c:pt idx="46">
                  <c:v>82.25</c:v>
                </c:pt>
                <c:pt idx="47">
                  <c:v>82.25</c:v>
                </c:pt>
                <c:pt idx="48">
                  <c:v>82.25</c:v>
                </c:pt>
                <c:pt idx="49">
                  <c:v>82.25</c:v>
                </c:pt>
                <c:pt idx="50">
                  <c:v>82.25</c:v>
                </c:pt>
                <c:pt idx="51">
                  <c:v>82.25</c:v>
                </c:pt>
                <c:pt idx="52">
                  <c:v>81.766999999999996</c:v>
                </c:pt>
                <c:pt idx="53">
                  <c:v>81.766999999999996</c:v>
                </c:pt>
                <c:pt idx="54">
                  <c:v>81.766999999999996</c:v>
                </c:pt>
                <c:pt idx="55">
                  <c:v>80.775000000000006</c:v>
                </c:pt>
                <c:pt idx="56">
                  <c:v>80.775000000000006</c:v>
                </c:pt>
                <c:pt idx="57">
                  <c:v>80.271000000000001</c:v>
                </c:pt>
                <c:pt idx="58">
                  <c:v>80.271000000000001</c:v>
                </c:pt>
                <c:pt idx="59">
                  <c:v>80.271000000000001</c:v>
                </c:pt>
                <c:pt idx="60">
                  <c:v>80.271000000000001</c:v>
                </c:pt>
                <c:pt idx="61">
                  <c:v>80.271000000000001</c:v>
                </c:pt>
                <c:pt idx="62">
                  <c:v>80.271000000000001</c:v>
                </c:pt>
                <c:pt idx="63">
                  <c:v>80.271000000000001</c:v>
                </c:pt>
                <c:pt idx="64">
                  <c:v>80.271000000000001</c:v>
                </c:pt>
                <c:pt idx="65">
                  <c:v>80.271000000000001</c:v>
                </c:pt>
                <c:pt idx="66">
                  <c:v>79.676000000000002</c:v>
                </c:pt>
                <c:pt idx="67">
                  <c:v>79.081000000000003</c:v>
                </c:pt>
                <c:pt idx="68">
                  <c:v>77.891999999999996</c:v>
                </c:pt>
                <c:pt idx="69">
                  <c:v>77.891999999999996</c:v>
                </c:pt>
                <c:pt idx="70">
                  <c:v>77.891999999999996</c:v>
                </c:pt>
                <c:pt idx="71">
                  <c:v>77.891999999999996</c:v>
                </c:pt>
                <c:pt idx="72">
                  <c:v>77.891999999999996</c:v>
                </c:pt>
                <c:pt idx="73">
                  <c:v>77.891999999999996</c:v>
                </c:pt>
                <c:pt idx="74">
                  <c:v>77.891999999999996</c:v>
                </c:pt>
                <c:pt idx="75">
                  <c:v>77.891999999999996</c:v>
                </c:pt>
                <c:pt idx="76">
                  <c:v>77.143000000000001</c:v>
                </c:pt>
                <c:pt idx="77">
                  <c:v>76.394000000000005</c:v>
                </c:pt>
                <c:pt idx="78">
                  <c:v>76.394000000000005</c:v>
                </c:pt>
                <c:pt idx="79">
                  <c:v>76.394000000000005</c:v>
                </c:pt>
                <c:pt idx="80">
                  <c:v>76.394000000000005</c:v>
                </c:pt>
                <c:pt idx="81">
                  <c:v>76.394000000000005</c:v>
                </c:pt>
                <c:pt idx="82">
                  <c:v>76.394000000000005</c:v>
                </c:pt>
                <c:pt idx="83">
                  <c:v>76.394000000000005</c:v>
                </c:pt>
                <c:pt idx="84">
                  <c:v>76.394000000000005</c:v>
                </c:pt>
                <c:pt idx="85">
                  <c:v>76.394000000000005</c:v>
                </c:pt>
                <c:pt idx="86">
                  <c:v>76.394000000000005</c:v>
                </c:pt>
                <c:pt idx="87">
                  <c:v>76.394000000000005</c:v>
                </c:pt>
                <c:pt idx="88">
                  <c:v>76.394000000000005</c:v>
                </c:pt>
                <c:pt idx="89">
                  <c:v>76.394000000000005</c:v>
                </c:pt>
                <c:pt idx="90">
                  <c:v>76.394000000000005</c:v>
                </c:pt>
                <c:pt idx="91">
                  <c:v>76.394000000000005</c:v>
                </c:pt>
                <c:pt idx="92">
                  <c:v>75.484999999999999</c:v>
                </c:pt>
                <c:pt idx="93">
                  <c:v>75.484999999999999</c:v>
                </c:pt>
                <c:pt idx="94">
                  <c:v>75.484999999999999</c:v>
                </c:pt>
                <c:pt idx="95">
                  <c:v>75.484999999999999</c:v>
                </c:pt>
                <c:pt idx="96">
                  <c:v>75.484999999999999</c:v>
                </c:pt>
                <c:pt idx="97">
                  <c:v>75.484999999999999</c:v>
                </c:pt>
                <c:pt idx="98">
                  <c:v>75.484999999999999</c:v>
                </c:pt>
                <c:pt idx="99">
                  <c:v>75.484999999999999</c:v>
                </c:pt>
                <c:pt idx="100">
                  <c:v>75.484999999999999</c:v>
                </c:pt>
                <c:pt idx="101">
                  <c:v>75.484999999999999</c:v>
                </c:pt>
                <c:pt idx="102">
                  <c:v>74.436000000000007</c:v>
                </c:pt>
                <c:pt idx="103">
                  <c:v>74.436000000000007</c:v>
                </c:pt>
                <c:pt idx="104">
                  <c:v>74.436000000000007</c:v>
                </c:pt>
                <c:pt idx="105">
                  <c:v>74.436000000000007</c:v>
                </c:pt>
                <c:pt idx="106">
                  <c:v>74.436000000000007</c:v>
                </c:pt>
                <c:pt idx="107">
                  <c:v>74.436000000000007</c:v>
                </c:pt>
                <c:pt idx="108">
                  <c:v>74.436000000000007</c:v>
                </c:pt>
                <c:pt idx="109">
                  <c:v>74.436000000000007</c:v>
                </c:pt>
                <c:pt idx="110">
                  <c:v>74.436000000000007</c:v>
                </c:pt>
                <c:pt idx="111">
                  <c:v>74.436000000000007</c:v>
                </c:pt>
                <c:pt idx="112">
                  <c:v>74.436000000000007</c:v>
                </c:pt>
                <c:pt idx="113">
                  <c:v>74.436000000000007</c:v>
                </c:pt>
                <c:pt idx="114">
                  <c:v>73.082999999999998</c:v>
                </c:pt>
                <c:pt idx="115">
                  <c:v>71.677999999999997</c:v>
                </c:pt>
                <c:pt idx="116">
                  <c:v>70.272000000000006</c:v>
                </c:pt>
                <c:pt idx="117">
                  <c:v>70.272000000000006</c:v>
                </c:pt>
                <c:pt idx="118">
                  <c:v>70.272000000000006</c:v>
                </c:pt>
                <c:pt idx="119">
                  <c:v>70.272000000000006</c:v>
                </c:pt>
                <c:pt idx="120">
                  <c:v>70.272000000000006</c:v>
                </c:pt>
                <c:pt idx="121">
                  <c:v>70.272000000000006</c:v>
                </c:pt>
                <c:pt idx="122">
                  <c:v>70.272000000000006</c:v>
                </c:pt>
                <c:pt idx="123">
                  <c:v>70.272000000000006</c:v>
                </c:pt>
                <c:pt idx="124">
                  <c:v>70.272000000000006</c:v>
                </c:pt>
                <c:pt idx="125">
                  <c:v>70.272000000000006</c:v>
                </c:pt>
                <c:pt idx="126">
                  <c:v>70.272000000000006</c:v>
                </c:pt>
                <c:pt idx="127">
                  <c:v>68.515000000000001</c:v>
                </c:pt>
                <c:pt idx="128">
                  <c:v>68.515000000000001</c:v>
                </c:pt>
                <c:pt idx="129">
                  <c:v>68.515000000000001</c:v>
                </c:pt>
                <c:pt idx="130">
                  <c:v>68.515000000000001</c:v>
                </c:pt>
                <c:pt idx="131">
                  <c:v>68.515000000000001</c:v>
                </c:pt>
                <c:pt idx="132">
                  <c:v>68.515000000000001</c:v>
                </c:pt>
              </c:numCache>
            </c:numRef>
          </c:yVal>
          <c:smooth val="0"/>
        </c:ser>
        <c:dLbls>
          <c:showLegendKey val="0"/>
          <c:showVal val="0"/>
          <c:showCatName val="0"/>
          <c:showSerName val="0"/>
          <c:showPercent val="0"/>
          <c:showBubbleSize val="0"/>
        </c:dLbls>
        <c:axId val="442340416"/>
        <c:axId val="442344336"/>
      </c:scatterChart>
      <c:valAx>
        <c:axId val="442340416"/>
        <c:scaling>
          <c:orientation val="minMax"/>
          <c:max val="11"/>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44336"/>
        <c:crosses val="autoZero"/>
        <c:crossBetween val="midCat"/>
        <c:majorUnit val="1"/>
      </c:valAx>
      <c:valAx>
        <c:axId val="442344336"/>
        <c:scaling>
          <c:orientation val="minMax"/>
          <c:max val="100"/>
          <c:min val="50"/>
        </c:scaling>
        <c:delete val="0"/>
        <c:axPos val="l"/>
        <c:majorGridlines>
          <c:spPr>
            <a:ln>
              <a:prstDash val="sysDash"/>
            </a:ln>
          </c:spPr>
        </c:majorGridlines>
        <c:numFmt formatCode="General" sourceLinked="1"/>
        <c:majorTickMark val="out"/>
        <c:minorTickMark val="none"/>
        <c:tickLblPos val="nextTo"/>
        <c:txPr>
          <a:bodyPr/>
          <a:lstStyle/>
          <a:p>
            <a:pPr>
              <a:defRPr sz="1500" b="1"/>
            </a:pPr>
            <a:endParaRPr lang="en-US"/>
          </a:p>
        </c:txPr>
        <c:crossAx val="442340416"/>
        <c:crosses val="autoZero"/>
        <c:crossBetween val="midCat"/>
        <c:majorUnit val="10"/>
      </c:valAx>
      <c:spPr>
        <a:solidFill>
          <a:schemeClr val="bg2"/>
        </a:solidFill>
        <a:ln>
          <a:solidFill>
            <a:schemeClr val="tx1"/>
          </a:solid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899726"/>
          <c:h val="0.82181779696892732"/>
        </c:manualLayout>
      </c:layout>
      <c:scatterChart>
        <c:scatterStyle val="lineMarker"/>
        <c:varyColors val="0"/>
        <c:ser>
          <c:idx val="0"/>
          <c:order val="0"/>
          <c:tx>
            <c:strRef>
              <c:f>Sheet1!$B$1</c:f>
              <c:strCache>
                <c:ptCount val="1"/>
                <c:pt idx="0">
                  <c:v>All malignancy</c:v>
                </c:pt>
              </c:strCache>
            </c:strRef>
          </c:tx>
          <c:spPr>
            <a:ln w="41275">
              <a:solidFill>
                <a:srgbClr val="00FF00"/>
              </a:solidFill>
            </a:ln>
          </c:spPr>
          <c:marker>
            <c:symbol val="none"/>
          </c:marker>
          <c:xVal>
            <c:numRef>
              <c:f>Sheet1!$A$2:$A$122</c:f>
              <c:numCache>
                <c:formatCode>General</c:formatCode>
                <c:ptCount val="12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numCache>
            </c:numRef>
          </c:xVal>
          <c:yVal>
            <c:numRef>
              <c:f>Sheet1!$B$2:$B$122</c:f>
              <c:numCache>
                <c:formatCode>General</c:formatCode>
                <c:ptCount val="121"/>
                <c:pt idx="0">
                  <c:v>100</c:v>
                </c:pt>
                <c:pt idx="1">
                  <c:v>100</c:v>
                </c:pt>
                <c:pt idx="2">
                  <c:v>99.768000000000001</c:v>
                </c:pt>
                <c:pt idx="3">
                  <c:v>99.304000000000002</c:v>
                </c:pt>
                <c:pt idx="4">
                  <c:v>98.838999999999999</c:v>
                </c:pt>
                <c:pt idx="5">
                  <c:v>98.132999999999996</c:v>
                </c:pt>
                <c:pt idx="6">
                  <c:v>95.772999999999996</c:v>
                </c:pt>
                <c:pt idx="7">
                  <c:v>92.2</c:v>
                </c:pt>
                <c:pt idx="8">
                  <c:v>91.477999999999994</c:v>
                </c:pt>
                <c:pt idx="9">
                  <c:v>91.477999999999994</c:v>
                </c:pt>
                <c:pt idx="10">
                  <c:v>91.477999999999994</c:v>
                </c:pt>
                <c:pt idx="11">
                  <c:v>91.477999999999994</c:v>
                </c:pt>
                <c:pt idx="12">
                  <c:v>91.477999999999994</c:v>
                </c:pt>
                <c:pt idx="13">
                  <c:v>91.477999999999994</c:v>
                </c:pt>
                <c:pt idx="14">
                  <c:v>91.477999999999994</c:v>
                </c:pt>
                <c:pt idx="15">
                  <c:v>91.477999999999994</c:v>
                </c:pt>
                <c:pt idx="16">
                  <c:v>91.477999999999994</c:v>
                </c:pt>
                <c:pt idx="17">
                  <c:v>91.167000000000002</c:v>
                </c:pt>
                <c:pt idx="18">
                  <c:v>90.233999999999995</c:v>
                </c:pt>
                <c:pt idx="19">
                  <c:v>89.918999999999997</c:v>
                </c:pt>
                <c:pt idx="20">
                  <c:v>89.918999999999997</c:v>
                </c:pt>
                <c:pt idx="21">
                  <c:v>89.918999999999997</c:v>
                </c:pt>
                <c:pt idx="22">
                  <c:v>89.918999999999997</c:v>
                </c:pt>
                <c:pt idx="23">
                  <c:v>89.918999999999997</c:v>
                </c:pt>
                <c:pt idx="24">
                  <c:v>89.918999999999997</c:v>
                </c:pt>
                <c:pt idx="25">
                  <c:v>89.918999999999997</c:v>
                </c:pt>
                <c:pt idx="26">
                  <c:v>89.918999999999997</c:v>
                </c:pt>
                <c:pt idx="27">
                  <c:v>89.918999999999997</c:v>
                </c:pt>
                <c:pt idx="28">
                  <c:v>89.918999999999997</c:v>
                </c:pt>
                <c:pt idx="29">
                  <c:v>89.918999999999997</c:v>
                </c:pt>
                <c:pt idx="30">
                  <c:v>88.781000000000006</c:v>
                </c:pt>
                <c:pt idx="31">
                  <c:v>88.012</c:v>
                </c:pt>
                <c:pt idx="32">
                  <c:v>88.012</c:v>
                </c:pt>
                <c:pt idx="33">
                  <c:v>88.012</c:v>
                </c:pt>
                <c:pt idx="34">
                  <c:v>88.012</c:v>
                </c:pt>
                <c:pt idx="35">
                  <c:v>88.012</c:v>
                </c:pt>
                <c:pt idx="36">
                  <c:v>88.012</c:v>
                </c:pt>
                <c:pt idx="37">
                  <c:v>88.012</c:v>
                </c:pt>
                <c:pt idx="38">
                  <c:v>88.012</c:v>
                </c:pt>
                <c:pt idx="39">
                  <c:v>88.012</c:v>
                </c:pt>
                <c:pt idx="40">
                  <c:v>88.012</c:v>
                </c:pt>
                <c:pt idx="41">
                  <c:v>87.066000000000003</c:v>
                </c:pt>
                <c:pt idx="42">
                  <c:v>87.066000000000003</c:v>
                </c:pt>
                <c:pt idx="43">
                  <c:v>86.59</c:v>
                </c:pt>
                <c:pt idx="44">
                  <c:v>86.111999999999995</c:v>
                </c:pt>
                <c:pt idx="45">
                  <c:v>86.111999999999995</c:v>
                </c:pt>
                <c:pt idx="46">
                  <c:v>86.111999999999995</c:v>
                </c:pt>
                <c:pt idx="47">
                  <c:v>86.111999999999995</c:v>
                </c:pt>
                <c:pt idx="48">
                  <c:v>86.111999999999995</c:v>
                </c:pt>
                <c:pt idx="49">
                  <c:v>85.584000000000003</c:v>
                </c:pt>
                <c:pt idx="50">
                  <c:v>85.584000000000003</c:v>
                </c:pt>
                <c:pt idx="51">
                  <c:v>85.584000000000003</c:v>
                </c:pt>
                <c:pt idx="52">
                  <c:v>85.584000000000003</c:v>
                </c:pt>
                <c:pt idx="53">
                  <c:v>85.039000000000001</c:v>
                </c:pt>
                <c:pt idx="54">
                  <c:v>85.039000000000001</c:v>
                </c:pt>
                <c:pt idx="55">
                  <c:v>84.49</c:v>
                </c:pt>
                <c:pt idx="56">
                  <c:v>83.382000000000005</c:v>
                </c:pt>
                <c:pt idx="57">
                  <c:v>83.382000000000005</c:v>
                </c:pt>
                <c:pt idx="58">
                  <c:v>83.382000000000005</c:v>
                </c:pt>
                <c:pt idx="59">
                  <c:v>83.382000000000005</c:v>
                </c:pt>
                <c:pt idx="60">
                  <c:v>83.382000000000005</c:v>
                </c:pt>
                <c:pt idx="61">
                  <c:v>83.382000000000005</c:v>
                </c:pt>
                <c:pt idx="62">
                  <c:v>83.382000000000005</c:v>
                </c:pt>
                <c:pt idx="63">
                  <c:v>83.382000000000005</c:v>
                </c:pt>
                <c:pt idx="64">
                  <c:v>83.382000000000005</c:v>
                </c:pt>
                <c:pt idx="65">
                  <c:v>83.382000000000005</c:v>
                </c:pt>
                <c:pt idx="66">
                  <c:v>82.763999999999996</c:v>
                </c:pt>
                <c:pt idx="67">
                  <c:v>82.146000000000001</c:v>
                </c:pt>
                <c:pt idx="68">
                  <c:v>82.146000000000001</c:v>
                </c:pt>
                <c:pt idx="69">
                  <c:v>81.524000000000001</c:v>
                </c:pt>
                <c:pt idx="70">
                  <c:v>81.524000000000001</c:v>
                </c:pt>
                <c:pt idx="71">
                  <c:v>81.524000000000001</c:v>
                </c:pt>
                <c:pt idx="72">
                  <c:v>81.524000000000001</c:v>
                </c:pt>
                <c:pt idx="73">
                  <c:v>81.524000000000001</c:v>
                </c:pt>
                <c:pt idx="74">
                  <c:v>81.524000000000001</c:v>
                </c:pt>
                <c:pt idx="75">
                  <c:v>81.524000000000001</c:v>
                </c:pt>
                <c:pt idx="76">
                  <c:v>81.524000000000001</c:v>
                </c:pt>
                <c:pt idx="77">
                  <c:v>81.524000000000001</c:v>
                </c:pt>
                <c:pt idx="78">
                  <c:v>81.524000000000001</c:v>
                </c:pt>
                <c:pt idx="79">
                  <c:v>81.524000000000001</c:v>
                </c:pt>
                <c:pt idx="80">
                  <c:v>80.769000000000005</c:v>
                </c:pt>
                <c:pt idx="81">
                  <c:v>80.769000000000005</c:v>
                </c:pt>
                <c:pt idx="82">
                  <c:v>80.769000000000005</c:v>
                </c:pt>
                <c:pt idx="83">
                  <c:v>80.769000000000005</c:v>
                </c:pt>
                <c:pt idx="84">
                  <c:v>80.769000000000005</c:v>
                </c:pt>
                <c:pt idx="85">
                  <c:v>80.769000000000005</c:v>
                </c:pt>
                <c:pt idx="86">
                  <c:v>80.769000000000005</c:v>
                </c:pt>
                <c:pt idx="87">
                  <c:v>80.769000000000005</c:v>
                </c:pt>
                <c:pt idx="88">
                  <c:v>80.769000000000005</c:v>
                </c:pt>
                <c:pt idx="89">
                  <c:v>80.769000000000005</c:v>
                </c:pt>
                <c:pt idx="90">
                  <c:v>80.769000000000005</c:v>
                </c:pt>
                <c:pt idx="91">
                  <c:v>79.891000000000005</c:v>
                </c:pt>
                <c:pt idx="92">
                  <c:v>79.891000000000005</c:v>
                </c:pt>
                <c:pt idx="93">
                  <c:v>79.891000000000005</c:v>
                </c:pt>
                <c:pt idx="94">
                  <c:v>79.891000000000005</c:v>
                </c:pt>
                <c:pt idx="95">
                  <c:v>79.891000000000005</c:v>
                </c:pt>
                <c:pt idx="96">
                  <c:v>79.891000000000005</c:v>
                </c:pt>
                <c:pt idx="97">
                  <c:v>79.891000000000005</c:v>
                </c:pt>
                <c:pt idx="98">
                  <c:v>79.891000000000005</c:v>
                </c:pt>
                <c:pt idx="99">
                  <c:v>79.891000000000005</c:v>
                </c:pt>
                <c:pt idx="100">
                  <c:v>79.891000000000005</c:v>
                </c:pt>
                <c:pt idx="101">
                  <c:v>79.891000000000005</c:v>
                </c:pt>
                <c:pt idx="102">
                  <c:v>78.88</c:v>
                </c:pt>
                <c:pt idx="103">
                  <c:v>77.869</c:v>
                </c:pt>
                <c:pt idx="104">
                  <c:v>77.869</c:v>
                </c:pt>
                <c:pt idx="105">
                  <c:v>77.869</c:v>
                </c:pt>
                <c:pt idx="106">
                  <c:v>76.772000000000006</c:v>
                </c:pt>
                <c:pt idx="107">
                  <c:v>76.772000000000006</c:v>
                </c:pt>
                <c:pt idx="108">
                  <c:v>76.772000000000006</c:v>
                </c:pt>
                <c:pt idx="109">
                  <c:v>76.772000000000006</c:v>
                </c:pt>
                <c:pt idx="110">
                  <c:v>76.772000000000006</c:v>
                </c:pt>
                <c:pt idx="111">
                  <c:v>76.772000000000006</c:v>
                </c:pt>
                <c:pt idx="112">
                  <c:v>76.772000000000006</c:v>
                </c:pt>
                <c:pt idx="113">
                  <c:v>76.772000000000006</c:v>
                </c:pt>
                <c:pt idx="114">
                  <c:v>75.552999999999997</c:v>
                </c:pt>
                <c:pt idx="115">
                  <c:v>75.552999999999997</c:v>
                </c:pt>
                <c:pt idx="116">
                  <c:v>75.552999999999997</c:v>
                </c:pt>
                <c:pt idx="117">
                  <c:v>75.552999999999997</c:v>
                </c:pt>
                <c:pt idx="118">
                  <c:v>75.552999999999997</c:v>
                </c:pt>
                <c:pt idx="119">
                  <c:v>75.552999999999997</c:v>
                </c:pt>
                <c:pt idx="120">
                  <c:v>75.552999999999997</c:v>
                </c:pt>
              </c:numCache>
            </c:numRef>
          </c:yVal>
          <c:smooth val="0"/>
        </c:ser>
        <c:ser>
          <c:idx val="1"/>
          <c:order val="1"/>
          <c:tx>
            <c:strRef>
              <c:f>Sheet1!$C$1</c:f>
              <c:strCache>
                <c:ptCount val="1"/>
                <c:pt idx="0">
                  <c:v>Lymphoma</c:v>
                </c:pt>
              </c:strCache>
            </c:strRef>
          </c:tx>
          <c:spPr>
            <a:ln w="41275">
              <a:solidFill>
                <a:srgbClr val="4DEAF1"/>
              </a:solidFill>
              <a:prstDash val="solid"/>
            </a:ln>
          </c:spPr>
          <c:marker>
            <c:symbol val="none"/>
          </c:marker>
          <c:xVal>
            <c:numRef>
              <c:f>Sheet1!$A$2:$A$122</c:f>
              <c:numCache>
                <c:formatCode>General</c:formatCode>
                <c:ptCount val="12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numCache>
            </c:numRef>
          </c:xVal>
          <c:yVal>
            <c:numRef>
              <c:f>Sheet1!$C$2:$C$122</c:f>
              <c:numCache>
                <c:formatCode>General</c:formatCode>
                <c:ptCount val="121"/>
                <c:pt idx="0">
                  <c:v>100</c:v>
                </c:pt>
                <c:pt idx="1">
                  <c:v>100</c:v>
                </c:pt>
                <c:pt idx="2">
                  <c:v>99.762</c:v>
                </c:pt>
                <c:pt idx="3">
                  <c:v>99.525000000000006</c:v>
                </c:pt>
                <c:pt idx="4">
                  <c:v>99.287000000000006</c:v>
                </c:pt>
                <c:pt idx="5">
                  <c:v>98.563999999999993</c:v>
                </c:pt>
                <c:pt idx="6">
                  <c:v>97.114000000000004</c:v>
                </c:pt>
                <c:pt idx="7">
                  <c:v>94.918999999999997</c:v>
                </c:pt>
                <c:pt idx="8">
                  <c:v>94.426000000000002</c:v>
                </c:pt>
                <c:pt idx="9">
                  <c:v>94.426000000000002</c:v>
                </c:pt>
                <c:pt idx="10">
                  <c:v>94.426000000000002</c:v>
                </c:pt>
                <c:pt idx="11">
                  <c:v>94.426000000000002</c:v>
                </c:pt>
                <c:pt idx="12">
                  <c:v>94.426000000000002</c:v>
                </c:pt>
                <c:pt idx="13">
                  <c:v>94.426000000000002</c:v>
                </c:pt>
                <c:pt idx="14">
                  <c:v>94.426000000000002</c:v>
                </c:pt>
                <c:pt idx="15">
                  <c:v>94.426000000000002</c:v>
                </c:pt>
                <c:pt idx="16">
                  <c:v>94.426000000000002</c:v>
                </c:pt>
                <c:pt idx="17">
                  <c:v>94.426000000000002</c:v>
                </c:pt>
                <c:pt idx="18">
                  <c:v>94.426000000000002</c:v>
                </c:pt>
                <c:pt idx="19">
                  <c:v>94.102999999999994</c:v>
                </c:pt>
                <c:pt idx="20">
                  <c:v>94.102999999999994</c:v>
                </c:pt>
                <c:pt idx="21">
                  <c:v>94.102999999999994</c:v>
                </c:pt>
                <c:pt idx="22">
                  <c:v>94.102999999999994</c:v>
                </c:pt>
                <c:pt idx="23">
                  <c:v>94.102999999999994</c:v>
                </c:pt>
                <c:pt idx="24">
                  <c:v>94.102999999999994</c:v>
                </c:pt>
                <c:pt idx="25">
                  <c:v>94.102999999999994</c:v>
                </c:pt>
                <c:pt idx="26">
                  <c:v>94.102999999999994</c:v>
                </c:pt>
                <c:pt idx="27">
                  <c:v>94.102999999999994</c:v>
                </c:pt>
                <c:pt idx="28">
                  <c:v>94.102999999999994</c:v>
                </c:pt>
                <c:pt idx="29">
                  <c:v>94.102999999999994</c:v>
                </c:pt>
                <c:pt idx="30">
                  <c:v>94.102999999999994</c:v>
                </c:pt>
                <c:pt idx="31">
                  <c:v>94.102999999999994</c:v>
                </c:pt>
                <c:pt idx="32">
                  <c:v>94.102999999999994</c:v>
                </c:pt>
                <c:pt idx="33">
                  <c:v>94.102999999999994</c:v>
                </c:pt>
                <c:pt idx="34">
                  <c:v>94.102999999999994</c:v>
                </c:pt>
                <c:pt idx="35">
                  <c:v>94.102999999999994</c:v>
                </c:pt>
                <c:pt idx="36">
                  <c:v>94.102999999999994</c:v>
                </c:pt>
                <c:pt idx="37">
                  <c:v>94.102999999999994</c:v>
                </c:pt>
                <c:pt idx="38">
                  <c:v>94.102999999999994</c:v>
                </c:pt>
                <c:pt idx="39">
                  <c:v>94.102999999999994</c:v>
                </c:pt>
                <c:pt idx="40">
                  <c:v>94.102999999999994</c:v>
                </c:pt>
                <c:pt idx="41">
                  <c:v>93.608000000000004</c:v>
                </c:pt>
                <c:pt idx="42">
                  <c:v>93.608000000000004</c:v>
                </c:pt>
                <c:pt idx="43">
                  <c:v>93.608000000000004</c:v>
                </c:pt>
                <c:pt idx="44">
                  <c:v>93.608000000000004</c:v>
                </c:pt>
                <c:pt idx="45">
                  <c:v>93.608000000000004</c:v>
                </c:pt>
                <c:pt idx="46">
                  <c:v>93.608000000000004</c:v>
                </c:pt>
                <c:pt idx="47">
                  <c:v>93.608000000000004</c:v>
                </c:pt>
                <c:pt idx="48">
                  <c:v>93.608000000000004</c:v>
                </c:pt>
                <c:pt idx="49">
                  <c:v>93.608000000000004</c:v>
                </c:pt>
                <c:pt idx="50">
                  <c:v>93.608000000000004</c:v>
                </c:pt>
                <c:pt idx="51">
                  <c:v>93.608000000000004</c:v>
                </c:pt>
                <c:pt idx="52">
                  <c:v>93.608000000000004</c:v>
                </c:pt>
                <c:pt idx="53">
                  <c:v>93.608000000000004</c:v>
                </c:pt>
                <c:pt idx="54">
                  <c:v>93.608000000000004</c:v>
                </c:pt>
                <c:pt idx="55">
                  <c:v>93.608000000000004</c:v>
                </c:pt>
                <c:pt idx="56">
                  <c:v>93.019000000000005</c:v>
                </c:pt>
                <c:pt idx="57">
                  <c:v>93.019000000000005</c:v>
                </c:pt>
                <c:pt idx="58">
                  <c:v>93.019000000000005</c:v>
                </c:pt>
                <c:pt idx="59">
                  <c:v>93.019000000000005</c:v>
                </c:pt>
                <c:pt idx="60">
                  <c:v>93.019000000000005</c:v>
                </c:pt>
                <c:pt idx="61">
                  <c:v>93.019000000000005</c:v>
                </c:pt>
                <c:pt idx="62">
                  <c:v>93.019000000000005</c:v>
                </c:pt>
                <c:pt idx="63">
                  <c:v>93.019000000000005</c:v>
                </c:pt>
                <c:pt idx="64">
                  <c:v>93.019000000000005</c:v>
                </c:pt>
                <c:pt idx="65">
                  <c:v>93.019000000000005</c:v>
                </c:pt>
                <c:pt idx="66">
                  <c:v>92.33</c:v>
                </c:pt>
                <c:pt idx="67">
                  <c:v>92.33</c:v>
                </c:pt>
                <c:pt idx="68">
                  <c:v>92.33</c:v>
                </c:pt>
                <c:pt idx="69">
                  <c:v>92.33</c:v>
                </c:pt>
                <c:pt idx="70">
                  <c:v>92.33</c:v>
                </c:pt>
                <c:pt idx="71">
                  <c:v>92.33</c:v>
                </c:pt>
                <c:pt idx="72">
                  <c:v>92.33</c:v>
                </c:pt>
                <c:pt idx="73">
                  <c:v>92.33</c:v>
                </c:pt>
                <c:pt idx="74">
                  <c:v>92.33</c:v>
                </c:pt>
                <c:pt idx="75">
                  <c:v>92.33</c:v>
                </c:pt>
                <c:pt idx="76">
                  <c:v>92.33</c:v>
                </c:pt>
                <c:pt idx="77">
                  <c:v>92.33</c:v>
                </c:pt>
                <c:pt idx="78">
                  <c:v>92.33</c:v>
                </c:pt>
                <c:pt idx="79">
                  <c:v>92.33</c:v>
                </c:pt>
                <c:pt idx="80">
                  <c:v>92.33</c:v>
                </c:pt>
                <c:pt idx="81">
                  <c:v>92.33</c:v>
                </c:pt>
                <c:pt idx="82">
                  <c:v>92.33</c:v>
                </c:pt>
                <c:pt idx="83">
                  <c:v>92.33</c:v>
                </c:pt>
                <c:pt idx="84">
                  <c:v>92.33</c:v>
                </c:pt>
                <c:pt idx="85">
                  <c:v>92.33</c:v>
                </c:pt>
                <c:pt idx="86">
                  <c:v>92.33</c:v>
                </c:pt>
                <c:pt idx="87">
                  <c:v>92.33</c:v>
                </c:pt>
                <c:pt idx="88">
                  <c:v>92.33</c:v>
                </c:pt>
                <c:pt idx="89">
                  <c:v>92.33</c:v>
                </c:pt>
                <c:pt idx="90">
                  <c:v>92.33</c:v>
                </c:pt>
                <c:pt idx="91">
                  <c:v>91.314999999999998</c:v>
                </c:pt>
                <c:pt idx="92">
                  <c:v>91.314999999999998</c:v>
                </c:pt>
                <c:pt idx="93">
                  <c:v>91.314999999999998</c:v>
                </c:pt>
                <c:pt idx="94">
                  <c:v>91.314999999999998</c:v>
                </c:pt>
                <c:pt idx="95">
                  <c:v>91.314999999999998</c:v>
                </c:pt>
                <c:pt idx="96">
                  <c:v>91.314999999999998</c:v>
                </c:pt>
                <c:pt idx="97">
                  <c:v>91.314999999999998</c:v>
                </c:pt>
                <c:pt idx="98">
                  <c:v>91.314999999999998</c:v>
                </c:pt>
                <c:pt idx="99">
                  <c:v>91.314999999999998</c:v>
                </c:pt>
                <c:pt idx="100">
                  <c:v>91.314999999999998</c:v>
                </c:pt>
                <c:pt idx="101">
                  <c:v>91.314999999999998</c:v>
                </c:pt>
                <c:pt idx="102">
                  <c:v>91.314999999999998</c:v>
                </c:pt>
                <c:pt idx="103">
                  <c:v>91.314999999999998</c:v>
                </c:pt>
                <c:pt idx="104">
                  <c:v>91.314999999999998</c:v>
                </c:pt>
                <c:pt idx="105">
                  <c:v>91.314999999999998</c:v>
                </c:pt>
                <c:pt idx="106">
                  <c:v>91.314999999999998</c:v>
                </c:pt>
                <c:pt idx="107">
                  <c:v>91.314999999999998</c:v>
                </c:pt>
                <c:pt idx="108">
                  <c:v>91.314999999999998</c:v>
                </c:pt>
                <c:pt idx="109">
                  <c:v>91.314999999999998</c:v>
                </c:pt>
                <c:pt idx="110">
                  <c:v>91.314999999999998</c:v>
                </c:pt>
                <c:pt idx="111">
                  <c:v>91.314999999999998</c:v>
                </c:pt>
                <c:pt idx="112">
                  <c:v>91.314999999999998</c:v>
                </c:pt>
                <c:pt idx="113">
                  <c:v>91.314999999999998</c:v>
                </c:pt>
                <c:pt idx="114">
                  <c:v>91.314999999999998</c:v>
                </c:pt>
                <c:pt idx="115">
                  <c:v>91.314999999999998</c:v>
                </c:pt>
                <c:pt idx="116">
                  <c:v>91.314999999999998</c:v>
                </c:pt>
                <c:pt idx="117">
                  <c:v>91.314999999999998</c:v>
                </c:pt>
                <c:pt idx="118">
                  <c:v>91.314999999999998</c:v>
                </c:pt>
                <c:pt idx="119">
                  <c:v>91.314999999999998</c:v>
                </c:pt>
                <c:pt idx="120">
                  <c:v>91.314999999999998</c:v>
                </c:pt>
              </c:numCache>
            </c:numRef>
          </c:yVal>
          <c:smooth val="0"/>
        </c:ser>
        <c:ser>
          <c:idx val="2"/>
          <c:order val="2"/>
          <c:tx>
            <c:strRef>
              <c:f>Sheet1!$D$1</c:f>
              <c:strCache>
                <c:ptCount val="1"/>
                <c:pt idx="0">
                  <c:v>Skin</c:v>
                </c:pt>
              </c:strCache>
            </c:strRef>
          </c:tx>
          <c:spPr>
            <a:ln w="41275">
              <a:solidFill>
                <a:srgbClr val="FF0000"/>
              </a:solidFill>
            </a:ln>
          </c:spPr>
          <c:marker>
            <c:symbol val="none"/>
          </c:marker>
          <c:xVal>
            <c:numRef>
              <c:f>Sheet1!$A$2:$A$122</c:f>
              <c:numCache>
                <c:formatCode>General</c:formatCode>
                <c:ptCount val="12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numCache>
            </c:numRef>
          </c:xVal>
          <c:yVal>
            <c:numRef>
              <c:f>Sheet1!$D$2:$D$122</c:f>
              <c:numCache>
                <c:formatCode>General</c:formatCode>
                <c:ptCount val="121"/>
                <c:pt idx="0">
                  <c:v>100</c:v>
                </c:pt>
                <c:pt idx="1">
                  <c:v>100</c:v>
                </c:pt>
                <c:pt idx="2">
                  <c:v>100</c:v>
                </c:pt>
                <c:pt idx="3">
                  <c:v>100</c:v>
                </c:pt>
                <c:pt idx="4">
                  <c:v>100</c:v>
                </c:pt>
                <c:pt idx="5">
                  <c:v>100</c:v>
                </c:pt>
                <c:pt idx="6">
                  <c:v>99.754000000000005</c:v>
                </c:pt>
                <c:pt idx="7">
                  <c:v>99.506</c:v>
                </c:pt>
                <c:pt idx="8">
                  <c:v>99.506</c:v>
                </c:pt>
                <c:pt idx="9">
                  <c:v>99.506</c:v>
                </c:pt>
                <c:pt idx="10">
                  <c:v>99.506</c:v>
                </c:pt>
                <c:pt idx="11">
                  <c:v>99.506</c:v>
                </c:pt>
                <c:pt idx="12">
                  <c:v>99.506</c:v>
                </c:pt>
                <c:pt idx="13">
                  <c:v>99.506</c:v>
                </c:pt>
                <c:pt idx="14">
                  <c:v>99.506</c:v>
                </c:pt>
                <c:pt idx="15">
                  <c:v>99.506</c:v>
                </c:pt>
                <c:pt idx="16">
                  <c:v>99.506</c:v>
                </c:pt>
                <c:pt idx="17">
                  <c:v>99.176000000000002</c:v>
                </c:pt>
                <c:pt idx="18">
                  <c:v>98.844999999999999</c:v>
                </c:pt>
                <c:pt idx="19">
                  <c:v>98.844999999999999</c:v>
                </c:pt>
                <c:pt idx="20">
                  <c:v>98.844999999999999</c:v>
                </c:pt>
                <c:pt idx="21">
                  <c:v>98.844999999999999</c:v>
                </c:pt>
                <c:pt idx="22">
                  <c:v>98.844999999999999</c:v>
                </c:pt>
                <c:pt idx="23">
                  <c:v>98.844999999999999</c:v>
                </c:pt>
                <c:pt idx="24">
                  <c:v>98.844999999999999</c:v>
                </c:pt>
                <c:pt idx="25">
                  <c:v>98.844999999999999</c:v>
                </c:pt>
                <c:pt idx="26">
                  <c:v>98.844999999999999</c:v>
                </c:pt>
                <c:pt idx="27">
                  <c:v>98.844999999999999</c:v>
                </c:pt>
                <c:pt idx="28">
                  <c:v>98.844999999999999</c:v>
                </c:pt>
                <c:pt idx="29">
                  <c:v>98.844999999999999</c:v>
                </c:pt>
                <c:pt idx="30">
                  <c:v>98.028000000000006</c:v>
                </c:pt>
                <c:pt idx="31">
                  <c:v>98.028000000000006</c:v>
                </c:pt>
                <c:pt idx="32">
                  <c:v>98.028000000000006</c:v>
                </c:pt>
                <c:pt idx="33">
                  <c:v>98.028000000000006</c:v>
                </c:pt>
                <c:pt idx="34">
                  <c:v>98.028000000000006</c:v>
                </c:pt>
                <c:pt idx="35">
                  <c:v>98.028000000000006</c:v>
                </c:pt>
                <c:pt idx="36">
                  <c:v>98.028000000000006</c:v>
                </c:pt>
                <c:pt idx="37">
                  <c:v>98.028000000000006</c:v>
                </c:pt>
                <c:pt idx="38">
                  <c:v>98.028000000000006</c:v>
                </c:pt>
                <c:pt idx="39">
                  <c:v>98.028000000000006</c:v>
                </c:pt>
                <c:pt idx="40">
                  <c:v>98.028000000000006</c:v>
                </c:pt>
                <c:pt idx="41">
                  <c:v>98.028000000000006</c:v>
                </c:pt>
                <c:pt idx="42">
                  <c:v>98.028000000000006</c:v>
                </c:pt>
                <c:pt idx="43">
                  <c:v>98.028000000000006</c:v>
                </c:pt>
                <c:pt idx="44">
                  <c:v>97.509</c:v>
                </c:pt>
                <c:pt idx="45">
                  <c:v>97.509</c:v>
                </c:pt>
                <c:pt idx="46">
                  <c:v>97.509</c:v>
                </c:pt>
                <c:pt idx="47">
                  <c:v>97.509</c:v>
                </c:pt>
                <c:pt idx="48">
                  <c:v>97.509</c:v>
                </c:pt>
                <c:pt idx="49">
                  <c:v>97.509</c:v>
                </c:pt>
                <c:pt idx="50">
                  <c:v>97.509</c:v>
                </c:pt>
                <c:pt idx="51">
                  <c:v>97.509</c:v>
                </c:pt>
                <c:pt idx="52">
                  <c:v>97.509</c:v>
                </c:pt>
                <c:pt idx="53">
                  <c:v>97.509</c:v>
                </c:pt>
                <c:pt idx="54">
                  <c:v>97.509</c:v>
                </c:pt>
                <c:pt idx="55">
                  <c:v>96.9</c:v>
                </c:pt>
                <c:pt idx="56">
                  <c:v>96.287000000000006</c:v>
                </c:pt>
                <c:pt idx="57">
                  <c:v>96.287000000000006</c:v>
                </c:pt>
                <c:pt idx="58">
                  <c:v>96.287000000000006</c:v>
                </c:pt>
                <c:pt idx="59">
                  <c:v>96.287000000000006</c:v>
                </c:pt>
                <c:pt idx="60">
                  <c:v>96.287000000000006</c:v>
                </c:pt>
                <c:pt idx="61">
                  <c:v>96.287000000000006</c:v>
                </c:pt>
                <c:pt idx="62">
                  <c:v>96.287000000000006</c:v>
                </c:pt>
                <c:pt idx="63">
                  <c:v>96.287000000000006</c:v>
                </c:pt>
                <c:pt idx="64">
                  <c:v>96.287000000000006</c:v>
                </c:pt>
                <c:pt idx="65">
                  <c:v>96.287000000000006</c:v>
                </c:pt>
                <c:pt idx="66">
                  <c:v>96.287000000000006</c:v>
                </c:pt>
                <c:pt idx="67">
                  <c:v>94.86</c:v>
                </c:pt>
                <c:pt idx="68">
                  <c:v>94.86</c:v>
                </c:pt>
                <c:pt idx="69">
                  <c:v>94.86</c:v>
                </c:pt>
                <c:pt idx="70">
                  <c:v>94.86</c:v>
                </c:pt>
                <c:pt idx="71">
                  <c:v>94.86</c:v>
                </c:pt>
                <c:pt idx="72">
                  <c:v>94.86</c:v>
                </c:pt>
                <c:pt idx="73">
                  <c:v>94.86</c:v>
                </c:pt>
                <c:pt idx="74">
                  <c:v>94.86</c:v>
                </c:pt>
                <c:pt idx="75">
                  <c:v>94.86</c:v>
                </c:pt>
                <c:pt idx="76">
                  <c:v>94.86</c:v>
                </c:pt>
                <c:pt idx="77">
                  <c:v>94.86</c:v>
                </c:pt>
                <c:pt idx="78">
                  <c:v>94.86</c:v>
                </c:pt>
                <c:pt idx="79">
                  <c:v>94.86</c:v>
                </c:pt>
                <c:pt idx="80">
                  <c:v>93.956999999999994</c:v>
                </c:pt>
                <c:pt idx="81">
                  <c:v>93.956999999999994</c:v>
                </c:pt>
                <c:pt idx="82">
                  <c:v>93.956999999999994</c:v>
                </c:pt>
                <c:pt idx="83">
                  <c:v>93.956999999999994</c:v>
                </c:pt>
                <c:pt idx="84">
                  <c:v>93.956999999999994</c:v>
                </c:pt>
                <c:pt idx="85">
                  <c:v>93.956999999999994</c:v>
                </c:pt>
                <c:pt idx="86">
                  <c:v>93.956999999999994</c:v>
                </c:pt>
                <c:pt idx="87">
                  <c:v>93.956999999999994</c:v>
                </c:pt>
                <c:pt idx="88">
                  <c:v>93.956999999999994</c:v>
                </c:pt>
                <c:pt idx="89">
                  <c:v>93.956999999999994</c:v>
                </c:pt>
                <c:pt idx="90">
                  <c:v>93.956999999999994</c:v>
                </c:pt>
                <c:pt idx="91">
                  <c:v>93.956999999999994</c:v>
                </c:pt>
                <c:pt idx="92">
                  <c:v>93.956999999999994</c:v>
                </c:pt>
                <c:pt idx="93">
                  <c:v>93.956999999999994</c:v>
                </c:pt>
                <c:pt idx="94">
                  <c:v>93.956999999999994</c:v>
                </c:pt>
                <c:pt idx="95">
                  <c:v>93.956999999999994</c:v>
                </c:pt>
                <c:pt idx="96">
                  <c:v>93.956999999999994</c:v>
                </c:pt>
                <c:pt idx="97">
                  <c:v>93.956999999999994</c:v>
                </c:pt>
                <c:pt idx="98">
                  <c:v>93.956999999999994</c:v>
                </c:pt>
                <c:pt idx="99">
                  <c:v>93.956999999999994</c:v>
                </c:pt>
                <c:pt idx="100">
                  <c:v>93.956999999999994</c:v>
                </c:pt>
                <c:pt idx="101">
                  <c:v>93.956999999999994</c:v>
                </c:pt>
                <c:pt idx="102">
                  <c:v>93.956999999999994</c:v>
                </c:pt>
                <c:pt idx="103">
                  <c:v>92.67</c:v>
                </c:pt>
                <c:pt idx="104">
                  <c:v>92.67</c:v>
                </c:pt>
                <c:pt idx="105">
                  <c:v>92.67</c:v>
                </c:pt>
                <c:pt idx="106">
                  <c:v>91.244</c:v>
                </c:pt>
                <c:pt idx="107">
                  <c:v>91.244</c:v>
                </c:pt>
                <c:pt idx="108">
                  <c:v>91.244</c:v>
                </c:pt>
                <c:pt idx="109">
                  <c:v>91.244</c:v>
                </c:pt>
                <c:pt idx="110">
                  <c:v>91.244</c:v>
                </c:pt>
                <c:pt idx="111">
                  <c:v>91.244</c:v>
                </c:pt>
                <c:pt idx="112">
                  <c:v>91.244</c:v>
                </c:pt>
                <c:pt idx="113">
                  <c:v>91.244</c:v>
                </c:pt>
                <c:pt idx="114">
                  <c:v>89.614999999999995</c:v>
                </c:pt>
                <c:pt idx="115">
                  <c:v>89.614999999999995</c:v>
                </c:pt>
                <c:pt idx="116">
                  <c:v>89.614999999999995</c:v>
                </c:pt>
                <c:pt idx="117">
                  <c:v>89.614999999999995</c:v>
                </c:pt>
                <c:pt idx="118">
                  <c:v>89.614999999999995</c:v>
                </c:pt>
                <c:pt idx="119">
                  <c:v>89.614999999999995</c:v>
                </c:pt>
                <c:pt idx="120">
                  <c:v>89.614999999999995</c:v>
                </c:pt>
              </c:numCache>
            </c:numRef>
          </c:yVal>
          <c:smooth val="0"/>
        </c:ser>
        <c:ser>
          <c:idx val="3"/>
          <c:order val="3"/>
          <c:tx>
            <c:strRef>
              <c:f>Sheet1!$E$1</c:f>
              <c:strCache>
                <c:ptCount val="1"/>
                <c:pt idx="0">
                  <c:v>Other</c:v>
                </c:pt>
              </c:strCache>
            </c:strRef>
          </c:tx>
          <c:spPr>
            <a:ln w="41275">
              <a:solidFill>
                <a:srgbClr val="FFFF00"/>
              </a:solidFill>
            </a:ln>
          </c:spPr>
          <c:marker>
            <c:symbol val="none"/>
          </c:marker>
          <c:xVal>
            <c:numRef>
              <c:f>Sheet1!$A$2:$A$122</c:f>
              <c:numCache>
                <c:formatCode>General</c:formatCode>
                <c:ptCount val="121"/>
                <c:pt idx="0">
                  <c:v>0</c:v>
                </c:pt>
                <c:pt idx="1">
                  <c:v>8.3299999999999999E-2</c:v>
                </c:pt>
                <c:pt idx="2">
                  <c:v>0.16669999999999999</c:v>
                </c:pt>
                <c:pt idx="3">
                  <c:v>0.25</c:v>
                </c:pt>
                <c:pt idx="4">
                  <c:v>0.33329999999999999</c:v>
                </c:pt>
                <c:pt idx="5">
                  <c:v>0.41670000000000001</c:v>
                </c:pt>
                <c:pt idx="6">
                  <c:v>0.5</c:v>
                </c:pt>
                <c:pt idx="7">
                  <c:v>0.58330000000000004</c:v>
                </c:pt>
                <c:pt idx="8">
                  <c:v>0.66669999999999996</c:v>
                </c:pt>
                <c:pt idx="9">
                  <c:v>0.75</c:v>
                </c:pt>
                <c:pt idx="10">
                  <c:v>0.83330000000000004</c:v>
                </c:pt>
                <c:pt idx="11">
                  <c:v>0.91669999999999996</c:v>
                </c:pt>
                <c:pt idx="12">
                  <c:v>1</c:v>
                </c:pt>
                <c:pt idx="13">
                  <c:v>1.0832999999999999</c:v>
                </c:pt>
                <c:pt idx="14">
                  <c:v>1.1667000000000001</c:v>
                </c:pt>
                <c:pt idx="15">
                  <c:v>1.25</c:v>
                </c:pt>
                <c:pt idx="16">
                  <c:v>1.3332999999999999</c:v>
                </c:pt>
                <c:pt idx="17">
                  <c:v>1.4167000000000001</c:v>
                </c:pt>
                <c:pt idx="18">
                  <c:v>1.5</c:v>
                </c:pt>
                <c:pt idx="19">
                  <c:v>1.5832999999999999</c:v>
                </c:pt>
                <c:pt idx="20">
                  <c:v>1.6667000000000001</c:v>
                </c:pt>
                <c:pt idx="21">
                  <c:v>1.75</c:v>
                </c:pt>
                <c:pt idx="22">
                  <c:v>1.8332999999999999</c:v>
                </c:pt>
                <c:pt idx="23">
                  <c:v>1.9167000000000001</c:v>
                </c:pt>
                <c:pt idx="24">
                  <c:v>2</c:v>
                </c:pt>
                <c:pt idx="25">
                  <c:v>2.0832999999999999</c:v>
                </c:pt>
                <c:pt idx="26">
                  <c:v>2.1667000000000001</c:v>
                </c:pt>
                <c:pt idx="27">
                  <c:v>2.25</c:v>
                </c:pt>
                <c:pt idx="28">
                  <c:v>2.3332999999999999</c:v>
                </c:pt>
                <c:pt idx="29">
                  <c:v>2.4167000000000001</c:v>
                </c:pt>
                <c:pt idx="30">
                  <c:v>2.5</c:v>
                </c:pt>
                <c:pt idx="31">
                  <c:v>2.5832999999999999</c:v>
                </c:pt>
                <c:pt idx="32">
                  <c:v>2.6667000000000001</c:v>
                </c:pt>
                <c:pt idx="33">
                  <c:v>2.75</c:v>
                </c:pt>
                <c:pt idx="34">
                  <c:v>2.8332999999999999</c:v>
                </c:pt>
                <c:pt idx="35">
                  <c:v>2.9167000000000001</c:v>
                </c:pt>
                <c:pt idx="36">
                  <c:v>3</c:v>
                </c:pt>
                <c:pt idx="37">
                  <c:v>3.0832999999999999</c:v>
                </c:pt>
                <c:pt idx="38">
                  <c:v>3.1667000000000001</c:v>
                </c:pt>
                <c:pt idx="39">
                  <c:v>3.25</c:v>
                </c:pt>
                <c:pt idx="40">
                  <c:v>3.3332999999999999</c:v>
                </c:pt>
                <c:pt idx="41">
                  <c:v>3.4167000000000001</c:v>
                </c:pt>
                <c:pt idx="42">
                  <c:v>3.5</c:v>
                </c:pt>
                <c:pt idx="43">
                  <c:v>3.5832999999999999</c:v>
                </c:pt>
                <c:pt idx="44">
                  <c:v>3.6667000000000001</c:v>
                </c:pt>
                <c:pt idx="45">
                  <c:v>3.75</c:v>
                </c:pt>
                <c:pt idx="46">
                  <c:v>3.8332999999999999</c:v>
                </c:pt>
                <c:pt idx="47">
                  <c:v>3.9167000000000001</c:v>
                </c:pt>
                <c:pt idx="48">
                  <c:v>4</c:v>
                </c:pt>
                <c:pt idx="49">
                  <c:v>4.0833000000000004</c:v>
                </c:pt>
                <c:pt idx="50">
                  <c:v>4.1666999999999996</c:v>
                </c:pt>
                <c:pt idx="51">
                  <c:v>4.25</c:v>
                </c:pt>
                <c:pt idx="52">
                  <c:v>4.3333000000000004</c:v>
                </c:pt>
                <c:pt idx="53">
                  <c:v>4.4166999999999996</c:v>
                </c:pt>
                <c:pt idx="54">
                  <c:v>4.5</c:v>
                </c:pt>
                <c:pt idx="55">
                  <c:v>4.5833000000000004</c:v>
                </c:pt>
                <c:pt idx="56">
                  <c:v>4.6666999999999996</c:v>
                </c:pt>
                <c:pt idx="57">
                  <c:v>4.75</c:v>
                </c:pt>
                <c:pt idx="58">
                  <c:v>4.8333000000000004</c:v>
                </c:pt>
                <c:pt idx="59">
                  <c:v>4.9166999999999996</c:v>
                </c:pt>
                <c:pt idx="60">
                  <c:v>5</c:v>
                </c:pt>
                <c:pt idx="61">
                  <c:v>5.0833000000000004</c:v>
                </c:pt>
                <c:pt idx="62">
                  <c:v>5.1666999999999996</c:v>
                </c:pt>
                <c:pt idx="63">
                  <c:v>5.25</c:v>
                </c:pt>
                <c:pt idx="64">
                  <c:v>5.3333000000000004</c:v>
                </c:pt>
                <c:pt idx="65">
                  <c:v>5.4166999999999996</c:v>
                </c:pt>
                <c:pt idx="66">
                  <c:v>5.5</c:v>
                </c:pt>
                <c:pt idx="67">
                  <c:v>5.5833000000000004</c:v>
                </c:pt>
                <c:pt idx="68">
                  <c:v>5.6666999999999996</c:v>
                </c:pt>
                <c:pt idx="69">
                  <c:v>5.75</c:v>
                </c:pt>
                <c:pt idx="70">
                  <c:v>5.8333000000000004</c:v>
                </c:pt>
                <c:pt idx="71">
                  <c:v>5.9166999999999996</c:v>
                </c:pt>
                <c:pt idx="72">
                  <c:v>6</c:v>
                </c:pt>
                <c:pt idx="73">
                  <c:v>6.0833000000000004</c:v>
                </c:pt>
                <c:pt idx="74">
                  <c:v>6.1666999999999996</c:v>
                </c:pt>
                <c:pt idx="75">
                  <c:v>6.25</c:v>
                </c:pt>
                <c:pt idx="76">
                  <c:v>6.3333000000000004</c:v>
                </c:pt>
                <c:pt idx="77">
                  <c:v>6.4166999999999996</c:v>
                </c:pt>
                <c:pt idx="78">
                  <c:v>6.5</c:v>
                </c:pt>
                <c:pt idx="79">
                  <c:v>6.5833000000000004</c:v>
                </c:pt>
                <c:pt idx="80">
                  <c:v>6.6666999999999996</c:v>
                </c:pt>
                <c:pt idx="81">
                  <c:v>6.75</c:v>
                </c:pt>
                <c:pt idx="82">
                  <c:v>6.8333000000000004</c:v>
                </c:pt>
                <c:pt idx="83">
                  <c:v>6.9166999999999996</c:v>
                </c:pt>
                <c:pt idx="84">
                  <c:v>7</c:v>
                </c:pt>
                <c:pt idx="85">
                  <c:v>7.0833000000000004</c:v>
                </c:pt>
                <c:pt idx="86">
                  <c:v>7.1666999999999996</c:v>
                </c:pt>
                <c:pt idx="87">
                  <c:v>7.25</c:v>
                </c:pt>
                <c:pt idx="88">
                  <c:v>7.3333000000000004</c:v>
                </c:pt>
                <c:pt idx="89">
                  <c:v>7.4166999999999996</c:v>
                </c:pt>
                <c:pt idx="90">
                  <c:v>7.5</c:v>
                </c:pt>
                <c:pt idx="91">
                  <c:v>7.5833000000000004</c:v>
                </c:pt>
                <c:pt idx="92">
                  <c:v>7.6666999999999996</c:v>
                </c:pt>
                <c:pt idx="93">
                  <c:v>7.75</c:v>
                </c:pt>
                <c:pt idx="94">
                  <c:v>7.8333000000000004</c:v>
                </c:pt>
                <c:pt idx="95">
                  <c:v>7.9166999999999996</c:v>
                </c:pt>
                <c:pt idx="96">
                  <c:v>8</c:v>
                </c:pt>
                <c:pt idx="97">
                  <c:v>8.0832999999999995</c:v>
                </c:pt>
                <c:pt idx="98">
                  <c:v>8.1667000000000005</c:v>
                </c:pt>
                <c:pt idx="99">
                  <c:v>8.25</c:v>
                </c:pt>
                <c:pt idx="100">
                  <c:v>8.3332999999999995</c:v>
                </c:pt>
                <c:pt idx="101">
                  <c:v>8.4167000000000005</c:v>
                </c:pt>
                <c:pt idx="102">
                  <c:v>8.5</c:v>
                </c:pt>
                <c:pt idx="103">
                  <c:v>8.5832999999999995</c:v>
                </c:pt>
                <c:pt idx="104">
                  <c:v>8.6667000000000005</c:v>
                </c:pt>
                <c:pt idx="105">
                  <c:v>8.75</c:v>
                </c:pt>
                <c:pt idx="106">
                  <c:v>8.8332999999999995</c:v>
                </c:pt>
                <c:pt idx="107">
                  <c:v>8.9167000000000005</c:v>
                </c:pt>
                <c:pt idx="108">
                  <c:v>9</c:v>
                </c:pt>
                <c:pt idx="109">
                  <c:v>9.0832999999999995</c:v>
                </c:pt>
                <c:pt idx="110">
                  <c:v>9.1667000000000005</c:v>
                </c:pt>
                <c:pt idx="111">
                  <c:v>9.25</c:v>
                </c:pt>
                <c:pt idx="112">
                  <c:v>9.3332999999999995</c:v>
                </c:pt>
                <c:pt idx="113">
                  <c:v>9.4167000000000005</c:v>
                </c:pt>
                <c:pt idx="114">
                  <c:v>9.5</c:v>
                </c:pt>
                <c:pt idx="115">
                  <c:v>9.5832999999999995</c:v>
                </c:pt>
                <c:pt idx="116">
                  <c:v>9.6667000000000005</c:v>
                </c:pt>
                <c:pt idx="117">
                  <c:v>9.75</c:v>
                </c:pt>
                <c:pt idx="118">
                  <c:v>9.8332999999999995</c:v>
                </c:pt>
                <c:pt idx="119">
                  <c:v>9.9167000000000005</c:v>
                </c:pt>
                <c:pt idx="120">
                  <c:v>10</c:v>
                </c:pt>
              </c:numCache>
            </c:numRef>
          </c:xVal>
          <c:yVal>
            <c:numRef>
              <c:f>Sheet1!$E$2:$E$122</c:f>
              <c:numCache>
                <c:formatCode>General</c:formatCode>
                <c:ptCount val="121"/>
                <c:pt idx="0">
                  <c:v>100</c:v>
                </c:pt>
                <c:pt idx="1">
                  <c:v>100</c:v>
                </c:pt>
                <c:pt idx="2">
                  <c:v>100</c:v>
                </c:pt>
                <c:pt idx="3">
                  <c:v>99.754999999999995</c:v>
                </c:pt>
                <c:pt idx="4">
                  <c:v>99.509</c:v>
                </c:pt>
                <c:pt idx="5">
                  <c:v>99.509</c:v>
                </c:pt>
                <c:pt idx="6">
                  <c:v>98.760999999999996</c:v>
                </c:pt>
                <c:pt idx="7">
                  <c:v>98.004999999999995</c:v>
                </c:pt>
                <c:pt idx="8">
                  <c:v>98.004999999999995</c:v>
                </c:pt>
                <c:pt idx="9">
                  <c:v>98.004999999999995</c:v>
                </c:pt>
                <c:pt idx="10">
                  <c:v>98.004999999999995</c:v>
                </c:pt>
                <c:pt idx="11">
                  <c:v>98.004999999999995</c:v>
                </c:pt>
                <c:pt idx="12">
                  <c:v>98.004999999999995</c:v>
                </c:pt>
                <c:pt idx="13">
                  <c:v>98.004999999999995</c:v>
                </c:pt>
                <c:pt idx="14">
                  <c:v>98.004999999999995</c:v>
                </c:pt>
                <c:pt idx="15">
                  <c:v>98.004999999999995</c:v>
                </c:pt>
                <c:pt idx="16">
                  <c:v>98.004999999999995</c:v>
                </c:pt>
                <c:pt idx="17">
                  <c:v>98.004999999999995</c:v>
                </c:pt>
                <c:pt idx="18">
                  <c:v>96.998000000000005</c:v>
                </c:pt>
                <c:pt idx="19">
                  <c:v>96.998000000000005</c:v>
                </c:pt>
                <c:pt idx="20">
                  <c:v>96.998000000000005</c:v>
                </c:pt>
                <c:pt idx="21">
                  <c:v>96.998000000000005</c:v>
                </c:pt>
                <c:pt idx="22">
                  <c:v>96.998000000000005</c:v>
                </c:pt>
                <c:pt idx="23">
                  <c:v>96.998000000000005</c:v>
                </c:pt>
                <c:pt idx="24">
                  <c:v>96.998000000000005</c:v>
                </c:pt>
                <c:pt idx="25">
                  <c:v>96.998000000000005</c:v>
                </c:pt>
                <c:pt idx="26">
                  <c:v>96.998000000000005</c:v>
                </c:pt>
                <c:pt idx="27">
                  <c:v>96.998000000000005</c:v>
                </c:pt>
                <c:pt idx="28">
                  <c:v>96.998000000000005</c:v>
                </c:pt>
                <c:pt idx="29">
                  <c:v>96.998000000000005</c:v>
                </c:pt>
                <c:pt idx="30">
                  <c:v>96.581000000000003</c:v>
                </c:pt>
                <c:pt idx="31">
                  <c:v>96.16</c:v>
                </c:pt>
                <c:pt idx="32">
                  <c:v>96.16</c:v>
                </c:pt>
                <c:pt idx="33">
                  <c:v>96.16</c:v>
                </c:pt>
                <c:pt idx="34">
                  <c:v>96.16</c:v>
                </c:pt>
                <c:pt idx="35">
                  <c:v>96.16</c:v>
                </c:pt>
                <c:pt idx="36">
                  <c:v>96.16</c:v>
                </c:pt>
                <c:pt idx="37">
                  <c:v>96.16</c:v>
                </c:pt>
                <c:pt idx="38">
                  <c:v>96.16</c:v>
                </c:pt>
                <c:pt idx="39">
                  <c:v>96.16</c:v>
                </c:pt>
                <c:pt idx="40">
                  <c:v>96.16</c:v>
                </c:pt>
                <c:pt idx="41">
                  <c:v>95.631</c:v>
                </c:pt>
                <c:pt idx="42">
                  <c:v>95.631</c:v>
                </c:pt>
                <c:pt idx="43">
                  <c:v>95.631</c:v>
                </c:pt>
                <c:pt idx="44">
                  <c:v>95.631</c:v>
                </c:pt>
                <c:pt idx="45">
                  <c:v>95.631</c:v>
                </c:pt>
                <c:pt idx="46">
                  <c:v>95.631</c:v>
                </c:pt>
                <c:pt idx="47">
                  <c:v>95.631</c:v>
                </c:pt>
                <c:pt idx="48">
                  <c:v>95.631</c:v>
                </c:pt>
                <c:pt idx="49">
                  <c:v>95.631</c:v>
                </c:pt>
                <c:pt idx="50">
                  <c:v>95.631</c:v>
                </c:pt>
                <c:pt idx="51">
                  <c:v>95.631</c:v>
                </c:pt>
                <c:pt idx="52">
                  <c:v>95.631</c:v>
                </c:pt>
                <c:pt idx="53">
                  <c:v>95.01</c:v>
                </c:pt>
                <c:pt idx="54">
                  <c:v>95.01</c:v>
                </c:pt>
                <c:pt idx="55">
                  <c:v>95.01</c:v>
                </c:pt>
                <c:pt idx="56">
                  <c:v>95.01</c:v>
                </c:pt>
                <c:pt idx="57">
                  <c:v>95.01</c:v>
                </c:pt>
                <c:pt idx="58">
                  <c:v>95.01</c:v>
                </c:pt>
                <c:pt idx="59">
                  <c:v>95.01</c:v>
                </c:pt>
                <c:pt idx="60">
                  <c:v>95.01</c:v>
                </c:pt>
                <c:pt idx="61">
                  <c:v>95.01</c:v>
                </c:pt>
                <c:pt idx="62">
                  <c:v>95.01</c:v>
                </c:pt>
                <c:pt idx="63">
                  <c:v>95.01</c:v>
                </c:pt>
                <c:pt idx="64">
                  <c:v>95.01</c:v>
                </c:pt>
                <c:pt idx="65">
                  <c:v>95.01</c:v>
                </c:pt>
                <c:pt idx="66">
                  <c:v>95.01</c:v>
                </c:pt>
                <c:pt idx="67">
                  <c:v>95.01</c:v>
                </c:pt>
                <c:pt idx="68">
                  <c:v>95.01</c:v>
                </c:pt>
                <c:pt idx="69">
                  <c:v>95.01</c:v>
                </c:pt>
                <c:pt idx="70">
                  <c:v>95.01</c:v>
                </c:pt>
                <c:pt idx="71">
                  <c:v>95.01</c:v>
                </c:pt>
                <c:pt idx="72">
                  <c:v>95.01</c:v>
                </c:pt>
                <c:pt idx="73">
                  <c:v>95.01</c:v>
                </c:pt>
                <c:pt idx="74">
                  <c:v>95.01</c:v>
                </c:pt>
                <c:pt idx="75">
                  <c:v>95.01</c:v>
                </c:pt>
                <c:pt idx="76">
                  <c:v>95.01</c:v>
                </c:pt>
                <c:pt idx="77">
                  <c:v>95.01</c:v>
                </c:pt>
                <c:pt idx="78">
                  <c:v>95.01</c:v>
                </c:pt>
                <c:pt idx="79">
                  <c:v>95.01</c:v>
                </c:pt>
                <c:pt idx="80">
                  <c:v>95.01</c:v>
                </c:pt>
                <c:pt idx="81">
                  <c:v>95.01</c:v>
                </c:pt>
                <c:pt idx="82">
                  <c:v>95.01</c:v>
                </c:pt>
                <c:pt idx="83">
                  <c:v>95.01</c:v>
                </c:pt>
                <c:pt idx="84">
                  <c:v>95.01</c:v>
                </c:pt>
                <c:pt idx="85">
                  <c:v>95.01</c:v>
                </c:pt>
                <c:pt idx="86">
                  <c:v>95.01</c:v>
                </c:pt>
                <c:pt idx="87">
                  <c:v>95.01</c:v>
                </c:pt>
                <c:pt idx="88">
                  <c:v>95.01</c:v>
                </c:pt>
                <c:pt idx="89">
                  <c:v>95.01</c:v>
                </c:pt>
                <c:pt idx="90">
                  <c:v>95.01</c:v>
                </c:pt>
                <c:pt idx="91">
                  <c:v>95.01</c:v>
                </c:pt>
                <c:pt idx="92">
                  <c:v>95.01</c:v>
                </c:pt>
                <c:pt idx="93">
                  <c:v>95.01</c:v>
                </c:pt>
                <c:pt idx="94">
                  <c:v>95.01</c:v>
                </c:pt>
                <c:pt idx="95">
                  <c:v>95.01</c:v>
                </c:pt>
                <c:pt idx="96">
                  <c:v>95.01</c:v>
                </c:pt>
                <c:pt idx="97">
                  <c:v>95.01</c:v>
                </c:pt>
                <c:pt idx="98">
                  <c:v>95.01</c:v>
                </c:pt>
                <c:pt idx="99">
                  <c:v>95.01</c:v>
                </c:pt>
                <c:pt idx="100">
                  <c:v>95.01</c:v>
                </c:pt>
                <c:pt idx="101">
                  <c:v>95.01</c:v>
                </c:pt>
                <c:pt idx="102">
                  <c:v>95.01</c:v>
                </c:pt>
                <c:pt idx="103">
                  <c:v>95.01</c:v>
                </c:pt>
                <c:pt idx="104">
                  <c:v>95.01</c:v>
                </c:pt>
                <c:pt idx="105">
                  <c:v>95.01</c:v>
                </c:pt>
                <c:pt idx="106">
                  <c:v>95.01</c:v>
                </c:pt>
                <c:pt idx="107">
                  <c:v>95.01</c:v>
                </c:pt>
                <c:pt idx="108">
                  <c:v>95.01</c:v>
                </c:pt>
                <c:pt idx="109">
                  <c:v>95.01</c:v>
                </c:pt>
                <c:pt idx="110">
                  <c:v>95.01</c:v>
                </c:pt>
                <c:pt idx="111">
                  <c:v>95.01</c:v>
                </c:pt>
                <c:pt idx="112">
                  <c:v>95.01</c:v>
                </c:pt>
                <c:pt idx="113">
                  <c:v>95.01</c:v>
                </c:pt>
                <c:pt idx="114">
                  <c:v>95.01</c:v>
                </c:pt>
                <c:pt idx="115">
                  <c:v>95.01</c:v>
                </c:pt>
                <c:pt idx="116">
                  <c:v>95.01</c:v>
                </c:pt>
                <c:pt idx="117">
                  <c:v>95.01</c:v>
                </c:pt>
                <c:pt idx="118">
                  <c:v>95.01</c:v>
                </c:pt>
                <c:pt idx="119">
                  <c:v>95.01</c:v>
                </c:pt>
                <c:pt idx="120">
                  <c:v>95.01</c:v>
                </c:pt>
              </c:numCache>
            </c:numRef>
          </c:yVal>
          <c:smooth val="0"/>
        </c:ser>
        <c:dLbls>
          <c:showLegendKey val="0"/>
          <c:showVal val="0"/>
          <c:showCatName val="0"/>
          <c:showSerName val="0"/>
          <c:showPercent val="0"/>
          <c:showBubbleSize val="0"/>
        </c:dLbls>
        <c:axId val="442344728"/>
        <c:axId val="442359232"/>
      </c:scatterChart>
      <c:valAx>
        <c:axId val="442344728"/>
        <c:scaling>
          <c:orientation val="minMax"/>
          <c:max val="10"/>
          <c:min val="0"/>
        </c:scaling>
        <c:delete val="0"/>
        <c:axPos val="b"/>
        <c:title>
          <c:tx>
            <c:rich>
              <a:bodyPr/>
              <a:lstStyle/>
              <a:p>
                <a:pPr>
                  <a:defRPr sz="1700"/>
                </a:pPr>
                <a:r>
                  <a:rPr lang="en-US" sz="1700" dirty="0" smtClean="0"/>
                  <a:t>Years</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59232"/>
        <c:crosses val="autoZero"/>
        <c:crossBetween val="midCat"/>
        <c:majorUnit val="1"/>
      </c:valAx>
      <c:valAx>
        <c:axId val="442359232"/>
        <c:scaling>
          <c:orientation val="minMax"/>
          <c:max val="100"/>
          <c:min val="5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 Free from Malignancy</a:t>
                </a:r>
                <a:endParaRPr lang="en-US" sz="1700" b="1" i="0" baseline="0" dirty="0">
                  <a:solidFill>
                    <a:schemeClr val="tx1"/>
                  </a:solidFill>
                </a:endParaRPr>
              </a:p>
            </c:rich>
          </c:tx>
          <c:layout/>
          <c:overlay val="0"/>
        </c:title>
        <c:numFmt formatCode="General" sourceLinked="1"/>
        <c:majorTickMark val="out"/>
        <c:minorTickMark val="none"/>
        <c:tickLblPos val="nextTo"/>
        <c:txPr>
          <a:bodyPr/>
          <a:lstStyle/>
          <a:p>
            <a:pPr>
              <a:defRPr sz="1500" b="1"/>
            </a:pPr>
            <a:endParaRPr lang="en-US"/>
          </a:p>
        </c:txPr>
        <c:crossAx val="442344728"/>
        <c:crosses val="autoZero"/>
        <c:crossBetween val="midCat"/>
        <c:majorUnit val="10"/>
      </c:valAx>
      <c:spPr>
        <a:solidFill>
          <a:schemeClr val="bg2"/>
        </a:solidFill>
        <a:ln>
          <a:solidFill>
            <a:schemeClr val="tx1"/>
          </a:solidFill>
        </a:ln>
      </c:spPr>
    </c:plotArea>
    <c:legend>
      <c:legendPos val="r"/>
      <c:layout>
        <c:manualLayout>
          <c:xMode val="edge"/>
          <c:yMode val="edge"/>
          <c:x val="0.15912236081109407"/>
          <c:y val="0.56398166963000662"/>
          <c:w val="0.268141592920354"/>
          <c:h val="0.24292777918889191"/>
        </c:manualLayout>
      </c:layout>
      <c:overlay val="1"/>
      <c:spPr>
        <a:solidFill>
          <a:schemeClr val="bg2"/>
        </a:solidFill>
        <a:ln>
          <a:solidFill>
            <a:schemeClr val="tx1"/>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232016351938289E-2"/>
          <c:y val="4.5244627624671907E-2"/>
          <c:w val="0.89459840196966456"/>
          <c:h val="0.74925812007874015"/>
        </c:manualLayout>
      </c:layout>
      <c:barChart>
        <c:barDir val="col"/>
        <c:grouping val="clustered"/>
        <c:varyColors val="0"/>
        <c:ser>
          <c:idx val="0"/>
          <c:order val="0"/>
          <c:tx>
            <c:strRef>
              <c:f>Sheet1!$B$1</c:f>
              <c:strCache>
                <c:ptCount val="1"/>
                <c:pt idx="0">
                  <c:v>%</c:v>
                </c:pt>
              </c:strCache>
            </c:strRef>
          </c:tx>
          <c:spPr>
            <a:gradFill flip="none" rotWithShape="1">
              <a:gsLst>
                <a:gs pos="0">
                  <a:srgbClr val="00B050"/>
                </a:gs>
                <a:gs pos="50000">
                  <a:srgbClr val="00FF00"/>
                </a:gs>
                <a:gs pos="100000">
                  <a:srgbClr val="00B050"/>
                </a:gs>
              </a:gsLst>
              <a:lin ang="10800000" scaled="1"/>
              <a:tileRect/>
            </a:gradFill>
            <a:ln>
              <a:solidFill>
                <a:schemeClr val="bg2"/>
              </a:solidFill>
            </a:ln>
          </c:spPr>
          <c:invertIfNegative val="0"/>
          <c:cat>
            <c:strRef>
              <c:f>Sheet1!$A$2:$A$8</c:f>
              <c:strCache>
                <c:ptCount val="7"/>
                <c:pt idx="0">
                  <c:v>&lt;1 month</c:v>
                </c:pt>
                <c:pt idx="1">
                  <c:v>1 month-
&lt;1 year</c:v>
                </c:pt>
                <c:pt idx="2">
                  <c:v>1-&lt;3 years</c:v>
                </c:pt>
                <c:pt idx="3">
                  <c:v>3-&lt;5 years</c:v>
                </c:pt>
                <c:pt idx="4">
                  <c:v>5-&lt;10 years</c:v>
                </c:pt>
                <c:pt idx="5">
                  <c:v>10+ years</c:v>
                </c:pt>
                <c:pt idx="6">
                  <c:v>Not reported</c:v>
                </c:pt>
              </c:strCache>
            </c:strRef>
          </c:cat>
          <c:val>
            <c:numRef>
              <c:f>Sheet1!$B$2:$B$8</c:f>
              <c:numCache>
                <c:formatCode>General</c:formatCode>
                <c:ptCount val="7"/>
                <c:pt idx="0">
                  <c:v>13.541700000000001</c:v>
                </c:pt>
                <c:pt idx="1">
                  <c:v>8.3332999999999995</c:v>
                </c:pt>
                <c:pt idx="2">
                  <c:v>16.666699999999999</c:v>
                </c:pt>
                <c:pt idx="3">
                  <c:v>5.2083000000000004</c:v>
                </c:pt>
                <c:pt idx="4">
                  <c:v>4.1666999999999996</c:v>
                </c:pt>
                <c:pt idx="5">
                  <c:v>2.0832999999999999</c:v>
                </c:pt>
                <c:pt idx="6">
                  <c:v>50</c:v>
                </c:pt>
              </c:numCache>
            </c:numRef>
          </c:val>
        </c:ser>
        <c:dLbls>
          <c:showLegendKey val="0"/>
          <c:showVal val="0"/>
          <c:showCatName val="0"/>
          <c:showSerName val="0"/>
          <c:showPercent val="0"/>
          <c:showBubbleSize val="0"/>
        </c:dLbls>
        <c:gapWidth val="40"/>
        <c:axId val="664860744"/>
        <c:axId val="664865056"/>
      </c:barChart>
      <c:catAx>
        <c:axId val="664860744"/>
        <c:scaling>
          <c:orientation val="minMax"/>
        </c:scaling>
        <c:delete val="0"/>
        <c:axPos val="b"/>
        <c:title>
          <c:tx>
            <c:rich>
              <a:bodyPr/>
              <a:lstStyle/>
              <a:p>
                <a:pPr>
                  <a:defRPr/>
                </a:pPr>
                <a:r>
                  <a:rPr lang="en-US" sz="1800" b="1" i="0" baseline="0" dirty="0" smtClean="0"/>
                  <a:t>Time Between Previous and Current Transplant</a:t>
                </a:r>
                <a:endParaRPr lang="en-US" dirty="0"/>
              </a:p>
            </c:rich>
          </c:tx>
          <c:layout/>
          <c:overlay val="0"/>
        </c:title>
        <c:numFmt formatCode="General" sourceLinked="0"/>
        <c:majorTickMark val="out"/>
        <c:minorTickMark val="none"/>
        <c:tickLblPos val="nextTo"/>
        <c:txPr>
          <a:bodyPr/>
          <a:lstStyle/>
          <a:p>
            <a:pPr>
              <a:defRPr sz="1500" b="1"/>
            </a:pPr>
            <a:endParaRPr lang="en-US"/>
          </a:p>
        </c:txPr>
        <c:crossAx val="664865056"/>
        <c:crosses val="autoZero"/>
        <c:auto val="1"/>
        <c:lblAlgn val="ctr"/>
        <c:lblOffset val="100"/>
        <c:noMultiLvlLbl val="0"/>
      </c:catAx>
      <c:valAx>
        <c:axId val="664865056"/>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retransplants</a:t>
                </a:r>
                <a:endParaRPr lang="en-US" sz="1700" dirty="0"/>
              </a:p>
            </c:rich>
          </c:tx>
          <c:layout>
            <c:manualLayout>
              <c:xMode val="edge"/>
              <c:yMode val="edge"/>
              <c:x val="9.7830580911899521E-3"/>
              <c:y val="0.20592171095800527"/>
            </c:manualLayout>
          </c:layout>
          <c:overlay val="0"/>
        </c:title>
        <c:numFmt formatCode="General" sourceLinked="1"/>
        <c:majorTickMark val="out"/>
        <c:minorTickMark val="none"/>
        <c:tickLblPos val="nextTo"/>
        <c:txPr>
          <a:bodyPr/>
          <a:lstStyle/>
          <a:p>
            <a:pPr>
              <a:defRPr sz="1500" b="1"/>
            </a:pPr>
            <a:endParaRPr lang="en-US"/>
          </a:p>
        </c:txPr>
        <c:crossAx val="664860744"/>
        <c:crosses val="autoZero"/>
        <c:crossBetween val="between"/>
      </c:valAx>
      <c:spPr>
        <a:solidFill>
          <a:srgbClr val="000000"/>
        </a:solidFill>
        <a:ln w="12700">
          <a:solidFill>
            <a:srgbClr val="FFFFFF"/>
          </a:solidFill>
        </a:ln>
      </c:spPr>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64885141569696"/>
          <c:y val="0.11423567013800837"/>
          <c:w val="0.86853006759110862"/>
          <c:h val="0.7089145711624758"/>
        </c:manualLayout>
      </c:layout>
      <c:lineChart>
        <c:grouping val="standard"/>
        <c:varyColors val="0"/>
        <c:ser>
          <c:idx val="0"/>
          <c:order val="0"/>
          <c:tx>
            <c:strRef>
              <c:f>Sheet1!$A$2</c:f>
              <c:strCache>
                <c:ptCount val="1"/>
                <c:pt idx="0">
                  <c:v>Bronchiolitis</c:v>
                </c:pt>
              </c:strCache>
            </c:strRef>
          </c:tx>
          <c:spPr>
            <a:ln w="41275">
              <a:solidFill>
                <a:srgbClr val="FF0000"/>
              </a:solidFill>
            </a:ln>
          </c:spPr>
          <c:marker>
            <c:symbol val="diamond"/>
            <c:size val="9"/>
            <c:spPr>
              <a:solidFill>
                <a:srgbClr val="FF0000"/>
              </a:solidFill>
              <a:ln>
                <a:solidFill>
                  <a:srgbClr val="FF0000"/>
                </a:solidFill>
              </a:ln>
            </c:spPr>
          </c:marker>
          <c:cat>
            <c:strRef>
              <c:f>Sheet1!$B$1:$F$1</c:f>
              <c:strCache>
                <c:ptCount val="5"/>
                <c:pt idx="0">
                  <c:v>0-30 Days            (N = 425)</c:v>
                </c:pt>
                <c:pt idx="1">
                  <c:v>31 Days –  1 Year  (N = 337)</c:v>
                </c:pt>
                <c:pt idx="2">
                  <c:v>&gt;1 Year – 3 Years (N = 268)</c:v>
                </c:pt>
                <c:pt idx="3">
                  <c:v>&gt;3 Years – 5 Years (N = 167)</c:v>
                </c:pt>
                <c:pt idx="4">
                  <c:v>&gt;5 Years           (N = 441)</c:v>
                </c:pt>
              </c:strCache>
            </c:strRef>
          </c:cat>
          <c:val>
            <c:numRef>
              <c:f>Sheet1!$B$2:$F$2</c:f>
              <c:numCache>
                <c:formatCode>General</c:formatCode>
                <c:ptCount val="5"/>
                <c:pt idx="0">
                  <c:v>0</c:v>
                </c:pt>
                <c:pt idx="1">
                  <c:v>3.9</c:v>
                </c:pt>
                <c:pt idx="2">
                  <c:v>24.3</c:v>
                </c:pt>
                <c:pt idx="3">
                  <c:v>22.8</c:v>
                </c:pt>
                <c:pt idx="4">
                  <c:v>22</c:v>
                </c:pt>
              </c:numCache>
            </c:numRef>
          </c:val>
          <c:smooth val="0"/>
        </c:ser>
        <c:ser>
          <c:idx val="1"/>
          <c:order val="1"/>
          <c:tx>
            <c:strRef>
              <c:f>Sheet1!$A$3</c:f>
              <c:strCache>
                <c:ptCount val="1"/>
                <c:pt idx="0">
                  <c:v>Infection (non-CMV)</c:v>
                </c:pt>
              </c:strCache>
            </c:strRef>
          </c:tx>
          <c:spPr>
            <a:ln w="41275">
              <a:solidFill>
                <a:srgbClr val="FFFF00"/>
              </a:solidFill>
              <a:prstDash val="solid"/>
            </a:ln>
          </c:spPr>
          <c:marker>
            <c:symbol val="diamond"/>
            <c:size val="9"/>
            <c:spPr>
              <a:solidFill>
                <a:srgbClr val="FFFF00"/>
              </a:solidFill>
              <a:ln>
                <a:solidFill>
                  <a:srgbClr val="FFFF00"/>
                </a:solidFill>
              </a:ln>
            </c:spPr>
          </c:marker>
          <c:cat>
            <c:strRef>
              <c:f>Sheet1!$B$1:$F$1</c:f>
              <c:strCache>
                <c:ptCount val="5"/>
                <c:pt idx="0">
                  <c:v>0-30 Days            (N = 425)</c:v>
                </c:pt>
                <c:pt idx="1">
                  <c:v>31 Days –  1 Year  (N = 337)</c:v>
                </c:pt>
                <c:pt idx="2">
                  <c:v>&gt;1 Year – 3 Years (N = 268)</c:v>
                </c:pt>
                <c:pt idx="3">
                  <c:v>&gt;3 Years – 5 Years (N = 167)</c:v>
                </c:pt>
                <c:pt idx="4">
                  <c:v>&gt;5 Years           (N = 441)</c:v>
                </c:pt>
              </c:strCache>
            </c:strRef>
          </c:cat>
          <c:val>
            <c:numRef>
              <c:f>Sheet1!$B$3:$F$3</c:f>
              <c:numCache>
                <c:formatCode>General</c:formatCode>
                <c:ptCount val="5"/>
                <c:pt idx="0">
                  <c:v>17.600000000000001</c:v>
                </c:pt>
                <c:pt idx="1">
                  <c:v>34.1</c:v>
                </c:pt>
                <c:pt idx="2">
                  <c:v>28.4</c:v>
                </c:pt>
                <c:pt idx="3">
                  <c:v>25.1</c:v>
                </c:pt>
                <c:pt idx="4">
                  <c:v>23.4</c:v>
                </c:pt>
              </c:numCache>
            </c:numRef>
          </c:val>
          <c:smooth val="0"/>
        </c:ser>
        <c:ser>
          <c:idx val="2"/>
          <c:order val="2"/>
          <c:tx>
            <c:strRef>
              <c:f>Sheet1!$A$4</c:f>
              <c:strCache>
                <c:ptCount val="1"/>
                <c:pt idx="0">
                  <c:v>Graft Failure</c:v>
                </c:pt>
              </c:strCache>
            </c:strRef>
          </c:tx>
          <c:spPr>
            <a:ln w="41275">
              <a:solidFill>
                <a:srgbClr val="00FF00"/>
              </a:solidFill>
            </a:ln>
          </c:spPr>
          <c:marker>
            <c:symbol val="diamond"/>
            <c:size val="9"/>
            <c:spPr>
              <a:solidFill>
                <a:srgbClr val="00FF00"/>
              </a:solidFill>
              <a:ln>
                <a:solidFill>
                  <a:srgbClr val="00FF00"/>
                </a:solidFill>
              </a:ln>
            </c:spPr>
          </c:marker>
          <c:cat>
            <c:strRef>
              <c:f>Sheet1!$B$1:$F$1</c:f>
              <c:strCache>
                <c:ptCount val="5"/>
                <c:pt idx="0">
                  <c:v>0-30 Days            (N = 425)</c:v>
                </c:pt>
                <c:pt idx="1">
                  <c:v>31 Days –  1 Year  (N = 337)</c:v>
                </c:pt>
                <c:pt idx="2">
                  <c:v>&gt;1 Year – 3 Years (N = 268)</c:v>
                </c:pt>
                <c:pt idx="3">
                  <c:v>&gt;3 Years – 5 Years (N = 167)</c:v>
                </c:pt>
                <c:pt idx="4">
                  <c:v>&gt;5 Years           (N = 441)</c:v>
                </c:pt>
              </c:strCache>
            </c:strRef>
          </c:cat>
          <c:val>
            <c:numRef>
              <c:f>Sheet1!$B$4:$F$4</c:f>
              <c:numCache>
                <c:formatCode>General</c:formatCode>
                <c:ptCount val="5"/>
                <c:pt idx="0">
                  <c:v>26.4</c:v>
                </c:pt>
                <c:pt idx="1">
                  <c:v>20.8</c:v>
                </c:pt>
                <c:pt idx="2">
                  <c:v>13.4</c:v>
                </c:pt>
                <c:pt idx="3">
                  <c:v>17.399999999999999</c:v>
                </c:pt>
                <c:pt idx="4">
                  <c:v>13.8</c:v>
                </c:pt>
              </c:numCache>
            </c:numRef>
          </c:val>
          <c:smooth val="0"/>
        </c:ser>
        <c:ser>
          <c:idx val="3"/>
          <c:order val="3"/>
          <c:tx>
            <c:strRef>
              <c:f>Sheet1!$A$5</c:f>
              <c:strCache>
                <c:ptCount val="1"/>
                <c:pt idx="0">
                  <c:v>Cardiovascular</c:v>
                </c:pt>
              </c:strCache>
            </c:strRef>
          </c:tx>
          <c:spPr>
            <a:ln w="41275">
              <a:solidFill>
                <a:srgbClr val="4DEAF1"/>
              </a:solidFill>
            </a:ln>
          </c:spPr>
          <c:marker>
            <c:symbol val="diamond"/>
            <c:size val="9"/>
            <c:spPr>
              <a:solidFill>
                <a:srgbClr val="4DEAF1"/>
              </a:solidFill>
              <a:ln>
                <a:solidFill>
                  <a:srgbClr val="00FFFF"/>
                </a:solidFill>
              </a:ln>
            </c:spPr>
          </c:marker>
          <c:cat>
            <c:strRef>
              <c:f>Sheet1!$B$1:$F$1</c:f>
              <c:strCache>
                <c:ptCount val="5"/>
                <c:pt idx="0">
                  <c:v>0-30 Days            (N = 425)</c:v>
                </c:pt>
                <c:pt idx="1">
                  <c:v>31 Days –  1 Year  (N = 337)</c:v>
                </c:pt>
                <c:pt idx="2">
                  <c:v>&gt;1 Year – 3 Years (N = 268)</c:v>
                </c:pt>
                <c:pt idx="3">
                  <c:v>&gt;3 Years – 5 Years (N = 167)</c:v>
                </c:pt>
                <c:pt idx="4">
                  <c:v>&gt;5 Years           (N = 441)</c:v>
                </c:pt>
              </c:strCache>
            </c:strRef>
          </c:cat>
          <c:val>
            <c:numRef>
              <c:f>Sheet1!$B$5:$F$5</c:f>
              <c:numCache>
                <c:formatCode>General</c:formatCode>
                <c:ptCount val="5"/>
                <c:pt idx="0">
                  <c:v>7.5</c:v>
                </c:pt>
                <c:pt idx="1">
                  <c:v>4.5</c:v>
                </c:pt>
                <c:pt idx="2">
                  <c:v>7.5</c:v>
                </c:pt>
                <c:pt idx="3">
                  <c:v>10.8</c:v>
                </c:pt>
                <c:pt idx="4">
                  <c:v>9.3000000000000007</c:v>
                </c:pt>
              </c:numCache>
            </c:numRef>
          </c:val>
          <c:smooth val="0"/>
        </c:ser>
        <c:ser>
          <c:idx val="4"/>
          <c:order val="4"/>
          <c:tx>
            <c:strRef>
              <c:f>Sheet1!$A$6</c:f>
              <c:strCache>
                <c:ptCount val="1"/>
                <c:pt idx="0">
                  <c:v>Technical</c:v>
                </c:pt>
              </c:strCache>
            </c:strRef>
          </c:tx>
          <c:spPr>
            <a:ln w="41275">
              <a:solidFill>
                <a:srgbClr val="9933FF"/>
              </a:solidFill>
            </a:ln>
          </c:spPr>
          <c:marker>
            <c:symbol val="diamond"/>
            <c:size val="9"/>
            <c:spPr>
              <a:solidFill>
                <a:srgbClr val="9933FF"/>
              </a:solidFill>
              <a:ln>
                <a:solidFill>
                  <a:srgbClr val="9966FF"/>
                </a:solidFill>
              </a:ln>
            </c:spPr>
          </c:marker>
          <c:cat>
            <c:strRef>
              <c:f>Sheet1!$B$1:$F$1</c:f>
              <c:strCache>
                <c:ptCount val="5"/>
                <c:pt idx="0">
                  <c:v>0-30 Days            (N = 425)</c:v>
                </c:pt>
                <c:pt idx="1">
                  <c:v>31 Days –  1 Year  (N = 337)</c:v>
                </c:pt>
                <c:pt idx="2">
                  <c:v>&gt;1 Year – 3 Years (N = 268)</c:v>
                </c:pt>
                <c:pt idx="3">
                  <c:v>&gt;3 Years – 5 Years (N = 167)</c:v>
                </c:pt>
                <c:pt idx="4">
                  <c:v>&gt;5 Years           (N = 441)</c:v>
                </c:pt>
              </c:strCache>
            </c:strRef>
          </c:cat>
          <c:val>
            <c:numRef>
              <c:f>Sheet1!$B$6:$F$6</c:f>
              <c:numCache>
                <c:formatCode>General</c:formatCode>
                <c:ptCount val="5"/>
                <c:pt idx="0">
                  <c:v>21.9</c:v>
                </c:pt>
                <c:pt idx="1">
                  <c:v>3</c:v>
                </c:pt>
                <c:pt idx="2">
                  <c:v>1.1000000000000001</c:v>
                </c:pt>
                <c:pt idx="3">
                  <c:v>1.8</c:v>
                </c:pt>
                <c:pt idx="4">
                  <c:v>0.9</c:v>
                </c:pt>
              </c:numCache>
            </c:numRef>
          </c:val>
          <c:smooth val="0"/>
        </c:ser>
        <c:dLbls>
          <c:showLegendKey val="0"/>
          <c:showVal val="0"/>
          <c:showCatName val="0"/>
          <c:showSerName val="0"/>
          <c:showPercent val="0"/>
          <c:showBubbleSize val="0"/>
        </c:dLbls>
        <c:marker val="1"/>
        <c:smooth val="0"/>
        <c:axId val="442349432"/>
        <c:axId val="442353352"/>
      </c:lineChart>
      <c:catAx>
        <c:axId val="442349432"/>
        <c:scaling>
          <c:orientation val="minMax"/>
        </c:scaling>
        <c:delete val="0"/>
        <c:axPos val="b"/>
        <c:numFmt formatCode="General" sourceLinked="1"/>
        <c:majorTickMark val="out"/>
        <c:minorTickMark val="none"/>
        <c:tickLblPos val="nextTo"/>
        <c:txPr>
          <a:bodyPr rot="0"/>
          <a:lstStyle/>
          <a:p>
            <a:pPr>
              <a:defRPr sz="1500" b="1"/>
            </a:pPr>
            <a:endParaRPr lang="en-US"/>
          </a:p>
        </c:txPr>
        <c:crossAx val="442353352"/>
        <c:crosses val="autoZero"/>
        <c:auto val="1"/>
        <c:lblAlgn val="ctr"/>
        <c:lblOffset val="100"/>
        <c:noMultiLvlLbl val="0"/>
      </c:catAx>
      <c:valAx>
        <c:axId val="442353352"/>
        <c:scaling>
          <c:orientation val="minMax"/>
          <c:max val="50"/>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 of Deaths</a:t>
                </a:r>
                <a:endParaRPr lang="en-US" sz="1700" b="1" i="0" baseline="0" dirty="0">
                  <a:solidFill>
                    <a:schemeClr val="tx1"/>
                  </a:solidFill>
                </a:endParaRPr>
              </a:p>
            </c:rich>
          </c:tx>
          <c:layout>
            <c:manualLayout>
              <c:xMode val="edge"/>
              <c:yMode val="edge"/>
              <c:x val="1.5476854110050425E-2"/>
              <c:y val="0.32582317331302302"/>
            </c:manualLayout>
          </c:layout>
          <c:overlay val="0"/>
        </c:title>
        <c:numFmt formatCode="General" sourceLinked="1"/>
        <c:majorTickMark val="out"/>
        <c:minorTickMark val="none"/>
        <c:tickLblPos val="nextTo"/>
        <c:txPr>
          <a:bodyPr/>
          <a:lstStyle/>
          <a:p>
            <a:pPr>
              <a:defRPr sz="1500" b="1"/>
            </a:pPr>
            <a:endParaRPr lang="en-US"/>
          </a:p>
        </c:txPr>
        <c:crossAx val="442349432"/>
        <c:crosses val="autoZero"/>
        <c:crossBetween val="between"/>
        <c:majorUnit val="10"/>
      </c:valAx>
      <c:spPr>
        <a:solidFill>
          <a:schemeClr val="bg2"/>
        </a:solidFill>
        <a:ln>
          <a:solidFill>
            <a:schemeClr val="tx1"/>
          </a:solidFill>
        </a:ln>
      </c:spPr>
    </c:plotArea>
    <c:legend>
      <c:legendPos val="r"/>
      <c:layout>
        <c:manualLayout>
          <c:xMode val="edge"/>
          <c:yMode val="edge"/>
          <c:x val="0.14007374631268438"/>
          <c:y val="4.8999237998477024E-2"/>
          <c:w val="0.82309002856944802"/>
          <c:h val="0.17619486072305468"/>
        </c:manualLayout>
      </c:layout>
      <c:overlay val="1"/>
      <c:spPr>
        <a:solidFill>
          <a:schemeClr val="bg2"/>
        </a:solidFill>
        <a:ln>
          <a:solidFill>
            <a:schemeClr val="tx1"/>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9840893782083"/>
          <c:y val="3.3590508847684365E-2"/>
          <c:w val="0.85968051006900126"/>
          <c:h val="0.80568876471086259"/>
        </c:manualLayout>
      </c:layout>
      <c:scatterChart>
        <c:scatterStyle val="smoothMarker"/>
        <c:varyColors val="0"/>
        <c:ser>
          <c:idx val="0"/>
          <c:order val="0"/>
          <c:tx>
            <c:strRef>
              <c:f>Sheet1!$A$1</c:f>
              <c:strCache>
                <c:ptCount val="1"/>
                <c:pt idx="0">
                  <c:v>Age</c:v>
                </c:pt>
              </c:strCache>
            </c:strRef>
          </c:tx>
          <c:spPr>
            <a:ln w="38100">
              <a:solidFill>
                <a:srgbClr val="00FF00"/>
              </a:solidFill>
            </a:ln>
          </c:spPr>
          <c:marker>
            <c:symbol val="none"/>
          </c:marker>
          <c:xVal>
            <c:numRef>
              <c:f>Sheet1!$A$2:$A$37</c:f>
              <c:numCache>
                <c:formatCode>General</c:formatCode>
                <c:ptCount val="3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numCache>
            </c:numRef>
          </c:xVal>
          <c:yVal>
            <c:numRef>
              <c:f>Sheet1!$B$2:$B$37</c:f>
              <c:numCache>
                <c:formatCode>General</c:formatCode>
                <c:ptCount val="36"/>
                <c:pt idx="0">
                  <c:v>0.86661301017022563</c:v>
                </c:pt>
                <c:pt idx="1">
                  <c:v>0.87440197398358388</c:v>
                </c:pt>
                <c:pt idx="2">
                  <c:v>0.8822609436202653</c:v>
                </c:pt>
                <c:pt idx="3">
                  <c:v>0.89019054828018995</c:v>
                </c:pt>
                <c:pt idx="4">
                  <c:v>0.89819142281839393</c:v>
                </c:pt>
                <c:pt idx="5">
                  <c:v>0.90626420779588202</c:v>
                </c:pt>
                <c:pt idx="6">
                  <c:v>0.91440954953091458</c:v>
                </c:pt>
                <c:pt idx="7">
                  <c:v>0.92262810015074104</c:v>
                </c:pt>
                <c:pt idx="8">
                  <c:v>0.93092051764381611</c:v>
                </c:pt>
                <c:pt idx="9">
                  <c:v>0.93928746591246692</c:v>
                </c:pt>
                <c:pt idx="10">
                  <c:v>0.94772961482608364</c:v>
                </c:pt>
                <c:pt idx="11">
                  <c:v>0.95624764027469256</c:v>
                </c:pt>
                <c:pt idx="12">
                  <c:v>0.96484222422311994</c:v>
                </c:pt>
                <c:pt idx="13">
                  <c:v>0.97351405476555997</c:v>
                </c:pt>
                <c:pt idx="14">
                  <c:v>0.98226382618068397</c:v>
                </c:pt>
                <c:pt idx="15">
                  <c:v>0.99109223898721055</c:v>
                </c:pt>
                <c:pt idx="16">
                  <c:v>1</c:v>
                </c:pt>
                <c:pt idx="17">
                  <c:v>1.0089878223866331</c:v>
                </c:pt>
                <c:pt idx="18">
                  <c:v>1.0180564257245228</c:v>
                </c:pt>
                <c:pt idx="19">
                  <c:v>1.0272065360585001</c:v>
                </c:pt>
                <c:pt idx="20">
                  <c:v>1.0364388859589899</c:v>
                </c:pt>
                <c:pt idx="21">
                  <c:v>1.0457542145805898</c:v>
                </c:pt>
                <c:pt idx="22">
                  <c:v>1.05515326772131</c:v>
                </c:pt>
                <c:pt idx="23">
                  <c:v>1.0646367978822671</c:v>
                </c:pt>
                <c:pt idx="24">
                  <c:v>1.0742055643279134</c:v>
                </c:pt>
                <c:pt idx="25">
                  <c:v>1.08386033314682</c:v>
                </c:pt>
                <c:pt idx="26">
                  <c:v>1.0936018773130598</c:v>
                </c:pt>
                <c:pt idx="27">
                  <c:v>1.1034309767480401</c:v>
                </c:pt>
                <c:pt idx="28">
                  <c:v>1.1133484183829598</c:v>
                </c:pt>
                <c:pt idx="29">
                  <c:v>1.1233549962218301</c:v>
                </c:pt>
                <c:pt idx="30">
                  <c:v>1.1334515114050101</c:v>
                </c:pt>
                <c:pt idx="31">
                  <c:v>1.1436387722733798</c:v>
                </c:pt>
                <c:pt idx="32">
                  <c:v>1.1539175944330431</c:v>
                </c:pt>
                <c:pt idx="33">
                  <c:v>1.1642888008206134</c:v>
                </c:pt>
                <c:pt idx="34">
                  <c:v>1.1747532217691401</c:v>
                </c:pt>
                <c:pt idx="35">
                  <c:v>1.1853116950745171</c:v>
                </c:pt>
              </c:numCache>
            </c:numRef>
          </c:yVal>
          <c:smooth val="0"/>
        </c:ser>
        <c:ser>
          <c:idx val="1"/>
          <c:order val="1"/>
          <c:tx>
            <c:strRef>
              <c:f>Sheet1!$C$1</c:f>
              <c:strCache>
                <c:ptCount val="1"/>
                <c:pt idx="0">
                  <c:v>Column2</c:v>
                </c:pt>
              </c:strCache>
            </c:strRef>
          </c:tx>
          <c:spPr>
            <a:ln w="41275">
              <a:solidFill>
                <a:srgbClr val="00FF00"/>
              </a:solidFill>
              <a:prstDash val="sysDash"/>
            </a:ln>
          </c:spPr>
          <c:marker>
            <c:symbol val="none"/>
          </c:marker>
          <c:xVal>
            <c:numRef>
              <c:f>Sheet1!$A$2:$A$37</c:f>
              <c:numCache>
                <c:formatCode>General</c:formatCode>
                <c:ptCount val="3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numCache>
            </c:numRef>
          </c:xVal>
          <c:yVal>
            <c:numRef>
              <c:f>Sheet1!$C$2:$C$37</c:f>
              <c:numCache>
                <c:formatCode>General</c:formatCode>
                <c:ptCount val="36"/>
                <c:pt idx="0">
                  <c:v>0.76854608832372595</c:v>
                </c:pt>
                <c:pt idx="1">
                  <c:v>0.78129590255887427</c:v>
                </c:pt>
                <c:pt idx="2">
                  <c:v>0.79425723015086003</c:v>
                </c:pt>
                <c:pt idx="3">
                  <c:v>0.80743358000572607</c:v>
                </c:pt>
                <c:pt idx="4">
                  <c:v>0.82082851924059741</c:v>
                </c:pt>
                <c:pt idx="5">
                  <c:v>0.83444567414935744</c:v>
                </c:pt>
                <c:pt idx="6">
                  <c:v>0.84828873118439962</c:v>
                </c:pt>
                <c:pt idx="7">
                  <c:v>0.86236143795460363</c:v>
                </c:pt>
                <c:pt idx="8">
                  <c:v>0.87666760423990064</c:v>
                </c:pt>
                <c:pt idx="9">
                  <c:v>0.89121110302265383</c:v>
                </c:pt>
                <c:pt idx="10">
                  <c:v>0.90599587153617889</c:v>
                </c:pt>
                <c:pt idx="11">
                  <c:v>0.92102591233059561</c:v>
                </c:pt>
                <c:pt idx="12">
                  <c:v>0.93630529435644005</c:v>
                </c:pt>
                <c:pt idx="13">
                  <c:v>0.95183815406621297</c:v>
                </c:pt>
                <c:pt idx="14">
                  <c:v>0.96762869653418693</c:v>
                </c:pt>
                <c:pt idx="15">
                  <c:v>0.98368119659480369</c:v>
                </c:pt>
                <c:pt idx="16">
                  <c:v>1</c:v>
                </c:pt>
                <c:pt idx="17">
                  <c:v>1.0014429630577228</c:v>
                </c:pt>
                <c:pt idx="18">
                  <c:v>1.00288800825784</c:v>
                </c:pt>
                <c:pt idx="19">
                  <c:v>1.0043351386047901</c:v>
                </c:pt>
                <c:pt idx="20">
                  <c:v>1.0057843571073635</c:v>
                </c:pt>
                <c:pt idx="21">
                  <c:v>1.0072356667787101</c:v>
                </c:pt>
                <c:pt idx="22">
                  <c:v>1.0086890706363001</c:v>
                </c:pt>
                <c:pt idx="23">
                  <c:v>1.0101445717019528</c:v>
                </c:pt>
                <c:pt idx="24">
                  <c:v>1.01160217300188</c:v>
                </c:pt>
                <c:pt idx="25">
                  <c:v>1.0130618775666398</c:v>
                </c:pt>
                <c:pt idx="26">
                  <c:v>1.014523688431147</c:v>
                </c:pt>
                <c:pt idx="27">
                  <c:v>1.0159876086347499</c:v>
                </c:pt>
                <c:pt idx="28">
                  <c:v>1.0174536412211099</c:v>
                </c:pt>
                <c:pt idx="29">
                  <c:v>1.0189217892383398</c:v>
                </c:pt>
                <c:pt idx="30">
                  <c:v>1.0203920557389199</c:v>
                </c:pt>
                <c:pt idx="31">
                  <c:v>1.0218644437797471</c:v>
                </c:pt>
                <c:pt idx="32">
                  <c:v>1.0233389564221298</c:v>
                </c:pt>
                <c:pt idx="33">
                  <c:v>1.0248155967317734</c:v>
                </c:pt>
                <c:pt idx="34">
                  <c:v>1.0262943677788399</c:v>
                </c:pt>
                <c:pt idx="35">
                  <c:v>1.0277752726378868</c:v>
                </c:pt>
              </c:numCache>
            </c:numRef>
          </c:yVal>
          <c:smooth val="0"/>
        </c:ser>
        <c:ser>
          <c:idx val="2"/>
          <c:order val="2"/>
          <c:tx>
            <c:strRef>
              <c:f>Sheet1!$D$1</c:f>
              <c:strCache>
                <c:ptCount val="1"/>
                <c:pt idx="0">
                  <c:v>Column3</c:v>
                </c:pt>
              </c:strCache>
            </c:strRef>
          </c:tx>
          <c:spPr>
            <a:ln w="41275">
              <a:solidFill>
                <a:srgbClr val="00FF00"/>
              </a:solidFill>
              <a:prstDash val="sysDash"/>
            </a:ln>
          </c:spPr>
          <c:marker>
            <c:symbol val="none"/>
          </c:marker>
          <c:xVal>
            <c:numRef>
              <c:f>Sheet1!$A$2:$A$37</c:f>
              <c:numCache>
                <c:formatCode>General</c:formatCode>
                <c:ptCount val="3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numCache>
            </c:numRef>
          </c:xVal>
          <c:yVal>
            <c:numRef>
              <c:f>Sheet1!$D$2:$D$37</c:f>
              <c:numCache>
                <c:formatCode>General</c:formatCode>
                <c:ptCount val="36"/>
                <c:pt idx="0">
                  <c:v>0.97719332751318</c:v>
                </c:pt>
                <c:pt idx="1">
                  <c:v>0.978603381385033</c:v>
                </c:pt>
                <c:pt idx="2">
                  <c:v>0.98001546991253408</c:v>
                </c:pt>
                <c:pt idx="3">
                  <c:v>0.9814295960316185</c:v>
                </c:pt>
                <c:pt idx="4">
                  <c:v>0.98284576268245005</c:v>
                </c:pt>
                <c:pt idx="5">
                  <c:v>0.98426397280944156</c:v>
                </c:pt>
                <c:pt idx="6">
                  <c:v>0.98568422936125355</c:v>
                </c:pt>
                <c:pt idx="7">
                  <c:v>0.9871065352908045</c:v>
                </c:pt>
                <c:pt idx="8">
                  <c:v>0.98853089355526758</c:v>
                </c:pt>
                <c:pt idx="9">
                  <c:v>0.98995730711608798</c:v>
                </c:pt>
                <c:pt idx="10">
                  <c:v>0.9913857789389805</c:v>
                </c:pt>
                <c:pt idx="11">
                  <c:v>0.99281631199394083</c:v>
                </c:pt>
                <c:pt idx="12">
                  <c:v>0.99424890925525555</c:v>
                </c:pt>
                <c:pt idx="13">
                  <c:v>0.99568357370149496</c:v>
                </c:pt>
                <c:pt idx="14">
                  <c:v>0.99712030831553</c:v>
                </c:pt>
                <c:pt idx="15">
                  <c:v>0.99855911608453662</c:v>
                </c:pt>
                <c:pt idx="16">
                  <c:v>1</c:v>
                </c:pt>
                <c:pt idx="17">
                  <c:v>1.0165895245956631</c:v>
                </c:pt>
                <c:pt idx="18">
                  <c:v>1.0334542615176299</c:v>
                </c:pt>
                <c:pt idx="19">
                  <c:v>1.0505987764075699</c:v>
                </c:pt>
                <c:pt idx="20">
                  <c:v>1.06802771064895</c:v>
                </c:pt>
                <c:pt idx="21">
                  <c:v>1.0857457826236099</c:v>
                </c:pt>
                <c:pt idx="22">
                  <c:v>1.1037577889890799</c:v>
                </c:pt>
                <c:pt idx="23">
                  <c:v>1.1220686059771598</c:v>
                </c:pt>
                <c:pt idx="24">
                  <c:v>1.14068319071404</c:v>
                </c:pt>
                <c:pt idx="25">
                  <c:v>1.1596065825622399</c:v>
                </c:pt>
                <c:pt idx="26">
                  <c:v>1.1788439044849501</c:v>
                </c:pt>
                <c:pt idx="27">
                  <c:v>1.1984003644328534</c:v>
                </c:pt>
                <c:pt idx="28">
                  <c:v>1.2182812567540471</c:v>
                </c:pt>
                <c:pt idx="29">
                  <c:v>1.2384919636274099</c:v>
                </c:pt>
                <c:pt idx="30">
                  <c:v>1.25903795651953</c:v>
                </c:pt>
                <c:pt idx="31">
                  <c:v>1.2799247976660735</c:v>
                </c:pt>
                <c:pt idx="32">
                  <c:v>1.3011581415775628</c:v>
                </c:pt>
                <c:pt idx="33">
                  <c:v>1.3227437365701</c:v>
                </c:pt>
                <c:pt idx="34">
                  <c:v>1.3446874263216952</c:v>
                </c:pt>
                <c:pt idx="35">
                  <c:v>1.3669951514541199</c:v>
                </c:pt>
              </c:numCache>
            </c:numRef>
          </c:yVal>
          <c:smooth val="1"/>
        </c:ser>
        <c:dLbls>
          <c:showLegendKey val="0"/>
          <c:showVal val="0"/>
          <c:showCatName val="0"/>
          <c:showSerName val="0"/>
          <c:showPercent val="0"/>
          <c:showBubbleSize val="0"/>
        </c:dLbls>
        <c:axId val="442343944"/>
        <c:axId val="442352176"/>
      </c:scatterChart>
      <c:valAx>
        <c:axId val="442343944"/>
        <c:scaling>
          <c:orientation val="minMax"/>
          <c:max val="50"/>
          <c:min val="15"/>
        </c:scaling>
        <c:delete val="0"/>
        <c:axPos val="b"/>
        <c:title>
          <c:tx>
            <c:rich>
              <a:bodyPr/>
              <a:lstStyle/>
              <a:p>
                <a:pPr>
                  <a:defRPr sz="1700"/>
                </a:pPr>
                <a:r>
                  <a:rPr lang="en-US" sz="1700" dirty="0" smtClean="0"/>
                  <a:t>Donor  Age</a:t>
                </a:r>
                <a:endParaRPr lang="en-US" sz="1700" dirty="0"/>
              </a:p>
            </c:rich>
          </c:tx>
          <c:layout/>
          <c:overlay val="0"/>
        </c:title>
        <c:numFmt formatCode="#,##0" sourceLinked="0"/>
        <c:majorTickMark val="out"/>
        <c:minorTickMark val="none"/>
        <c:tickLblPos val="nextTo"/>
        <c:txPr>
          <a:bodyPr rot="0"/>
          <a:lstStyle/>
          <a:p>
            <a:pPr>
              <a:defRPr sz="1500" b="1"/>
            </a:pPr>
            <a:endParaRPr lang="en-US"/>
          </a:p>
        </c:txPr>
        <c:crossAx val="442352176"/>
        <c:crosses val="autoZero"/>
        <c:crossBetween val="midCat"/>
        <c:majorUnit val="5"/>
      </c:valAx>
      <c:valAx>
        <c:axId val="442352176"/>
        <c:scaling>
          <c:orientation val="minMax"/>
          <c:max val="2"/>
          <c:min val="0"/>
        </c:scaling>
        <c:delete val="0"/>
        <c:axPos val="l"/>
        <c:majorGridlines>
          <c:spPr>
            <a:ln>
              <a:prstDash val="sysDash"/>
            </a:ln>
          </c:spPr>
        </c:majorGridlines>
        <c:title>
          <c:tx>
            <c:rich>
              <a:bodyPr rot="-5400000" vert="horz"/>
              <a:lstStyle/>
              <a:p>
                <a:pPr>
                  <a:defRPr sz="1700"/>
                </a:pPr>
                <a:r>
                  <a:rPr lang="en-US" sz="1700" b="1" i="0" baseline="0" dirty="0" smtClean="0">
                    <a:solidFill>
                      <a:schemeClr val="tx1"/>
                    </a:solidFill>
                  </a:rPr>
                  <a:t>Hazard Ratio of 1 Year Mortality </a:t>
                </a:r>
                <a:endParaRPr lang="en-US" sz="1700" b="1" i="0" baseline="0" dirty="0">
                  <a:solidFill>
                    <a:schemeClr val="tx1"/>
                  </a:solidFill>
                </a:endParaRPr>
              </a:p>
            </c:rich>
          </c:tx>
          <c:layout/>
          <c:overlay val="0"/>
        </c:title>
        <c:numFmt formatCode="#,##0.0" sourceLinked="0"/>
        <c:majorTickMark val="out"/>
        <c:minorTickMark val="none"/>
        <c:tickLblPos val="nextTo"/>
        <c:txPr>
          <a:bodyPr/>
          <a:lstStyle/>
          <a:p>
            <a:pPr>
              <a:defRPr sz="1500" b="1"/>
            </a:pPr>
            <a:endParaRPr lang="en-US"/>
          </a:p>
        </c:txPr>
        <c:crossAx val="442343944"/>
        <c:crosses val="autoZero"/>
        <c:crossBetween val="midCat"/>
        <c:majorUnit val="0.5"/>
      </c:valAx>
      <c:spPr>
        <a:solidFill>
          <a:schemeClr val="bg2"/>
        </a:solidFill>
        <a:ln>
          <a:solidFill>
            <a:schemeClr val="tx1"/>
          </a:solid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120"/>
      <c:rAngAx val="0"/>
    </c:view3D>
    <c:floor>
      <c:thickness val="0"/>
    </c:floor>
    <c:sideWall>
      <c:thickness val="0"/>
      <c:spPr>
        <a:solidFill>
          <a:schemeClr val="bg2"/>
        </a:solidFill>
        <a:ln>
          <a:solidFill>
            <a:schemeClr val="tx1"/>
          </a:solidFill>
        </a:ln>
      </c:spPr>
    </c:sideWall>
    <c:backWall>
      <c:thickness val="0"/>
      <c:spPr>
        <a:solidFill>
          <a:schemeClr val="bg2"/>
        </a:solidFill>
        <a:ln>
          <a:solidFill>
            <a:schemeClr val="tx1"/>
          </a:solidFill>
        </a:ln>
      </c:spPr>
    </c:backWall>
    <c:plotArea>
      <c:layout>
        <c:manualLayout>
          <c:layoutTarget val="inner"/>
          <c:xMode val="edge"/>
          <c:yMode val="edge"/>
          <c:x val="7.8947368421052475E-2"/>
          <c:y val="0.1874938484251982"/>
          <c:w val="0.84125380345156064"/>
          <c:h val="0.74200696895646656"/>
        </c:manualLayout>
      </c:layout>
      <c:pie3DChart>
        <c:varyColors val="1"/>
        <c:ser>
          <c:idx val="0"/>
          <c:order val="0"/>
          <c:tx>
            <c:strRef>
              <c:f>Sheet1!$B$1</c:f>
              <c:strCache>
                <c:ptCount val="1"/>
                <c:pt idx="0">
                  <c:v>%</c:v>
                </c:pt>
              </c:strCache>
            </c:strRef>
          </c:tx>
          <c:spPr>
            <a:ln w="38100">
              <a:solidFill>
                <a:schemeClr val="bg2"/>
              </a:solidFill>
            </a:ln>
          </c:spPr>
          <c:dPt>
            <c:idx val="0"/>
            <c:bubble3D val="0"/>
            <c:spPr>
              <a:solidFill>
                <a:srgbClr val="000077"/>
              </a:solidFill>
              <a:ln w="38100">
                <a:solidFill>
                  <a:schemeClr val="bg2"/>
                </a:solidFill>
              </a:ln>
            </c:spPr>
          </c:dPt>
          <c:dPt>
            <c:idx val="1"/>
            <c:bubble3D val="0"/>
            <c:spPr>
              <a:solidFill>
                <a:srgbClr val="FF0000"/>
              </a:solidFill>
              <a:ln w="38100">
                <a:solidFill>
                  <a:schemeClr val="bg2"/>
                </a:solidFill>
              </a:ln>
            </c:spPr>
          </c:dPt>
          <c:dPt>
            <c:idx val="2"/>
            <c:bubble3D val="0"/>
            <c:spPr>
              <a:solidFill>
                <a:srgbClr val="9933FF"/>
              </a:solidFill>
              <a:ln w="38100">
                <a:solidFill>
                  <a:schemeClr val="bg2"/>
                </a:solidFill>
              </a:ln>
            </c:spPr>
          </c:dPt>
          <c:dPt>
            <c:idx val="3"/>
            <c:bubble3D val="0"/>
            <c:spPr>
              <a:solidFill>
                <a:srgbClr val="20F703"/>
              </a:solidFill>
              <a:ln w="38100">
                <a:solidFill>
                  <a:schemeClr val="bg2"/>
                </a:solidFill>
              </a:ln>
            </c:spPr>
          </c:dPt>
          <c:dPt>
            <c:idx val="4"/>
            <c:bubble3D val="0"/>
            <c:spPr>
              <a:solidFill>
                <a:srgbClr val="2626FF"/>
              </a:solidFill>
              <a:ln w="38100">
                <a:solidFill>
                  <a:schemeClr val="bg2"/>
                </a:solidFill>
              </a:ln>
            </c:spPr>
          </c:dPt>
          <c:dPt>
            <c:idx val="5"/>
            <c:bubble3D val="0"/>
            <c:spPr>
              <a:solidFill>
                <a:srgbClr val="FFFF00"/>
              </a:solidFill>
              <a:ln w="38100">
                <a:solidFill>
                  <a:schemeClr val="bg2"/>
                </a:solidFill>
              </a:ln>
            </c:spPr>
          </c:dPt>
          <c:dPt>
            <c:idx val="6"/>
            <c:bubble3D val="0"/>
            <c:spPr>
              <a:solidFill>
                <a:srgbClr val="00FFFF"/>
              </a:solidFill>
              <a:ln w="38100">
                <a:solidFill>
                  <a:schemeClr val="bg2"/>
                </a:solidFill>
              </a:ln>
            </c:spPr>
          </c:dPt>
          <c:dPt>
            <c:idx val="7"/>
            <c:bubble3D val="0"/>
            <c:spPr>
              <a:solidFill>
                <a:srgbClr val="FF9900"/>
              </a:solidFill>
              <a:ln w="38100">
                <a:solidFill>
                  <a:schemeClr val="bg2"/>
                </a:solidFill>
              </a:ln>
            </c:spPr>
          </c:dPt>
          <c:dPt>
            <c:idx val="8"/>
            <c:bubble3D val="0"/>
            <c:spPr>
              <a:solidFill>
                <a:srgbClr val="208C03"/>
              </a:solidFill>
              <a:ln w="38100">
                <a:solidFill>
                  <a:schemeClr val="bg2"/>
                </a:solidFill>
              </a:ln>
            </c:spPr>
          </c:dPt>
          <c:dLbls>
            <c:dLbl>
              <c:idx val="0"/>
              <c:layout>
                <c:manualLayout>
                  <c:x val="1.4899310152602598E-2"/>
                  <c:y val="7.3531088786315507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0.11046092922595209"/>
                  <c:y val="-5.665645960921551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7.2080923512879702E-3"/>
                  <c:y val="-2.666327269436235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5"/>
              <c:layout>
                <c:manualLayout>
                  <c:x val="5.7187917299811606E-3"/>
                  <c:y val="-6.5473261154856048E-4"/>
                </c:manualLayout>
              </c:layout>
              <c:tx>
                <c:rich>
                  <a:bodyPr/>
                  <a:lstStyle/>
                  <a:p>
                    <a:r>
                      <a:rPr lang="en-US" baseline="0" dirty="0" smtClean="0">
                        <a:solidFill>
                          <a:schemeClr val="tx1"/>
                        </a:solidFill>
                      </a:rPr>
                      <a:t>Idiopathic Pulmonary Arterial Hypertension</a:t>
                    </a:r>
                    <a:r>
                      <a:rPr lang="en-US" baseline="0" dirty="0">
                        <a:solidFill>
                          <a:schemeClr val="tx1"/>
                        </a:solidFill>
                      </a:rPr>
                      <a:t>
27%</a:t>
                    </a:r>
                  </a:p>
                </c:rich>
              </c:tx>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6"/>
              <c:layout>
                <c:manualLayout>
                  <c:x val="2.1726244396441587E-2"/>
                  <c:y val="-8.9409675083718013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7"/>
              <c:layout>
                <c:manualLayout>
                  <c:x val="1.0393758855364321E-2"/>
                  <c:y val="-3.3513892659969416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dLbl>
              <c:idx val="8"/>
              <c:layout>
                <c:manualLayout>
                  <c:x val="5.7646026154625524E-2"/>
                  <c:y val="4.5058645013123393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Lst>
            </c:dLbl>
            <c:numFmt formatCode="0%" sourceLinked="0"/>
            <c:spPr>
              <a:noFill/>
              <a:ln>
                <a:noFill/>
              </a:ln>
              <a:effectLst/>
            </c:spPr>
            <c:txPr>
              <a:bodyPr/>
              <a:lstStyle/>
              <a:p>
                <a:pPr>
                  <a:defRPr sz="1500" b="1">
                    <a:solidFill>
                      <a:schemeClr val="tx1"/>
                    </a:solidFill>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Sheet1!$A$2:$A$10</c:f>
              <c:strCache>
                <c:ptCount val="9"/>
                <c:pt idx="0">
                  <c:v>Acquired Heart Disease</c:v>
                </c:pt>
                <c:pt idx="1">
                  <c:v>Congenital</c:v>
                </c:pt>
                <c:pt idx="2">
                  <c:v>COPD/A1A</c:v>
                </c:pt>
                <c:pt idx="3">
                  <c:v>Cystic Fibrosis</c:v>
                </c:pt>
                <c:pt idx="4">
                  <c:v>Idiopathic Pulmonary Fibrosis</c:v>
                </c:pt>
                <c:pt idx="5">
                  <c:v>Primary Pulmonary Hypertension</c:v>
                </c:pt>
                <c:pt idx="6">
                  <c:v>Retx</c:v>
                </c:pt>
                <c:pt idx="7">
                  <c:v>Sarcoidosis</c:v>
                </c:pt>
                <c:pt idx="8">
                  <c:v>Other</c:v>
                </c:pt>
              </c:strCache>
            </c:strRef>
          </c:cat>
          <c:val>
            <c:numRef>
              <c:f>Sheet1!$B$2:$B$10</c:f>
              <c:numCache>
                <c:formatCode>0.00%</c:formatCode>
                <c:ptCount val="9"/>
                <c:pt idx="0">
                  <c:v>5.4315000000000002E-2</c:v>
                </c:pt>
                <c:pt idx="1">
                  <c:v>0.35546</c:v>
                </c:pt>
                <c:pt idx="2">
                  <c:v>6.1254999999999997E-2</c:v>
                </c:pt>
                <c:pt idx="3">
                  <c:v>0.13850000000000001</c:v>
                </c:pt>
                <c:pt idx="4">
                  <c:v>3.6512000000000003E-2</c:v>
                </c:pt>
                <c:pt idx="5">
                  <c:v>0.27368999999999999</c:v>
                </c:pt>
                <c:pt idx="6">
                  <c:v>1.6898E-2</c:v>
                </c:pt>
                <c:pt idx="7">
                  <c:v>1.6295E-2</c:v>
                </c:pt>
                <c:pt idx="8">
                  <c:v>4.7072999999999997E-2</c:v>
                </c:pt>
              </c:numCache>
            </c:numRef>
          </c:val>
        </c:ser>
        <c:dLbls>
          <c:showLegendKey val="0"/>
          <c:showVal val="1"/>
          <c:showCatName val="0"/>
          <c:showSerName val="0"/>
          <c:showPercent val="0"/>
          <c:showBubbleSize val="0"/>
          <c:showLeaderLines val="1"/>
        </c:dLbls>
      </c:pie3DChart>
    </c:plotArea>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838505480932937"/>
          <c:y val="4.2052347623213804E-2"/>
          <c:w val="0.69695824385589511"/>
          <c:h val="0.84527622555245119"/>
        </c:manualLayout>
      </c:layout>
      <c:barChart>
        <c:barDir val="col"/>
        <c:grouping val="percentStacked"/>
        <c:varyColors val="0"/>
        <c:ser>
          <c:idx val="0"/>
          <c:order val="0"/>
          <c:tx>
            <c:strRef>
              <c:f>Sheet1!$A$2</c:f>
              <c:strCache>
                <c:ptCount val="1"/>
                <c:pt idx="0">
                  <c:v>Congenital</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dLbls>
            <c:dLbl>
              <c:idx val="0"/>
              <c:layout>
                <c:manualLayout>
                  <c:x val="4.6642806012884746E-3"/>
                  <c:y val="0.16640970281940667"/>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1"/>
              <c:layout>
                <c:manualLayout>
                  <c:x val="3.0303030303030312E-3"/>
                  <c:y val="0.20891668783337725"/>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dLbl>
              <c:idx val="2"/>
              <c:layout>
                <c:manualLayout>
                  <c:x val="1.2774994034836554E-3"/>
                  <c:y val="0.20684425535517828"/>
                </c:manualLayout>
              </c:layout>
              <c:dLblPos val="ctr"/>
              <c:showLegendKey val="0"/>
              <c:showVal val="0"/>
              <c:showCatName val="1"/>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500" b="1"/>
                </a:pPr>
                <a:endParaRPr lang="en-US"/>
              </a:p>
            </c:txPr>
            <c:dLblPos val="inEnd"/>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cat>
            <c:strRef>
              <c:f>Sheet1!$B$1:$E$1</c:f>
              <c:strCache>
                <c:ptCount val="4"/>
                <c:pt idx="0">
                  <c:v>1982-1991 (N=967)</c:v>
                </c:pt>
                <c:pt idx="1">
                  <c:v>1992-2001 (N=1,457)</c:v>
                </c:pt>
                <c:pt idx="2">
                  <c:v>2002-6/2013 (N=890)</c:v>
                </c:pt>
                <c:pt idx="3">
                  <c:v>Column2</c:v>
                </c:pt>
              </c:strCache>
            </c:strRef>
          </c:cat>
          <c:val>
            <c:numRef>
              <c:f>Sheet1!$B$2:$E$2</c:f>
              <c:numCache>
                <c:formatCode>General</c:formatCode>
                <c:ptCount val="4"/>
                <c:pt idx="0">
                  <c:v>275</c:v>
                </c:pt>
                <c:pt idx="1">
                  <c:v>569</c:v>
                </c:pt>
                <c:pt idx="2">
                  <c:v>334</c:v>
                </c:pt>
              </c:numCache>
            </c:numRef>
          </c:val>
        </c:ser>
        <c:ser>
          <c:idx val="1"/>
          <c:order val="1"/>
          <c:tx>
            <c:strRef>
              <c:f>Sheet1!$A$3</c:f>
              <c:strCache>
                <c:ptCount val="1"/>
                <c:pt idx="0">
                  <c:v>IPAH</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Sheet1!$B$1:$E$1</c:f>
              <c:strCache>
                <c:ptCount val="4"/>
                <c:pt idx="0">
                  <c:v>1982-1991 (N=967)</c:v>
                </c:pt>
                <c:pt idx="1">
                  <c:v>1992-2001 (N=1,457)</c:v>
                </c:pt>
                <c:pt idx="2">
                  <c:v>2002-6/2013 (N=890)</c:v>
                </c:pt>
                <c:pt idx="3">
                  <c:v>Column2</c:v>
                </c:pt>
              </c:strCache>
            </c:strRef>
          </c:cat>
          <c:val>
            <c:numRef>
              <c:f>Sheet1!$B$3:$E$3</c:f>
              <c:numCache>
                <c:formatCode>General</c:formatCode>
                <c:ptCount val="4"/>
                <c:pt idx="0">
                  <c:v>305</c:v>
                </c:pt>
                <c:pt idx="1">
                  <c:v>365</c:v>
                </c:pt>
                <c:pt idx="2">
                  <c:v>237</c:v>
                </c:pt>
              </c:numCache>
            </c:numRef>
          </c:val>
        </c:ser>
        <c:ser>
          <c:idx val="2"/>
          <c:order val="2"/>
          <c:tx>
            <c:strRef>
              <c:f>Sheet1!$A$4</c:f>
              <c:strCache>
                <c:ptCount val="1"/>
                <c:pt idx="0">
                  <c:v>Cystic Fibrosis</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Sheet1!$B$4:$E$4</c:f>
              <c:numCache>
                <c:formatCode>General</c:formatCode>
                <c:ptCount val="4"/>
                <c:pt idx="0">
                  <c:v>166</c:v>
                </c:pt>
                <c:pt idx="1">
                  <c:v>232</c:v>
                </c:pt>
                <c:pt idx="2">
                  <c:v>61</c:v>
                </c:pt>
              </c:numCache>
            </c:numRef>
          </c:val>
        </c:ser>
        <c:ser>
          <c:idx val="3"/>
          <c:order val="3"/>
          <c:tx>
            <c:strRef>
              <c:f>Sheet1!$A$5</c:f>
              <c:strCache>
                <c:ptCount val="1"/>
                <c:pt idx="0">
                  <c:v>Acquired Heart Disease</c:v>
                </c:pt>
              </c:strCache>
            </c:strRef>
          </c:tx>
          <c:spPr>
            <a:gradFill flip="none" rotWithShape="1">
              <a:gsLst>
                <a:gs pos="0">
                  <a:srgbClr val="000077"/>
                </a:gs>
                <a:gs pos="50000">
                  <a:srgbClr val="2626FF"/>
                </a:gs>
                <a:gs pos="100000">
                  <a:srgbClr val="000077"/>
                </a:gs>
              </a:gsLst>
              <a:lin ang="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Sheet1!$B$5:$E$5</c:f>
              <c:numCache>
                <c:formatCode>General</c:formatCode>
                <c:ptCount val="4"/>
                <c:pt idx="0">
                  <c:v>26</c:v>
                </c:pt>
                <c:pt idx="1">
                  <c:v>59</c:v>
                </c:pt>
                <c:pt idx="2">
                  <c:v>95</c:v>
                </c:pt>
              </c:numCache>
            </c:numRef>
          </c:val>
        </c:ser>
        <c:ser>
          <c:idx val="4"/>
          <c:order val="4"/>
          <c:tx>
            <c:strRef>
              <c:f>Sheet1!$A$6</c:f>
              <c:strCache>
                <c:ptCount val="1"/>
                <c:pt idx="0">
                  <c:v>COPD/A1A</c:v>
                </c:pt>
              </c:strCache>
            </c:strRef>
          </c:tx>
          <c:spPr>
            <a:gradFill flip="none" rotWithShape="1">
              <a:gsLst>
                <a:gs pos="0">
                  <a:srgbClr val="6600CC"/>
                </a:gs>
                <a:gs pos="50000">
                  <a:srgbClr val="9933FF"/>
                </a:gs>
                <a:gs pos="100000">
                  <a:srgbClr val="6600CC"/>
                </a:gs>
              </a:gsLst>
              <a:lin ang="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Sheet1!$B$6:$E$6</c:f>
              <c:numCache>
                <c:formatCode>General</c:formatCode>
                <c:ptCount val="4"/>
                <c:pt idx="0">
                  <c:v>96</c:v>
                </c:pt>
                <c:pt idx="1">
                  <c:v>82</c:v>
                </c:pt>
                <c:pt idx="2">
                  <c:v>25</c:v>
                </c:pt>
              </c:numCache>
            </c:numRef>
          </c:val>
        </c:ser>
        <c:ser>
          <c:idx val="5"/>
          <c:order val="5"/>
          <c:tx>
            <c:strRef>
              <c:f>Sheet1!$A$7</c:f>
              <c:strCache>
                <c:ptCount val="1"/>
                <c:pt idx="0">
                  <c:v>Idiopathic Pulmonary Fibrosis</c:v>
                </c:pt>
              </c:strCache>
            </c:strRef>
          </c:tx>
          <c:spPr>
            <a:gradFill flip="none" rotWithShape="1">
              <a:gsLst>
                <a:gs pos="0">
                  <a:srgbClr val="CC6600"/>
                </a:gs>
                <a:gs pos="50000">
                  <a:srgbClr val="FF9900"/>
                </a:gs>
                <a:gs pos="100000">
                  <a:srgbClr val="CC6600"/>
                </a:gs>
              </a:gsLst>
              <a:lin ang="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Sheet1!$B$7:$E$7</c:f>
              <c:numCache>
                <c:formatCode>General</c:formatCode>
                <c:ptCount val="4"/>
                <c:pt idx="0">
                  <c:v>45</c:v>
                </c:pt>
                <c:pt idx="1">
                  <c:v>45</c:v>
                </c:pt>
                <c:pt idx="2">
                  <c:v>31</c:v>
                </c:pt>
              </c:numCache>
            </c:numRef>
          </c:val>
        </c:ser>
        <c:ser>
          <c:idx val="6"/>
          <c:order val="6"/>
          <c:tx>
            <c:strRef>
              <c:f>Sheet1!$A$8</c:f>
              <c:strCache>
                <c:ptCount val="1"/>
                <c:pt idx="0">
                  <c:v>Retx</c:v>
                </c:pt>
              </c:strCache>
            </c:strRef>
          </c:tx>
          <c:spPr>
            <a:gradFill flip="none" rotWithShape="1">
              <a:gsLst>
                <a:gs pos="0">
                  <a:srgbClr val="008080"/>
                </a:gs>
                <a:gs pos="50000">
                  <a:srgbClr val="00FFFF"/>
                </a:gs>
                <a:gs pos="100000">
                  <a:srgbClr val="008080"/>
                </a:gs>
              </a:gsLst>
              <a:lin ang="1080000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Sheet1!$B$8:$E$8</c:f>
              <c:numCache>
                <c:formatCode>General</c:formatCode>
                <c:ptCount val="4"/>
                <c:pt idx="0">
                  <c:v>31</c:v>
                </c:pt>
                <c:pt idx="1">
                  <c:v>17</c:v>
                </c:pt>
                <c:pt idx="2">
                  <c:v>8</c:v>
                </c:pt>
              </c:numCache>
            </c:numRef>
          </c:val>
        </c:ser>
        <c:ser>
          <c:idx val="7"/>
          <c:order val="7"/>
          <c:tx>
            <c:strRef>
              <c:f>Sheet1!$A$9</c:f>
              <c:strCache>
                <c:ptCount val="1"/>
                <c:pt idx="0">
                  <c:v>Sarcoidosis</c:v>
                </c:pt>
              </c:strCache>
            </c:strRef>
          </c:tx>
          <c:spPr>
            <a:gradFill flip="none" rotWithShape="1">
              <a:gsLst>
                <a:gs pos="0">
                  <a:srgbClr val="C00000"/>
                </a:gs>
                <a:gs pos="50000">
                  <a:srgbClr val="FF0000"/>
                </a:gs>
                <a:gs pos="100000">
                  <a:srgbClr val="C00000"/>
                </a:gs>
              </a:gsLst>
              <a:lin ang="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Sheet1!$B$9:$E$9</c:f>
              <c:numCache>
                <c:formatCode>General</c:formatCode>
                <c:ptCount val="4"/>
                <c:pt idx="0">
                  <c:v>9</c:v>
                </c:pt>
                <c:pt idx="1">
                  <c:v>19</c:v>
                </c:pt>
                <c:pt idx="2">
                  <c:v>26</c:v>
                </c:pt>
              </c:numCache>
            </c:numRef>
          </c:val>
        </c:ser>
        <c:ser>
          <c:idx val="8"/>
          <c:order val="8"/>
          <c:tx>
            <c:strRef>
              <c:f>Sheet1!$A$10</c:f>
              <c:strCache>
                <c:ptCount val="1"/>
                <c:pt idx="0">
                  <c:v>Other</c:v>
                </c:pt>
              </c:strCache>
            </c:strRef>
          </c:tx>
          <c:spPr>
            <a:gradFill flip="none" rotWithShape="1">
              <a:gsLst>
                <a:gs pos="0">
                  <a:srgbClr val="660066"/>
                </a:gs>
                <a:gs pos="50000">
                  <a:srgbClr val="CC00CC"/>
                </a:gs>
                <a:gs pos="100000">
                  <a:srgbClr val="660066"/>
                </a:gs>
              </a:gsLst>
              <a:lin ang="10800000" scaled="1"/>
              <a:tileRect/>
            </a:gradFill>
            <a:ln>
              <a:solidFill>
                <a:srgbClr val="000000"/>
              </a:solidFill>
            </a:ln>
          </c:spPr>
          <c:invertIfNegative val="0"/>
          <c:cat>
            <c:strRef>
              <c:f>Sheet1!$B$1:$E$1</c:f>
              <c:strCache>
                <c:ptCount val="4"/>
                <c:pt idx="0">
                  <c:v>1982-1991 (N=967)</c:v>
                </c:pt>
                <c:pt idx="1">
                  <c:v>1992-2001 (N=1,457)</c:v>
                </c:pt>
                <c:pt idx="2">
                  <c:v>2002-6/2013 (N=890)</c:v>
                </c:pt>
                <c:pt idx="3">
                  <c:v>Column2</c:v>
                </c:pt>
              </c:strCache>
            </c:strRef>
          </c:cat>
          <c:val>
            <c:numRef>
              <c:f>Sheet1!$B$10:$E$10</c:f>
              <c:numCache>
                <c:formatCode>General</c:formatCode>
                <c:ptCount val="4"/>
                <c:pt idx="0">
                  <c:v>14</c:v>
                </c:pt>
                <c:pt idx="1">
                  <c:v>69</c:v>
                </c:pt>
                <c:pt idx="2">
                  <c:v>73</c:v>
                </c:pt>
              </c:numCache>
            </c:numRef>
          </c:val>
        </c:ser>
        <c:dLbls>
          <c:showLegendKey val="0"/>
          <c:showVal val="0"/>
          <c:showCatName val="0"/>
          <c:showSerName val="0"/>
          <c:showPercent val="0"/>
          <c:showBubbleSize val="0"/>
        </c:dLbls>
        <c:gapWidth val="60"/>
        <c:overlap val="100"/>
        <c:axId val="664862312"/>
        <c:axId val="664861528"/>
      </c:barChart>
      <c:catAx>
        <c:axId val="664862312"/>
        <c:scaling>
          <c:orientation val="minMax"/>
        </c:scaling>
        <c:delete val="1"/>
        <c:axPos val="b"/>
        <c:numFmt formatCode="General" sourceLinked="0"/>
        <c:majorTickMark val="out"/>
        <c:minorTickMark val="none"/>
        <c:tickLblPos val="none"/>
        <c:crossAx val="664861528"/>
        <c:crosses val="autoZero"/>
        <c:auto val="1"/>
        <c:lblAlgn val="ctr"/>
        <c:lblOffset val="100"/>
        <c:noMultiLvlLbl val="0"/>
      </c:catAx>
      <c:valAx>
        <c:axId val="664861528"/>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Transplants</a:t>
                </a:r>
                <a:endParaRPr lang="en-US" sz="1700" dirty="0"/>
              </a:p>
            </c:rich>
          </c:tx>
          <c:layout/>
          <c:overlay val="0"/>
        </c:title>
        <c:numFmt formatCode="0%" sourceLinked="1"/>
        <c:majorTickMark val="out"/>
        <c:minorTickMark val="none"/>
        <c:tickLblPos val="nextTo"/>
        <c:txPr>
          <a:bodyPr/>
          <a:lstStyle/>
          <a:p>
            <a:pPr>
              <a:defRPr sz="1500" b="1"/>
            </a:pPr>
            <a:endParaRPr lang="en-US"/>
          </a:p>
        </c:txPr>
        <c:crossAx val="664862312"/>
        <c:crosses val="autoZero"/>
        <c:crossBetween val="between"/>
      </c:valAx>
      <c:spPr>
        <a:solidFill>
          <a:srgbClr val="000000"/>
        </a:solidFill>
        <a:ln>
          <a:solidFill>
            <a:srgbClr val="FFFFFF"/>
          </a:solidFill>
        </a:ln>
      </c:spPr>
    </c:plotArea>
    <c:legend>
      <c:legendPos val="r"/>
      <c:layout>
        <c:manualLayout>
          <c:xMode val="edge"/>
          <c:yMode val="edge"/>
          <c:x val="0.66206943450251021"/>
          <c:y val="7.8093937854543008E-2"/>
          <c:w val="0.33490026246719301"/>
          <c:h val="0.71746782660231978"/>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870135798244244E-2"/>
          <c:y val="0.1280738294809923"/>
          <c:w val="0.87655779984022331"/>
          <c:h val="0.67860955888578445"/>
        </c:manualLayout>
      </c:layout>
      <c:areaChart>
        <c:grouping val="stacked"/>
        <c:varyColors val="0"/>
        <c:ser>
          <c:idx val="0"/>
          <c:order val="0"/>
          <c:tx>
            <c:strRef>
              <c:f>Sheet1!$B$1</c:f>
              <c:strCache>
                <c:ptCount val="1"/>
                <c:pt idx="0">
                  <c:v>Congenital Heart Disease</c:v>
                </c:pt>
              </c:strCache>
            </c:strRef>
          </c:tx>
          <c:spPr>
            <a:solidFill>
              <a:srgbClr val="FF0000"/>
            </a:solidFill>
            <a:ln>
              <a:solidFill>
                <a:schemeClr val="bg2"/>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Sheet1!$B$2:$B$24</c:f>
              <c:numCache>
                <c:formatCode>General</c:formatCode>
                <c:ptCount val="23"/>
                <c:pt idx="0">
                  <c:v>28.0488</c:v>
                </c:pt>
                <c:pt idx="1">
                  <c:v>30.357099999999999</c:v>
                </c:pt>
                <c:pt idx="2">
                  <c:v>35.714300000000001</c:v>
                </c:pt>
                <c:pt idx="3">
                  <c:v>36.538499999999999</c:v>
                </c:pt>
                <c:pt idx="4">
                  <c:v>40.217399999999998</c:v>
                </c:pt>
                <c:pt idx="5">
                  <c:v>41.935499999999998</c:v>
                </c:pt>
                <c:pt idx="6">
                  <c:v>36.065600000000003</c:v>
                </c:pt>
                <c:pt idx="7">
                  <c:v>42.424199999999999</c:v>
                </c:pt>
                <c:pt idx="8">
                  <c:v>32.558100000000003</c:v>
                </c:pt>
                <c:pt idx="9">
                  <c:v>42.222200000000001</c:v>
                </c:pt>
                <c:pt idx="10">
                  <c:v>42.734999999999999</c:v>
                </c:pt>
                <c:pt idx="11">
                  <c:v>38.947400000000002</c:v>
                </c:pt>
                <c:pt idx="12">
                  <c:v>39.583300000000001</c:v>
                </c:pt>
                <c:pt idx="13">
                  <c:v>46.153799999999997</c:v>
                </c:pt>
                <c:pt idx="14">
                  <c:v>48.863599999999998</c:v>
                </c:pt>
                <c:pt idx="15">
                  <c:v>39.080500000000001</c:v>
                </c:pt>
                <c:pt idx="16">
                  <c:v>39.7727</c:v>
                </c:pt>
                <c:pt idx="17">
                  <c:v>28.915700000000001</c:v>
                </c:pt>
                <c:pt idx="18">
                  <c:v>40.506300000000003</c:v>
                </c:pt>
                <c:pt idx="19">
                  <c:v>40.579700000000003</c:v>
                </c:pt>
                <c:pt idx="20">
                  <c:v>33.333300000000001</c:v>
                </c:pt>
                <c:pt idx="21">
                  <c:v>27.777799999999999</c:v>
                </c:pt>
                <c:pt idx="22">
                  <c:v>26.470600000000001</c:v>
                </c:pt>
              </c:numCache>
            </c:numRef>
          </c:val>
        </c:ser>
        <c:ser>
          <c:idx val="1"/>
          <c:order val="1"/>
          <c:tx>
            <c:strRef>
              <c:f>Sheet1!$C$1</c:f>
              <c:strCache>
                <c:ptCount val="1"/>
                <c:pt idx="0">
                  <c:v>IPAH</c:v>
                </c:pt>
              </c:strCache>
            </c:strRef>
          </c:tx>
          <c:spPr>
            <a:solidFill>
              <a:srgbClr val="FFFF00"/>
            </a:solidFill>
            <a:ln>
              <a:solidFill>
                <a:schemeClr val="bg2"/>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Sheet1!$C$2:$C$24</c:f>
              <c:numCache>
                <c:formatCode>General</c:formatCode>
                <c:ptCount val="23"/>
                <c:pt idx="0">
                  <c:v>25</c:v>
                </c:pt>
                <c:pt idx="1">
                  <c:v>23.214300000000001</c:v>
                </c:pt>
                <c:pt idx="2">
                  <c:v>19.047599999999999</c:v>
                </c:pt>
                <c:pt idx="3">
                  <c:v>27.5641</c:v>
                </c:pt>
                <c:pt idx="4">
                  <c:v>25</c:v>
                </c:pt>
                <c:pt idx="5">
                  <c:v>24.1935</c:v>
                </c:pt>
                <c:pt idx="6">
                  <c:v>24.590199999999999</c:v>
                </c:pt>
                <c:pt idx="7">
                  <c:v>33.333300000000001</c:v>
                </c:pt>
                <c:pt idx="8">
                  <c:v>23.255800000000001</c:v>
                </c:pt>
                <c:pt idx="9">
                  <c:v>25.185199999999998</c:v>
                </c:pt>
                <c:pt idx="10">
                  <c:v>24.786300000000001</c:v>
                </c:pt>
                <c:pt idx="11">
                  <c:v>22.1053</c:v>
                </c:pt>
                <c:pt idx="12">
                  <c:v>28.125</c:v>
                </c:pt>
                <c:pt idx="13">
                  <c:v>16.666699999999999</c:v>
                </c:pt>
                <c:pt idx="14">
                  <c:v>20.454499999999999</c:v>
                </c:pt>
                <c:pt idx="15">
                  <c:v>28.735600000000002</c:v>
                </c:pt>
                <c:pt idx="16">
                  <c:v>38.636400000000002</c:v>
                </c:pt>
                <c:pt idx="17">
                  <c:v>33.734900000000003</c:v>
                </c:pt>
                <c:pt idx="18">
                  <c:v>27.848099999999999</c:v>
                </c:pt>
                <c:pt idx="19">
                  <c:v>21.739100000000001</c:v>
                </c:pt>
                <c:pt idx="20">
                  <c:v>21.428599999999999</c:v>
                </c:pt>
                <c:pt idx="21">
                  <c:v>27.777799999999999</c:v>
                </c:pt>
                <c:pt idx="22">
                  <c:v>29.411799999999999</c:v>
                </c:pt>
              </c:numCache>
            </c:numRef>
          </c:val>
        </c:ser>
        <c:ser>
          <c:idx val="2"/>
          <c:order val="2"/>
          <c:tx>
            <c:strRef>
              <c:f>Sheet1!$D$1</c:f>
              <c:strCache>
                <c:ptCount val="1"/>
                <c:pt idx="0">
                  <c:v>Cystic Fibrosis</c:v>
                </c:pt>
              </c:strCache>
            </c:strRef>
          </c:tx>
          <c:spPr>
            <a:solidFill>
              <a:srgbClr val="20F703"/>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Sheet1!$D$2:$D$24</c:f>
              <c:numCache>
                <c:formatCode>General</c:formatCode>
                <c:ptCount val="23"/>
                <c:pt idx="0">
                  <c:v>23.7805</c:v>
                </c:pt>
                <c:pt idx="1">
                  <c:v>25.595199999999998</c:v>
                </c:pt>
                <c:pt idx="2">
                  <c:v>17.261900000000001</c:v>
                </c:pt>
                <c:pt idx="3">
                  <c:v>11.538500000000001</c:v>
                </c:pt>
                <c:pt idx="4">
                  <c:v>15.2174</c:v>
                </c:pt>
                <c:pt idx="5">
                  <c:v>15.5914</c:v>
                </c:pt>
                <c:pt idx="6">
                  <c:v>20.491800000000001</c:v>
                </c:pt>
                <c:pt idx="7">
                  <c:v>12.7273</c:v>
                </c:pt>
                <c:pt idx="8">
                  <c:v>20.155000000000001</c:v>
                </c:pt>
                <c:pt idx="9">
                  <c:v>15.5556</c:v>
                </c:pt>
                <c:pt idx="10">
                  <c:v>15.384600000000001</c:v>
                </c:pt>
                <c:pt idx="11">
                  <c:v>17.8947</c:v>
                </c:pt>
                <c:pt idx="12">
                  <c:v>9.375</c:v>
                </c:pt>
                <c:pt idx="13">
                  <c:v>11.538500000000001</c:v>
                </c:pt>
                <c:pt idx="14">
                  <c:v>5.6818</c:v>
                </c:pt>
                <c:pt idx="15">
                  <c:v>6.8966000000000003</c:v>
                </c:pt>
                <c:pt idx="16">
                  <c:v>3.4091</c:v>
                </c:pt>
                <c:pt idx="17">
                  <c:v>3.6145</c:v>
                </c:pt>
                <c:pt idx="18">
                  <c:v>5.0632999999999999</c:v>
                </c:pt>
                <c:pt idx="19">
                  <c:v>13.0435</c:v>
                </c:pt>
                <c:pt idx="20">
                  <c:v>5.9523999999999999</c:v>
                </c:pt>
                <c:pt idx="21">
                  <c:v>9.2592999999999996</c:v>
                </c:pt>
                <c:pt idx="22">
                  <c:v>4.4118000000000004</c:v>
                </c:pt>
              </c:numCache>
            </c:numRef>
          </c:val>
        </c:ser>
        <c:ser>
          <c:idx val="3"/>
          <c:order val="3"/>
          <c:tx>
            <c:strRef>
              <c:f>Sheet1!$E$1</c:f>
              <c:strCache>
                <c:ptCount val="1"/>
                <c:pt idx="0">
                  <c:v>COPD/Alpha-1</c:v>
                </c:pt>
              </c:strCache>
            </c:strRef>
          </c:tx>
          <c:spPr>
            <a:solidFill>
              <a:srgbClr val="9933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Sheet1!$E$2:$E$24</c:f>
              <c:numCache>
                <c:formatCode>General</c:formatCode>
                <c:ptCount val="23"/>
                <c:pt idx="0">
                  <c:v>12.8049</c:v>
                </c:pt>
                <c:pt idx="1">
                  <c:v>9.5237999999999996</c:v>
                </c:pt>
                <c:pt idx="2">
                  <c:v>13.0952</c:v>
                </c:pt>
                <c:pt idx="3">
                  <c:v>5.1281999999999996</c:v>
                </c:pt>
                <c:pt idx="4">
                  <c:v>6.5217000000000001</c:v>
                </c:pt>
                <c:pt idx="5">
                  <c:v>4.8387000000000002</c:v>
                </c:pt>
                <c:pt idx="6">
                  <c:v>4.0983999999999998</c:v>
                </c:pt>
                <c:pt idx="7">
                  <c:v>2.4241999999999999</c:v>
                </c:pt>
                <c:pt idx="8">
                  <c:v>6.9767000000000001</c:v>
                </c:pt>
                <c:pt idx="9">
                  <c:v>5.9259000000000004</c:v>
                </c:pt>
                <c:pt idx="10">
                  <c:v>4.2735000000000003</c:v>
                </c:pt>
                <c:pt idx="11">
                  <c:v>0</c:v>
                </c:pt>
                <c:pt idx="12">
                  <c:v>3.125</c:v>
                </c:pt>
                <c:pt idx="13">
                  <c:v>3.8462000000000001</c:v>
                </c:pt>
                <c:pt idx="14">
                  <c:v>2.2726999999999999</c:v>
                </c:pt>
                <c:pt idx="15">
                  <c:v>1.1494</c:v>
                </c:pt>
                <c:pt idx="16">
                  <c:v>2.2726999999999999</c:v>
                </c:pt>
                <c:pt idx="17">
                  <c:v>1.2048000000000001</c:v>
                </c:pt>
                <c:pt idx="18">
                  <c:v>2.5316000000000001</c:v>
                </c:pt>
                <c:pt idx="19">
                  <c:v>1.4493</c:v>
                </c:pt>
                <c:pt idx="20">
                  <c:v>2.3809999999999998</c:v>
                </c:pt>
                <c:pt idx="21">
                  <c:v>1.8519000000000001</c:v>
                </c:pt>
                <c:pt idx="22">
                  <c:v>10.2941</c:v>
                </c:pt>
              </c:numCache>
            </c:numRef>
          </c:val>
        </c:ser>
        <c:ser>
          <c:idx val="4"/>
          <c:order val="4"/>
          <c:tx>
            <c:strRef>
              <c:f>Sheet1!$F$1</c:f>
              <c:strCache>
                <c:ptCount val="1"/>
                <c:pt idx="0">
                  <c:v>Retransplant</c:v>
                </c:pt>
              </c:strCache>
            </c:strRef>
          </c:tx>
          <c:spPr>
            <a:solidFill>
              <a:srgbClr val="00FF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Sheet1!$F$2:$F$24</c:f>
              <c:numCache>
                <c:formatCode>General</c:formatCode>
                <c:ptCount val="23"/>
                <c:pt idx="0">
                  <c:v>2.4390200000000002</c:v>
                </c:pt>
                <c:pt idx="1">
                  <c:v>1.19048</c:v>
                </c:pt>
                <c:pt idx="2">
                  <c:v>1.19048</c:v>
                </c:pt>
                <c:pt idx="3">
                  <c:v>2.5640999999999998</c:v>
                </c:pt>
                <c:pt idx="4">
                  <c:v>0.54347999999999996</c:v>
                </c:pt>
                <c:pt idx="5">
                  <c:v>1.0752699999999999</c:v>
                </c:pt>
                <c:pt idx="6">
                  <c:v>0.81967000000000001</c:v>
                </c:pt>
                <c:pt idx="7">
                  <c:v>0.60606000000000004</c:v>
                </c:pt>
                <c:pt idx="8">
                  <c:v>3.1007799999999999</c:v>
                </c:pt>
                <c:pt idx="9">
                  <c:v>0.74073999999999995</c:v>
                </c:pt>
                <c:pt idx="10">
                  <c:v>0.85470000000000002</c:v>
                </c:pt>
                <c:pt idx="11">
                  <c:v>0</c:v>
                </c:pt>
                <c:pt idx="12">
                  <c:v>1.0416700000000001</c:v>
                </c:pt>
                <c:pt idx="13">
                  <c:v>1.2820499999999999</c:v>
                </c:pt>
                <c:pt idx="14">
                  <c:v>0</c:v>
                </c:pt>
                <c:pt idx="15">
                  <c:v>1.14943</c:v>
                </c:pt>
                <c:pt idx="16">
                  <c:v>0</c:v>
                </c:pt>
                <c:pt idx="17">
                  <c:v>1.20482</c:v>
                </c:pt>
                <c:pt idx="18">
                  <c:v>1.2658199999999999</c:v>
                </c:pt>
                <c:pt idx="19">
                  <c:v>0</c:v>
                </c:pt>
                <c:pt idx="20">
                  <c:v>2.3809499999999999</c:v>
                </c:pt>
                <c:pt idx="21">
                  <c:v>0</c:v>
                </c:pt>
                <c:pt idx="22">
                  <c:v>1.4705900000000001</c:v>
                </c:pt>
              </c:numCache>
            </c:numRef>
          </c:val>
        </c:ser>
        <c:ser>
          <c:idx val="5"/>
          <c:order val="5"/>
          <c:tx>
            <c:strRef>
              <c:f>Sheet1!$G$1</c:f>
              <c:strCache>
                <c:ptCount val="1"/>
                <c:pt idx="0">
                  <c:v>Acquired Heart Disease</c:v>
                </c:pt>
              </c:strCache>
            </c:strRef>
          </c:tx>
          <c:spPr>
            <a:solidFill>
              <a:srgbClr val="2626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Sheet1!$G$2:$G$24</c:f>
              <c:numCache>
                <c:formatCode>General</c:formatCode>
                <c:ptCount val="23"/>
                <c:pt idx="0">
                  <c:v>0.60980000000000001</c:v>
                </c:pt>
                <c:pt idx="1">
                  <c:v>2.3809999999999998</c:v>
                </c:pt>
                <c:pt idx="2">
                  <c:v>1.1904999999999999</c:v>
                </c:pt>
                <c:pt idx="3">
                  <c:v>5.7691999999999997</c:v>
                </c:pt>
                <c:pt idx="4">
                  <c:v>4.3478000000000003</c:v>
                </c:pt>
                <c:pt idx="5">
                  <c:v>4.3010999999999999</c:v>
                </c:pt>
                <c:pt idx="6">
                  <c:v>4.9180000000000001</c:v>
                </c:pt>
                <c:pt idx="7">
                  <c:v>4.8484999999999996</c:v>
                </c:pt>
                <c:pt idx="8">
                  <c:v>5.4264000000000001</c:v>
                </c:pt>
                <c:pt idx="9">
                  <c:v>1.4815</c:v>
                </c:pt>
                <c:pt idx="10">
                  <c:v>5.9828999999999999</c:v>
                </c:pt>
                <c:pt idx="11">
                  <c:v>2.1053000000000002</c:v>
                </c:pt>
                <c:pt idx="12">
                  <c:v>10.416700000000001</c:v>
                </c:pt>
                <c:pt idx="13">
                  <c:v>8.9743999999999993</c:v>
                </c:pt>
                <c:pt idx="14">
                  <c:v>7.9545000000000003</c:v>
                </c:pt>
                <c:pt idx="15">
                  <c:v>5.7470999999999997</c:v>
                </c:pt>
                <c:pt idx="16">
                  <c:v>5.6818</c:v>
                </c:pt>
                <c:pt idx="17">
                  <c:v>10.843400000000001</c:v>
                </c:pt>
                <c:pt idx="18">
                  <c:v>11.3924</c:v>
                </c:pt>
                <c:pt idx="19">
                  <c:v>5.7971000000000004</c:v>
                </c:pt>
                <c:pt idx="20">
                  <c:v>13.0952</c:v>
                </c:pt>
                <c:pt idx="21">
                  <c:v>16.666699999999999</c:v>
                </c:pt>
                <c:pt idx="22">
                  <c:v>13.235300000000001</c:v>
                </c:pt>
              </c:numCache>
            </c:numRef>
          </c:val>
        </c:ser>
        <c:dLbls>
          <c:showLegendKey val="0"/>
          <c:showVal val="0"/>
          <c:showCatName val="0"/>
          <c:showSerName val="0"/>
          <c:showPercent val="0"/>
          <c:showBubbleSize val="0"/>
        </c:dLbls>
        <c:axId val="664861920"/>
        <c:axId val="664862704"/>
      </c:areaChart>
      <c:catAx>
        <c:axId val="664861920"/>
        <c:scaling>
          <c:orientation val="minMax"/>
        </c:scaling>
        <c:delete val="0"/>
        <c:axPos val="b"/>
        <c:title>
          <c:tx>
            <c:rich>
              <a:bodyPr/>
              <a:lstStyle/>
              <a:p>
                <a:pPr>
                  <a:defRPr sz="1700"/>
                </a:pPr>
                <a:r>
                  <a:rPr lang="en-US" sz="1700" dirty="0" smtClean="0"/>
                  <a:t>Transplant Year</a:t>
                </a:r>
                <a:endParaRPr lang="en-US" sz="1700" dirty="0"/>
              </a:p>
            </c:rich>
          </c:tx>
          <c:layout/>
          <c:overlay val="0"/>
        </c:title>
        <c:numFmt formatCode="0" sourceLinked="0"/>
        <c:majorTickMark val="out"/>
        <c:minorTickMark val="none"/>
        <c:tickLblPos val="nextTo"/>
        <c:txPr>
          <a:bodyPr rot="-2700000" vert="horz"/>
          <a:lstStyle/>
          <a:p>
            <a:pPr>
              <a:defRPr sz="1500" b="1"/>
            </a:pPr>
            <a:endParaRPr lang="en-US"/>
          </a:p>
        </c:txPr>
        <c:crossAx val="664862704"/>
        <c:crosses val="autoZero"/>
        <c:auto val="1"/>
        <c:lblAlgn val="ctr"/>
        <c:lblOffset val="100"/>
        <c:tickLblSkip val="1"/>
        <c:noMultiLvlLbl val="0"/>
      </c:catAx>
      <c:valAx>
        <c:axId val="664862704"/>
        <c:scaling>
          <c:orientation val="minMax"/>
          <c:max val="100"/>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Transplants</a:t>
                </a:r>
                <a:endParaRPr lang="en-US" sz="1700" dirty="0"/>
              </a:p>
            </c:rich>
          </c:tx>
          <c:layout>
            <c:manualLayout>
              <c:xMode val="edge"/>
              <c:yMode val="edge"/>
              <c:x val="9.7841803865425948E-3"/>
              <c:y val="0.25766086698840773"/>
            </c:manualLayout>
          </c:layout>
          <c:overlay val="0"/>
        </c:title>
        <c:numFmt formatCode="General" sourceLinked="1"/>
        <c:majorTickMark val="out"/>
        <c:minorTickMark val="none"/>
        <c:tickLblPos val="nextTo"/>
        <c:txPr>
          <a:bodyPr/>
          <a:lstStyle/>
          <a:p>
            <a:pPr>
              <a:defRPr sz="1500" b="1"/>
            </a:pPr>
            <a:endParaRPr lang="en-US"/>
          </a:p>
        </c:txPr>
        <c:crossAx val="664861920"/>
        <c:crosses val="autoZero"/>
        <c:crossBetween val="midCat"/>
      </c:valAx>
      <c:spPr>
        <a:solidFill>
          <a:srgbClr val="000000"/>
        </a:solidFill>
        <a:ln>
          <a:solidFill>
            <a:srgbClr val="FFFFFF"/>
          </a:solidFill>
        </a:ln>
      </c:spPr>
    </c:plotArea>
    <c:legend>
      <c:legendPos val="t"/>
      <c:layout>
        <c:manualLayout>
          <c:xMode val="edge"/>
          <c:yMode val="edge"/>
          <c:x val="0.13864247403857127"/>
          <c:y val="0"/>
          <c:w val="0.79517870592262108"/>
          <c:h val="0.14372915079163603"/>
        </c:manualLayout>
      </c:layout>
      <c:overlay val="0"/>
      <c:spPr>
        <a:solidFill>
          <a:schemeClr val="bg2"/>
        </a:solidFill>
        <a:ln w="12700">
          <a:solidFill>
            <a:srgbClr val="FFFFFF"/>
          </a:solidFill>
        </a:ln>
      </c:spPr>
      <c:txPr>
        <a:bodyPr/>
        <a:lstStyle/>
        <a:p>
          <a:pPr>
            <a:defRPr sz="1400" b="1"/>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870135798244244E-2"/>
          <c:y val="0.1280738294809923"/>
          <c:w val="0.87655779984022308"/>
          <c:h val="0.68595474304265991"/>
        </c:manualLayout>
      </c:layout>
      <c:areaChart>
        <c:grouping val="stacked"/>
        <c:varyColors val="0"/>
        <c:ser>
          <c:idx val="0"/>
          <c:order val="0"/>
          <c:tx>
            <c:strRef>
              <c:f>Sheet1!$B$1</c:f>
              <c:strCache>
                <c:ptCount val="1"/>
                <c:pt idx="0">
                  <c:v>Congenital Heart Disease</c:v>
                </c:pt>
              </c:strCache>
            </c:strRef>
          </c:tx>
          <c:spPr>
            <a:solidFill>
              <a:srgbClr val="FF0000"/>
            </a:solidFill>
            <a:ln>
              <a:solidFill>
                <a:schemeClr val="bg2"/>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Sheet1!$B$2:$B$24</c:f>
              <c:numCache>
                <c:formatCode>General</c:formatCode>
                <c:ptCount val="23"/>
                <c:pt idx="0">
                  <c:v>46</c:v>
                </c:pt>
                <c:pt idx="1">
                  <c:v>51</c:v>
                </c:pt>
                <c:pt idx="2">
                  <c:v>60</c:v>
                </c:pt>
                <c:pt idx="3">
                  <c:v>57</c:v>
                </c:pt>
                <c:pt idx="4">
                  <c:v>74</c:v>
                </c:pt>
                <c:pt idx="5">
                  <c:v>78</c:v>
                </c:pt>
                <c:pt idx="6">
                  <c:v>44</c:v>
                </c:pt>
                <c:pt idx="7">
                  <c:v>70</c:v>
                </c:pt>
                <c:pt idx="8">
                  <c:v>42</c:v>
                </c:pt>
                <c:pt idx="9">
                  <c:v>57</c:v>
                </c:pt>
                <c:pt idx="10">
                  <c:v>50</c:v>
                </c:pt>
                <c:pt idx="11">
                  <c:v>37</c:v>
                </c:pt>
                <c:pt idx="12">
                  <c:v>38</c:v>
                </c:pt>
                <c:pt idx="13">
                  <c:v>36</c:v>
                </c:pt>
                <c:pt idx="14">
                  <c:v>43</c:v>
                </c:pt>
                <c:pt idx="15">
                  <c:v>34</c:v>
                </c:pt>
                <c:pt idx="16">
                  <c:v>35</c:v>
                </c:pt>
                <c:pt idx="17">
                  <c:v>24</c:v>
                </c:pt>
                <c:pt idx="18">
                  <c:v>32</c:v>
                </c:pt>
                <c:pt idx="19">
                  <c:v>28</c:v>
                </c:pt>
                <c:pt idx="20">
                  <c:v>28</c:v>
                </c:pt>
                <c:pt idx="21">
                  <c:v>15</c:v>
                </c:pt>
                <c:pt idx="22">
                  <c:v>18</c:v>
                </c:pt>
              </c:numCache>
            </c:numRef>
          </c:val>
        </c:ser>
        <c:ser>
          <c:idx val="1"/>
          <c:order val="1"/>
          <c:tx>
            <c:strRef>
              <c:f>Sheet1!$C$1</c:f>
              <c:strCache>
                <c:ptCount val="1"/>
                <c:pt idx="0">
                  <c:v>IPAH</c:v>
                </c:pt>
              </c:strCache>
            </c:strRef>
          </c:tx>
          <c:spPr>
            <a:solidFill>
              <a:srgbClr val="FFFF00"/>
            </a:solidFill>
            <a:ln>
              <a:solidFill>
                <a:schemeClr val="bg2"/>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Sheet1!$C$2:$C$24</c:f>
              <c:numCache>
                <c:formatCode>General</c:formatCode>
                <c:ptCount val="23"/>
                <c:pt idx="0">
                  <c:v>41</c:v>
                </c:pt>
                <c:pt idx="1">
                  <c:v>39</c:v>
                </c:pt>
                <c:pt idx="2">
                  <c:v>32</c:v>
                </c:pt>
                <c:pt idx="3">
                  <c:v>43</c:v>
                </c:pt>
                <c:pt idx="4">
                  <c:v>46</c:v>
                </c:pt>
                <c:pt idx="5">
                  <c:v>45</c:v>
                </c:pt>
                <c:pt idx="6">
                  <c:v>30</c:v>
                </c:pt>
                <c:pt idx="7">
                  <c:v>55</c:v>
                </c:pt>
                <c:pt idx="8">
                  <c:v>30</c:v>
                </c:pt>
                <c:pt idx="9">
                  <c:v>34</c:v>
                </c:pt>
                <c:pt idx="10">
                  <c:v>29</c:v>
                </c:pt>
                <c:pt idx="11">
                  <c:v>21</c:v>
                </c:pt>
                <c:pt idx="12">
                  <c:v>27</c:v>
                </c:pt>
                <c:pt idx="13">
                  <c:v>13</c:v>
                </c:pt>
                <c:pt idx="14">
                  <c:v>18</c:v>
                </c:pt>
                <c:pt idx="15">
                  <c:v>25</c:v>
                </c:pt>
                <c:pt idx="16">
                  <c:v>34</c:v>
                </c:pt>
                <c:pt idx="17">
                  <c:v>28</c:v>
                </c:pt>
                <c:pt idx="18">
                  <c:v>22</c:v>
                </c:pt>
                <c:pt idx="19">
                  <c:v>15</c:v>
                </c:pt>
                <c:pt idx="20">
                  <c:v>18</c:v>
                </c:pt>
                <c:pt idx="21">
                  <c:v>15</c:v>
                </c:pt>
                <c:pt idx="22">
                  <c:v>20</c:v>
                </c:pt>
              </c:numCache>
            </c:numRef>
          </c:val>
        </c:ser>
        <c:ser>
          <c:idx val="2"/>
          <c:order val="2"/>
          <c:tx>
            <c:strRef>
              <c:f>Sheet1!$D$1</c:f>
              <c:strCache>
                <c:ptCount val="1"/>
                <c:pt idx="0">
                  <c:v>Cystic Fibrosis</c:v>
                </c:pt>
              </c:strCache>
            </c:strRef>
          </c:tx>
          <c:spPr>
            <a:solidFill>
              <a:srgbClr val="20F703"/>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Sheet1!$D$2:$D$24</c:f>
              <c:numCache>
                <c:formatCode>General</c:formatCode>
                <c:ptCount val="23"/>
                <c:pt idx="0">
                  <c:v>39</c:v>
                </c:pt>
                <c:pt idx="1">
                  <c:v>43</c:v>
                </c:pt>
                <c:pt idx="2">
                  <c:v>29</c:v>
                </c:pt>
                <c:pt idx="3">
                  <c:v>18</c:v>
                </c:pt>
                <c:pt idx="4">
                  <c:v>28</c:v>
                </c:pt>
                <c:pt idx="5">
                  <c:v>29</c:v>
                </c:pt>
                <c:pt idx="6">
                  <c:v>25</c:v>
                </c:pt>
                <c:pt idx="7">
                  <c:v>21</c:v>
                </c:pt>
                <c:pt idx="8">
                  <c:v>26</c:v>
                </c:pt>
                <c:pt idx="9">
                  <c:v>21</c:v>
                </c:pt>
                <c:pt idx="10">
                  <c:v>18</c:v>
                </c:pt>
                <c:pt idx="11">
                  <c:v>17</c:v>
                </c:pt>
                <c:pt idx="12">
                  <c:v>9</c:v>
                </c:pt>
                <c:pt idx="13">
                  <c:v>9</c:v>
                </c:pt>
                <c:pt idx="14">
                  <c:v>5</c:v>
                </c:pt>
                <c:pt idx="15">
                  <c:v>6</c:v>
                </c:pt>
                <c:pt idx="16">
                  <c:v>3</c:v>
                </c:pt>
                <c:pt idx="17">
                  <c:v>3</c:v>
                </c:pt>
                <c:pt idx="18">
                  <c:v>4</c:v>
                </c:pt>
                <c:pt idx="19">
                  <c:v>9</c:v>
                </c:pt>
                <c:pt idx="20">
                  <c:v>5</c:v>
                </c:pt>
                <c:pt idx="21">
                  <c:v>5</c:v>
                </c:pt>
                <c:pt idx="22">
                  <c:v>3</c:v>
                </c:pt>
              </c:numCache>
            </c:numRef>
          </c:val>
        </c:ser>
        <c:ser>
          <c:idx val="3"/>
          <c:order val="3"/>
          <c:tx>
            <c:strRef>
              <c:f>Sheet1!$E$1</c:f>
              <c:strCache>
                <c:ptCount val="1"/>
                <c:pt idx="0">
                  <c:v>COPD/Alpha-1</c:v>
                </c:pt>
              </c:strCache>
            </c:strRef>
          </c:tx>
          <c:spPr>
            <a:solidFill>
              <a:srgbClr val="9933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Sheet1!$E$2:$E$24</c:f>
              <c:numCache>
                <c:formatCode>General</c:formatCode>
                <c:ptCount val="23"/>
                <c:pt idx="0">
                  <c:v>21</c:v>
                </c:pt>
                <c:pt idx="1">
                  <c:v>16</c:v>
                </c:pt>
                <c:pt idx="2">
                  <c:v>22</c:v>
                </c:pt>
                <c:pt idx="3">
                  <c:v>8</c:v>
                </c:pt>
                <c:pt idx="4">
                  <c:v>12</c:v>
                </c:pt>
                <c:pt idx="5">
                  <c:v>9</c:v>
                </c:pt>
                <c:pt idx="6">
                  <c:v>5</c:v>
                </c:pt>
                <c:pt idx="7">
                  <c:v>4</c:v>
                </c:pt>
                <c:pt idx="8">
                  <c:v>9</c:v>
                </c:pt>
                <c:pt idx="9">
                  <c:v>8</c:v>
                </c:pt>
                <c:pt idx="10">
                  <c:v>5</c:v>
                </c:pt>
                <c:pt idx="11">
                  <c:v>0</c:v>
                </c:pt>
                <c:pt idx="12">
                  <c:v>3</c:v>
                </c:pt>
                <c:pt idx="13">
                  <c:v>3</c:v>
                </c:pt>
                <c:pt idx="14">
                  <c:v>2</c:v>
                </c:pt>
                <c:pt idx="15">
                  <c:v>1</c:v>
                </c:pt>
                <c:pt idx="16">
                  <c:v>2</c:v>
                </c:pt>
                <c:pt idx="17">
                  <c:v>1</c:v>
                </c:pt>
                <c:pt idx="18">
                  <c:v>2</c:v>
                </c:pt>
                <c:pt idx="19">
                  <c:v>1</c:v>
                </c:pt>
                <c:pt idx="20">
                  <c:v>2</c:v>
                </c:pt>
                <c:pt idx="21">
                  <c:v>1</c:v>
                </c:pt>
                <c:pt idx="22">
                  <c:v>7</c:v>
                </c:pt>
              </c:numCache>
            </c:numRef>
          </c:val>
        </c:ser>
        <c:ser>
          <c:idx val="4"/>
          <c:order val="4"/>
          <c:tx>
            <c:strRef>
              <c:f>Sheet1!$F$1</c:f>
              <c:strCache>
                <c:ptCount val="1"/>
                <c:pt idx="0">
                  <c:v>Retransplant</c:v>
                </c:pt>
              </c:strCache>
            </c:strRef>
          </c:tx>
          <c:spPr>
            <a:solidFill>
              <a:srgbClr val="00FF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Sheet1!$F$2:$F$24</c:f>
              <c:numCache>
                <c:formatCode>General</c:formatCode>
                <c:ptCount val="23"/>
                <c:pt idx="0">
                  <c:v>4</c:v>
                </c:pt>
                <c:pt idx="1">
                  <c:v>2</c:v>
                </c:pt>
                <c:pt idx="2">
                  <c:v>2</c:v>
                </c:pt>
                <c:pt idx="3">
                  <c:v>4</c:v>
                </c:pt>
                <c:pt idx="4">
                  <c:v>1</c:v>
                </c:pt>
                <c:pt idx="5">
                  <c:v>2</c:v>
                </c:pt>
                <c:pt idx="6">
                  <c:v>1</c:v>
                </c:pt>
                <c:pt idx="7">
                  <c:v>1</c:v>
                </c:pt>
                <c:pt idx="8">
                  <c:v>4</c:v>
                </c:pt>
                <c:pt idx="9">
                  <c:v>1</c:v>
                </c:pt>
                <c:pt idx="10">
                  <c:v>1</c:v>
                </c:pt>
                <c:pt idx="11">
                  <c:v>0</c:v>
                </c:pt>
                <c:pt idx="12">
                  <c:v>1</c:v>
                </c:pt>
                <c:pt idx="13">
                  <c:v>1</c:v>
                </c:pt>
                <c:pt idx="14">
                  <c:v>0</c:v>
                </c:pt>
                <c:pt idx="15">
                  <c:v>1</c:v>
                </c:pt>
                <c:pt idx="16">
                  <c:v>0</c:v>
                </c:pt>
                <c:pt idx="17">
                  <c:v>1</c:v>
                </c:pt>
                <c:pt idx="18">
                  <c:v>1</c:v>
                </c:pt>
                <c:pt idx="19">
                  <c:v>0</c:v>
                </c:pt>
                <c:pt idx="20">
                  <c:v>2</c:v>
                </c:pt>
                <c:pt idx="21">
                  <c:v>0</c:v>
                </c:pt>
                <c:pt idx="22">
                  <c:v>1</c:v>
                </c:pt>
              </c:numCache>
            </c:numRef>
          </c:val>
        </c:ser>
        <c:ser>
          <c:idx val="5"/>
          <c:order val="5"/>
          <c:tx>
            <c:strRef>
              <c:f>Sheet1!$G$1</c:f>
              <c:strCache>
                <c:ptCount val="1"/>
                <c:pt idx="0">
                  <c:v>Acquired Heart Disease</c:v>
                </c:pt>
              </c:strCache>
            </c:strRef>
          </c:tx>
          <c:spPr>
            <a:solidFill>
              <a:srgbClr val="2626FF"/>
            </a:solidFill>
            <a:ln>
              <a:solidFill>
                <a:srgbClr val="000000"/>
              </a:solidFill>
            </a:ln>
          </c:spPr>
          <c:cat>
            <c:numRef>
              <c:f>Sheet1!$A$2:$A$24</c:f>
              <c:numCache>
                <c:formatCode>General</c:formatCode>
                <c:ptCount val="2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numCache>
            </c:numRef>
          </c:cat>
          <c:val>
            <c:numRef>
              <c:f>Sheet1!$G$2:$G$24</c:f>
              <c:numCache>
                <c:formatCode>General</c:formatCode>
                <c:ptCount val="23"/>
                <c:pt idx="0">
                  <c:v>1</c:v>
                </c:pt>
                <c:pt idx="1">
                  <c:v>4</c:v>
                </c:pt>
                <c:pt idx="2">
                  <c:v>2</c:v>
                </c:pt>
                <c:pt idx="3">
                  <c:v>9</c:v>
                </c:pt>
                <c:pt idx="4">
                  <c:v>8</c:v>
                </c:pt>
                <c:pt idx="5">
                  <c:v>8</c:v>
                </c:pt>
                <c:pt idx="6">
                  <c:v>6</c:v>
                </c:pt>
                <c:pt idx="7">
                  <c:v>8</c:v>
                </c:pt>
                <c:pt idx="8">
                  <c:v>7</c:v>
                </c:pt>
                <c:pt idx="9">
                  <c:v>2</c:v>
                </c:pt>
                <c:pt idx="10">
                  <c:v>7</c:v>
                </c:pt>
                <c:pt idx="11">
                  <c:v>2</c:v>
                </c:pt>
                <c:pt idx="12">
                  <c:v>10</c:v>
                </c:pt>
                <c:pt idx="13">
                  <c:v>7</c:v>
                </c:pt>
                <c:pt idx="14">
                  <c:v>7</c:v>
                </c:pt>
                <c:pt idx="15">
                  <c:v>5</c:v>
                </c:pt>
                <c:pt idx="16">
                  <c:v>5</c:v>
                </c:pt>
                <c:pt idx="17">
                  <c:v>9</c:v>
                </c:pt>
                <c:pt idx="18">
                  <c:v>9</c:v>
                </c:pt>
                <c:pt idx="19">
                  <c:v>4</c:v>
                </c:pt>
                <c:pt idx="20">
                  <c:v>11</c:v>
                </c:pt>
                <c:pt idx="21">
                  <c:v>9</c:v>
                </c:pt>
                <c:pt idx="22">
                  <c:v>9</c:v>
                </c:pt>
              </c:numCache>
            </c:numRef>
          </c:val>
        </c:ser>
        <c:dLbls>
          <c:showLegendKey val="0"/>
          <c:showVal val="0"/>
          <c:showCatName val="0"/>
          <c:showSerName val="0"/>
          <c:showPercent val="0"/>
          <c:showBubbleSize val="0"/>
        </c:dLbls>
        <c:axId val="664866624"/>
        <c:axId val="664867016"/>
      </c:areaChart>
      <c:catAx>
        <c:axId val="664866624"/>
        <c:scaling>
          <c:orientation val="minMax"/>
        </c:scaling>
        <c:delete val="0"/>
        <c:axPos val="b"/>
        <c:title>
          <c:tx>
            <c:rich>
              <a:bodyPr/>
              <a:lstStyle/>
              <a:p>
                <a:pPr>
                  <a:defRPr sz="1700"/>
                </a:pPr>
                <a:r>
                  <a:rPr lang="en-US" sz="1700" dirty="0" smtClean="0"/>
                  <a:t>Transplant Year</a:t>
                </a:r>
                <a:endParaRPr lang="en-US" sz="1700" dirty="0"/>
              </a:p>
            </c:rich>
          </c:tx>
          <c:layout/>
          <c:overlay val="0"/>
        </c:title>
        <c:numFmt formatCode="0" sourceLinked="0"/>
        <c:majorTickMark val="out"/>
        <c:minorTickMark val="none"/>
        <c:tickLblPos val="nextTo"/>
        <c:txPr>
          <a:bodyPr rot="-2700000" vert="horz"/>
          <a:lstStyle/>
          <a:p>
            <a:pPr>
              <a:defRPr sz="1500" b="1"/>
            </a:pPr>
            <a:endParaRPr lang="en-US"/>
          </a:p>
        </c:txPr>
        <c:crossAx val="664867016"/>
        <c:crosses val="autoZero"/>
        <c:auto val="1"/>
        <c:lblAlgn val="ctr"/>
        <c:lblOffset val="100"/>
        <c:tickLblSkip val="1"/>
        <c:noMultiLvlLbl val="0"/>
      </c:catAx>
      <c:valAx>
        <c:axId val="664867016"/>
        <c:scaling>
          <c:orientation val="minMax"/>
          <c:max val="180"/>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Number of Transplants</a:t>
                </a:r>
                <a:endParaRPr lang="en-US" sz="1700" dirty="0"/>
              </a:p>
            </c:rich>
          </c:tx>
          <c:layout>
            <c:manualLayout>
              <c:xMode val="edge"/>
              <c:yMode val="edge"/>
              <c:x val="9.7842063220358322E-3"/>
              <c:y val="0.19045656591313168"/>
            </c:manualLayout>
          </c:layout>
          <c:overlay val="0"/>
        </c:title>
        <c:numFmt formatCode="General" sourceLinked="1"/>
        <c:majorTickMark val="out"/>
        <c:minorTickMark val="none"/>
        <c:tickLblPos val="nextTo"/>
        <c:txPr>
          <a:bodyPr/>
          <a:lstStyle/>
          <a:p>
            <a:pPr>
              <a:defRPr sz="1500" b="1"/>
            </a:pPr>
            <a:endParaRPr lang="en-US"/>
          </a:p>
        </c:txPr>
        <c:crossAx val="664866624"/>
        <c:crosses val="autoZero"/>
        <c:crossBetween val="midCat"/>
      </c:valAx>
      <c:spPr>
        <a:solidFill>
          <a:srgbClr val="000000"/>
        </a:solidFill>
        <a:ln>
          <a:solidFill>
            <a:srgbClr val="FFFFFF"/>
          </a:solidFill>
        </a:ln>
      </c:spPr>
    </c:plotArea>
    <c:legend>
      <c:legendPos val="t"/>
      <c:layout>
        <c:manualLayout>
          <c:xMode val="edge"/>
          <c:yMode val="edge"/>
          <c:x val="0.16472943056031364"/>
          <c:y val="0"/>
          <c:w val="0.79517870592262108"/>
          <c:h val="0.15985818304970054"/>
        </c:manualLayout>
      </c:layout>
      <c:overlay val="0"/>
      <c:spPr>
        <a:solidFill>
          <a:schemeClr val="bg2"/>
        </a:solidFill>
        <a:ln w="12700">
          <a:solidFill>
            <a:srgbClr val="FFFFFF"/>
          </a:solidFill>
        </a:ln>
      </c:spPr>
      <c:txPr>
        <a:bodyPr/>
        <a:lstStyle/>
        <a:p>
          <a:pPr>
            <a:defRPr sz="1400" b="1"/>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08208064900978"/>
          <c:y val="0.1442028617390568"/>
          <c:w val="0.86362491052256662"/>
          <c:h val="0.73102895341207685"/>
        </c:manualLayout>
      </c:layout>
      <c:barChart>
        <c:barDir val="col"/>
        <c:grouping val="percentStacked"/>
        <c:varyColors val="0"/>
        <c:ser>
          <c:idx val="0"/>
          <c:order val="0"/>
          <c:tx>
            <c:strRef>
              <c:f>Sheet1!$A$2</c:f>
              <c:strCache>
                <c:ptCount val="1"/>
                <c:pt idx="0">
                  <c:v>18 - 34 years</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Sheet1!$B$2:$D$2</c:f>
              <c:numCache>
                <c:formatCode>General</c:formatCode>
                <c:ptCount val="3"/>
                <c:pt idx="0">
                  <c:v>257</c:v>
                </c:pt>
                <c:pt idx="1">
                  <c:v>133</c:v>
                </c:pt>
                <c:pt idx="2">
                  <c:v>27</c:v>
                </c:pt>
              </c:numCache>
            </c:numRef>
          </c:val>
        </c:ser>
        <c:ser>
          <c:idx val="1"/>
          <c:order val="1"/>
          <c:tx>
            <c:strRef>
              <c:f>Sheet1!$A$3</c:f>
              <c:strCache>
                <c:ptCount val="1"/>
                <c:pt idx="0">
                  <c:v>35 - 49 years</c:v>
                </c:pt>
              </c:strCache>
            </c:strRef>
          </c:tx>
          <c:spPr>
            <a:gradFill flip="none" rotWithShape="1">
              <a:gsLst>
                <a:gs pos="0">
                  <a:srgbClr val="000077"/>
                </a:gs>
                <a:gs pos="50000">
                  <a:srgbClr val="2626FF"/>
                </a:gs>
                <a:gs pos="100000">
                  <a:srgbClr val="000077"/>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Sheet1!$B$3:$D$3</c:f>
              <c:numCache>
                <c:formatCode>General</c:formatCode>
                <c:ptCount val="3"/>
                <c:pt idx="0">
                  <c:v>279</c:v>
                </c:pt>
                <c:pt idx="1">
                  <c:v>177</c:v>
                </c:pt>
                <c:pt idx="2">
                  <c:v>38</c:v>
                </c:pt>
              </c:numCache>
            </c:numRef>
          </c:val>
        </c:ser>
        <c:ser>
          <c:idx val="2"/>
          <c:order val="2"/>
          <c:tx>
            <c:strRef>
              <c:f>Sheet1!$A$4</c:f>
              <c:strCache>
                <c:ptCount val="1"/>
                <c:pt idx="0">
                  <c:v>50 - 59 years</c:v>
                </c:pt>
              </c:strCache>
            </c:strRef>
          </c:tx>
          <c:spPr>
            <a:gradFill flip="none" rotWithShape="1">
              <a:gsLst>
                <a:gs pos="0">
                  <a:srgbClr val="6600CC"/>
                </a:gs>
                <a:gs pos="50000">
                  <a:srgbClr val="9933FF"/>
                </a:gs>
                <a:gs pos="100000">
                  <a:srgbClr val="6600CC"/>
                </a:gs>
              </a:gsLst>
              <a:lin ang="1080000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Sheet1!$B$4:$D$4</c:f>
              <c:numCache>
                <c:formatCode>General</c:formatCode>
                <c:ptCount val="3"/>
                <c:pt idx="0">
                  <c:v>126</c:v>
                </c:pt>
                <c:pt idx="1">
                  <c:v>90</c:v>
                </c:pt>
                <c:pt idx="2">
                  <c:v>7</c:v>
                </c:pt>
              </c:numCache>
            </c:numRef>
          </c:val>
        </c:ser>
        <c:ser>
          <c:idx val="3"/>
          <c:order val="3"/>
          <c:tx>
            <c:strRef>
              <c:f>Sheet1!$A$5</c:f>
              <c:strCache>
                <c:ptCount val="1"/>
                <c:pt idx="0">
                  <c:v>60+ years</c:v>
                </c:pt>
              </c:strCache>
            </c:strRef>
          </c:tx>
          <c:spPr>
            <a:gradFill flip="none" rotWithShape="1">
              <a:gsLst>
                <a:gs pos="0">
                  <a:srgbClr val="CC6600"/>
                </a:gs>
                <a:gs pos="50000">
                  <a:srgbClr val="FF9900"/>
                </a:gs>
                <a:gs pos="100000">
                  <a:srgbClr val="CC6600"/>
                </a:gs>
              </a:gsLst>
              <a:lin ang="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Sheet1!$B$5:$D$5</c:f>
              <c:numCache>
                <c:formatCode>General</c:formatCode>
                <c:ptCount val="3"/>
                <c:pt idx="0">
                  <c:v>13</c:v>
                </c:pt>
                <c:pt idx="1">
                  <c:v>24</c:v>
                </c:pt>
                <c:pt idx="2">
                  <c:v>0</c:v>
                </c:pt>
              </c:numCache>
            </c:numRef>
          </c:val>
        </c:ser>
        <c:dLbls>
          <c:showLegendKey val="0"/>
          <c:showVal val="0"/>
          <c:showCatName val="0"/>
          <c:showSerName val="0"/>
          <c:showPercent val="0"/>
          <c:showBubbleSize val="0"/>
        </c:dLbls>
        <c:gapWidth val="40"/>
        <c:overlap val="100"/>
        <c:axId val="664860352"/>
        <c:axId val="664871328"/>
      </c:barChart>
      <c:catAx>
        <c:axId val="664860352"/>
        <c:scaling>
          <c:orientation val="minMax"/>
        </c:scaling>
        <c:delete val="0"/>
        <c:axPos val="b"/>
        <c:numFmt formatCode="General" sourceLinked="0"/>
        <c:majorTickMark val="out"/>
        <c:minorTickMark val="none"/>
        <c:tickLblPos val="nextTo"/>
        <c:txPr>
          <a:bodyPr/>
          <a:lstStyle/>
          <a:p>
            <a:pPr>
              <a:defRPr sz="1500" b="1"/>
            </a:pPr>
            <a:endParaRPr lang="en-US"/>
          </a:p>
        </c:txPr>
        <c:crossAx val="664871328"/>
        <c:crosses val="autoZero"/>
        <c:auto val="1"/>
        <c:lblAlgn val="ctr"/>
        <c:lblOffset val="100"/>
        <c:noMultiLvlLbl val="0"/>
      </c:catAx>
      <c:valAx>
        <c:axId val="664871328"/>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Transplants</a:t>
                </a:r>
                <a:endParaRPr lang="en-US" sz="1700" dirty="0"/>
              </a:p>
            </c:rich>
          </c:tx>
          <c:layout/>
          <c:overlay val="0"/>
        </c:title>
        <c:numFmt formatCode="0%" sourceLinked="1"/>
        <c:majorTickMark val="out"/>
        <c:minorTickMark val="none"/>
        <c:tickLblPos val="nextTo"/>
        <c:txPr>
          <a:bodyPr/>
          <a:lstStyle/>
          <a:p>
            <a:pPr>
              <a:defRPr sz="1500" b="1"/>
            </a:pPr>
            <a:endParaRPr lang="en-US"/>
          </a:p>
        </c:txPr>
        <c:crossAx val="664860352"/>
        <c:crosses val="autoZero"/>
        <c:crossBetween val="between"/>
        <c:majorUnit val="0.2"/>
      </c:valAx>
      <c:spPr>
        <a:solidFill>
          <a:srgbClr val="000000"/>
        </a:solidFill>
        <a:ln w="12700">
          <a:solidFill>
            <a:srgbClr val="FFFFFF"/>
          </a:solidFill>
        </a:ln>
      </c:spPr>
    </c:plotArea>
    <c:legend>
      <c:legendPos val="t"/>
      <c:layout>
        <c:manualLayout>
          <c:xMode val="edge"/>
          <c:yMode val="edge"/>
          <c:x val="0.18854163684085343"/>
          <c:y val="1.5625E-2"/>
          <c:w val="0.72594702934861577"/>
          <c:h val="7.7063238188976924E-2"/>
        </c:manualLayout>
      </c:layout>
      <c:overlay val="0"/>
      <c:spPr>
        <a:solidFill>
          <a:schemeClr val="bg2"/>
        </a:solidFill>
        <a:ln w="12700">
          <a:solidFill>
            <a:srgbClr val="FFFFFF"/>
          </a:solidFill>
        </a:ln>
      </c:spPr>
      <c:txPr>
        <a:bodyPr/>
        <a:lstStyle/>
        <a:p>
          <a:pPr>
            <a:defRPr sz="15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46549461489529"/>
          <c:y val="0.1442028617390568"/>
          <c:w val="0.85181045796000165"/>
          <c:h val="0.68936224705782756"/>
        </c:manualLayout>
      </c:layout>
      <c:barChart>
        <c:barDir val="col"/>
        <c:grouping val="percentStacked"/>
        <c:varyColors val="0"/>
        <c:ser>
          <c:idx val="0"/>
          <c:order val="0"/>
          <c:tx>
            <c:strRef>
              <c:f>Sheet1!$A$2</c:f>
              <c:strCache>
                <c:ptCount val="1"/>
                <c:pt idx="0">
                  <c:v>Congenital heart disease</c:v>
                </c:pt>
              </c:strCache>
            </c:strRef>
          </c:tx>
          <c:spPr>
            <a:gradFill flip="none" rotWithShape="1">
              <a:gsLst>
                <a:gs pos="0">
                  <a:srgbClr val="C00000"/>
                </a:gs>
                <a:gs pos="50000">
                  <a:srgbClr val="FF0000"/>
                </a:gs>
                <a:gs pos="100000">
                  <a:srgbClr val="C00000"/>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Sheet1!$B$2:$D$2</c:f>
              <c:numCache>
                <c:formatCode>General</c:formatCode>
                <c:ptCount val="3"/>
                <c:pt idx="0">
                  <c:v>213</c:v>
                </c:pt>
                <c:pt idx="1">
                  <c:v>178</c:v>
                </c:pt>
                <c:pt idx="2">
                  <c:v>30</c:v>
                </c:pt>
              </c:numCache>
            </c:numRef>
          </c:val>
        </c:ser>
        <c:ser>
          <c:idx val="1"/>
          <c:order val="1"/>
          <c:tx>
            <c:strRef>
              <c:f>Sheet1!$A$3</c:f>
              <c:strCache>
                <c:ptCount val="1"/>
                <c:pt idx="0">
                  <c:v>IPAH</c:v>
                </c:pt>
              </c:strCache>
            </c:strRef>
          </c:tx>
          <c:spPr>
            <a:gradFill flip="none" rotWithShape="1">
              <a:gsLst>
                <a:gs pos="0">
                  <a:srgbClr val="A6A200"/>
                </a:gs>
                <a:gs pos="50000">
                  <a:srgbClr val="FFFF00"/>
                </a:gs>
                <a:gs pos="100000">
                  <a:srgbClr val="A6A200"/>
                </a:gs>
              </a:gsLst>
              <a:lin ang="10800000" scaled="1"/>
              <a:tileRect/>
            </a:gradFill>
            <a:ln>
              <a:solidFill>
                <a:schemeClr val="bg2"/>
              </a:solidFill>
            </a:ln>
          </c:spPr>
          <c:invertIfNegative val="0"/>
          <c:cat>
            <c:strRef>
              <c:f>Sheet1!$B$1:$D$1</c:f>
              <c:strCache>
                <c:ptCount val="3"/>
                <c:pt idx="0">
                  <c:v>Europe</c:v>
                </c:pt>
                <c:pt idx="1">
                  <c:v>North America</c:v>
                </c:pt>
                <c:pt idx="2">
                  <c:v>Other</c:v>
                </c:pt>
              </c:strCache>
            </c:strRef>
          </c:cat>
          <c:val>
            <c:numRef>
              <c:f>Sheet1!$B$3:$D$3</c:f>
              <c:numCache>
                <c:formatCode>General</c:formatCode>
                <c:ptCount val="3"/>
                <c:pt idx="0">
                  <c:v>176</c:v>
                </c:pt>
                <c:pt idx="1">
                  <c:v>98</c:v>
                </c:pt>
                <c:pt idx="2">
                  <c:v>13</c:v>
                </c:pt>
              </c:numCache>
            </c:numRef>
          </c:val>
        </c:ser>
        <c:ser>
          <c:idx val="2"/>
          <c:order val="2"/>
          <c:tx>
            <c:strRef>
              <c:f>Sheet1!$A$4</c:f>
              <c:strCache>
                <c:ptCount val="1"/>
                <c:pt idx="0">
                  <c:v>Cystic Fibrosis</c:v>
                </c:pt>
              </c:strCache>
            </c:strRef>
          </c:tx>
          <c:spPr>
            <a:gradFill flip="none" rotWithShape="1">
              <a:gsLst>
                <a:gs pos="0">
                  <a:srgbClr val="208C03"/>
                </a:gs>
                <a:gs pos="50000">
                  <a:srgbClr val="20F703"/>
                </a:gs>
                <a:gs pos="100000">
                  <a:srgbClr val="208C03"/>
                </a:gs>
              </a:gsLst>
              <a:lin ang="1080000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Sheet1!$B$4:$D$4</c:f>
              <c:numCache>
                <c:formatCode>General</c:formatCode>
                <c:ptCount val="3"/>
                <c:pt idx="0">
                  <c:v>75</c:v>
                </c:pt>
                <c:pt idx="1">
                  <c:v>10</c:v>
                </c:pt>
                <c:pt idx="2">
                  <c:v>11</c:v>
                </c:pt>
              </c:numCache>
            </c:numRef>
          </c:val>
        </c:ser>
        <c:ser>
          <c:idx val="3"/>
          <c:order val="3"/>
          <c:tx>
            <c:strRef>
              <c:f>Sheet1!$A$5</c:f>
              <c:strCache>
                <c:ptCount val="1"/>
                <c:pt idx="0">
                  <c:v>Acquired heart disease</c:v>
                </c:pt>
              </c:strCache>
            </c:strRef>
          </c:tx>
          <c:spPr>
            <a:gradFill flip="none" rotWithShape="1">
              <a:gsLst>
                <a:gs pos="0">
                  <a:srgbClr val="000077"/>
                </a:gs>
                <a:gs pos="50000">
                  <a:srgbClr val="2626FF"/>
                </a:gs>
                <a:gs pos="100000">
                  <a:srgbClr val="000077"/>
                </a:gs>
              </a:gsLst>
              <a:lin ang="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Sheet1!$B$5:$D$5</c:f>
              <c:numCache>
                <c:formatCode>General</c:formatCode>
                <c:ptCount val="3"/>
                <c:pt idx="0">
                  <c:v>57</c:v>
                </c:pt>
                <c:pt idx="1">
                  <c:v>45</c:v>
                </c:pt>
                <c:pt idx="2">
                  <c:v>2</c:v>
                </c:pt>
              </c:numCache>
            </c:numRef>
          </c:val>
        </c:ser>
        <c:ser>
          <c:idx val="4"/>
          <c:order val="4"/>
          <c:tx>
            <c:strRef>
              <c:f>Sheet1!$A$6</c:f>
              <c:strCache>
                <c:ptCount val="1"/>
                <c:pt idx="0">
                  <c:v>IPF</c:v>
                </c:pt>
              </c:strCache>
            </c:strRef>
          </c:tx>
          <c:spPr>
            <a:gradFill>
              <a:gsLst>
                <a:gs pos="0">
                  <a:srgbClr val="CC6600"/>
                </a:gs>
                <a:gs pos="50000">
                  <a:srgbClr val="FF9900"/>
                </a:gs>
                <a:gs pos="100000">
                  <a:srgbClr val="CC6600"/>
                </a:gs>
              </a:gsLst>
              <a:lin ang="0" scaled="1"/>
            </a:gradFill>
            <a:ln>
              <a:solidFill>
                <a:schemeClr val="bg2"/>
              </a:solidFill>
            </a:ln>
          </c:spPr>
          <c:invertIfNegative val="0"/>
          <c:cat>
            <c:strRef>
              <c:f>Sheet1!$B$1:$D$1</c:f>
              <c:strCache>
                <c:ptCount val="3"/>
                <c:pt idx="0">
                  <c:v>Europe</c:v>
                </c:pt>
                <c:pt idx="1">
                  <c:v>North America</c:v>
                </c:pt>
                <c:pt idx="2">
                  <c:v>Other</c:v>
                </c:pt>
              </c:strCache>
            </c:strRef>
          </c:cat>
          <c:val>
            <c:numRef>
              <c:f>Sheet1!$B$6:$D$6</c:f>
              <c:numCache>
                <c:formatCode>General</c:formatCode>
                <c:ptCount val="3"/>
                <c:pt idx="0">
                  <c:v>20</c:v>
                </c:pt>
                <c:pt idx="1">
                  <c:v>19</c:v>
                </c:pt>
                <c:pt idx="2">
                  <c:v>2</c:v>
                </c:pt>
              </c:numCache>
            </c:numRef>
          </c:val>
        </c:ser>
        <c:ser>
          <c:idx val="5"/>
          <c:order val="5"/>
          <c:tx>
            <c:strRef>
              <c:f>Sheet1!$A$7</c:f>
              <c:strCache>
                <c:ptCount val="1"/>
                <c:pt idx="0">
                  <c:v>Other</c:v>
                </c:pt>
              </c:strCache>
            </c:strRef>
          </c:tx>
          <c:spPr>
            <a:gradFill flip="none" rotWithShape="1">
              <a:gsLst>
                <a:gs pos="0">
                  <a:srgbClr val="6600CC"/>
                </a:gs>
                <a:gs pos="50000">
                  <a:srgbClr val="9933FF"/>
                </a:gs>
                <a:gs pos="100000">
                  <a:srgbClr val="6600CC"/>
                </a:gs>
              </a:gsLst>
              <a:lin ang="0" scaled="1"/>
              <a:tileRect/>
            </a:gradFill>
            <a:ln>
              <a:solidFill>
                <a:srgbClr val="000000"/>
              </a:solidFill>
            </a:ln>
          </c:spPr>
          <c:invertIfNegative val="0"/>
          <c:cat>
            <c:strRef>
              <c:f>Sheet1!$B$1:$D$1</c:f>
              <c:strCache>
                <c:ptCount val="3"/>
                <c:pt idx="0">
                  <c:v>Europe</c:v>
                </c:pt>
                <c:pt idx="1">
                  <c:v>North America</c:v>
                </c:pt>
                <c:pt idx="2">
                  <c:v>Other</c:v>
                </c:pt>
              </c:strCache>
            </c:strRef>
          </c:cat>
          <c:val>
            <c:numRef>
              <c:f>Sheet1!$B$7:$D$7</c:f>
              <c:numCache>
                <c:formatCode>General</c:formatCode>
                <c:ptCount val="3"/>
                <c:pt idx="0">
                  <c:v>67</c:v>
                </c:pt>
                <c:pt idx="1">
                  <c:v>73</c:v>
                </c:pt>
                <c:pt idx="2">
                  <c:v>13</c:v>
                </c:pt>
              </c:numCache>
            </c:numRef>
          </c:val>
        </c:ser>
        <c:dLbls>
          <c:showLegendKey val="0"/>
          <c:showVal val="0"/>
          <c:showCatName val="0"/>
          <c:showSerName val="0"/>
          <c:showPercent val="0"/>
          <c:showBubbleSize val="0"/>
        </c:dLbls>
        <c:gapWidth val="45"/>
        <c:overlap val="100"/>
        <c:axId val="664859960"/>
        <c:axId val="664865840"/>
      </c:barChart>
      <c:catAx>
        <c:axId val="664859960"/>
        <c:scaling>
          <c:orientation val="minMax"/>
        </c:scaling>
        <c:delete val="0"/>
        <c:axPos val="b"/>
        <c:numFmt formatCode="General" sourceLinked="0"/>
        <c:majorTickMark val="out"/>
        <c:minorTickMark val="none"/>
        <c:tickLblPos val="nextTo"/>
        <c:txPr>
          <a:bodyPr/>
          <a:lstStyle/>
          <a:p>
            <a:pPr>
              <a:defRPr sz="1500" b="1"/>
            </a:pPr>
            <a:endParaRPr lang="en-US"/>
          </a:p>
        </c:txPr>
        <c:crossAx val="664865840"/>
        <c:crosses val="autoZero"/>
        <c:auto val="1"/>
        <c:lblAlgn val="ctr"/>
        <c:lblOffset val="100"/>
        <c:noMultiLvlLbl val="0"/>
      </c:catAx>
      <c:valAx>
        <c:axId val="664865840"/>
        <c:scaling>
          <c:orientation val="minMax"/>
        </c:scaling>
        <c:delete val="0"/>
        <c:axPos val="l"/>
        <c:majorGridlines>
          <c:spPr>
            <a:ln w="6350">
              <a:solidFill>
                <a:schemeClr val="tx1"/>
              </a:solidFill>
              <a:prstDash val="sysDash"/>
            </a:ln>
          </c:spPr>
        </c:majorGridlines>
        <c:title>
          <c:tx>
            <c:rich>
              <a:bodyPr rot="-5400000" vert="horz"/>
              <a:lstStyle/>
              <a:p>
                <a:pPr>
                  <a:defRPr sz="1700"/>
                </a:pPr>
                <a:r>
                  <a:rPr lang="en-US" sz="1700" dirty="0" smtClean="0"/>
                  <a:t>% of Transplants</a:t>
                </a:r>
                <a:endParaRPr lang="en-US" sz="1700" dirty="0"/>
              </a:p>
            </c:rich>
          </c:tx>
          <c:layout>
            <c:manualLayout>
              <c:xMode val="edge"/>
              <c:yMode val="edge"/>
              <c:x val="9.2878314779618106E-3"/>
              <c:y val="0.31176160597112862"/>
            </c:manualLayout>
          </c:layout>
          <c:overlay val="0"/>
        </c:title>
        <c:numFmt formatCode="0%" sourceLinked="1"/>
        <c:majorTickMark val="out"/>
        <c:minorTickMark val="none"/>
        <c:tickLblPos val="nextTo"/>
        <c:txPr>
          <a:bodyPr/>
          <a:lstStyle/>
          <a:p>
            <a:pPr>
              <a:defRPr sz="1500" b="1"/>
            </a:pPr>
            <a:endParaRPr lang="en-US"/>
          </a:p>
        </c:txPr>
        <c:crossAx val="664859960"/>
        <c:crosses val="autoZero"/>
        <c:crossBetween val="between"/>
        <c:majorUnit val="0.2"/>
      </c:valAx>
      <c:spPr>
        <a:solidFill>
          <a:srgbClr val="000000"/>
        </a:solidFill>
        <a:ln w="12700">
          <a:solidFill>
            <a:srgbClr val="FFFFFF"/>
          </a:solidFill>
        </a:ln>
      </c:spPr>
    </c:plotArea>
    <c:legend>
      <c:legendPos val="t"/>
      <c:layout>
        <c:manualLayout>
          <c:xMode val="edge"/>
          <c:yMode val="edge"/>
          <c:x val="5.9720223549644458E-2"/>
          <c:y val="1.5625E-2"/>
          <c:w val="0.91306826409629838"/>
          <c:h val="7.7063238188976924E-2"/>
        </c:manualLayout>
      </c:layout>
      <c:overlay val="0"/>
      <c:spPr>
        <a:solidFill>
          <a:schemeClr val="bg2"/>
        </a:solidFill>
        <a:ln w="12700">
          <a:solidFill>
            <a:srgbClr val="FFFFFF"/>
          </a:solidFill>
        </a:ln>
      </c:spPr>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0.20354</cdr:x>
      <cdr:y>0.28571</cdr:y>
    </cdr:from>
    <cdr:to>
      <cdr:x>0.34513</cdr:x>
      <cdr:y>0.37191</cdr:y>
    </cdr:to>
    <cdr:sp macro="" textlink="">
      <cdr:nvSpPr>
        <cdr:cNvPr id="2" name="TextBox 1"/>
        <cdr:cNvSpPr txBox="1"/>
      </cdr:nvSpPr>
      <cdr:spPr>
        <a:xfrm xmlns:a="http://schemas.openxmlformats.org/drawingml/2006/main">
          <a:off x="1752600" y="1371600"/>
          <a:ext cx="1219174" cy="4138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tx1"/>
              </a:solidFill>
            </a:rPr>
            <a:t>N = 3,698 </a:t>
          </a:r>
          <a:endParaRPr lang="en-US" sz="1400" b="1" dirty="0">
            <a:solidFill>
              <a:schemeClr val="tx1"/>
            </a:solidFill>
          </a:endParaRPr>
        </a:p>
      </cdr:txBody>
    </cdr:sp>
  </cdr:relSizeAnchor>
  <cdr:relSizeAnchor xmlns:cdr="http://schemas.openxmlformats.org/drawingml/2006/chartDrawing">
    <cdr:from>
      <cdr:x>0.47788</cdr:x>
      <cdr:y>0.05172</cdr:y>
    </cdr:from>
    <cdr:to>
      <cdr:x>0.90265</cdr:x>
      <cdr:y>0.17241</cdr:y>
    </cdr:to>
    <cdr:sp macro="" textlink="">
      <cdr:nvSpPr>
        <cdr:cNvPr id="3" name="TextBox 2"/>
        <cdr:cNvSpPr txBox="1"/>
      </cdr:nvSpPr>
      <cdr:spPr>
        <a:xfrm xmlns:a="http://schemas.openxmlformats.org/drawingml/2006/main">
          <a:off x="4114800" y="248287"/>
          <a:ext cx="3657558" cy="579384"/>
        </a:xfrm>
        <a:prstGeom xmlns:a="http://schemas.openxmlformats.org/drawingml/2006/main" prst="rect">
          <a:avLst/>
        </a:prstGeom>
        <a:solidFill xmlns:a="http://schemas.openxmlformats.org/drawingml/2006/main">
          <a:srgbClr val="000000"/>
        </a:solidFill>
        <a:ln xmlns:a="http://schemas.openxmlformats.org/drawingml/2006/main">
          <a:solidFill>
            <a:srgbClr val="FFFF00"/>
          </a:solidFill>
        </a:ln>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tx1"/>
              </a:solidFill>
            </a:rPr>
            <a:t>Median survival </a:t>
          </a:r>
          <a:r>
            <a:rPr lang="en-US" sz="1400" b="1" dirty="0">
              <a:solidFill>
                <a:schemeClr val="tx1"/>
              </a:solidFill>
            </a:rPr>
            <a:t>= </a:t>
          </a:r>
          <a:r>
            <a:rPr lang="en-US" sz="1400" b="1" dirty="0" smtClean="0">
              <a:solidFill>
                <a:schemeClr val="tx1"/>
              </a:solidFill>
            </a:rPr>
            <a:t> 3.3 </a:t>
          </a:r>
          <a:r>
            <a:rPr lang="en-US" sz="1400" b="1" dirty="0">
              <a:solidFill>
                <a:schemeClr val="tx1"/>
              </a:solidFill>
            </a:rPr>
            <a:t>years</a:t>
          </a:r>
        </a:p>
        <a:p xmlns:a="http://schemas.openxmlformats.org/drawingml/2006/main">
          <a:r>
            <a:rPr lang="en-US" sz="1400" b="1" dirty="0">
              <a:solidFill>
                <a:schemeClr val="tx1"/>
              </a:solidFill>
            </a:rPr>
            <a:t>Conditional </a:t>
          </a:r>
          <a:r>
            <a:rPr lang="en-US" sz="1400" b="1" dirty="0" smtClean="0">
              <a:solidFill>
                <a:schemeClr val="tx1"/>
              </a:solidFill>
            </a:rPr>
            <a:t>median survival </a:t>
          </a:r>
          <a:r>
            <a:rPr lang="en-US" sz="1400" b="1" dirty="0">
              <a:solidFill>
                <a:schemeClr val="tx1"/>
              </a:solidFill>
            </a:rPr>
            <a:t>= </a:t>
          </a:r>
          <a:r>
            <a:rPr lang="en-US" sz="1400" b="1" dirty="0" smtClean="0">
              <a:solidFill>
                <a:schemeClr val="tx1"/>
              </a:solidFill>
            </a:rPr>
            <a:t>10.0 </a:t>
          </a:r>
          <a:r>
            <a:rPr lang="en-US" sz="1400" b="1" dirty="0">
              <a:solidFill>
                <a:schemeClr val="tx1"/>
              </a:solidFill>
            </a:rPr>
            <a:t>years </a:t>
          </a:r>
          <a:r>
            <a:rPr lang="en-US" sz="1400" b="1" dirty="0" smtClean="0"/>
            <a:t>f</a:t>
          </a:r>
          <a:endParaRPr lang="en-US" sz="1400" b="1" dirty="0"/>
        </a:p>
      </cdr:txBody>
    </cdr:sp>
  </cdr:relSizeAnchor>
  <cdr:relSizeAnchor xmlns:cdr="http://schemas.openxmlformats.org/drawingml/2006/chartDrawing">
    <cdr:from>
      <cdr:x>0.73451</cdr:x>
      <cdr:y>0.55738</cdr:y>
    </cdr:from>
    <cdr:to>
      <cdr:x>0.9646</cdr:x>
      <cdr:y>0.62635</cdr:y>
    </cdr:to>
    <cdr:sp macro="" textlink="">
      <cdr:nvSpPr>
        <cdr:cNvPr id="4" name="TextBox 3"/>
        <cdr:cNvSpPr txBox="1"/>
      </cdr:nvSpPr>
      <cdr:spPr>
        <a:xfrm xmlns:a="http://schemas.openxmlformats.org/drawingml/2006/main">
          <a:off x="6324600" y="2590800"/>
          <a:ext cx="1981213" cy="3205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solidFill>
                <a:srgbClr val="4DEAF1"/>
              </a:solidFill>
            </a:rPr>
            <a:t>N at risk at 25 years = 12</a:t>
          </a:r>
          <a:endParaRPr lang="en-US" sz="1200" b="1" dirty="0">
            <a:solidFill>
              <a:srgbClr val="4DEAF1"/>
            </a:solidFil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0.00885</cdr:x>
      <cdr:y>0</cdr:y>
    </cdr:from>
    <cdr:to>
      <cdr:x>0.0708</cdr:x>
      <cdr:y>0.8871</cdr:y>
    </cdr:to>
    <cdr:sp macro="" textlink="">
      <cdr:nvSpPr>
        <cdr:cNvPr id="3" name="TextBox 2"/>
        <cdr:cNvSpPr txBox="1"/>
      </cdr:nvSpPr>
      <cdr:spPr>
        <a:xfrm xmlns:a="http://schemas.openxmlformats.org/drawingml/2006/main">
          <a:off x="76200" y="0"/>
          <a:ext cx="533400" cy="4191000"/>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pPr algn="ctr" rtl="0"/>
          <a:r>
            <a:rPr lang="en-US" sz="1700" b="1" i="0" baseline="0" dirty="0" smtClean="0">
              <a:solidFill>
                <a:schemeClr val="tx1"/>
              </a:solidFill>
            </a:rPr>
            <a:t>% Free from Severe Renal Dysfunction</a:t>
          </a:r>
        </a:p>
        <a:p xmlns:a="http://schemas.openxmlformats.org/drawingml/2006/main">
          <a:endParaRPr lang="en-US" sz="1100" dirty="0"/>
        </a:p>
      </cdr:txBody>
    </cdr:sp>
  </cdr:relSizeAnchor>
  <cdr:relSizeAnchor xmlns:cdr="http://schemas.openxmlformats.org/drawingml/2006/chartDrawing">
    <cdr:from>
      <cdr:x>0.13274</cdr:x>
      <cdr:y>0.54688</cdr:y>
    </cdr:from>
    <cdr:to>
      <cdr:x>0.68142</cdr:x>
      <cdr:y>0.67188</cdr:y>
    </cdr:to>
    <cdr:sp macro="" textlink="">
      <cdr:nvSpPr>
        <cdr:cNvPr id="4" name="TextBox 3"/>
        <cdr:cNvSpPr txBox="1"/>
      </cdr:nvSpPr>
      <cdr:spPr>
        <a:xfrm xmlns:a="http://schemas.openxmlformats.org/drawingml/2006/main">
          <a:off x="1143000" y="2667000"/>
          <a:ext cx="4724464" cy="609600"/>
        </a:xfrm>
        <a:prstGeom xmlns:a="http://schemas.openxmlformats.org/drawingml/2006/main" prst="rect">
          <a:avLst/>
        </a:prstGeom>
        <a:solidFill xmlns:a="http://schemas.openxmlformats.org/drawingml/2006/main">
          <a:schemeClr val="bg2"/>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US" sz="1500" b="1" dirty="0">
              <a:solidFill>
                <a:schemeClr val="tx1"/>
              </a:solidFill>
            </a:rPr>
            <a:t>*Severe renal dysfunction = </a:t>
          </a:r>
          <a:r>
            <a:rPr lang="en-US" sz="1500" b="1" dirty="0" err="1">
              <a:solidFill>
                <a:schemeClr val="tx1"/>
              </a:solidFill>
            </a:rPr>
            <a:t>Creatinine</a:t>
          </a:r>
          <a:r>
            <a:rPr lang="en-US" sz="1500" b="1" dirty="0">
              <a:solidFill>
                <a:schemeClr val="tx1"/>
              </a:solidFill>
            </a:rPr>
            <a:t> &gt; 2.5 mg/dl (221 </a:t>
          </a:r>
          <a:r>
            <a:rPr lang="en-US" sz="1500" b="1" dirty="0" err="1">
              <a:solidFill>
                <a:schemeClr val="tx1"/>
              </a:solidFill>
            </a:rPr>
            <a:t>μmol</a:t>
          </a:r>
          <a:r>
            <a:rPr lang="en-US" sz="1500" b="1" dirty="0">
              <a:solidFill>
                <a:schemeClr val="tx1"/>
              </a:solidFill>
            </a:rPr>
            <a:t>/L), dialysis or renal transplant</a:t>
          </a:r>
        </a:p>
      </cdr:txBody>
    </cdr:sp>
  </cdr:relSizeAnchor>
</c:userShapes>
</file>

<file path=ppt/drawings/drawing2.xml><?xml version="1.0" encoding="utf-8"?>
<c:userShapes xmlns:c="http://schemas.openxmlformats.org/drawingml/2006/chart">
  <cdr:relSizeAnchor xmlns:cdr="http://schemas.openxmlformats.org/drawingml/2006/chartDrawing">
    <cdr:from>
      <cdr:x>0.53982</cdr:x>
      <cdr:y>0.32742</cdr:y>
    </cdr:from>
    <cdr:to>
      <cdr:x>0.9115</cdr:x>
      <cdr:y>0.49921</cdr:y>
    </cdr:to>
    <cdr:sp macro="" textlink="">
      <cdr:nvSpPr>
        <cdr:cNvPr id="5" name="TextBox 4"/>
        <cdr:cNvSpPr txBox="1"/>
      </cdr:nvSpPr>
      <cdr:spPr>
        <a:xfrm xmlns:a="http://schemas.openxmlformats.org/drawingml/2006/main">
          <a:off x="4648200" y="1571791"/>
          <a:ext cx="3200388" cy="824695"/>
        </a:xfrm>
        <a:prstGeom xmlns:a="http://schemas.openxmlformats.org/drawingml/2006/main" prst="rect">
          <a:avLst/>
        </a:prstGeom>
        <a:solidFill xmlns:a="http://schemas.openxmlformats.org/drawingml/2006/main">
          <a:srgbClr val="000000"/>
        </a:solidFill>
        <a:ln xmlns:a="http://schemas.openxmlformats.org/drawingml/2006/main">
          <a:solidFill>
            <a:srgbClr val="FFFF00"/>
          </a:solidFill>
        </a:ln>
      </cdr:spPr>
      <cdr:txBody>
        <a:bodyPr xmlns:a="http://schemas.openxmlformats.org/drawingml/2006/main" vertOverflow="clip" wrap="square" lIns="45720" rIns="45720" rtlCol="0" anchor="ctr" anchorCtr="0"/>
        <a:lstStyle xmlns:a="http://schemas.openxmlformats.org/drawingml/2006/main"/>
        <a:p xmlns:a="http://schemas.openxmlformats.org/drawingml/2006/main">
          <a:r>
            <a:rPr lang="en-US" sz="1400" b="1" dirty="0" smtClean="0">
              <a:solidFill>
                <a:schemeClr val="tx1"/>
              </a:solidFill>
            </a:rPr>
            <a:t>Median survival (years): </a:t>
          </a:r>
        </a:p>
        <a:p xmlns:a="http://schemas.openxmlformats.org/drawingml/2006/main">
          <a:r>
            <a:rPr lang="en-US" sz="1400" b="1" dirty="0" smtClean="0">
              <a:solidFill>
                <a:schemeClr val="tx1"/>
              </a:solidFill>
            </a:rPr>
            <a:t>Primary: 3.5; Conditional=10.3</a:t>
          </a:r>
        </a:p>
        <a:p xmlns:a="http://schemas.openxmlformats.org/drawingml/2006/main">
          <a:r>
            <a:rPr lang="en-US" sz="1400" b="1" dirty="0" smtClean="0">
              <a:solidFill>
                <a:schemeClr val="tx1"/>
              </a:solidFill>
            </a:rPr>
            <a:t>Retransplant: 0.3; Conditional=7.9</a:t>
          </a:r>
        </a:p>
      </cdr:txBody>
    </cdr:sp>
  </cdr:relSizeAnchor>
</c:userShapes>
</file>

<file path=ppt/drawings/drawing3.xml><?xml version="1.0" encoding="utf-8"?>
<c:userShapes xmlns:c="http://schemas.openxmlformats.org/drawingml/2006/chart">
  <cdr:relSizeAnchor xmlns:cdr="http://schemas.openxmlformats.org/drawingml/2006/chartDrawing">
    <cdr:from>
      <cdr:x>0.09735</cdr:x>
      <cdr:y>0.7541</cdr:y>
    </cdr:from>
    <cdr:to>
      <cdr:x>0.65486</cdr:x>
      <cdr:y>0.85783</cdr:y>
    </cdr:to>
    <cdr:sp macro="" textlink="">
      <cdr:nvSpPr>
        <cdr:cNvPr id="2" name="TextBox 1"/>
        <cdr:cNvSpPr txBox="1"/>
      </cdr:nvSpPr>
      <cdr:spPr>
        <a:xfrm xmlns:a="http://schemas.openxmlformats.org/drawingml/2006/main">
          <a:off x="838200" y="3505200"/>
          <a:ext cx="4800558" cy="4821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rgbClr val="FFFF00"/>
              </a:solidFill>
            </a:rPr>
            <a:t>All pair-wise comparisons were significant at p &lt; 0.01</a:t>
          </a:r>
        </a:p>
      </cdr:txBody>
    </cdr:sp>
  </cdr:relSizeAnchor>
  <cdr:relSizeAnchor xmlns:cdr="http://schemas.openxmlformats.org/drawingml/2006/chartDrawing">
    <cdr:from>
      <cdr:x>0.10619</cdr:x>
      <cdr:y>0.05172</cdr:y>
    </cdr:from>
    <cdr:to>
      <cdr:x>0.95575</cdr:x>
      <cdr:y>0.17241</cdr:y>
    </cdr:to>
    <cdr:sp macro="" textlink="">
      <cdr:nvSpPr>
        <cdr:cNvPr id="3" name="TextBox 2"/>
        <cdr:cNvSpPr txBox="1"/>
      </cdr:nvSpPr>
      <cdr:spPr>
        <a:xfrm xmlns:a="http://schemas.openxmlformats.org/drawingml/2006/main">
          <a:off x="914400" y="240405"/>
          <a:ext cx="7315181" cy="560991"/>
        </a:xfrm>
        <a:prstGeom xmlns:a="http://schemas.openxmlformats.org/drawingml/2006/main" prst="rect">
          <a:avLst/>
        </a:prstGeom>
        <a:solidFill xmlns:a="http://schemas.openxmlformats.org/drawingml/2006/main">
          <a:srgbClr val="000000"/>
        </a:solidFill>
        <a:ln xmlns:a="http://schemas.openxmlformats.org/drawingml/2006/main">
          <a:solidFill>
            <a:srgbClr val="FFFF00"/>
          </a:solidFill>
        </a:ln>
      </cdr:spPr>
      <cdr:txBody>
        <a:bodyPr xmlns:a="http://schemas.openxmlformats.org/drawingml/2006/main" vertOverflow="clip" wrap="square" lIns="45720" rIns="45720" rtlCol="0"/>
        <a:lstStyle xmlns:a="http://schemas.openxmlformats.org/drawingml/2006/main"/>
        <a:p xmlns:a="http://schemas.openxmlformats.org/drawingml/2006/main">
          <a:r>
            <a:rPr lang="en-US" sz="1400" b="1" dirty="0" smtClean="0">
              <a:solidFill>
                <a:schemeClr val="tx1"/>
              </a:solidFill>
            </a:rPr>
            <a:t>Median survival (years): 1982-1991=1.9; 1992-2001=3.6; 2002-6/2012=5.6 </a:t>
          </a:r>
        </a:p>
        <a:p xmlns:a="http://schemas.openxmlformats.org/drawingml/2006/main">
          <a:r>
            <a:rPr lang="en-US" sz="1400" b="1" dirty="0" smtClean="0">
              <a:solidFill>
                <a:schemeClr val="tx1"/>
              </a:solidFill>
            </a:rPr>
            <a:t>Conditional median survival (years): 1982-1991=9.0; 1992-2001=10.0; 2002-6/2012=NA</a:t>
          </a:r>
          <a:endParaRPr lang="en-US" sz="14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0.10619</cdr:x>
      <cdr:y>0.70968</cdr:y>
    </cdr:from>
    <cdr:to>
      <cdr:x>0.67257</cdr:x>
      <cdr:y>0.82258</cdr:y>
    </cdr:to>
    <cdr:sp macro="" textlink="">
      <cdr:nvSpPr>
        <cdr:cNvPr id="2" name="TextBox 1"/>
        <cdr:cNvSpPr txBox="1"/>
      </cdr:nvSpPr>
      <cdr:spPr>
        <a:xfrm xmlns:a="http://schemas.openxmlformats.org/drawingml/2006/main">
          <a:off x="914400" y="3352800"/>
          <a:ext cx="4876800" cy="5334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rgbClr val="FFFF00"/>
              </a:solidFill>
            </a:rPr>
            <a:t>No pair-wise comparisons were significant at p &lt; 0.05</a:t>
          </a:r>
          <a:endParaRPr lang="en-US" sz="1400" b="1" dirty="0">
            <a:solidFill>
              <a:srgbClr val="FFFF00"/>
            </a:solidFill>
          </a:endParaRPr>
        </a:p>
      </cdr:txBody>
    </cdr:sp>
  </cdr:relSizeAnchor>
  <cdr:relSizeAnchor xmlns:cdr="http://schemas.openxmlformats.org/drawingml/2006/chartDrawing">
    <cdr:from>
      <cdr:x>0.52212</cdr:x>
      <cdr:y>0.30645</cdr:y>
    </cdr:from>
    <cdr:to>
      <cdr:x>0.92035</cdr:x>
      <cdr:y>0.41936</cdr:y>
    </cdr:to>
    <cdr:sp macro="" textlink="">
      <cdr:nvSpPr>
        <cdr:cNvPr id="4" name="TextBox 3"/>
        <cdr:cNvSpPr txBox="1"/>
      </cdr:nvSpPr>
      <cdr:spPr>
        <a:xfrm xmlns:a="http://schemas.openxmlformats.org/drawingml/2006/main">
          <a:off x="4495800" y="1447800"/>
          <a:ext cx="3429000" cy="533432"/>
        </a:xfrm>
        <a:prstGeom xmlns:a="http://schemas.openxmlformats.org/drawingml/2006/main" prst="rect">
          <a:avLst/>
        </a:prstGeom>
        <a:ln xmlns:a="http://schemas.openxmlformats.org/drawingml/2006/main">
          <a:solidFill>
            <a:srgbClr val="FFFF00"/>
          </a:solidFill>
        </a:ln>
      </cdr:spPr>
      <cdr:txBody>
        <a:bodyPr xmlns:a="http://schemas.openxmlformats.org/drawingml/2006/main" vertOverflow="clip" wrap="square" rtlCol="0"/>
        <a:lstStyle xmlns:a="http://schemas.openxmlformats.org/drawingml/2006/main"/>
        <a:p xmlns:a="http://schemas.openxmlformats.org/drawingml/2006/main">
          <a:r>
            <a:rPr lang="en-US" sz="1300" b="1" dirty="0" smtClean="0">
              <a:solidFill>
                <a:schemeClr val="tx1"/>
              </a:solidFill>
            </a:rPr>
            <a:t>Median survival (years): Congenital=3.3; </a:t>
          </a:r>
          <a:endParaRPr lang="en-US" sz="1300" b="1" dirty="0">
            <a:solidFill>
              <a:schemeClr val="tx1"/>
            </a:solidFill>
          </a:endParaRPr>
        </a:p>
        <a:p xmlns:a="http://schemas.openxmlformats.org/drawingml/2006/main">
          <a:r>
            <a:rPr lang="en-US" sz="1300" b="1" dirty="0" err="1" smtClean="0">
              <a:solidFill>
                <a:schemeClr val="tx1"/>
              </a:solidFill>
            </a:rPr>
            <a:t>Eisenmenger's</a:t>
          </a:r>
          <a:r>
            <a:rPr lang="en-US" sz="1300" b="1" dirty="0" smtClean="0">
              <a:solidFill>
                <a:schemeClr val="tx1"/>
              </a:solidFill>
            </a:rPr>
            <a:t>=5.5; IPAH=4.5</a:t>
          </a:r>
          <a:endParaRPr lang="en-US" sz="1300" b="1" dirty="0">
            <a:solidFill>
              <a:schemeClr val="tx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0.10619</cdr:x>
      <cdr:y>0.74194</cdr:y>
    </cdr:from>
    <cdr:to>
      <cdr:x>0.71681</cdr:x>
      <cdr:y>0.83871</cdr:y>
    </cdr:to>
    <cdr:sp macro="" textlink="">
      <cdr:nvSpPr>
        <cdr:cNvPr id="2" name="TextBox 1"/>
        <cdr:cNvSpPr txBox="1"/>
      </cdr:nvSpPr>
      <cdr:spPr>
        <a:xfrm xmlns:a="http://schemas.openxmlformats.org/drawingml/2006/main">
          <a:off x="914400" y="3505200"/>
          <a:ext cx="5257800" cy="4572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rgbClr val="FFFF00"/>
              </a:solidFill>
            </a:rPr>
            <a:t>No pair-wise comparisons were significant at p &lt; 0.05</a:t>
          </a:r>
          <a:endParaRPr lang="en-US" sz="1400" b="1" dirty="0">
            <a:solidFill>
              <a:srgbClr val="FFFF00"/>
            </a:solidFill>
          </a:endParaRPr>
        </a:p>
      </cdr:txBody>
    </cdr:sp>
  </cdr:relSizeAnchor>
  <cdr:relSizeAnchor xmlns:cdr="http://schemas.openxmlformats.org/drawingml/2006/chartDrawing">
    <cdr:from>
      <cdr:x>0.11504</cdr:x>
      <cdr:y>0.46774</cdr:y>
    </cdr:from>
    <cdr:to>
      <cdr:x>0.56637</cdr:x>
      <cdr:y>0.58065</cdr:y>
    </cdr:to>
    <cdr:sp macro="" textlink="">
      <cdr:nvSpPr>
        <cdr:cNvPr id="4" name="TextBox 3"/>
        <cdr:cNvSpPr txBox="1"/>
      </cdr:nvSpPr>
      <cdr:spPr>
        <a:xfrm xmlns:a="http://schemas.openxmlformats.org/drawingml/2006/main">
          <a:off x="990600" y="2209800"/>
          <a:ext cx="3886223" cy="533418"/>
        </a:xfrm>
        <a:prstGeom xmlns:a="http://schemas.openxmlformats.org/drawingml/2006/main" prst="rect">
          <a:avLst/>
        </a:prstGeom>
        <a:ln xmlns:a="http://schemas.openxmlformats.org/drawingml/2006/main">
          <a:solidFill>
            <a:srgbClr val="FFFF00"/>
          </a:solidFill>
        </a:ln>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tx1"/>
              </a:solidFill>
            </a:rPr>
            <a:t>Median survival (years): Congenital=13.6; </a:t>
          </a:r>
          <a:endParaRPr lang="en-US" sz="1400" b="1" dirty="0">
            <a:solidFill>
              <a:schemeClr val="tx1"/>
            </a:solidFill>
          </a:endParaRPr>
        </a:p>
        <a:p xmlns:a="http://schemas.openxmlformats.org/drawingml/2006/main">
          <a:r>
            <a:rPr lang="en-US" sz="1400" b="1" dirty="0" err="1" smtClean="0">
              <a:solidFill>
                <a:schemeClr val="tx1"/>
              </a:solidFill>
            </a:rPr>
            <a:t>Eisenmenger's</a:t>
          </a:r>
          <a:r>
            <a:rPr lang="en-US" sz="1400" b="1" dirty="0" smtClean="0">
              <a:solidFill>
                <a:schemeClr val="tx1"/>
              </a:solidFill>
            </a:rPr>
            <a:t>=11.1; IPAH=10.1 </a:t>
          </a:r>
          <a:endParaRPr lang="en-US" sz="1400" b="1" dirty="0">
            <a:solidFill>
              <a:schemeClr val="tx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0.17391</cdr:x>
      <cdr:y>0.90625</cdr:y>
    </cdr:from>
    <cdr:to>
      <cdr:x>0.3913</cdr:x>
      <cdr:y>0.97405</cdr:y>
    </cdr:to>
    <cdr:sp macro="" textlink="">
      <cdr:nvSpPr>
        <cdr:cNvPr id="2" name="TextBox 1"/>
        <cdr:cNvSpPr txBox="1"/>
      </cdr:nvSpPr>
      <cdr:spPr>
        <a:xfrm xmlns:a="http://schemas.openxmlformats.org/drawingml/2006/main">
          <a:off x="1524000" y="4419600"/>
          <a:ext cx="1905000" cy="3306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smtClean="0">
              <a:solidFill>
                <a:srgbClr val="FFFF00"/>
              </a:solidFill>
            </a:rPr>
            <a:t>4/1994 - 1999</a:t>
          </a:r>
          <a:endParaRPr lang="en-US" sz="1800" b="1" dirty="0">
            <a:solidFill>
              <a:srgbClr val="FFFF00"/>
            </a:solidFill>
          </a:endParaRPr>
        </a:p>
      </cdr:txBody>
    </cdr:sp>
  </cdr:relSizeAnchor>
  <cdr:relSizeAnchor xmlns:cdr="http://schemas.openxmlformats.org/drawingml/2006/chartDrawing">
    <cdr:from>
      <cdr:x>0.73043</cdr:x>
      <cdr:y>0.90625</cdr:y>
    </cdr:from>
    <cdr:to>
      <cdr:x>0.94783</cdr:x>
      <cdr:y>0.97405</cdr:y>
    </cdr:to>
    <cdr:sp macro="" textlink="">
      <cdr:nvSpPr>
        <cdr:cNvPr id="3" name="TextBox 1"/>
        <cdr:cNvSpPr txBox="1"/>
      </cdr:nvSpPr>
      <cdr:spPr>
        <a:xfrm xmlns:a="http://schemas.openxmlformats.org/drawingml/2006/main">
          <a:off x="6400800" y="4419600"/>
          <a:ext cx="1905000" cy="3306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800" b="1" dirty="0" smtClean="0">
              <a:solidFill>
                <a:srgbClr val="FFFF00"/>
              </a:solidFill>
            </a:rPr>
            <a:t>2000 - 6/2013</a:t>
          </a:r>
          <a:endParaRPr lang="en-US" sz="1800" b="1" dirty="0">
            <a:solidFill>
              <a:srgbClr val="FFFF00"/>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0.06957</cdr:x>
      <cdr:y>0.88525</cdr:y>
    </cdr:from>
    <cdr:to>
      <cdr:x>0.28696</cdr:x>
      <cdr:y>0.96721</cdr:y>
    </cdr:to>
    <cdr:sp macro="" textlink="">
      <cdr:nvSpPr>
        <cdr:cNvPr id="2" name="TextBox 1"/>
        <cdr:cNvSpPr txBox="1"/>
      </cdr:nvSpPr>
      <cdr:spPr>
        <a:xfrm xmlns:a="http://schemas.openxmlformats.org/drawingml/2006/main">
          <a:off x="609642" y="4114819"/>
          <a:ext cx="1904988" cy="38096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1" dirty="0" smtClean="0">
              <a:solidFill>
                <a:srgbClr val="FFFF00"/>
              </a:solidFill>
            </a:rPr>
            <a:t>Any Induction</a:t>
          </a:r>
          <a:endParaRPr lang="en-US" sz="1600" b="1" dirty="0">
            <a:solidFill>
              <a:srgbClr val="FFFF00"/>
            </a:solidFill>
          </a:endParaRPr>
        </a:p>
      </cdr:txBody>
    </cdr:sp>
  </cdr:relSizeAnchor>
  <cdr:relSizeAnchor xmlns:cdr="http://schemas.openxmlformats.org/drawingml/2006/chartDrawing">
    <cdr:from>
      <cdr:x>0.27826</cdr:x>
      <cdr:y>0.88525</cdr:y>
    </cdr:from>
    <cdr:to>
      <cdr:x>0.54783</cdr:x>
      <cdr:y>0.96721</cdr:y>
    </cdr:to>
    <cdr:sp macro="" textlink="">
      <cdr:nvSpPr>
        <cdr:cNvPr id="3" name="TextBox 1"/>
        <cdr:cNvSpPr txBox="1"/>
      </cdr:nvSpPr>
      <cdr:spPr>
        <a:xfrm xmlns:a="http://schemas.openxmlformats.org/drawingml/2006/main">
          <a:off x="2438392" y="4114819"/>
          <a:ext cx="2362242" cy="3809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en-US" sz="1600" b="1" dirty="0" smtClean="0">
              <a:solidFill>
                <a:srgbClr val="FFFF00"/>
              </a:solidFill>
            </a:rPr>
            <a:t>Polyclonal ALG/ATG        </a:t>
          </a:r>
          <a:endParaRPr lang="en-US" sz="1600" dirty="0">
            <a:solidFill>
              <a:srgbClr val="FFFF00"/>
            </a:solidFill>
          </a:endParaRPr>
        </a:p>
      </cdr:txBody>
    </cdr:sp>
  </cdr:relSizeAnchor>
  <cdr:relSizeAnchor xmlns:cdr="http://schemas.openxmlformats.org/drawingml/2006/chartDrawing">
    <cdr:from>
      <cdr:x>0.52174</cdr:x>
      <cdr:y>0.88525</cdr:y>
    </cdr:from>
    <cdr:to>
      <cdr:x>0.73913</cdr:x>
      <cdr:y>0.96721</cdr:y>
    </cdr:to>
    <cdr:sp macro="" textlink="">
      <cdr:nvSpPr>
        <cdr:cNvPr id="5" name="TextBox 1"/>
        <cdr:cNvSpPr txBox="1"/>
      </cdr:nvSpPr>
      <cdr:spPr>
        <a:xfrm xmlns:a="http://schemas.openxmlformats.org/drawingml/2006/main">
          <a:off x="4572008" y="4114819"/>
          <a:ext cx="1904988" cy="3809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en-US" sz="1600" b="1" dirty="0" smtClean="0">
              <a:solidFill>
                <a:srgbClr val="FFFF00"/>
              </a:solidFill>
            </a:rPr>
            <a:t>OKT3</a:t>
          </a:r>
          <a:endParaRPr lang="en-US" sz="1600" dirty="0">
            <a:solidFill>
              <a:srgbClr val="FFFF00"/>
            </a:solidFill>
          </a:endParaRPr>
        </a:p>
      </cdr:txBody>
    </cdr:sp>
  </cdr:relSizeAnchor>
  <cdr:relSizeAnchor xmlns:cdr="http://schemas.openxmlformats.org/drawingml/2006/chartDrawing">
    <cdr:from>
      <cdr:x>0.75652</cdr:x>
      <cdr:y>0.88525</cdr:y>
    </cdr:from>
    <cdr:to>
      <cdr:x>0.97391</cdr:x>
      <cdr:y>0.96721</cdr:y>
    </cdr:to>
    <cdr:sp macro="" textlink="">
      <cdr:nvSpPr>
        <cdr:cNvPr id="6" name="TextBox 1"/>
        <cdr:cNvSpPr txBox="1"/>
      </cdr:nvSpPr>
      <cdr:spPr>
        <a:xfrm xmlns:a="http://schemas.openxmlformats.org/drawingml/2006/main">
          <a:off x="6629400" y="4114800"/>
          <a:ext cx="19050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pPr algn="ctr"/>
          <a:r>
            <a:rPr lang="en-US" sz="1600" b="1" dirty="0" smtClean="0">
              <a:solidFill>
                <a:srgbClr val="FFFF00"/>
              </a:solidFill>
            </a:rPr>
            <a:t>IL-2R Antagonist</a:t>
          </a:r>
          <a:endParaRPr lang="en-US" sz="1600" dirty="0">
            <a:solidFill>
              <a:srgbClr val="FFFF00"/>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0.17699</cdr:x>
      <cdr:y>0.69355</cdr:y>
    </cdr:from>
    <cdr:to>
      <cdr:x>0.52212</cdr:x>
      <cdr:y>0.77419</cdr:y>
    </cdr:to>
    <cdr:sp macro="" textlink="">
      <cdr:nvSpPr>
        <cdr:cNvPr id="2" name="TextBox 1"/>
        <cdr:cNvSpPr txBox="1"/>
      </cdr:nvSpPr>
      <cdr:spPr>
        <a:xfrm xmlns:a="http://schemas.openxmlformats.org/drawingml/2006/main">
          <a:off x="1524000" y="3276600"/>
          <a:ext cx="2971777" cy="380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solidFill>
                <a:srgbClr val="FFFF00"/>
              </a:solidFill>
            </a:rPr>
            <a:t>p</a:t>
          </a:r>
          <a:r>
            <a:rPr lang="en-US" sz="1400" b="1" dirty="0" smtClean="0">
              <a:solidFill>
                <a:srgbClr val="FFFF00"/>
              </a:solidFill>
              <a:latin typeface="+mn-lt"/>
              <a:ea typeface="+mn-ea"/>
              <a:cs typeface="+mn-cs"/>
            </a:rPr>
            <a:t>-value </a:t>
          </a:r>
          <a:r>
            <a:rPr lang="en-US" sz="1400" b="1" dirty="0">
              <a:solidFill>
                <a:srgbClr val="FFFF00"/>
              </a:solidFill>
              <a:latin typeface="+mn-lt"/>
              <a:ea typeface="+mn-ea"/>
              <a:cs typeface="+mn-cs"/>
            </a:rPr>
            <a:t>comparing all = </a:t>
          </a:r>
          <a:r>
            <a:rPr lang="en-US" sz="1400" b="1" dirty="0" smtClean="0">
              <a:solidFill>
                <a:srgbClr val="FFFF00"/>
              </a:solidFill>
              <a:latin typeface="+mn-lt"/>
              <a:ea typeface="+mn-ea"/>
              <a:cs typeface="+mn-cs"/>
            </a:rPr>
            <a:t>0.5325</a:t>
          </a:r>
          <a:endParaRPr lang="en-US" sz="1400" b="1" dirty="0" smtClean="0">
            <a:solidFill>
              <a:srgbClr val="FFFF00"/>
            </a:solidFill>
          </a:endParaRPr>
        </a:p>
        <a:p xmlns:a="http://schemas.openxmlformats.org/drawingml/2006/main">
          <a:endParaRPr lang="en-US" sz="1400" dirty="0">
            <a:solidFill>
              <a:srgbClr val="FFFF00"/>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0.16814</cdr:x>
      <cdr:y>0.69355</cdr:y>
    </cdr:from>
    <cdr:to>
      <cdr:x>0.54867</cdr:x>
      <cdr:y>0.77419</cdr:y>
    </cdr:to>
    <cdr:sp macro="" textlink="">
      <cdr:nvSpPr>
        <cdr:cNvPr id="2" name="TextBox 1"/>
        <cdr:cNvSpPr txBox="1"/>
      </cdr:nvSpPr>
      <cdr:spPr>
        <a:xfrm xmlns:a="http://schemas.openxmlformats.org/drawingml/2006/main">
          <a:off x="1447786" y="3276608"/>
          <a:ext cx="3276614" cy="3809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solidFill>
                <a:srgbClr val="FFFF00"/>
              </a:solidFill>
            </a:rPr>
            <a:t>p</a:t>
          </a:r>
          <a:r>
            <a:rPr lang="en-US" sz="1400" b="1" dirty="0" smtClean="0">
              <a:solidFill>
                <a:srgbClr val="FFFF00"/>
              </a:solidFill>
              <a:latin typeface="+mn-lt"/>
              <a:ea typeface="+mn-ea"/>
              <a:cs typeface="+mn-cs"/>
            </a:rPr>
            <a:t>-value </a:t>
          </a:r>
          <a:r>
            <a:rPr lang="en-US" sz="1400" b="1" dirty="0">
              <a:solidFill>
                <a:srgbClr val="FFFF00"/>
              </a:solidFill>
              <a:latin typeface="+mn-lt"/>
              <a:ea typeface="+mn-ea"/>
              <a:cs typeface="+mn-cs"/>
            </a:rPr>
            <a:t>comparing all = </a:t>
          </a:r>
          <a:r>
            <a:rPr lang="en-US" sz="1400" b="1" dirty="0" smtClean="0">
              <a:solidFill>
                <a:srgbClr val="FFFF00"/>
              </a:solidFill>
              <a:latin typeface="+mn-lt"/>
              <a:ea typeface="+mn-ea"/>
              <a:cs typeface="+mn-cs"/>
            </a:rPr>
            <a:t>0.8307</a:t>
          </a:r>
          <a:endParaRPr lang="en-US" sz="1400" dirty="0" smtClean="0">
            <a:solidFill>
              <a:srgbClr val="FFFF00"/>
            </a:solidFill>
          </a:endParaRPr>
        </a:p>
        <a:p xmlns:a="http://schemas.openxmlformats.org/drawingml/2006/main">
          <a:endParaRPr lang="en-US" sz="1400" b="1" dirty="0" smtClean="0">
            <a:solidFill>
              <a:srgbClr val="FFFF00"/>
            </a:solidFill>
          </a:endParaRPr>
        </a:p>
        <a:p xmlns:a="http://schemas.openxmlformats.org/drawingml/2006/main">
          <a:endParaRPr lang="en-US" sz="1400" dirty="0">
            <a:solidFill>
              <a:srgbClr val="FFFF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DB252C-2B20-4579-B4F5-6B70C5EC6897}" type="datetimeFigureOut">
              <a:rPr lang="en-US" smtClean="0"/>
              <a:pPr/>
              <a:t>10/1/2014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FF3A6-B03F-4710-AAA0-E3CB014C4A59}" type="slidenum">
              <a:rPr lang="en-US" smtClean="0"/>
              <a:pPr/>
              <a:t>‹#›</a:t>
            </a:fld>
            <a:endParaRPr lang="en-US"/>
          </a:p>
        </p:txBody>
      </p:sp>
    </p:spTree>
    <p:extLst>
      <p:ext uri="{BB962C8B-B14F-4D97-AF65-F5344CB8AC3E}">
        <p14:creationId xmlns:p14="http://schemas.microsoft.com/office/powerpoint/2010/main" val="970096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a:t>
            </a:fld>
            <a:endParaRPr lang="en-US" dirty="0"/>
          </a:p>
        </p:txBody>
      </p:sp>
    </p:spTree>
    <p:extLst>
      <p:ext uri="{BB962C8B-B14F-4D97-AF65-F5344CB8AC3E}">
        <p14:creationId xmlns:p14="http://schemas.microsoft.com/office/powerpoint/2010/main" val="1431554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12</a:t>
            </a:fld>
            <a:endParaRPr lang="en-US"/>
          </a:p>
        </p:txBody>
      </p:sp>
    </p:spTree>
    <p:extLst>
      <p:ext uri="{BB962C8B-B14F-4D97-AF65-F5344CB8AC3E}">
        <p14:creationId xmlns:p14="http://schemas.microsoft.com/office/powerpoint/2010/main" val="151833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Transplants with unknown diagnoses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are excluded from this tabulation.</a:t>
            </a:r>
          </a:p>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13</a:t>
            </a:fld>
            <a:endParaRPr lang="en-US"/>
          </a:p>
        </p:txBody>
      </p:sp>
    </p:spTree>
    <p:extLst>
      <p:ext uri="{BB962C8B-B14F-4D97-AF65-F5344CB8AC3E}">
        <p14:creationId xmlns:p14="http://schemas.microsoft.com/office/powerpoint/2010/main" val="3141989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 Transplants with unknown donor ages are excluded from this tabulation.</a:t>
            </a:r>
          </a:p>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14</a:t>
            </a:fld>
            <a:endParaRPr lang="en-US"/>
          </a:p>
        </p:txBody>
      </p:sp>
    </p:spTree>
    <p:extLst>
      <p:ext uri="{BB962C8B-B14F-4D97-AF65-F5344CB8AC3E}">
        <p14:creationId xmlns:p14="http://schemas.microsoft.com/office/powerpoint/2010/main" val="2510251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Survival was calculated using the Kaplan-Meier method, which incorporates information from all transplants for whom any follow-up has been provided.  Since many patients are still alive and some patients have been lost to follow-up, the survival rates are estimates rather than exact rates because the time of death is not known for all patients.  Therefore, 95% confidence limits are provided about the survival rate estimate; the survival rate shown is the best estimate but the true rate will most likely fall within these limits.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median survival is the estimated time point at which 50% of all of the recipients have died.  The conditional median survival is the estimated time point at which 50% of the recipients who survive to at least 1 year have died.  Because the decline in survival is greatest during the first year following transplantation, the conditional survival provides a more realistic expectation of survival time for recipients who survive the early post-transplant period.</a:t>
            </a:r>
          </a:p>
        </p:txBody>
      </p:sp>
      <p:sp>
        <p:nvSpPr>
          <p:cNvPr id="4" name="Slide Number Placeholder 3"/>
          <p:cNvSpPr>
            <a:spLocks noGrp="1"/>
          </p:cNvSpPr>
          <p:nvPr>
            <p:ph type="sldNum" sz="quarter" idx="10"/>
          </p:nvPr>
        </p:nvSpPr>
        <p:spPr/>
        <p:txBody>
          <a:bodyPr/>
          <a:lstStyle/>
          <a:p>
            <a:fld id="{8D3FF3A6-B03F-4710-AAA0-E3CB014C4A59}" type="slidenum">
              <a:rPr lang="en-US" smtClean="0"/>
              <a:pPr/>
              <a:t>16</a:t>
            </a:fld>
            <a:endParaRPr lang="en-US"/>
          </a:p>
        </p:txBody>
      </p:sp>
    </p:spTree>
    <p:extLst>
      <p:ext uri="{BB962C8B-B14F-4D97-AF65-F5344CB8AC3E}">
        <p14:creationId xmlns:p14="http://schemas.microsoft.com/office/powerpoint/2010/main" val="1605525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Survival was calculated using the Kaplan-Meier method, which incorporates information from all transplants for whom any follow-up has been provided.  Since many patients are still alive and some patients have been lost to follow-up, the survival rates are estimates rather than exact rates because the time of death is not known for all patients.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median survival is the estimated time point at which 50% of all of the recipients have died. The conditional median survival is the estimated time point at which 50% of the recipients who survive to at least 1 year have died.  Because the decline in survival is greatest during the first year following transplantation, the conditional survival provides a more realistic expectation of survival time for recipients who survive the early post-transplant period.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Survival rates were compared using the log-rank test statistic. </a:t>
            </a:r>
          </a:p>
        </p:txBody>
      </p:sp>
      <p:sp>
        <p:nvSpPr>
          <p:cNvPr id="4" name="Slide Number Placeholder 3"/>
          <p:cNvSpPr>
            <a:spLocks noGrp="1"/>
          </p:cNvSpPr>
          <p:nvPr>
            <p:ph type="sldNum" sz="quarter" idx="10"/>
          </p:nvPr>
        </p:nvSpPr>
        <p:spPr/>
        <p:txBody>
          <a:bodyPr/>
          <a:lstStyle/>
          <a:p>
            <a:fld id="{8D3FF3A6-B03F-4710-AAA0-E3CB014C4A59}" type="slidenum">
              <a:rPr lang="en-US" smtClean="0"/>
              <a:pPr/>
              <a:t>17</a:t>
            </a:fld>
            <a:endParaRPr lang="en-US"/>
          </a:p>
        </p:txBody>
      </p:sp>
    </p:spTree>
    <p:extLst>
      <p:ext uri="{BB962C8B-B14F-4D97-AF65-F5344CB8AC3E}">
        <p14:creationId xmlns:p14="http://schemas.microsoft.com/office/powerpoint/2010/main" val="483310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Survival was calculated using the Kaplan-Meier method, which incorporates information from all transplants for whom any follow-up has been provided.  Since many patients are still alive and some patients have been lost to follow-up, the survival rates are estimates rather than exact rates because the time of death is not known for all patients. The median survival is the estimated time point at which 50% of all of the recipients have died.  The conditional median survival is the estimated time point at which 50% of the recipients who survive to at least 1 year have died.  Because the decline in survival is greatest during the first year following transplantation, the conditional survival provides a more realistic expectation of survival time for recipients who survive the early post-transplant period.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Survival rates were compared using the log-rank test statistic. </a:t>
            </a:r>
            <a:r>
              <a:rPr lang="en-US" sz="1200" kern="1200" baseline="0" dirty="0" smtClean="0">
                <a:solidFill>
                  <a:schemeClr val="tx1"/>
                </a:solidFill>
                <a:latin typeface="+mn-lt"/>
                <a:ea typeface="+mn-ea"/>
                <a:cs typeface="+mn-cs"/>
              </a:rPr>
              <a:t>Adjustments for multiple comparisons were done using Scheffe’s method.</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18</a:t>
            </a:fld>
            <a:endParaRPr lang="en-US"/>
          </a:p>
        </p:txBody>
      </p:sp>
    </p:spTree>
    <p:extLst>
      <p:ext uri="{BB962C8B-B14F-4D97-AF65-F5344CB8AC3E}">
        <p14:creationId xmlns:p14="http://schemas.microsoft.com/office/powerpoint/2010/main" val="1834183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Survival was calculated using the Kaplan-Meier method, which incorporates information from all transplants for whom any follow-up has been provided.  Since many patients are still alive and some patients have been lost to follow-up, the survival rates are estimates rather than exact rates because the time of death is not known for all patients. The median survival is the estimated time point at which 50% of all of the recipients have died.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Survival rates were compared using the log-rank test statistic. </a:t>
            </a:r>
            <a:r>
              <a:rPr lang="en-US" sz="1200" kern="1200" baseline="0" dirty="0" smtClean="0">
                <a:solidFill>
                  <a:schemeClr val="tx1"/>
                </a:solidFill>
                <a:latin typeface="+mn-lt"/>
                <a:ea typeface="+mn-ea"/>
                <a:cs typeface="+mn-cs"/>
              </a:rPr>
              <a:t>Adjustments for multiple comparisons were done using Scheffe’s method. </a:t>
            </a:r>
            <a:r>
              <a:rPr lang="en-US" sz="1200" kern="1200" dirty="0" smtClean="0">
                <a:solidFill>
                  <a:schemeClr val="tx1"/>
                </a:solidFill>
                <a:latin typeface="+mn-lt"/>
                <a:ea typeface="+mn-ea"/>
                <a:cs typeface="+mn-cs"/>
              </a:rPr>
              <a:t>Results of log-rank</a:t>
            </a:r>
            <a:r>
              <a:rPr lang="en-US" sz="1200" kern="1200" baseline="0" dirty="0" smtClean="0">
                <a:solidFill>
                  <a:schemeClr val="tx1"/>
                </a:solidFill>
                <a:latin typeface="+mn-lt"/>
                <a:ea typeface="+mn-ea"/>
                <a:cs typeface="+mn-cs"/>
              </a:rPr>
              <a:t> test should be interpreted with caution when curves cross.</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19</a:t>
            </a:fld>
            <a:endParaRPr lang="en-US"/>
          </a:p>
        </p:txBody>
      </p:sp>
    </p:spTree>
    <p:extLst>
      <p:ext uri="{BB962C8B-B14F-4D97-AF65-F5344CB8AC3E}">
        <p14:creationId xmlns:p14="http://schemas.microsoft.com/office/powerpoint/2010/main" val="4113364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Survival was calculated using the Kaplan-Meier method, which incorporates information from all transplants for whom any follow-up has been provided.  Since many patients are still alive and some patients have been lost to follow-up, the survival rates are estimates rather than exact rates because the time of death is not known for all patients. The median survival is the estimated time point at which 50% of all of the recipients have died.</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Survival rates were compared using the log-rank test statistic. </a:t>
            </a:r>
            <a:r>
              <a:rPr lang="en-US" sz="1200" kern="1200" baseline="0" dirty="0" smtClean="0">
                <a:solidFill>
                  <a:schemeClr val="tx1"/>
                </a:solidFill>
                <a:latin typeface="+mn-lt"/>
                <a:ea typeface="+mn-ea"/>
                <a:cs typeface="+mn-cs"/>
              </a:rPr>
              <a:t>Adjustments for multiple comparisons were done using Scheffe’s method. </a:t>
            </a:r>
            <a:r>
              <a:rPr lang="en-US" sz="1200" kern="1200" dirty="0" smtClean="0">
                <a:solidFill>
                  <a:schemeClr val="tx1"/>
                </a:solidFill>
                <a:latin typeface="+mn-lt"/>
                <a:ea typeface="+mn-ea"/>
                <a:cs typeface="+mn-cs"/>
              </a:rPr>
              <a:t>Results of log-rank</a:t>
            </a:r>
            <a:r>
              <a:rPr lang="en-US" sz="1200" kern="1200" baseline="0" dirty="0" smtClean="0">
                <a:solidFill>
                  <a:schemeClr val="tx1"/>
                </a:solidFill>
                <a:latin typeface="+mn-lt"/>
                <a:ea typeface="+mn-ea"/>
                <a:cs typeface="+mn-cs"/>
              </a:rPr>
              <a:t> test should be interpreted with caution when curves cross.</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20</a:t>
            </a:fld>
            <a:endParaRPr lang="en-US"/>
          </a:p>
        </p:txBody>
      </p:sp>
    </p:spTree>
    <p:extLst>
      <p:ext uri="{BB962C8B-B14F-4D97-AF65-F5344CB8AC3E}">
        <p14:creationId xmlns:p14="http://schemas.microsoft.com/office/powerpoint/2010/main" val="1025850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Functional status is collected using Karnofsky score for adult recipients.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figure shows the functional status reported on the 1-year, 2-year and 3-year annual follow-ups.  Because all follow-ups between March 2005 and June 2013 were included, the bars do not include the same patients.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21</a:t>
            </a:fld>
            <a:endParaRPr lang="en-US"/>
          </a:p>
        </p:txBody>
      </p:sp>
    </p:spTree>
    <p:extLst>
      <p:ext uri="{BB962C8B-B14F-4D97-AF65-F5344CB8AC3E}">
        <p14:creationId xmlns:p14="http://schemas.microsoft.com/office/powerpoint/2010/main" val="785360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figure shows the employment status reported on the 1-year, 3-year and 5-year annual follow-ups.  Because all follow-ups between April 1994 and June 2013 were included, the bars do not include the same patients.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22</a:t>
            </a:fld>
            <a:endParaRPr lang="en-US"/>
          </a:p>
        </p:txBody>
      </p:sp>
    </p:spTree>
    <p:extLst>
      <p:ext uri="{BB962C8B-B14F-4D97-AF65-F5344CB8AC3E}">
        <p14:creationId xmlns:p14="http://schemas.microsoft.com/office/powerpoint/2010/main" val="1784388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4</a:t>
            </a:fld>
            <a:endParaRPr lang="en-US"/>
          </a:p>
        </p:txBody>
      </p:sp>
    </p:spTree>
    <p:extLst>
      <p:ext uri="{BB962C8B-B14F-4D97-AF65-F5344CB8AC3E}">
        <p14:creationId xmlns:p14="http://schemas.microsoft.com/office/powerpoint/2010/main" val="1766924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figure shows the employment status reported on the 1-year, 3-year and 5-year annual follow-ups.  Because all follow-ups between April 1994 and June 2013 were included, the bars do not include the same patients.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23</a:t>
            </a:fld>
            <a:endParaRPr lang="en-US"/>
          </a:p>
        </p:txBody>
      </p:sp>
    </p:spTree>
    <p:extLst>
      <p:ext uri="{BB962C8B-B14F-4D97-AF65-F5344CB8AC3E}">
        <p14:creationId xmlns:p14="http://schemas.microsoft.com/office/powerpoint/2010/main" val="2581518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figure shows the hospitalizations reported on the 1-year, 3-year and 5-year annual follow-ups, representing the hospitalizations between discharge and 1 year, between the 2-year and 3-year follow-up and between the 4-year and 5-year follow-up, respectively.  Because all follow-ups between April 1994 and June 2013 were included, the bars do not include the same patients.</a:t>
            </a:r>
          </a:p>
        </p:txBody>
      </p:sp>
      <p:sp>
        <p:nvSpPr>
          <p:cNvPr id="4" name="Slide Number Placeholder 3"/>
          <p:cNvSpPr>
            <a:spLocks noGrp="1"/>
          </p:cNvSpPr>
          <p:nvPr>
            <p:ph type="sldNum" sz="quarter" idx="10"/>
          </p:nvPr>
        </p:nvSpPr>
        <p:spPr/>
        <p:txBody>
          <a:bodyPr/>
          <a:lstStyle/>
          <a:p>
            <a:fld id="{8D3FF3A6-B03F-4710-AAA0-E3CB014C4A59}" type="slidenum">
              <a:rPr lang="en-US" smtClean="0"/>
              <a:pPr/>
              <a:t>24</a:t>
            </a:fld>
            <a:endParaRPr lang="en-US"/>
          </a:p>
        </p:txBody>
      </p:sp>
    </p:spTree>
    <p:extLst>
      <p:ext uri="{BB962C8B-B14F-4D97-AF65-F5344CB8AC3E}">
        <p14:creationId xmlns:p14="http://schemas.microsoft.com/office/powerpoint/2010/main" val="2129262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26</a:t>
            </a:fld>
            <a:endParaRPr lang="en-US"/>
          </a:p>
        </p:txBody>
      </p:sp>
    </p:spTree>
    <p:extLst>
      <p:ext uri="{BB962C8B-B14F-4D97-AF65-F5344CB8AC3E}">
        <p14:creationId xmlns:p14="http://schemas.microsoft.com/office/powerpoint/2010/main" val="8293160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27</a:t>
            </a:fld>
            <a:endParaRPr lang="en-US"/>
          </a:p>
        </p:txBody>
      </p:sp>
    </p:spTree>
    <p:extLst>
      <p:ext uri="{BB962C8B-B14F-4D97-AF65-F5344CB8AC3E}">
        <p14:creationId xmlns:p14="http://schemas.microsoft.com/office/powerpoint/2010/main" val="39097804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28</a:t>
            </a:fld>
            <a:endParaRPr lang="en-US"/>
          </a:p>
        </p:txBody>
      </p:sp>
    </p:spTree>
    <p:extLst>
      <p:ext uri="{BB962C8B-B14F-4D97-AF65-F5344CB8AC3E}">
        <p14:creationId xmlns:p14="http://schemas.microsoft.com/office/powerpoint/2010/main" val="2973745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figure shows the maintenance </a:t>
            </a:r>
            <a:r>
              <a:rPr lang="en-US" sz="1200" kern="1200" dirty="0" err="1" smtClean="0">
                <a:solidFill>
                  <a:schemeClr val="tx1"/>
                </a:solidFill>
                <a:latin typeface="+mn-lt"/>
                <a:ea typeface="+mn-ea"/>
                <a:cs typeface="+mn-cs"/>
              </a:rPr>
              <a:t>immunosuppression</a:t>
            </a:r>
            <a:r>
              <a:rPr lang="en-US" sz="1200" kern="1200" dirty="0" smtClean="0">
                <a:solidFill>
                  <a:schemeClr val="tx1"/>
                </a:solidFill>
                <a:latin typeface="+mn-lt"/>
                <a:ea typeface="+mn-ea"/>
                <a:cs typeface="+mn-cs"/>
              </a:rPr>
              <a:t> reported as being provided at the time of the 1-year and 5-year annual follow-up forms.  To provide a snapshot of current practice, only follow-ups occurring between January 2001 and June 2013 were included.  Therefore, this figure does not represent changes in practice between the 1-year follow-up and 5-year follow-up on a cohort of patients.  The patients in the 1-year tabulation are not the same patients as in the 5-year tabulation.</a:t>
            </a: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29</a:t>
            </a:fld>
            <a:endParaRPr lang="en-US"/>
          </a:p>
        </p:txBody>
      </p:sp>
    </p:spTree>
    <p:extLst>
      <p:ext uri="{BB962C8B-B14F-4D97-AF65-F5344CB8AC3E}">
        <p14:creationId xmlns:p14="http://schemas.microsoft.com/office/powerpoint/2010/main" val="109965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figure shows the maintenance </a:t>
            </a:r>
            <a:r>
              <a:rPr lang="en-US" sz="1200" kern="1200" dirty="0" err="1" smtClean="0">
                <a:solidFill>
                  <a:schemeClr val="tx1"/>
                </a:solidFill>
                <a:latin typeface="+mn-lt"/>
                <a:ea typeface="+mn-ea"/>
                <a:cs typeface="+mn-cs"/>
              </a:rPr>
              <a:t>immunosuppression</a:t>
            </a:r>
            <a:r>
              <a:rPr lang="en-US" sz="1200" kern="1200" dirty="0" smtClean="0">
                <a:solidFill>
                  <a:schemeClr val="tx1"/>
                </a:solidFill>
                <a:latin typeface="+mn-lt"/>
                <a:ea typeface="+mn-ea"/>
                <a:cs typeface="+mn-cs"/>
              </a:rPr>
              <a:t> reported as being provided at the time of the 1-year and 5-year annual follow-up forms.  To provide a snapshot of current practice, only follow-ups occurring between January 2001 and June 2013 were included.  Therefore, this figure does not represent changes in practice between the 1-year follow-up and 5-year follow-up on a cohort of patients.  The patients in the 1-year tabulation are not the same patients as in the 5-year tabulation.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30</a:t>
            </a:fld>
            <a:endParaRPr lang="en-US"/>
          </a:p>
        </p:txBody>
      </p:sp>
    </p:spTree>
    <p:extLst>
      <p:ext uri="{BB962C8B-B14F-4D97-AF65-F5344CB8AC3E}">
        <p14:creationId xmlns:p14="http://schemas.microsoft.com/office/powerpoint/2010/main" val="21034276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table shows the percentage of patients experiencing various morbidities as reported on the 1-year annual follow-up form and within 5 years following transplantation. The percentages are based on patients with known responses.  To reduce bias, only patients with responses reported on every follow-up through the 5-year annual follow-up were included in the 5-year analysis.  </a:t>
            </a:r>
            <a:r>
              <a:rPr lang="en-US" sz="1200" kern="1200" smtClean="0">
                <a:solidFill>
                  <a:schemeClr val="tx1"/>
                </a:solidFill>
                <a:latin typeface="+mn-lt"/>
                <a:ea typeface="+mn-ea"/>
                <a:cs typeface="+mn-cs"/>
              </a:rPr>
              <a:t>Because the outcomes are reported to be unknown at different rates the number with known responses for each outcome are also provided</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32</a:t>
            </a:fld>
            <a:endParaRPr lang="en-US"/>
          </a:p>
        </p:txBody>
      </p:sp>
    </p:spTree>
    <p:extLst>
      <p:ext uri="{BB962C8B-B14F-4D97-AF65-F5344CB8AC3E}">
        <p14:creationId xmlns:p14="http://schemas.microsoft.com/office/powerpoint/2010/main" val="38669026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Freedom from CAV and from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rates were computed using the Kaplan-Meier method.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development of CAV and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is reported on annual follow-ups; a date of diagnosis is not provided.  For this figure the date of follow-up was used as the date of occurrence.  Patients were included in the analysis until an unknown response for CAV was reported.  Therefore, the rates seen here may differ from those reported in the cumulative prevalence slide which is based on only those patients with known responses for CAV at all follow-up time points.</a:t>
            </a:r>
          </a:p>
        </p:txBody>
      </p:sp>
      <p:sp>
        <p:nvSpPr>
          <p:cNvPr id="4" name="Slide Number Placeholder 3"/>
          <p:cNvSpPr>
            <a:spLocks noGrp="1"/>
          </p:cNvSpPr>
          <p:nvPr>
            <p:ph type="sldNum" sz="quarter" idx="10"/>
          </p:nvPr>
        </p:nvSpPr>
        <p:spPr/>
        <p:txBody>
          <a:bodyPr/>
          <a:lstStyle/>
          <a:p>
            <a:fld id="{8D3FF3A6-B03F-4710-AAA0-E3CB014C4A59}" type="slidenum">
              <a:rPr lang="en-US" smtClean="0"/>
              <a:pPr/>
              <a:t>33</a:t>
            </a:fld>
            <a:endParaRPr lang="en-US"/>
          </a:p>
        </p:txBody>
      </p:sp>
    </p:spTree>
    <p:extLst>
      <p:ext uri="{BB962C8B-B14F-4D97-AF65-F5344CB8AC3E}">
        <p14:creationId xmlns:p14="http://schemas.microsoft.com/office/powerpoint/2010/main" val="38241256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Freedom from CAV rates were computed using the Kaplan-Meier method.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development of CAV is reported on annual follow-ups; a date of diagnosis is not provided.  For this figure the date of follow-up was used as the date of occurrence.  Patients were included in the analysis until an unknown response for CAV was reported.  Therefore, the rates seen here may differ from those reported in the cumulative prevalence slide which is based on only those patients with known responses for CAV at all follow-up time points.</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Rates were compared using the log-rank test statistic. </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34</a:t>
            </a:fld>
            <a:endParaRPr lang="en-US"/>
          </a:p>
        </p:txBody>
      </p:sp>
    </p:spTree>
    <p:extLst>
      <p:ext uri="{BB962C8B-B14F-4D97-AF65-F5344CB8AC3E}">
        <p14:creationId xmlns:p14="http://schemas.microsoft.com/office/powerpoint/2010/main" val="300295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43000" y="685800"/>
            <a:ext cx="4572000" cy="3429000"/>
          </a:xfrm>
          <a:ln/>
        </p:spPr>
      </p:sp>
      <p:sp>
        <p:nvSpPr>
          <p:cNvPr id="137219" name="Rectangle 3"/>
          <p:cNvSpPr>
            <a:spLocks noGrp="1" noChangeArrowheads="1"/>
          </p:cNvSpPr>
          <p:nvPr>
            <p:ph type="body" idx="1"/>
          </p:nvPr>
        </p:nvSpPr>
        <p:spPr>
          <a:xfrm>
            <a:off x="686731" y="4344336"/>
            <a:ext cx="5484540" cy="4113553"/>
          </a:xfrm>
          <a:ln/>
        </p:spPr>
        <p:txBody>
          <a:bodyPr/>
          <a:lstStyle/>
          <a:p>
            <a:endParaRPr lang="en-US" dirty="0" smtClean="0"/>
          </a:p>
        </p:txBody>
      </p:sp>
    </p:spTree>
    <p:extLst>
      <p:ext uri="{BB962C8B-B14F-4D97-AF65-F5344CB8AC3E}">
        <p14:creationId xmlns:p14="http://schemas.microsoft.com/office/powerpoint/2010/main" val="3441348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Freedom from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rates were computed using the Kaplan-Meier method.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development of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is reported on annual follow-ups; a date of diagnosis is not provided.  For this figure the date of follow-up was used as the date of occurrence.  Patients were included in the analysis until an unknown response for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was reported.  Therefore, the rates seen here may differ from those reported in the cumulative prevalence slide which is based on only those patients with known responses for </a:t>
            </a:r>
            <a:r>
              <a:rPr lang="en-US" sz="1200" kern="1200" dirty="0" err="1" smtClean="0">
                <a:solidFill>
                  <a:schemeClr val="tx1"/>
                </a:solidFill>
                <a:latin typeface="+mn-lt"/>
                <a:ea typeface="+mn-ea"/>
                <a:cs typeface="+mn-cs"/>
              </a:rPr>
              <a:t>bronchiolitis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obliterans</a:t>
            </a:r>
            <a:r>
              <a:rPr lang="en-US" sz="1200" kern="1200" dirty="0" smtClean="0">
                <a:solidFill>
                  <a:schemeClr val="tx1"/>
                </a:solidFill>
                <a:latin typeface="+mn-lt"/>
                <a:ea typeface="+mn-ea"/>
                <a:cs typeface="+mn-cs"/>
              </a:rPr>
              <a:t> at all follow-up time points.</a:t>
            </a:r>
          </a:p>
        </p:txBody>
      </p:sp>
      <p:sp>
        <p:nvSpPr>
          <p:cNvPr id="4" name="Slide Number Placeholder 3"/>
          <p:cNvSpPr>
            <a:spLocks noGrp="1"/>
          </p:cNvSpPr>
          <p:nvPr>
            <p:ph type="sldNum" sz="quarter" idx="10"/>
          </p:nvPr>
        </p:nvSpPr>
        <p:spPr/>
        <p:txBody>
          <a:bodyPr/>
          <a:lstStyle/>
          <a:p>
            <a:fld id="{8D3FF3A6-B03F-4710-AAA0-E3CB014C4A59}" type="slidenum">
              <a:rPr lang="en-US" smtClean="0"/>
              <a:pPr/>
              <a:t>35</a:t>
            </a:fld>
            <a:endParaRPr lang="en-US"/>
          </a:p>
        </p:txBody>
      </p:sp>
    </p:spTree>
    <p:extLst>
      <p:ext uri="{BB962C8B-B14F-4D97-AF65-F5344CB8AC3E}">
        <p14:creationId xmlns:p14="http://schemas.microsoft.com/office/powerpoint/2010/main" val="26144829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Freedom from severe renal dysfunction rates were computed using the Kaplan-Meier method.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development of severe renal dysfunction is reported on annual follow-ups; a date of diagnosis is not provided.  For this figure the date of follow-up was used as the date of occurrence.  Patients were included in the analysis until an unknown response for severe renal dysfunction was reported.  Therefore, the rates seen here may differ from those reported in the cumulative prevalence slide which is based on only those patients with known responses for severe renal dysfunction at all follow-up time points.</a:t>
            </a: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36</a:t>
            </a:fld>
            <a:endParaRPr lang="en-US"/>
          </a:p>
        </p:txBody>
      </p:sp>
    </p:spTree>
    <p:extLst>
      <p:ext uri="{BB962C8B-B14F-4D97-AF65-F5344CB8AC3E}">
        <p14:creationId xmlns:p14="http://schemas.microsoft.com/office/powerpoint/2010/main" val="15312667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table shows the percentage of patients with malignancies reported within 1 year, within 5 years and within 10 years following transplantation. The percentages are based on patients with known responses.  To reduce bias, only patients with responses reported on every follow-up through the 5-year (or 10-year) annual follow-up were included in the “5-Year Survivors” (or “10-Year Survivors”) column.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37</a:t>
            </a:fld>
            <a:endParaRPr lang="en-US"/>
          </a:p>
        </p:txBody>
      </p:sp>
    </p:spTree>
    <p:extLst>
      <p:ext uri="{BB962C8B-B14F-4D97-AF65-F5344CB8AC3E}">
        <p14:creationId xmlns:p14="http://schemas.microsoft.com/office/powerpoint/2010/main" val="13460743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Freedom from malignancy rates were computed using the Kaplan-Meier method.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development of malignancy is reported on annual follow-ups; a date of diagnosis is not provided.  For this figure the date of follow-up was used as the date of occurrence.  Patients were included in the analysis until an unknown response for malignancy was reported.  Therefore, the rates seen here may differ from those reported in the cumulative prevalence slide which is based on only those patients with known responses for malignancy at all follow-up time points.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38</a:t>
            </a:fld>
            <a:endParaRPr lang="en-US"/>
          </a:p>
        </p:txBody>
      </p:sp>
    </p:spTree>
    <p:extLst>
      <p:ext uri="{BB962C8B-B14F-4D97-AF65-F5344CB8AC3E}">
        <p14:creationId xmlns:p14="http://schemas.microsoft.com/office/powerpoint/2010/main" val="601751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Only known causes of death are included in the tabulation.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39</a:t>
            </a:fld>
            <a:endParaRPr lang="en-US"/>
          </a:p>
        </p:txBody>
      </p:sp>
    </p:spTree>
    <p:extLst>
      <p:ext uri="{BB962C8B-B14F-4D97-AF65-F5344CB8AC3E}">
        <p14:creationId xmlns:p14="http://schemas.microsoft.com/office/powerpoint/2010/main" val="16112867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Only known causes of death are included in the tabulation.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40</a:t>
            </a:fld>
            <a:endParaRPr lang="en-US"/>
          </a:p>
        </p:txBody>
      </p:sp>
    </p:spTree>
    <p:extLst>
      <p:ext uri="{BB962C8B-B14F-4D97-AF65-F5344CB8AC3E}">
        <p14:creationId xmlns:p14="http://schemas.microsoft.com/office/powerpoint/2010/main" val="7093522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Only known causes of death are included in the tabulation.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41</a:t>
            </a:fld>
            <a:endParaRPr lang="en-US"/>
          </a:p>
        </p:txBody>
      </p:sp>
    </p:spTree>
    <p:extLst>
      <p:ext uri="{BB962C8B-B14F-4D97-AF65-F5344CB8AC3E}">
        <p14:creationId xmlns:p14="http://schemas.microsoft.com/office/powerpoint/2010/main" val="18740572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Analysis excludes living donor transplants unless specifically stated otherwise.</a:t>
            </a:r>
          </a:p>
        </p:txBody>
      </p:sp>
      <p:sp>
        <p:nvSpPr>
          <p:cNvPr id="4" name="Slide Number Placeholder 3"/>
          <p:cNvSpPr>
            <a:spLocks noGrp="1"/>
          </p:cNvSpPr>
          <p:nvPr>
            <p:ph type="sldNum" sz="quarter" idx="10"/>
          </p:nvPr>
        </p:nvSpPr>
        <p:spPr/>
        <p:txBody>
          <a:bodyPr/>
          <a:lstStyle/>
          <a:p>
            <a:fld id="{2C4CF527-DB22-4A89-A796-D9BF6FBA4C61}" type="slidenum">
              <a:rPr lang="en-US" smtClean="0"/>
              <a:pPr/>
              <a:t>42</a:t>
            </a:fld>
            <a:endParaRPr lang="en-US"/>
          </a:p>
        </p:txBody>
      </p:sp>
    </p:spTree>
    <p:extLst>
      <p:ext uri="{BB962C8B-B14F-4D97-AF65-F5344CB8AC3E}">
        <p14:creationId xmlns:p14="http://schemas.microsoft.com/office/powerpoint/2010/main" val="8396435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Multivariable analysis was performed using a proportional hazards model censoring all patients at 1 year.  Continuous factors were fit using a restricted cubic spline.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Analyses were limited to transplants having essentially complete information regarding risk factors.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43</a:t>
            </a:fld>
            <a:endParaRPr lang="en-US"/>
          </a:p>
        </p:txBody>
      </p:sp>
    </p:spTree>
    <p:extLst>
      <p:ext uri="{BB962C8B-B14F-4D97-AF65-F5344CB8AC3E}">
        <p14:creationId xmlns:p14="http://schemas.microsoft.com/office/powerpoint/2010/main" val="179183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Multivariable analysis was performed using a proportional hazards model censoring all patients at 1 year.  Continuous factors were fit using a restricted cubic spline.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Analyses were limited to transplants having essentially complete information regarding risk factors.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44</a:t>
            </a:fld>
            <a:endParaRPr lang="en-US"/>
          </a:p>
        </p:txBody>
      </p:sp>
    </p:spTree>
    <p:extLst>
      <p:ext uri="{BB962C8B-B14F-4D97-AF65-F5344CB8AC3E}">
        <p14:creationId xmlns:p14="http://schemas.microsoft.com/office/powerpoint/2010/main" val="200126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D3FF3A6-B03F-4710-AAA0-E3CB014C4A59}" type="slidenum">
              <a:rPr lang="en-US" smtClean="0"/>
              <a:pPr/>
              <a:t>6</a:t>
            </a:fld>
            <a:endParaRPr lang="en-US"/>
          </a:p>
        </p:txBody>
      </p:sp>
    </p:spTree>
    <p:extLst>
      <p:ext uri="{BB962C8B-B14F-4D97-AF65-F5344CB8AC3E}">
        <p14:creationId xmlns:p14="http://schemas.microsoft.com/office/powerpoint/2010/main" val="239546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7</a:t>
            </a:fld>
            <a:endParaRPr lang="en-US"/>
          </a:p>
        </p:txBody>
      </p:sp>
    </p:spTree>
    <p:extLst>
      <p:ext uri="{BB962C8B-B14F-4D97-AF65-F5344CB8AC3E}">
        <p14:creationId xmlns:p14="http://schemas.microsoft.com/office/powerpoint/2010/main" val="3299279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8</a:t>
            </a:fld>
            <a:endParaRPr lang="en-US"/>
          </a:p>
        </p:txBody>
      </p:sp>
    </p:spTree>
    <p:extLst>
      <p:ext uri="{BB962C8B-B14F-4D97-AF65-F5344CB8AC3E}">
        <p14:creationId xmlns:p14="http://schemas.microsoft.com/office/powerpoint/2010/main" val="3392034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9</a:t>
            </a:fld>
            <a:endParaRPr lang="en-US"/>
          </a:p>
        </p:txBody>
      </p:sp>
    </p:spTree>
    <p:extLst>
      <p:ext uri="{BB962C8B-B14F-4D97-AF65-F5344CB8AC3E}">
        <p14:creationId xmlns:p14="http://schemas.microsoft.com/office/powerpoint/2010/main" val="3660392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10</a:t>
            </a:fld>
            <a:endParaRPr lang="en-US"/>
          </a:p>
        </p:txBody>
      </p:sp>
    </p:spTree>
    <p:extLst>
      <p:ext uri="{BB962C8B-B14F-4D97-AF65-F5344CB8AC3E}">
        <p14:creationId xmlns:p14="http://schemas.microsoft.com/office/powerpoint/2010/main" val="534706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3FF3A6-B03F-4710-AAA0-E3CB014C4A59}" type="slidenum">
              <a:rPr lang="en-US" smtClean="0"/>
              <a:pPr/>
              <a:t>11</a:t>
            </a:fld>
            <a:endParaRPr lang="en-US"/>
          </a:p>
        </p:txBody>
      </p:sp>
    </p:spTree>
    <p:extLst>
      <p:ext uri="{BB962C8B-B14F-4D97-AF65-F5344CB8AC3E}">
        <p14:creationId xmlns:p14="http://schemas.microsoft.com/office/powerpoint/2010/main" val="274804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8392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00200"/>
            <a:ext cx="7772400" cy="4114800"/>
          </a:xfrm>
        </p:spPr>
        <p:txBody>
          <a:bodyPr/>
          <a:lstStyle/>
          <a:p>
            <a:pPr lvl="0"/>
            <a:endParaRPr lang="en-US" noProof="0" dirty="0" smtClean="0"/>
          </a:p>
        </p:txBody>
      </p:sp>
    </p:spTree>
    <p:extLst>
      <p:ext uri="{BB962C8B-B14F-4D97-AF65-F5344CB8AC3E}">
        <p14:creationId xmlns:p14="http://schemas.microsoft.com/office/powerpoint/2010/main" val="2448684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5000">
              <a:srgbClr val="330033"/>
            </a:gs>
            <a:gs pos="100000">
              <a:schemeClr val="tx1"/>
            </a:gs>
          </a:gsLst>
          <a:lin ang="162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5000"/>
        <a:buFont typeface="Webdings" charset="2"/>
        <a:buChar char="&lt;"/>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Times" charset="0"/>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Font typeface="Times" charset="0"/>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Font typeface="Times"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Working_heartlung.pp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dirty="0" smtClean="0"/>
              <a:t>HEART-LUNG TRANSPLANTATION</a:t>
            </a:r>
            <a:endParaRPr lang="en-US" dirty="0"/>
          </a:p>
        </p:txBody>
      </p:sp>
      <p:sp>
        <p:nvSpPr>
          <p:cNvPr id="3" name="Subtitle 2"/>
          <p:cNvSpPr>
            <a:spLocks noGrp="1"/>
          </p:cNvSpPr>
          <p:nvPr>
            <p:ph type="subTitle" idx="1"/>
          </p:nvPr>
        </p:nvSpPr>
        <p:spPr/>
        <p:txBody>
          <a:bodyPr/>
          <a:lstStyle/>
          <a:p>
            <a:r>
              <a:rPr lang="en-US" dirty="0" smtClean="0"/>
              <a:t>Adult Recipients</a:t>
            </a:r>
            <a:endParaRPr lang="en-US" dirty="0"/>
          </a:p>
        </p:txBody>
      </p:sp>
      <p:grpSp>
        <p:nvGrpSpPr>
          <p:cNvPr id="8" name="Group 7"/>
          <p:cNvGrpSpPr/>
          <p:nvPr/>
        </p:nvGrpSpPr>
        <p:grpSpPr>
          <a:xfrm>
            <a:off x="2" y="6146792"/>
            <a:ext cx="4715932" cy="711201"/>
            <a:chOff x="1" y="6067776"/>
            <a:chExt cx="4952999" cy="790224"/>
          </a:xfrm>
        </p:grpSpPr>
        <p:pic>
          <p:nvPicPr>
            <p:cNvPr id="10" name="Picture 9"/>
            <p:cNvPicPr>
              <a:picLocks noChangeAspect="1"/>
            </p:cNvPicPr>
            <p:nvPr/>
          </p:nvPicPr>
          <p:blipFill>
            <a:blip r:embed="rId2" cstate="print"/>
            <a:stretch>
              <a:fillRect/>
            </a:stretch>
          </p:blipFill>
          <p:spPr>
            <a:xfrm>
              <a:off x="1" y="6172200"/>
              <a:ext cx="4952999" cy="685800"/>
            </a:xfrm>
            <a:prstGeom prst="rect">
              <a:avLst/>
            </a:prstGeom>
          </p:spPr>
        </p:pic>
        <p:sp>
          <p:nvSpPr>
            <p:cNvPr id="15" name="TextBox 14"/>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lstStyle/>
          <a:p>
            <a:r>
              <a:rPr lang="en-US" sz="2600" dirty="0" smtClean="0"/>
              <a:t>Adult Heart-Lung Transplants</a:t>
            </a:r>
            <a:br>
              <a:rPr lang="en-US" sz="2600" dirty="0" smtClean="0"/>
            </a:br>
            <a:r>
              <a:rPr lang="en-US" sz="2400" dirty="0" smtClean="0"/>
              <a:t>Major Indications by Year (%)</a:t>
            </a:r>
            <a:endParaRPr lang="en-US" sz="24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69340726"/>
              </p:ext>
            </p:extLst>
          </p:nvPr>
        </p:nvGraphicFramePr>
        <p:xfrm>
          <a:off x="228600" y="1371600"/>
          <a:ext cx="8763000" cy="4869174"/>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lstStyle/>
          <a:p>
            <a:r>
              <a:rPr lang="en-US" sz="2600" dirty="0" smtClean="0"/>
              <a:t>Adult Heart-Lung Transplants</a:t>
            </a:r>
            <a:r>
              <a:rPr lang="en-US" sz="2400" dirty="0" smtClean="0"/>
              <a:t/>
            </a:r>
            <a:br>
              <a:rPr lang="en-US" sz="2400" dirty="0" smtClean="0"/>
            </a:br>
            <a:r>
              <a:rPr lang="en-US" sz="2400" dirty="0" smtClean="0"/>
              <a:t>Major Indications by Year (Number)</a:t>
            </a:r>
            <a:endParaRPr lang="en-US" sz="24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59922786"/>
              </p:ext>
            </p:extLst>
          </p:nvPr>
        </p:nvGraphicFramePr>
        <p:xfrm>
          <a:off x="152400" y="1371600"/>
          <a:ext cx="8763000" cy="4869174"/>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90600"/>
          </a:xfrm>
        </p:spPr>
        <p:txBody>
          <a:bodyPr/>
          <a:lstStyle/>
          <a:p>
            <a:r>
              <a:rPr lang="en-US" sz="2600" dirty="0" smtClean="0"/>
              <a:t>Adult Heart-Lung Transplants</a:t>
            </a:r>
            <a:br>
              <a:rPr lang="en-US" sz="2600" dirty="0" smtClean="0"/>
            </a:br>
            <a:r>
              <a:rPr lang="en-US" sz="2400" dirty="0" smtClean="0"/>
              <a:t>Age Distribution by Location</a:t>
            </a:r>
            <a:br>
              <a:rPr lang="en-US" sz="2400" dirty="0" smtClean="0"/>
            </a:br>
            <a:r>
              <a:rPr lang="en-US" sz="2000" dirty="0" smtClean="0"/>
              <a:t>(Transplants: January 2000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7391741"/>
              </p:ext>
            </p:extLst>
          </p:nvPr>
        </p:nvGraphicFramePr>
        <p:xfrm>
          <a:off x="304800" y="1447800"/>
          <a:ext cx="83820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p:cNvGrpSpPr/>
          <p:nvPr/>
        </p:nvGrpSpPr>
        <p:grpSpPr>
          <a:xfrm>
            <a:off x="2" y="6146792"/>
            <a:ext cx="4715932" cy="711201"/>
            <a:chOff x="1" y="6067776"/>
            <a:chExt cx="4952999" cy="790224"/>
          </a:xfrm>
        </p:grpSpPr>
        <p:pic>
          <p:nvPicPr>
            <p:cNvPr id="12" name="Picture 11"/>
            <p:cNvPicPr>
              <a:picLocks noChangeAspect="1"/>
            </p:cNvPicPr>
            <p:nvPr/>
          </p:nvPicPr>
          <p:blipFill>
            <a:blip r:embed="rId4" cstate="print"/>
            <a:stretch>
              <a:fillRect/>
            </a:stretch>
          </p:blipFill>
          <p:spPr>
            <a:xfrm>
              <a:off x="1" y="6172200"/>
              <a:ext cx="4952999" cy="685800"/>
            </a:xfrm>
            <a:prstGeom prst="rect">
              <a:avLst/>
            </a:prstGeom>
          </p:spPr>
        </p:pic>
        <p:sp>
          <p:nvSpPr>
            <p:cNvPr id="13" name="TextBox 12"/>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sz="2600" dirty="0" smtClean="0"/>
              <a:t>Adult Heart-Lung Transplants</a:t>
            </a:r>
            <a:r>
              <a:rPr lang="en-US" sz="2400" dirty="0" smtClean="0"/>
              <a:t/>
            </a:r>
            <a:br>
              <a:rPr lang="en-US" sz="2400" dirty="0" smtClean="0"/>
            </a:br>
            <a:r>
              <a:rPr lang="en-US" sz="2400" dirty="0" smtClean="0"/>
              <a:t>Diagnosis Distribution by Location</a:t>
            </a:r>
            <a:br>
              <a:rPr lang="en-US" sz="2400" dirty="0" smtClean="0"/>
            </a:br>
            <a:r>
              <a:rPr lang="en-US" sz="2000" dirty="0" smtClean="0"/>
              <a:t>(Transplants: January 2000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15957798"/>
              </p:ext>
            </p:extLst>
          </p:nvPr>
        </p:nvGraphicFramePr>
        <p:xfrm>
          <a:off x="152400" y="1447800"/>
          <a:ext cx="88392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p:cNvGrpSpPr/>
          <p:nvPr/>
        </p:nvGrpSpPr>
        <p:grpSpPr>
          <a:xfrm>
            <a:off x="2" y="6146792"/>
            <a:ext cx="4715932" cy="711201"/>
            <a:chOff x="1" y="6067776"/>
            <a:chExt cx="4952999" cy="790224"/>
          </a:xfrm>
        </p:grpSpPr>
        <p:pic>
          <p:nvPicPr>
            <p:cNvPr id="12" name="Picture 11"/>
            <p:cNvPicPr>
              <a:picLocks noChangeAspect="1"/>
            </p:cNvPicPr>
            <p:nvPr/>
          </p:nvPicPr>
          <p:blipFill>
            <a:blip r:embed="rId4" cstate="print"/>
            <a:stretch>
              <a:fillRect/>
            </a:stretch>
          </p:blipFill>
          <p:spPr>
            <a:xfrm>
              <a:off x="1" y="6172200"/>
              <a:ext cx="4952999" cy="685800"/>
            </a:xfrm>
            <a:prstGeom prst="rect">
              <a:avLst/>
            </a:prstGeom>
          </p:spPr>
        </p:pic>
        <p:sp>
          <p:nvSpPr>
            <p:cNvPr id="13" name="TextBox 12"/>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sz="2600" dirty="0" smtClean="0"/>
              <a:t>Adult Heart-Lung Transplants</a:t>
            </a:r>
            <a:r>
              <a:rPr lang="en-US" sz="2400" dirty="0" smtClean="0"/>
              <a:t/>
            </a:r>
            <a:br>
              <a:rPr lang="en-US" sz="2400" dirty="0" smtClean="0"/>
            </a:br>
            <a:r>
              <a:rPr lang="en-US" sz="2800" dirty="0" smtClean="0"/>
              <a:t> </a:t>
            </a:r>
            <a:r>
              <a:rPr lang="en-US" sz="2400" dirty="0" smtClean="0"/>
              <a:t>Donor Age Distribution by Location</a:t>
            </a:r>
            <a:br>
              <a:rPr lang="en-US" sz="2400" dirty="0" smtClean="0"/>
            </a:br>
            <a:r>
              <a:rPr lang="en-US" sz="2000" dirty="0" smtClean="0"/>
              <a:t>(Transplants: January 2000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9423891"/>
              </p:ext>
            </p:extLst>
          </p:nvPr>
        </p:nvGraphicFramePr>
        <p:xfrm>
          <a:off x="152400" y="1524000"/>
          <a:ext cx="88392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dirty="0" smtClean="0"/>
              <a:t>Post Transplant Survival and Other Outcomes</a:t>
            </a:r>
            <a:endParaRPr lang="en-US" dirty="0"/>
          </a:p>
        </p:txBody>
      </p:sp>
      <p:grpSp>
        <p:nvGrpSpPr>
          <p:cNvPr id="7" name="Group 6"/>
          <p:cNvGrpSpPr/>
          <p:nvPr/>
        </p:nvGrpSpPr>
        <p:grpSpPr>
          <a:xfrm>
            <a:off x="2" y="6146792"/>
            <a:ext cx="4715932" cy="711201"/>
            <a:chOff x="1" y="6067776"/>
            <a:chExt cx="4952999" cy="790224"/>
          </a:xfrm>
        </p:grpSpPr>
        <p:pic>
          <p:nvPicPr>
            <p:cNvPr id="9" name="Picture 8"/>
            <p:cNvPicPr>
              <a:picLocks noChangeAspect="1"/>
            </p:cNvPicPr>
            <p:nvPr/>
          </p:nvPicPr>
          <p:blipFill>
            <a:blip r:embed="rId2"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6" name="TextBox 5"/>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sz="2600" dirty="0" smtClean="0"/>
              <a:t>Adult Heart-Lung Transplants</a:t>
            </a:r>
            <a:r>
              <a:rPr lang="en-US" sz="3200" dirty="0" smtClean="0"/>
              <a:t/>
            </a:r>
            <a:br>
              <a:rPr lang="en-US" sz="3200" dirty="0" smtClean="0"/>
            </a:br>
            <a:r>
              <a:rPr lang="en-US" sz="2600" dirty="0" smtClean="0"/>
              <a:t> </a:t>
            </a:r>
            <a:r>
              <a:rPr lang="en-US" sz="2400" dirty="0" smtClean="0"/>
              <a:t>Kaplan-Meier Survival</a:t>
            </a:r>
            <a:br>
              <a:rPr lang="en-US" sz="2400" dirty="0" smtClean="0"/>
            </a:br>
            <a:r>
              <a:rPr lang="en-US" sz="2000" dirty="0" smtClean="0"/>
              <a:t> (Transplants: January 1982 – June 2012)</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102133"/>
              </p:ext>
            </p:extLst>
          </p:nvPr>
        </p:nvGraphicFramePr>
        <p:xfrm>
          <a:off x="228600" y="1371600"/>
          <a:ext cx="8610600" cy="48006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r>
              <a:rPr lang="en-US" sz="2600" dirty="0" smtClean="0"/>
              <a:t>Adult Heart-Lung Transplants</a:t>
            </a:r>
            <a:r>
              <a:rPr lang="en-US" sz="2800" dirty="0" smtClean="0"/>
              <a:t/>
            </a:r>
            <a:br>
              <a:rPr lang="en-US" sz="2800" dirty="0" smtClean="0"/>
            </a:br>
            <a:r>
              <a:rPr lang="en-US" sz="2400" dirty="0" smtClean="0"/>
              <a:t>Kaplan-Meier Survival by Transplant Type</a:t>
            </a:r>
            <a:r>
              <a:rPr lang="en-US" sz="2800" dirty="0" smtClean="0"/>
              <a:t/>
            </a:r>
            <a:br>
              <a:rPr lang="en-US" sz="2800" dirty="0" smtClean="0"/>
            </a:br>
            <a:r>
              <a:rPr lang="en-US" sz="2000" dirty="0" smtClean="0"/>
              <a:t>(Transplants: January 1982 – June 2012)</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552300"/>
              </p:ext>
            </p:extLst>
          </p:nvPr>
        </p:nvGraphicFramePr>
        <p:xfrm>
          <a:off x="228600" y="1371600"/>
          <a:ext cx="8610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3352800" y="1600200"/>
            <a:ext cx="5105400" cy="307777"/>
          </a:xfrm>
          <a:prstGeom prst="rect">
            <a:avLst/>
          </a:prstGeom>
          <a:noFill/>
        </p:spPr>
        <p:txBody>
          <a:bodyPr wrap="square" rtlCol="0">
            <a:spAutoFit/>
          </a:bodyPr>
          <a:lstStyle/>
          <a:p>
            <a:r>
              <a:rPr lang="en-US" sz="1400" b="1" dirty="0" smtClean="0">
                <a:solidFill>
                  <a:srgbClr val="FFFF00"/>
                </a:solidFill>
              </a:rPr>
              <a:t>p &lt; 0.0001</a:t>
            </a:r>
            <a:endParaRPr lang="en-US" sz="1400" b="1" dirty="0">
              <a:solidFill>
                <a:srgbClr val="FFFF00"/>
              </a:solidFill>
            </a:endParaRPr>
          </a:p>
        </p:txBody>
      </p:sp>
      <p:grpSp>
        <p:nvGrpSpPr>
          <p:cNvPr id="10" name="Group 9"/>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4" name="TextBox 13"/>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3523637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sz="2600" dirty="0" smtClean="0"/>
              <a:t>Adult Heart-Lung Transplants</a:t>
            </a:r>
            <a:r>
              <a:rPr lang="en-US" sz="3200" dirty="0" smtClean="0"/>
              <a:t/>
            </a:r>
            <a:br>
              <a:rPr lang="en-US" sz="3200" dirty="0" smtClean="0"/>
            </a:br>
            <a:r>
              <a:rPr lang="en-US" sz="2400" dirty="0" smtClean="0"/>
              <a:t> Kaplan-Meier Survival by Era</a:t>
            </a:r>
            <a:r>
              <a:rPr lang="en-US" sz="2600" dirty="0" smtClean="0"/>
              <a:t/>
            </a:r>
            <a:br>
              <a:rPr lang="en-US" sz="2600" dirty="0" smtClean="0"/>
            </a:br>
            <a:r>
              <a:rPr lang="en-US" sz="2000" dirty="0" smtClean="0"/>
              <a:t> (Transplants: January 1982 – June 2012)</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040847"/>
              </p:ext>
            </p:extLst>
          </p:nvPr>
        </p:nvGraphicFramePr>
        <p:xfrm>
          <a:off x="228600" y="1371600"/>
          <a:ext cx="8610600" cy="4775192"/>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sz="2600" dirty="0" smtClean="0"/>
              <a:t>Adult Heart-Lung Transplants</a:t>
            </a:r>
            <a:r>
              <a:rPr lang="en-US" sz="3200" dirty="0" smtClean="0"/>
              <a:t/>
            </a:r>
            <a:br>
              <a:rPr lang="en-US" sz="3200" dirty="0" smtClean="0"/>
            </a:br>
            <a:r>
              <a:rPr lang="en-US" sz="2400" dirty="0" smtClean="0"/>
              <a:t>Kaplan-Meier Survival by Diagnosis </a:t>
            </a:r>
            <a:r>
              <a:rPr lang="en-US" sz="2600" dirty="0" smtClean="0"/>
              <a:t/>
            </a:r>
            <a:br>
              <a:rPr lang="en-US" sz="2600" dirty="0" smtClean="0"/>
            </a:br>
            <a:r>
              <a:rPr lang="en-US" sz="2000" dirty="0" smtClean="0"/>
              <a:t> (Transplants: January 1990 – June 2012)</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7967161"/>
              </p:ext>
            </p:extLst>
          </p:nvPr>
        </p:nvGraphicFramePr>
        <p:xfrm>
          <a:off x="228600" y="1295400"/>
          <a:ext cx="86106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066800"/>
          </a:xfrm>
        </p:spPr>
        <p:txBody>
          <a:bodyPr/>
          <a:lstStyle/>
          <a:p>
            <a:r>
              <a:rPr lang="en-US" sz="3200" dirty="0" smtClean="0"/>
              <a:t>Table of Contents</a:t>
            </a:r>
            <a:endParaRPr lang="en-US" sz="3200" dirty="0"/>
          </a:p>
        </p:txBody>
      </p:sp>
      <p:sp>
        <p:nvSpPr>
          <p:cNvPr id="10" name="Content Placeholder 9"/>
          <p:cNvSpPr>
            <a:spLocks noGrp="1"/>
          </p:cNvSpPr>
          <p:nvPr>
            <p:ph idx="1"/>
          </p:nvPr>
        </p:nvSpPr>
        <p:spPr>
          <a:xfrm>
            <a:off x="228600" y="1600200"/>
            <a:ext cx="8686800" cy="4640574"/>
          </a:xfrm>
        </p:spPr>
        <p:txBody>
          <a:bodyPr lIns="9144" rIns="9144"/>
          <a:lstStyle/>
          <a:p>
            <a:pPr>
              <a:lnSpc>
                <a:spcPct val="120000"/>
              </a:lnSpc>
              <a:spcBef>
                <a:spcPts val="500"/>
              </a:spcBef>
            </a:pPr>
            <a:r>
              <a:rPr lang="en-US" sz="2400" b="1" dirty="0" smtClean="0"/>
              <a:t>Donor and recipient characteristics: slides 3-14</a:t>
            </a:r>
          </a:p>
          <a:p>
            <a:pPr>
              <a:lnSpc>
                <a:spcPct val="120000"/>
              </a:lnSpc>
              <a:spcBef>
                <a:spcPts val="500"/>
              </a:spcBef>
            </a:pPr>
            <a:r>
              <a:rPr lang="en-US" sz="2400" b="1" dirty="0"/>
              <a:t>Post </a:t>
            </a:r>
            <a:r>
              <a:rPr lang="en-US" sz="2400" b="1" dirty="0" smtClean="0"/>
              <a:t>transplant survival </a:t>
            </a:r>
            <a:r>
              <a:rPr lang="en-US" sz="2400" b="1" dirty="0"/>
              <a:t>and </a:t>
            </a:r>
            <a:r>
              <a:rPr lang="en-US" sz="2400" b="1" dirty="0" smtClean="0"/>
              <a:t>other outcomes: slides 15-24</a:t>
            </a:r>
          </a:p>
          <a:p>
            <a:pPr>
              <a:lnSpc>
                <a:spcPct val="120000"/>
              </a:lnSpc>
              <a:spcBef>
                <a:spcPts val="500"/>
              </a:spcBef>
            </a:pPr>
            <a:r>
              <a:rPr lang="en-US" sz="2400" b="1" dirty="0" smtClean="0"/>
              <a:t>Induction </a:t>
            </a:r>
            <a:r>
              <a:rPr lang="en-US" sz="2400" b="1" dirty="0"/>
              <a:t>and </a:t>
            </a:r>
            <a:r>
              <a:rPr lang="en-US" sz="2400" b="1" dirty="0" smtClean="0"/>
              <a:t>maintenance immunosuppression: slides 25-30</a:t>
            </a:r>
          </a:p>
          <a:p>
            <a:pPr>
              <a:lnSpc>
                <a:spcPct val="120000"/>
              </a:lnSpc>
              <a:spcBef>
                <a:spcPts val="500"/>
              </a:spcBef>
            </a:pPr>
            <a:r>
              <a:rPr lang="en-US" sz="2400" b="1" dirty="0" smtClean="0"/>
              <a:t>Post transplant morbidities: slides 31-41</a:t>
            </a:r>
          </a:p>
          <a:p>
            <a:pPr>
              <a:lnSpc>
                <a:spcPct val="120000"/>
              </a:lnSpc>
              <a:spcBef>
                <a:spcPts val="500"/>
              </a:spcBef>
            </a:pPr>
            <a:r>
              <a:rPr lang="en-US" sz="2400" b="1" dirty="0" smtClean="0"/>
              <a:t>Multivariable analyses: </a:t>
            </a:r>
            <a:r>
              <a:rPr lang="en-US" sz="2400" b="1" dirty="0"/>
              <a:t>slides </a:t>
            </a:r>
            <a:r>
              <a:rPr lang="en-US" sz="2400" b="1" dirty="0" smtClean="0"/>
              <a:t>42-44</a:t>
            </a:r>
            <a:endParaRPr lang="en-US" sz="2400" b="1" dirty="0">
              <a:solidFill>
                <a:srgbClr val="FFFF00"/>
              </a:solidFill>
            </a:endParaRPr>
          </a:p>
        </p:txBody>
      </p:sp>
      <p:grpSp>
        <p:nvGrpSpPr>
          <p:cNvPr id="7" name="Group 6"/>
          <p:cNvGrpSpPr/>
          <p:nvPr/>
        </p:nvGrpSpPr>
        <p:grpSpPr>
          <a:xfrm>
            <a:off x="2" y="6146792"/>
            <a:ext cx="4715932" cy="711201"/>
            <a:chOff x="1" y="6067776"/>
            <a:chExt cx="4952999" cy="790224"/>
          </a:xfrm>
        </p:grpSpPr>
        <p:pic>
          <p:nvPicPr>
            <p:cNvPr id="8" name="Picture 7"/>
            <p:cNvPicPr>
              <a:picLocks noChangeAspect="1"/>
            </p:cNvPicPr>
            <p:nvPr/>
          </p:nvPicPr>
          <p:blipFill>
            <a:blip r:embed="rId3"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9" name="TextBox 8"/>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2876543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lstStyle/>
          <a:p>
            <a:r>
              <a:rPr lang="en-US" sz="2600" dirty="0" smtClean="0"/>
              <a:t>Adult Heart-Lung Transplants</a:t>
            </a:r>
            <a:r>
              <a:rPr lang="en-US" sz="2400" dirty="0" smtClean="0"/>
              <a:t/>
            </a:r>
            <a:br>
              <a:rPr lang="en-US" sz="2400" dirty="0" smtClean="0"/>
            </a:br>
            <a:r>
              <a:rPr lang="en-US" sz="2400" dirty="0" smtClean="0"/>
              <a:t>Kaplan-Meier Survival by Diagnosis Conditional on Survival to 1 Year  </a:t>
            </a:r>
            <a:r>
              <a:rPr lang="en-US" sz="2000" dirty="0" smtClean="0"/>
              <a:t>(Transplants: January 1990 – June 2012)</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3217199"/>
              </p:ext>
            </p:extLst>
          </p:nvPr>
        </p:nvGraphicFramePr>
        <p:xfrm>
          <a:off x="228600" y="1295400"/>
          <a:ext cx="86106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pPr>
              <a:lnSpc>
                <a:spcPct val="90000"/>
              </a:lnSpc>
            </a:pPr>
            <a:r>
              <a:rPr lang="en-US" sz="2600" dirty="0" smtClean="0"/>
              <a:t>Adult Heart-Lung Transplants</a:t>
            </a:r>
            <a:r>
              <a:rPr lang="en-US" sz="2800" dirty="0" smtClean="0"/>
              <a:t/>
            </a:r>
            <a:br>
              <a:rPr lang="en-US" sz="2800" dirty="0" smtClean="0"/>
            </a:br>
            <a:r>
              <a:rPr lang="en-US" sz="2400" dirty="0" smtClean="0"/>
              <a:t>Functional Status of Surviving Recipients </a:t>
            </a:r>
            <a:br>
              <a:rPr lang="en-US" sz="2400" dirty="0" smtClean="0"/>
            </a:br>
            <a:r>
              <a:rPr lang="en-US" sz="2000" dirty="0" smtClean="0"/>
              <a:t>(Follow-ups: March 2005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537040696"/>
              </p:ext>
            </p:extLst>
          </p:nvPr>
        </p:nvGraphicFramePr>
        <p:xfrm>
          <a:off x="0" y="1371600"/>
          <a:ext cx="87630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19200"/>
          </a:xfrm>
        </p:spPr>
        <p:txBody>
          <a:bodyPr/>
          <a:lstStyle/>
          <a:p>
            <a:pPr>
              <a:lnSpc>
                <a:spcPct val="90000"/>
              </a:lnSpc>
            </a:pPr>
            <a:r>
              <a:rPr lang="en-US" sz="2600" dirty="0" smtClean="0"/>
              <a:t>Adult Heart-Lung Transplants</a:t>
            </a:r>
            <a:r>
              <a:rPr lang="en-US" sz="2400" dirty="0" smtClean="0"/>
              <a:t/>
            </a:r>
            <a:br>
              <a:rPr lang="en-US" sz="2400" dirty="0" smtClean="0"/>
            </a:br>
            <a:r>
              <a:rPr lang="en-US" sz="2400" dirty="0" smtClean="0"/>
              <a:t>Employment Status of Surviving Recipients</a:t>
            </a:r>
            <a:br>
              <a:rPr lang="en-US" sz="2400" dirty="0" smtClean="0"/>
            </a:br>
            <a:r>
              <a:rPr lang="en-US" sz="2000" dirty="0" smtClean="0"/>
              <a:t>(Follow-ups: April 1994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069080189"/>
              </p:ext>
            </p:extLst>
          </p:nvPr>
        </p:nvGraphicFramePr>
        <p:xfrm>
          <a:off x="152400" y="1295400"/>
          <a:ext cx="8763000" cy="4495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95400"/>
          </a:xfrm>
        </p:spPr>
        <p:txBody>
          <a:bodyPr/>
          <a:lstStyle/>
          <a:p>
            <a:pPr>
              <a:lnSpc>
                <a:spcPct val="90000"/>
              </a:lnSpc>
            </a:pPr>
            <a:r>
              <a:rPr lang="en-US" sz="2600" dirty="0" smtClean="0"/>
              <a:t>Adult Heart-Lung Transplants</a:t>
            </a:r>
            <a:r>
              <a:rPr lang="en-US" sz="2400" dirty="0" smtClean="0"/>
              <a:t/>
            </a:r>
            <a:br>
              <a:rPr lang="en-US" sz="2400" dirty="0" smtClean="0"/>
            </a:br>
            <a:r>
              <a:rPr lang="en-US" sz="2400" dirty="0" smtClean="0"/>
              <a:t>Employment Status of Surviving Recipients by Era</a:t>
            </a:r>
            <a:br>
              <a:rPr lang="en-US" sz="2400" dirty="0" smtClean="0"/>
            </a:br>
            <a:r>
              <a:rPr lang="en-US" sz="2000" dirty="0" smtClean="0"/>
              <a:t>(Follow-ups: April 1994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95177167"/>
              </p:ext>
            </p:extLst>
          </p:nvPr>
        </p:nvGraphicFramePr>
        <p:xfrm>
          <a:off x="228600" y="1295400"/>
          <a:ext cx="87630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95400"/>
          </a:xfrm>
        </p:spPr>
        <p:txBody>
          <a:bodyPr/>
          <a:lstStyle/>
          <a:p>
            <a:pPr>
              <a:lnSpc>
                <a:spcPct val="90000"/>
              </a:lnSpc>
            </a:pPr>
            <a:r>
              <a:rPr lang="en-US" sz="2600" dirty="0" smtClean="0"/>
              <a:t>Adult Heart-Lung Transplants</a:t>
            </a:r>
            <a:r>
              <a:rPr lang="en-US" sz="2400" dirty="0" smtClean="0"/>
              <a:t/>
            </a:r>
            <a:br>
              <a:rPr lang="en-US" sz="2400" dirty="0" smtClean="0"/>
            </a:br>
            <a:r>
              <a:rPr lang="en-US" sz="2400" dirty="0" smtClean="0"/>
              <a:t>Rehospitalization Post-transplant of Surviving Recipients </a:t>
            </a:r>
            <a:r>
              <a:rPr lang="en-US" sz="2600" dirty="0" smtClean="0"/>
              <a:t/>
            </a:r>
            <a:br>
              <a:rPr lang="en-US" sz="2600" dirty="0" smtClean="0"/>
            </a:br>
            <a:r>
              <a:rPr lang="en-US" sz="2000" dirty="0" smtClean="0"/>
              <a:t>(Follow-ups: April 1994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5105701"/>
              </p:ext>
            </p:extLst>
          </p:nvPr>
        </p:nvGraphicFramePr>
        <p:xfrm>
          <a:off x="152400" y="1524000"/>
          <a:ext cx="8763000" cy="4495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dirty="0" smtClean="0"/>
              <a:t>Induction and Maintenance Immunosuppression</a:t>
            </a:r>
            <a:endParaRPr lang="en-US" dirty="0"/>
          </a:p>
        </p:txBody>
      </p:sp>
      <p:grpSp>
        <p:nvGrpSpPr>
          <p:cNvPr id="7" name="Group 6"/>
          <p:cNvGrpSpPr/>
          <p:nvPr/>
        </p:nvGrpSpPr>
        <p:grpSpPr>
          <a:xfrm>
            <a:off x="2" y="6146792"/>
            <a:ext cx="4715932" cy="711201"/>
            <a:chOff x="1" y="6067776"/>
            <a:chExt cx="4952999" cy="790224"/>
          </a:xfrm>
        </p:grpSpPr>
        <p:pic>
          <p:nvPicPr>
            <p:cNvPr id="9" name="Picture 8"/>
            <p:cNvPicPr>
              <a:picLocks noChangeAspect="1"/>
            </p:cNvPicPr>
            <p:nvPr/>
          </p:nvPicPr>
          <p:blipFill>
            <a:blip r:embed="rId2"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6" name="TextBox 5"/>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 </a:t>
            </a:r>
            <a:r>
              <a:rPr lang="en-US" sz="2800" dirty="0" smtClean="0"/>
              <a:t/>
            </a:r>
            <a:br>
              <a:rPr lang="en-US" sz="2800" dirty="0" smtClean="0"/>
            </a:br>
            <a:r>
              <a:rPr lang="en-US" sz="2400" dirty="0" smtClean="0"/>
              <a:t>Induction Immunosuppression</a:t>
            </a:r>
            <a:br>
              <a:rPr lang="en-US" sz="2400" dirty="0" smtClean="0"/>
            </a:br>
            <a:r>
              <a:rPr lang="en-US" sz="2000" dirty="0" smtClean="0"/>
              <a:t>(Transplants: January 2001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91991401"/>
              </p:ext>
            </p:extLst>
          </p:nvPr>
        </p:nvGraphicFramePr>
        <p:xfrm>
          <a:off x="152400" y="1524000"/>
          <a:ext cx="87630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86400" y="6096000"/>
            <a:ext cx="3429000" cy="461665"/>
          </a:xfrm>
          <a:prstGeom prst="rect">
            <a:avLst/>
          </a:prstGeom>
          <a:noFill/>
        </p:spPr>
        <p:txBody>
          <a:bodyPr wrap="square" rtlCol="0">
            <a:spAutoFit/>
          </a:bodyPr>
          <a:lstStyle/>
          <a:p>
            <a:r>
              <a:rPr lang="en-US" sz="1200" b="1" dirty="0" smtClean="0">
                <a:solidFill>
                  <a:srgbClr val="FFFF00"/>
                </a:solidFill>
              </a:rPr>
              <a:t>Analysis is limited to patients who were alive at the time of the discharge</a:t>
            </a:r>
            <a:endParaRPr lang="en-US" sz="1200" b="1" dirty="0">
              <a:solidFill>
                <a:srgbClr val="FFFF00"/>
              </a:solidFill>
            </a:endParaRPr>
          </a:p>
        </p:txBody>
      </p:sp>
      <p:grpSp>
        <p:nvGrpSpPr>
          <p:cNvPr id="13" name="Group 12"/>
          <p:cNvGrpSpPr/>
          <p:nvPr/>
        </p:nvGrpSpPr>
        <p:grpSpPr>
          <a:xfrm>
            <a:off x="2" y="6146792"/>
            <a:ext cx="4715932" cy="711201"/>
            <a:chOff x="1" y="6067776"/>
            <a:chExt cx="4952999" cy="790224"/>
          </a:xfrm>
        </p:grpSpPr>
        <p:pic>
          <p:nvPicPr>
            <p:cNvPr id="14" name="Picture 13"/>
            <p:cNvPicPr>
              <a:picLocks noChangeAspect="1"/>
            </p:cNvPicPr>
            <p:nvPr/>
          </p:nvPicPr>
          <p:blipFill>
            <a:blip r:embed="rId4" cstate="print"/>
            <a:stretch>
              <a:fillRect/>
            </a:stretch>
          </p:blipFill>
          <p:spPr>
            <a:xfrm>
              <a:off x="1" y="6172200"/>
              <a:ext cx="4952999" cy="685800"/>
            </a:xfrm>
            <a:prstGeom prst="rect">
              <a:avLst/>
            </a:prstGeom>
          </p:spPr>
        </p:pic>
        <p:sp>
          <p:nvSpPr>
            <p:cNvPr id="15" name="TextBox 14"/>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 </a:t>
            </a:r>
            <a:r>
              <a:rPr lang="en-US" sz="2400" dirty="0" smtClean="0"/>
              <a:t/>
            </a:r>
            <a:br>
              <a:rPr lang="en-US" sz="2400" dirty="0" smtClean="0"/>
            </a:br>
            <a:r>
              <a:rPr lang="en-US" sz="2400" dirty="0" smtClean="0"/>
              <a:t>Induction Immunosuppression by Year</a:t>
            </a:r>
            <a:br>
              <a:rPr lang="en-US" sz="2400" dirty="0" smtClean="0"/>
            </a:br>
            <a:r>
              <a:rPr lang="en-US" sz="2000" dirty="0" smtClean="0"/>
              <a:t>(Transplants: January 2000 – December 2012)</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415110770"/>
              </p:ext>
            </p:extLst>
          </p:nvPr>
        </p:nvGraphicFramePr>
        <p:xfrm>
          <a:off x="152400" y="1371600"/>
          <a:ext cx="87630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86400" y="6172200"/>
            <a:ext cx="3429000" cy="461665"/>
          </a:xfrm>
          <a:prstGeom prst="rect">
            <a:avLst/>
          </a:prstGeom>
          <a:noFill/>
        </p:spPr>
        <p:txBody>
          <a:bodyPr wrap="square" rtlCol="0">
            <a:spAutoFit/>
          </a:bodyPr>
          <a:lstStyle/>
          <a:p>
            <a:r>
              <a:rPr lang="en-US" sz="1200" b="1" dirty="0" smtClean="0">
                <a:solidFill>
                  <a:srgbClr val="FFFF00"/>
                </a:solidFill>
              </a:rPr>
              <a:t>Analysis is limited to patients who were alive at the time of the discharge</a:t>
            </a:r>
            <a:endParaRPr lang="en-US" sz="1200" b="1" dirty="0">
              <a:solidFill>
                <a:srgbClr val="FFFF00"/>
              </a:solidFill>
            </a:endParaRPr>
          </a:p>
        </p:txBody>
      </p:sp>
      <p:grpSp>
        <p:nvGrpSpPr>
          <p:cNvPr id="13" name="Group 12"/>
          <p:cNvGrpSpPr/>
          <p:nvPr/>
        </p:nvGrpSpPr>
        <p:grpSpPr>
          <a:xfrm>
            <a:off x="2" y="6146792"/>
            <a:ext cx="4715932" cy="711201"/>
            <a:chOff x="1" y="6067776"/>
            <a:chExt cx="4952999" cy="790224"/>
          </a:xfrm>
        </p:grpSpPr>
        <p:pic>
          <p:nvPicPr>
            <p:cNvPr id="14" name="Picture 13"/>
            <p:cNvPicPr>
              <a:picLocks noChangeAspect="1"/>
            </p:cNvPicPr>
            <p:nvPr/>
          </p:nvPicPr>
          <p:blipFill>
            <a:blip r:embed="rId4" cstate="print"/>
            <a:stretch>
              <a:fillRect/>
            </a:stretch>
          </p:blipFill>
          <p:spPr>
            <a:xfrm>
              <a:off x="1" y="6172200"/>
              <a:ext cx="4952999" cy="685800"/>
            </a:xfrm>
            <a:prstGeom prst="rect">
              <a:avLst/>
            </a:prstGeom>
          </p:spPr>
        </p:pic>
        <p:sp>
          <p:nvSpPr>
            <p:cNvPr id="15" name="TextBox 14"/>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 </a:t>
            </a:r>
            <a:br>
              <a:rPr lang="en-US" sz="2600" dirty="0" smtClean="0"/>
            </a:br>
            <a:r>
              <a:rPr lang="en-US" sz="2400" dirty="0" smtClean="0"/>
              <a:t>Induction Immunosuppression</a:t>
            </a:r>
            <a:br>
              <a:rPr lang="en-US" sz="2400" dirty="0" smtClean="0"/>
            </a:br>
            <a:r>
              <a:rPr lang="en-US" sz="2000" dirty="0" smtClean="0"/>
              <a:t>(Transplants: January 2000 – December 2012)</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20157443"/>
              </p:ext>
            </p:extLst>
          </p:nvPr>
        </p:nvGraphicFramePr>
        <p:xfrm>
          <a:off x="152400" y="1295400"/>
          <a:ext cx="8763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562600" y="6172200"/>
            <a:ext cx="3429000" cy="461665"/>
          </a:xfrm>
          <a:prstGeom prst="rect">
            <a:avLst/>
          </a:prstGeom>
          <a:noFill/>
        </p:spPr>
        <p:txBody>
          <a:bodyPr wrap="square" rtlCol="0">
            <a:spAutoFit/>
          </a:bodyPr>
          <a:lstStyle/>
          <a:p>
            <a:r>
              <a:rPr lang="en-US" sz="1200" b="1" dirty="0" smtClean="0">
                <a:solidFill>
                  <a:srgbClr val="FFFF00"/>
                </a:solidFill>
              </a:rPr>
              <a:t>Analysis is limited to patients who were alive at the time of the discharge</a:t>
            </a:r>
            <a:endParaRPr lang="en-US" sz="1200" b="1" dirty="0">
              <a:solidFill>
                <a:srgbClr val="FFFF00"/>
              </a:solidFill>
            </a:endParaRPr>
          </a:p>
        </p:txBody>
      </p:sp>
      <p:grpSp>
        <p:nvGrpSpPr>
          <p:cNvPr id="13" name="Group 12"/>
          <p:cNvGrpSpPr/>
          <p:nvPr/>
        </p:nvGrpSpPr>
        <p:grpSpPr>
          <a:xfrm>
            <a:off x="2" y="6146792"/>
            <a:ext cx="4715932" cy="711201"/>
            <a:chOff x="1" y="6067776"/>
            <a:chExt cx="4952999" cy="790224"/>
          </a:xfrm>
        </p:grpSpPr>
        <p:pic>
          <p:nvPicPr>
            <p:cNvPr id="14" name="Picture 13"/>
            <p:cNvPicPr>
              <a:picLocks noChangeAspect="1"/>
            </p:cNvPicPr>
            <p:nvPr/>
          </p:nvPicPr>
          <p:blipFill>
            <a:blip r:embed="rId4" cstate="print"/>
            <a:stretch>
              <a:fillRect/>
            </a:stretch>
          </p:blipFill>
          <p:spPr>
            <a:xfrm>
              <a:off x="1" y="6172200"/>
              <a:ext cx="4952999" cy="685800"/>
            </a:xfrm>
            <a:prstGeom prst="rect">
              <a:avLst/>
            </a:prstGeom>
          </p:spPr>
        </p:pic>
        <p:sp>
          <p:nvSpPr>
            <p:cNvPr id="15" name="TextBox 14"/>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 </a:t>
            </a:r>
            <a:r>
              <a:rPr lang="en-US" sz="2400" dirty="0" smtClean="0"/>
              <a:t/>
            </a:r>
            <a:br>
              <a:rPr lang="en-US" sz="2400" dirty="0" smtClean="0"/>
            </a:br>
            <a:r>
              <a:rPr lang="en-US" sz="2400" dirty="0" smtClean="0"/>
              <a:t> Maintenance Immunosuppression at Time of Follow-up</a:t>
            </a:r>
            <a:br>
              <a:rPr lang="en-US" sz="2400" dirty="0" smtClean="0"/>
            </a:br>
            <a:r>
              <a:rPr lang="en-US" sz="2000" dirty="0" smtClean="0"/>
              <a:t> (Follow-ups: January 2001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29282589"/>
              </p:ext>
            </p:extLst>
          </p:nvPr>
        </p:nvGraphicFramePr>
        <p:xfrm>
          <a:off x="152400" y="1371600"/>
          <a:ext cx="8763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86400" y="6167735"/>
            <a:ext cx="3429000" cy="461665"/>
          </a:xfrm>
          <a:prstGeom prst="rect">
            <a:avLst/>
          </a:prstGeom>
          <a:noFill/>
        </p:spPr>
        <p:txBody>
          <a:bodyPr wrap="square" rtlCol="0">
            <a:spAutoFit/>
          </a:bodyPr>
          <a:lstStyle/>
          <a:p>
            <a:r>
              <a:rPr lang="en-US" sz="1200" b="1" dirty="0" smtClean="0">
                <a:solidFill>
                  <a:srgbClr val="FFFF00"/>
                </a:solidFill>
              </a:rPr>
              <a:t>Analysis is limited to patients who were alive at the time of the follow-up</a:t>
            </a:r>
          </a:p>
        </p:txBody>
      </p:sp>
      <p:sp>
        <p:nvSpPr>
          <p:cNvPr id="11" name="TextBox 10"/>
          <p:cNvSpPr txBox="1"/>
          <p:nvPr/>
        </p:nvSpPr>
        <p:spPr>
          <a:xfrm>
            <a:off x="1676400" y="5715000"/>
            <a:ext cx="5943600" cy="323165"/>
          </a:xfrm>
          <a:prstGeom prst="rect">
            <a:avLst/>
          </a:prstGeom>
          <a:noFill/>
        </p:spPr>
        <p:txBody>
          <a:bodyPr wrap="square" rtlCol="0">
            <a:spAutoFit/>
          </a:bodyPr>
          <a:lstStyle/>
          <a:p>
            <a:pPr algn="ctr"/>
            <a:r>
              <a:rPr lang="en-US" sz="1500" b="1" dirty="0" smtClean="0">
                <a:solidFill>
                  <a:srgbClr val="FFFF00"/>
                </a:solidFill>
              </a:rPr>
              <a:t>NOTE: Different patients are analyzed in Year 1 and Year 5</a:t>
            </a:r>
          </a:p>
        </p:txBody>
      </p:sp>
      <p:grpSp>
        <p:nvGrpSpPr>
          <p:cNvPr id="14" name="Group 13"/>
          <p:cNvGrpSpPr/>
          <p:nvPr/>
        </p:nvGrpSpPr>
        <p:grpSpPr>
          <a:xfrm>
            <a:off x="2" y="6146792"/>
            <a:ext cx="4715932" cy="711201"/>
            <a:chOff x="1" y="6067776"/>
            <a:chExt cx="4952999" cy="790224"/>
          </a:xfrm>
        </p:grpSpPr>
        <p:pic>
          <p:nvPicPr>
            <p:cNvPr id="15" name="Picture 14"/>
            <p:cNvPicPr>
              <a:picLocks noChangeAspect="1"/>
            </p:cNvPicPr>
            <p:nvPr/>
          </p:nvPicPr>
          <p:blipFill>
            <a:blip r:embed="rId4" cstate="print"/>
            <a:stretch>
              <a:fillRect/>
            </a:stretch>
          </p:blipFill>
          <p:spPr>
            <a:xfrm>
              <a:off x="1" y="6172200"/>
              <a:ext cx="4952999" cy="685800"/>
            </a:xfrm>
            <a:prstGeom prst="rect">
              <a:avLst/>
            </a:prstGeom>
          </p:spPr>
        </p:pic>
        <p:sp>
          <p:nvSpPr>
            <p:cNvPr id="16" name="TextBox 15"/>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2" name="TextBox 11"/>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dirty="0" smtClean="0"/>
              <a:t>Donor and Recipient Characteristics</a:t>
            </a:r>
            <a:endParaRPr lang="en-US" dirty="0"/>
          </a:p>
        </p:txBody>
      </p:sp>
      <p:grpSp>
        <p:nvGrpSpPr>
          <p:cNvPr id="7" name="Group 6"/>
          <p:cNvGrpSpPr/>
          <p:nvPr/>
        </p:nvGrpSpPr>
        <p:grpSpPr>
          <a:xfrm>
            <a:off x="2" y="6146792"/>
            <a:ext cx="4715932" cy="711201"/>
            <a:chOff x="1" y="6067776"/>
            <a:chExt cx="4952999" cy="790224"/>
          </a:xfrm>
        </p:grpSpPr>
        <p:pic>
          <p:nvPicPr>
            <p:cNvPr id="9" name="Picture 8"/>
            <p:cNvPicPr>
              <a:picLocks noChangeAspect="1"/>
            </p:cNvPicPr>
            <p:nvPr/>
          </p:nvPicPr>
          <p:blipFill>
            <a:blip r:embed="rId2"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6" name="TextBox 5"/>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371600"/>
          </a:xfrm>
        </p:spPr>
        <p:txBody>
          <a:bodyPr/>
          <a:lstStyle/>
          <a:p>
            <a:pPr>
              <a:lnSpc>
                <a:spcPct val="90000"/>
              </a:lnSpc>
            </a:pPr>
            <a:r>
              <a:rPr lang="en-US" sz="2600" dirty="0" smtClean="0"/>
              <a:t>Adult Heart-Lung Transplants </a:t>
            </a:r>
            <a:r>
              <a:rPr lang="en-US" sz="2400" dirty="0" smtClean="0"/>
              <a:t/>
            </a:r>
            <a:br>
              <a:rPr lang="en-US" sz="2400" dirty="0" smtClean="0"/>
            </a:br>
            <a:r>
              <a:rPr lang="en-US" sz="2800" dirty="0" smtClean="0"/>
              <a:t> </a:t>
            </a:r>
            <a:r>
              <a:rPr lang="en-US" sz="2400" dirty="0" smtClean="0"/>
              <a:t>Maintenance Immunosuppression Drug Combinations at Time of Follow-up </a:t>
            </a:r>
            <a:r>
              <a:rPr lang="en-US" sz="2000" dirty="0" smtClean="0"/>
              <a:t>(Follow-ups: January 2001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91910567"/>
              </p:ext>
            </p:extLst>
          </p:nvPr>
        </p:nvGraphicFramePr>
        <p:xfrm>
          <a:off x="152400" y="1371600"/>
          <a:ext cx="87630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486400" y="6096000"/>
            <a:ext cx="3429000" cy="461665"/>
          </a:xfrm>
          <a:prstGeom prst="rect">
            <a:avLst/>
          </a:prstGeom>
          <a:noFill/>
        </p:spPr>
        <p:txBody>
          <a:bodyPr wrap="square" rtlCol="0">
            <a:spAutoFit/>
          </a:bodyPr>
          <a:lstStyle/>
          <a:p>
            <a:r>
              <a:rPr lang="en-US" sz="1200" b="1" dirty="0" smtClean="0">
                <a:solidFill>
                  <a:srgbClr val="FFFF00"/>
                </a:solidFill>
              </a:rPr>
              <a:t>Analysis is limited to patients who were alive at the time of the follow-up</a:t>
            </a:r>
          </a:p>
        </p:txBody>
      </p:sp>
      <p:sp>
        <p:nvSpPr>
          <p:cNvPr id="12" name="TextBox 11"/>
          <p:cNvSpPr txBox="1"/>
          <p:nvPr/>
        </p:nvSpPr>
        <p:spPr>
          <a:xfrm>
            <a:off x="1676400" y="5715000"/>
            <a:ext cx="5943600" cy="323165"/>
          </a:xfrm>
          <a:prstGeom prst="rect">
            <a:avLst/>
          </a:prstGeom>
          <a:noFill/>
        </p:spPr>
        <p:txBody>
          <a:bodyPr wrap="square" rtlCol="0">
            <a:spAutoFit/>
          </a:bodyPr>
          <a:lstStyle/>
          <a:p>
            <a:pPr algn="ctr"/>
            <a:r>
              <a:rPr lang="en-US" sz="1500" b="1" dirty="0" smtClean="0">
                <a:solidFill>
                  <a:srgbClr val="FFFF00"/>
                </a:solidFill>
              </a:rPr>
              <a:t>NOTE: Different patients are analyzed in Year 1 and Year 5</a:t>
            </a:r>
          </a:p>
        </p:txBody>
      </p:sp>
      <p:grpSp>
        <p:nvGrpSpPr>
          <p:cNvPr id="14" name="Group 13"/>
          <p:cNvGrpSpPr/>
          <p:nvPr/>
        </p:nvGrpSpPr>
        <p:grpSpPr>
          <a:xfrm>
            <a:off x="2" y="6146792"/>
            <a:ext cx="4715932" cy="711201"/>
            <a:chOff x="1" y="6067776"/>
            <a:chExt cx="4952999" cy="790224"/>
          </a:xfrm>
        </p:grpSpPr>
        <p:pic>
          <p:nvPicPr>
            <p:cNvPr id="15" name="Picture 14"/>
            <p:cNvPicPr>
              <a:picLocks noChangeAspect="1"/>
            </p:cNvPicPr>
            <p:nvPr/>
          </p:nvPicPr>
          <p:blipFill>
            <a:blip r:embed="rId4" cstate="print"/>
            <a:stretch>
              <a:fillRect/>
            </a:stretch>
          </p:blipFill>
          <p:spPr>
            <a:xfrm>
              <a:off x="1" y="6172200"/>
              <a:ext cx="4952999" cy="685800"/>
            </a:xfrm>
            <a:prstGeom prst="rect">
              <a:avLst/>
            </a:prstGeom>
          </p:spPr>
        </p:pic>
        <p:sp>
          <p:nvSpPr>
            <p:cNvPr id="16" name="TextBox 15"/>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1" name="TextBox 10"/>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dirty="0" smtClean="0"/>
              <a:t>Post Transplant Morbidities</a:t>
            </a:r>
            <a:endParaRPr lang="en-US" dirty="0"/>
          </a:p>
        </p:txBody>
      </p:sp>
      <p:grpSp>
        <p:nvGrpSpPr>
          <p:cNvPr id="7" name="Group 6"/>
          <p:cNvGrpSpPr/>
          <p:nvPr/>
        </p:nvGrpSpPr>
        <p:grpSpPr>
          <a:xfrm>
            <a:off x="2" y="6146792"/>
            <a:ext cx="4715932" cy="711201"/>
            <a:chOff x="1" y="6067776"/>
            <a:chExt cx="4952999" cy="790224"/>
          </a:xfrm>
        </p:grpSpPr>
        <p:pic>
          <p:nvPicPr>
            <p:cNvPr id="9" name="Picture 8"/>
            <p:cNvPicPr>
              <a:picLocks noChangeAspect="1"/>
            </p:cNvPicPr>
            <p:nvPr/>
          </p:nvPicPr>
          <p:blipFill>
            <a:blip r:embed="rId2"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6" name="TextBox 5"/>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sz="2600" dirty="0" smtClean="0"/>
              <a:t>Adult Heart-Lung Transplants</a:t>
            </a:r>
            <a:br>
              <a:rPr lang="en-US" sz="2600" dirty="0" smtClean="0"/>
            </a:br>
            <a:r>
              <a:rPr lang="en-US" sz="2400" dirty="0" smtClean="0"/>
              <a:t>Cumulative Post Transplant Morbidity Rates in </a:t>
            </a:r>
            <a:r>
              <a:rPr lang="en-US" sz="2400" u="sng" dirty="0" smtClean="0"/>
              <a:t>Survivors</a:t>
            </a:r>
            <a:r>
              <a:rPr lang="en-US" sz="2400" dirty="0" smtClean="0"/>
              <a:t> within 1 and 5 Years </a:t>
            </a:r>
            <a:r>
              <a:rPr lang="en-US" sz="2000" dirty="0" smtClean="0"/>
              <a:t>(Follow-ups: April 1994 – June 2013)</a:t>
            </a:r>
            <a:endParaRPr lang="en-US" sz="2000"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648422209"/>
              </p:ext>
            </p:extLst>
          </p:nvPr>
        </p:nvGraphicFramePr>
        <p:xfrm>
          <a:off x="381000" y="1524003"/>
          <a:ext cx="8458200" cy="4439253"/>
        </p:xfrm>
        <a:graphic>
          <a:graphicData uri="http://schemas.openxmlformats.org/drawingml/2006/table">
            <a:tbl>
              <a:tblPr bandRow="1">
                <a:tableStyleId>{5C22544A-7EE6-4342-B048-85BDC9FD1C3A}</a:tableStyleId>
              </a:tblPr>
              <a:tblGrid>
                <a:gridCol w="3581400"/>
                <a:gridCol w="1219200"/>
                <a:gridCol w="1219200"/>
                <a:gridCol w="1219200"/>
                <a:gridCol w="1219200"/>
              </a:tblGrid>
              <a:tr h="1066797">
                <a:tc>
                  <a:txBody>
                    <a:bodyPr/>
                    <a:lstStyle/>
                    <a:p>
                      <a:pPr marL="0" marR="0" algn="ctr">
                        <a:spcBef>
                          <a:spcPts val="0"/>
                        </a:spcBef>
                        <a:spcAft>
                          <a:spcPts val="0"/>
                        </a:spcAft>
                      </a:pPr>
                      <a:r>
                        <a:rPr lang="en-US" sz="1500" b="1" u="none" strike="noStrike" dirty="0">
                          <a:solidFill>
                            <a:srgbClr val="FFFF00"/>
                          </a:solidFill>
                          <a:latin typeface="+mn-lt"/>
                          <a:ea typeface="Times New Roman"/>
                          <a:cs typeface="Times New Roman"/>
                        </a:rPr>
                        <a:t>Outcome</a:t>
                      </a:r>
                      <a:endParaRPr lang="en-US" sz="1500" b="1" u="sng" dirty="0">
                        <a:solidFill>
                          <a:srgbClr val="FFFF00"/>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spcBef>
                          <a:spcPts val="0"/>
                        </a:spcBef>
                        <a:spcAft>
                          <a:spcPts val="0"/>
                        </a:spcAft>
                      </a:pPr>
                      <a:r>
                        <a:rPr lang="en-US" sz="1500" b="1" u="none" strike="noStrike" dirty="0">
                          <a:solidFill>
                            <a:srgbClr val="FFFF00"/>
                          </a:solidFill>
                          <a:latin typeface="+mn-lt"/>
                          <a:ea typeface="Times New Roman"/>
                          <a:cs typeface="Times New Roman"/>
                        </a:rPr>
                        <a:t>Within </a:t>
                      </a:r>
                      <a:endParaRPr lang="en-US" sz="1500" b="1" u="none" strike="noStrike" dirty="0" smtClean="0">
                        <a:solidFill>
                          <a:srgbClr val="FFFF00"/>
                        </a:solidFill>
                        <a:latin typeface="+mn-lt"/>
                        <a:ea typeface="Times New Roman"/>
                        <a:cs typeface="Times New Roman"/>
                      </a:endParaRPr>
                    </a:p>
                    <a:p>
                      <a:pPr marL="0" marR="0" algn="ctr">
                        <a:spcBef>
                          <a:spcPts val="0"/>
                        </a:spcBef>
                        <a:spcAft>
                          <a:spcPts val="0"/>
                        </a:spcAft>
                      </a:pPr>
                      <a:r>
                        <a:rPr lang="en-US" sz="1500" b="1" u="none" strike="noStrike" dirty="0" smtClean="0">
                          <a:solidFill>
                            <a:srgbClr val="FFFF00"/>
                          </a:solidFill>
                          <a:latin typeface="+mn-lt"/>
                          <a:ea typeface="Times New Roman"/>
                          <a:cs typeface="Times New Roman"/>
                        </a:rPr>
                        <a:t>1 </a:t>
                      </a:r>
                      <a:r>
                        <a:rPr lang="en-US" sz="1500" b="1" u="none" strike="noStrike" dirty="0">
                          <a:solidFill>
                            <a:srgbClr val="FFFF00"/>
                          </a:solidFill>
                          <a:latin typeface="+mn-lt"/>
                          <a:ea typeface="Times New Roman"/>
                          <a:cs typeface="Times New Roman"/>
                        </a:rPr>
                        <a:t>Year</a:t>
                      </a:r>
                      <a:endParaRPr lang="en-US" sz="1500" b="1" u="sng" dirty="0">
                        <a:solidFill>
                          <a:srgbClr val="FFFF00"/>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spcBef>
                          <a:spcPts val="0"/>
                        </a:spcBef>
                        <a:spcAft>
                          <a:spcPts val="0"/>
                        </a:spcAft>
                      </a:pPr>
                      <a:r>
                        <a:rPr lang="en-US" sz="1500" b="1" u="none" strike="noStrike" dirty="0">
                          <a:solidFill>
                            <a:srgbClr val="FFFF00"/>
                          </a:solidFill>
                          <a:latin typeface="+mn-lt"/>
                          <a:ea typeface="Times New Roman"/>
                          <a:cs typeface="Times New Roman"/>
                        </a:rPr>
                        <a:t>Total number with </a:t>
                      </a:r>
                      <a:r>
                        <a:rPr lang="en-US" sz="1500" b="1" u="sng" strike="noStrike" dirty="0">
                          <a:solidFill>
                            <a:srgbClr val="FFFF00"/>
                          </a:solidFill>
                          <a:latin typeface="+mn-lt"/>
                          <a:ea typeface="Times New Roman"/>
                          <a:cs typeface="Times New Roman"/>
                        </a:rPr>
                        <a:t>known response</a:t>
                      </a:r>
                      <a:endParaRPr lang="en-US" sz="1500" b="1" u="sng" dirty="0">
                        <a:solidFill>
                          <a:srgbClr val="FFFF00"/>
                        </a:solidFill>
                        <a:latin typeface="+mn-lt"/>
                        <a:ea typeface="Times New Roman"/>
                        <a:cs typeface="Times New Roman"/>
                      </a:endParaRPr>
                    </a:p>
                  </a:txBody>
                  <a:tcPr marL="68580" marR="68580" marT="0" marB="0" anchor="ctr">
                    <a:lnL w="12700" cmpd="sng">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spcBef>
                          <a:spcPts val="0"/>
                        </a:spcBef>
                        <a:spcAft>
                          <a:spcPts val="0"/>
                        </a:spcAft>
                      </a:pPr>
                      <a:r>
                        <a:rPr lang="en-US" sz="1500" b="1" u="none" strike="noStrike" dirty="0">
                          <a:solidFill>
                            <a:srgbClr val="FFFF00"/>
                          </a:solidFill>
                          <a:latin typeface="+mn-lt"/>
                          <a:ea typeface="Times New Roman"/>
                          <a:cs typeface="Times New Roman"/>
                        </a:rPr>
                        <a:t>Within </a:t>
                      </a:r>
                      <a:endParaRPr lang="en-US" sz="1500" b="1" u="none" strike="noStrike" dirty="0" smtClean="0">
                        <a:solidFill>
                          <a:srgbClr val="FFFF00"/>
                        </a:solidFill>
                        <a:latin typeface="+mn-lt"/>
                        <a:ea typeface="Times New Roman"/>
                        <a:cs typeface="Times New Roman"/>
                      </a:endParaRPr>
                    </a:p>
                    <a:p>
                      <a:pPr marL="0" marR="0" algn="ctr">
                        <a:spcBef>
                          <a:spcPts val="0"/>
                        </a:spcBef>
                        <a:spcAft>
                          <a:spcPts val="0"/>
                        </a:spcAft>
                      </a:pPr>
                      <a:r>
                        <a:rPr lang="en-US" sz="1500" b="1" u="none" strike="noStrike" dirty="0" smtClean="0">
                          <a:solidFill>
                            <a:srgbClr val="FFFF00"/>
                          </a:solidFill>
                          <a:latin typeface="+mn-lt"/>
                          <a:ea typeface="Times New Roman"/>
                          <a:cs typeface="Times New Roman"/>
                        </a:rPr>
                        <a:t>5 Years</a:t>
                      </a:r>
                      <a:endParaRPr lang="en-US" sz="1500" b="1" u="sng" dirty="0">
                        <a:solidFill>
                          <a:srgbClr val="FFFF00"/>
                        </a:solidFill>
                        <a:latin typeface="+mn-lt"/>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spcBef>
                          <a:spcPts val="0"/>
                        </a:spcBef>
                        <a:spcAft>
                          <a:spcPts val="0"/>
                        </a:spcAft>
                      </a:pPr>
                      <a:r>
                        <a:rPr lang="en-US" sz="1500" b="1" u="none" strike="noStrike" dirty="0">
                          <a:solidFill>
                            <a:srgbClr val="FFFF00"/>
                          </a:solidFill>
                          <a:latin typeface="+mn-lt"/>
                          <a:ea typeface="Times New Roman"/>
                          <a:cs typeface="Times New Roman"/>
                        </a:rPr>
                        <a:t>Total number with </a:t>
                      </a:r>
                      <a:r>
                        <a:rPr lang="en-US" sz="1500" b="1" u="sng" strike="noStrike" dirty="0">
                          <a:solidFill>
                            <a:srgbClr val="FFFF00"/>
                          </a:solidFill>
                          <a:latin typeface="+mn-lt"/>
                          <a:ea typeface="Times New Roman"/>
                          <a:cs typeface="Times New Roman"/>
                        </a:rPr>
                        <a:t>known response</a:t>
                      </a:r>
                      <a:endParaRPr lang="en-US" sz="1500" b="1" u="sng" dirty="0">
                        <a:solidFill>
                          <a:srgbClr val="FFFF00"/>
                        </a:solidFill>
                        <a:latin typeface="+mn-lt"/>
                        <a:ea typeface="Times New Roman"/>
                        <a:cs typeface="Times New Roman"/>
                      </a:endParaRPr>
                    </a:p>
                  </a:txBody>
                  <a:tcPr marL="68580" marR="68580" marT="0" marB="0" anchor="ctr">
                    <a:lnL w="12700" cmpd="sng">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dirty="0">
                          <a:solidFill>
                            <a:srgbClr val="FFFFFF"/>
                          </a:solidFill>
                          <a:latin typeface="+mn-lt"/>
                          <a:ea typeface="Times New Roman"/>
                          <a:cs typeface="Times New Roman"/>
                        </a:rPr>
                        <a:t>Hypertension </a:t>
                      </a: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59.6%</a:t>
                      </a:r>
                    </a:p>
                  </a:txBody>
                  <a:tcPr marL="9525" marR="9525" marT="9525" marB="0" anchor="ctr">
                    <a:lnL w="28575" cap="flat" cmpd="sng" algn="ctr">
                      <a:solidFill>
                        <a:schemeClr val="tx1"/>
                      </a:solid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433)</a:t>
                      </a:r>
                    </a:p>
                  </a:txBody>
                  <a:tcPr marL="9525" marR="9525" marT="9525" marB="0" anchor="ctr">
                    <a:lnL w="12700" cmpd="sng">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88.1%</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151)</a:t>
                      </a:r>
                    </a:p>
                  </a:txBody>
                  <a:tcPr marL="9525" marR="9525" marT="9525" marB="0" anchor="ctr">
                    <a:lnL w="12700" cmpd="sng">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kern="0" dirty="0">
                          <a:solidFill>
                            <a:srgbClr val="FFFFFF"/>
                          </a:solidFill>
                          <a:latin typeface="+mn-lt"/>
                          <a:ea typeface="Times New Roman"/>
                          <a:cs typeface="Times New Roman"/>
                        </a:rPr>
                        <a:t>Renal Dysfunction</a:t>
                      </a:r>
                      <a:endParaRPr lang="en-US" sz="1500" b="1" kern="0" dirty="0">
                        <a:solidFill>
                          <a:srgbClr val="000000"/>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18.8%</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489)</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45.5%</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189)</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26988">
                <a:tc>
                  <a:txBody>
                    <a:bodyPr/>
                    <a:lstStyle/>
                    <a:p>
                      <a:pPr marL="0" marR="0">
                        <a:spcBef>
                          <a:spcPts val="0"/>
                        </a:spcBef>
                        <a:spcAft>
                          <a:spcPts val="0"/>
                        </a:spcAft>
                      </a:pPr>
                      <a:r>
                        <a:rPr lang="en-US" sz="1500" b="1" i="1" dirty="0">
                          <a:solidFill>
                            <a:srgbClr val="FFFFFF"/>
                          </a:solidFill>
                          <a:latin typeface="+mn-lt"/>
                          <a:ea typeface="Times New Roman"/>
                          <a:cs typeface="Times New Roman"/>
                        </a:rPr>
                        <a:t>        Abnormal Creatinine </a:t>
                      </a:r>
                      <a:r>
                        <a:rPr lang="en-US" sz="1500" b="1" i="1" dirty="0" smtClean="0">
                          <a:solidFill>
                            <a:srgbClr val="FFFFFF"/>
                          </a:solidFill>
                          <a:latin typeface="+mn-lt"/>
                          <a:ea typeface="Times New Roman"/>
                          <a:cs typeface="Times New Roman"/>
                        </a:rPr>
                        <a:t>≤</a:t>
                      </a:r>
                      <a:r>
                        <a:rPr lang="en-US" sz="1600" b="1" i="1" dirty="0" smtClean="0">
                          <a:solidFill>
                            <a:srgbClr val="FFFFFF"/>
                          </a:solidFill>
                          <a:latin typeface="+mn-lt"/>
                          <a:ea typeface="Times New Roman"/>
                          <a:cs typeface="Times New Roman"/>
                        </a:rPr>
                        <a:t> </a:t>
                      </a:r>
                      <a:r>
                        <a:rPr lang="en-US" sz="1500" b="1" i="1" dirty="0" smtClean="0">
                          <a:solidFill>
                            <a:srgbClr val="FFFFFF"/>
                          </a:solidFill>
                          <a:latin typeface="+mn-lt"/>
                          <a:ea typeface="Times New Roman"/>
                          <a:cs typeface="Times New Roman"/>
                        </a:rPr>
                        <a:t>2.5 </a:t>
                      </a:r>
                      <a:r>
                        <a:rPr lang="en-US" sz="1500" b="1" i="1" dirty="0">
                          <a:solidFill>
                            <a:srgbClr val="FFFFFF"/>
                          </a:solidFill>
                          <a:latin typeface="+mn-lt"/>
                          <a:ea typeface="Times New Roman"/>
                          <a:cs typeface="Times New Roman"/>
                        </a:rPr>
                        <a:t>mg/dl</a:t>
                      </a: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11.7%</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 </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31.7%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 </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298254">
                <a:tc>
                  <a:txBody>
                    <a:bodyPr/>
                    <a:lstStyle/>
                    <a:p>
                      <a:pPr marL="0" marR="0">
                        <a:spcBef>
                          <a:spcPts val="0"/>
                        </a:spcBef>
                        <a:spcAft>
                          <a:spcPts val="0"/>
                        </a:spcAft>
                      </a:pPr>
                      <a:r>
                        <a:rPr lang="en-US" sz="1500" b="1" i="1" dirty="0">
                          <a:solidFill>
                            <a:srgbClr val="FFFFFF"/>
                          </a:solidFill>
                          <a:latin typeface="+mn-lt"/>
                          <a:ea typeface="Times New Roman"/>
                          <a:cs typeface="Times New Roman"/>
                        </a:rPr>
                        <a:t>        Creatinine &gt; 2.5 mg/dl</a:t>
                      </a: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3.1%</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 </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10.6%</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 </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298254">
                <a:tc>
                  <a:txBody>
                    <a:bodyPr/>
                    <a:lstStyle/>
                    <a:p>
                      <a:pPr marL="0" marR="0">
                        <a:spcBef>
                          <a:spcPts val="0"/>
                        </a:spcBef>
                        <a:spcAft>
                          <a:spcPts val="0"/>
                        </a:spcAft>
                      </a:pPr>
                      <a:r>
                        <a:rPr lang="en-US" sz="1500" b="1" i="1" dirty="0">
                          <a:solidFill>
                            <a:srgbClr val="FFFFFF"/>
                          </a:solidFill>
                          <a:latin typeface="+mn-lt"/>
                          <a:ea typeface="Times New Roman"/>
                          <a:cs typeface="Times New Roman"/>
                        </a:rPr>
                        <a:t>        Chronic Dialysis</a:t>
                      </a: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3.9%</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 </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2.1%</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 </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298254">
                <a:tc>
                  <a:txBody>
                    <a:bodyPr/>
                    <a:lstStyle/>
                    <a:p>
                      <a:pPr marL="0" marR="0">
                        <a:spcBef>
                          <a:spcPts val="0"/>
                        </a:spcBef>
                        <a:spcAft>
                          <a:spcPts val="0"/>
                        </a:spcAft>
                      </a:pPr>
                      <a:r>
                        <a:rPr lang="en-US" sz="1500" b="1" i="1" dirty="0">
                          <a:solidFill>
                            <a:srgbClr val="FFFFFF"/>
                          </a:solidFill>
                          <a:latin typeface="+mn-lt"/>
                          <a:ea typeface="Times New Roman"/>
                          <a:cs typeface="Times New Roman"/>
                        </a:rPr>
                        <a:t>        Renal Transplant</a:t>
                      </a: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0.2%</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a:solidFill>
                            <a:schemeClr val="tx1"/>
                          </a:solidFill>
                          <a:effectLst/>
                          <a:latin typeface="+mj-lt"/>
                        </a:rPr>
                        <a:t> </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fontAlgn="t"/>
                      <a:r>
                        <a:rPr lang="en-US" sz="1500" b="1" i="1" u="none" strike="noStrike" dirty="0">
                          <a:solidFill>
                            <a:schemeClr val="tx1"/>
                          </a:solidFill>
                          <a:effectLst/>
                          <a:latin typeface="+mj-lt"/>
                        </a:rPr>
                        <a:t>1.1%</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 </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kern="0" dirty="0">
                          <a:solidFill>
                            <a:srgbClr val="FFFFFF"/>
                          </a:solidFill>
                          <a:latin typeface="+mn-lt"/>
                          <a:ea typeface="Times New Roman"/>
                          <a:cs typeface="Times New Roman"/>
                        </a:rPr>
                        <a:t>Hyperlipidemia</a:t>
                      </a:r>
                      <a:endParaRPr lang="en-US" sz="1500" b="1" kern="0" dirty="0">
                        <a:solidFill>
                          <a:srgbClr val="000000"/>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26.7%</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453)</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70.0%</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160)</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dirty="0">
                          <a:solidFill>
                            <a:srgbClr val="FFFFFF"/>
                          </a:solidFill>
                          <a:latin typeface="+mn-lt"/>
                          <a:ea typeface="Times New Roman"/>
                          <a:cs typeface="Times New Roman"/>
                        </a:rPr>
                        <a:t>Diabetes</a:t>
                      </a:r>
                      <a:endParaRPr lang="en-US" sz="1500"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18.5%</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496)</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28.5%</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186)</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dirty="0">
                          <a:solidFill>
                            <a:srgbClr val="FFFFFF"/>
                          </a:solidFill>
                          <a:latin typeface="+mn-lt"/>
                          <a:ea typeface="Times New Roman"/>
                          <a:cs typeface="Times New Roman"/>
                        </a:rPr>
                        <a:t>Coronary Artery Vasculopathy</a:t>
                      </a:r>
                      <a:endParaRPr lang="en-US" sz="1500" b="1" dirty="0">
                        <a:solidFill>
                          <a:srgbClr val="FF00FF"/>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2.8%</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394)</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8.2%</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97)</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r>
              <a:tr h="358451">
                <a:tc>
                  <a:txBody>
                    <a:bodyPr/>
                    <a:lstStyle/>
                    <a:p>
                      <a:pPr marL="0" marR="0">
                        <a:spcBef>
                          <a:spcPts val="0"/>
                        </a:spcBef>
                        <a:spcAft>
                          <a:spcPts val="0"/>
                        </a:spcAft>
                      </a:pPr>
                      <a:r>
                        <a:rPr lang="en-US" sz="1500" b="1" dirty="0">
                          <a:solidFill>
                            <a:srgbClr val="FFFFFF"/>
                          </a:solidFill>
                          <a:latin typeface="+mn-lt"/>
                          <a:ea typeface="Times New Roman"/>
                          <a:cs typeface="Times New Roman"/>
                        </a:rPr>
                        <a:t>Bronchiolitis Obliterans Syndrome</a:t>
                      </a:r>
                      <a:endParaRPr lang="en-US" sz="1500" b="1" dirty="0">
                        <a:solidFill>
                          <a:srgbClr val="FF00FF"/>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8.1%</a:t>
                      </a:r>
                    </a:p>
                  </a:txBody>
                  <a:tcPr marL="9525" marR="9525" marT="9525" marB="0" anchor="ctr">
                    <a:lnL w="28575" cap="flat" cmpd="sng" algn="ctr">
                      <a:solidFill>
                        <a:schemeClr val="tx1"/>
                      </a:solidFill>
                      <a:prstDash val="solid"/>
                      <a:round/>
                      <a:headEnd type="none" w="med" len="med"/>
                      <a:tailEnd type="none" w="med" len="med"/>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(N = 458)</a:t>
                      </a:r>
                    </a:p>
                  </a:txBody>
                  <a:tcPr marL="9525" marR="9525" marT="9525" marB="0" anchor="ctr">
                    <a:lnL w="12700" cmpd="sng">
                      <a:noFill/>
                    </a:lnL>
                    <a:lnR w="12700"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a:solidFill>
                            <a:schemeClr val="tx1"/>
                          </a:solidFill>
                          <a:effectLst/>
                          <a:latin typeface="+mj-lt"/>
                        </a:rPr>
                        <a:t>28.7%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t"/>
                      <a:r>
                        <a:rPr lang="en-US" sz="1500" b="1" i="0" u="none" strike="noStrike" dirty="0">
                          <a:solidFill>
                            <a:schemeClr val="tx1"/>
                          </a:solidFill>
                          <a:effectLst/>
                          <a:latin typeface="+mj-lt"/>
                        </a:rPr>
                        <a:t>(N = 157)</a:t>
                      </a:r>
                    </a:p>
                  </a:txBody>
                  <a:tcPr marL="9525" marR="9525" marT="9525" marB="0" anchor="ct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r>
            </a:tbl>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3"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sz="2600" dirty="0" smtClean="0"/>
              <a:t>Adult Heart-Lung Transplants</a:t>
            </a:r>
            <a:r>
              <a:rPr lang="en-US" sz="2400" dirty="0" smtClean="0"/>
              <a:t/>
            </a:r>
            <a:br>
              <a:rPr lang="en-US" sz="2400" dirty="0" smtClean="0"/>
            </a:br>
            <a:r>
              <a:rPr lang="en-US" sz="2400" dirty="0" smtClean="0"/>
              <a:t>Freedom from Coronary Artery Vasculopathy and Bronchiolitis Obliterans Syndrome</a:t>
            </a:r>
            <a:br>
              <a:rPr lang="en-US" sz="2400" dirty="0" smtClean="0"/>
            </a:br>
            <a:r>
              <a:rPr lang="en-US" sz="2000" dirty="0" smtClean="0"/>
              <a:t>(Follow-ups: April 1994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8350140"/>
              </p:ext>
            </p:extLst>
          </p:nvPr>
        </p:nvGraphicFramePr>
        <p:xfrm>
          <a:off x="228600" y="1600200"/>
          <a:ext cx="8610600" cy="45720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sz="2600" dirty="0" smtClean="0"/>
              <a:t>Adult Heart-Lung Transplants</a:t>
            </a:r>
            <a:r>
              <a:rPr lang="en-US" sz="2800" dirty="0" smtClean="0"/>
              <a:t/>
            </a:r>
            <a:br>
              <a:rPr lang="en-US" sz="2800" dirty="0" smtClean="0"/>
            </a:br>
            <a:r>
              <a:rPr lang="en-US" sz="2400" dirty="0" smtClean="0"/>
              <a:t>Freedom from Coronary Artery Vasculopathy </a:t>
            </a:r>
            <a:br>
              <a:rPr lang="en-US" sz="2400" dirty="0" smtClean="0"/>
            </a:br>
            <a:r>
              <a:rPr lang="en-US" sz="2400" dirty="0" smtClean="0"/>
              <a:t>by Diagnosis Type </a:t>
            </a:r>
            <a:r>
              <a:rPr lang="en-US" sz="2000" dirty="0" smtClean="0"/>
              <a:t>(Follow-ups: April 1994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6157525"/>
              </p:ext>
            </p:extLst>
          </p:nvPr>
        </p:nvGraphicFramePr>
        <p:xfrm>
          <a:off x="228600" y="1447800"/>
          <a:ext cx="86106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a:t>
            </a:r>
            <a:r>
              <a:rPr lang="en-US" sz="2800" dirty="0" smtClean="0"/>
              <a:t/>
            </a:r>
            <a:br>
              <a:rPr lang="en-US" sz="2800" dirty="0" smtClean="0"/>
            </a:br>
            <a:r>
              <a:rPr lang="en-US" sz="2400" dirty="0" smtClean="0"/>
              <a:t>Freedom from Bronchiolitis Obliterans Syndrome </a:t>
            </a:r>
            <a:br>
              <a:rPr lang="en-US" sz="2400" dirty="0" smtClean="0"/>
            </a:br>
            <a:r>
              <a:rPr lang="en-US" sz="2400" dirty="0" smtClean="0"/>
              <a:t>by Diagnosis Type </a:t>
            </a:r>
            <a:r>
              <a:rPr lang="en-US" sz="2000" dirty="0" smtClean="0"/>
              <a:t>(Follow-ups: April 1994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4285658"/>
              </p:ext>
            </p:extLst>
          </p:nvPr>
        </p:nvGraphicFramePr>
        <p:xfrm>
          <a:off x="228600" y="1447800"/>
          <a:ext cx="86106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r>
              <a:rPr lang="en-US" sz="2600" dirty="0" smtClean="0"/>
              <a:t>Adult Heart-Lung Transplants</a:t>
            </a:r>
            <a:r>
              <a:rPr lang="en-US" sz="2800" dirty="0" smtClean="0"/>
              <a:t/>
            </a:r>
            <a:br>
              <a:rPr lang="en-US" sz="2800" dirty="0" smtClean="0"/>
            </a:br>
            <a:r>
              <a:rPr lang="en-US" sz="2400" dirty="0" smtClean="0"/>
              <a:t>Freedom from Severe Renal Dysfunction*</a:t>
            </a:r>
            <a:r>
              <a:rPr lang="en-US" sz="2800" dirty="0" smtClean="0"/>
              <a:t/>
            </a:r>
            <a:br>
              <a:rPr lang="en-US" sz="2800" dirty="0" smtClean="0"/>
            </a:br>
            <a:r>
              <a:rPr lang="en-US" sz="2000" dirty="0" smtClean="0"/>
              <a:t> (Follow-ups: April 1994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1688506"/>
              </p:ext>
            </p:extLst>
          </p:nvPr>
        </p:nvGraphicFramePr>
        <p:xfrm>
          <a:off x="228600" y="1295400"/>
          <a:ext cx="86106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95400"/>
          </a:xfrm>
        </p:spPr>
        <p:txBody>
          <a:bodyPr/>
          <a:lstStyle/>
          <a:p>
            <a:r>
              <a:rPr lang="en-US" sz="2600" dirty="0" smtClean="0"/>
              <a:t>Adult Heart-Lung Transplants</a:t>
            </a:r>
            <a:br>
              <a:rPr lang="en-US" sz="2600" dirty="0" smtClean="0"/>
            </a:br>
            <a:r>
              <a:rPr lang="en-US" sz="2400" dirty="0" smtClean="0"/>
              <a:t>Cumulative Post Transplant Malignancy </a:t>
            </a:r>
            <a:r>
              <a:rPr lang="en-US" sz="2400" dirty="0"/>
              <a:t>Rates in </a:t>
            </a:r>
            <a:r>
              <a:rPr lang="en-US" sz="2400" u="sng" dirty="0" smtClean="0"/>
              <a:t>Survivors </a:t>
            </a:r>
            <a:r>
              <a:rPr lang="en-US" sz="2000" dirty="0" smtClean="0"/>
              <a:t>(Follow-ups: April 1994 – June 2013)</a:t>
            </a:r>
            <a:endParaRPr lang="en-US" sz="2000"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128697997"/>
              </p:ext>
            </p:extLst>
          </p:nvPr>
        </p:nvGraphicFramePr>
        <p:xfrm>
          <a:off x="762000" y="1676400"/>
          <a:ext cx="7543801" cy="3154204"/>
        </p:xfrm>
        <a:graphic>
          <a:graphicData uri="http://schemas.openxmlformats.org/drawingml/2006/table">
            <a:tbl>
              <a:tblPr bandRow="1">
                <a:tableStyleId>{5C22544A-7EE6-4342-B048-85BDC9FD1C3A}</a:tableStyleId>
              </a:tblPr>
              <a:tblGrid>
                <a:gridCol w="1418978"/>
                <a:gridCol w="2010022"/>
                <a:gridCol w="1295400"/>
                <a:gridCol w="1295400"/>
                <a:gridCol w="1524001"/>
              </a:tblGrid>
              <a:tr h="581236">
                <a:tc gridSpan="2">
                  <a:txBody>
                    <a:bodyPr/>
                    <a:lstStyle/>
                    <a:p>
                      <a:pPr rtl="0" fontAlgn="t"/>
                      <a:r>
                        <a:rPr lang="en-US" sz="1600" b="1" dirty="0">
                          <a:solidFill>
                            <a:srgbClr val="FFFF00"/>
                          </a:solidFill>
                        </a:rPr>
                        <a:t>Malignancy/Type</a:t>
                      </a:r>
                      <a:endParaRPr lang="en-US" sz="1600" dirty="0"/>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algn="ctr" rtl="0" fontAlgn="t"/>
                      <a:r>
                        <a:rPr lang="en-US" sz="1600" b="1" dirty="0">
                          <a:solidFill>
                            <a:srgbClr val="FFFF00"/>
                          </a:solidFill>
                        </a:rPr>
                        <a:t>1-Year  Survivors</a:t>
                      </a:r>
                      <a:endParaRPr lang="en-US" sz="1600" dirty="0"/>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600" b="1" dirty="0">
                          <a:solidFill>
                            <a:srgbClr val="FFFF00"/>
                          </a:solidFill>
                        </a:rPr>
                        <a:t>5-Year Survivors</a:t>
                      </a:r>
                      <a:endParaRPr lang="en-US" sz="1600" dirty="0"/>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600" b="1" dirty="0">
                          <a:solidFill>
                            <a:srgbClr val="FFFF00"/>
                          </a:solidFill>
                        </a:rPr>
                        <a:t>10-Year Survivors</a:t>
                      </a:r>
                      <a:endParaRPr lang="en-US" sz="1600" dirty="0"/>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482054">
                <a:tc gridSpan="2">
                  <a:txBody>
                    <a:bodyPr/>
                    <a:lstStyle/>
                    <a:p>
                      <a:pPr rtl="0" fontAlgn="t"/>
                      <a:r>
                        <a:rPr lang="en-US" sz="1600" b="1" dirty="0">
                          <a:solidFill>
                            <a:schemeClr val="tx1"/>
                          </a:solidFill>
                        </a:rPr>
                        <a:t>No Malignancy</a:t>
                      </a:r>
                      <a:endParaRPr lang="en-US" sz="1600" dirty="0">
                        <a:solidFill>
                          <a:schemeClr val="tx1"/>
                        </a:solidFill>
                      </a:endParaRPr>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hMerge="1">
                  <a:txBody>
                    <a:bodyPr/>
                    <a:lstStyle/>
                    <a:p>
                      <a:endParaRPr lang="en-US"/>
                    </a:p>
                  </a:txBody>
                  <a:tcPr/>
                </a:tc>
                <a:tc>
                  <a:txBody>
                    <a:bodyPr/>
                    <a:lstStyle/>
                    <a:p>
                      <a:pPr algn="ctr" fontAlgn="t"/>
                      <a:r>
                        <a:rPr lang="en-US" sz="1600" b="1" i="0" u="none" strike="noStrike">
                          <a:solidFill>
                            <a:schemeClr val="tx1"/>
                          </a:solidFill>
                          <a:effectLst/>
                          <a:latin typeface="+mj-lt"/>
                        </a:rPr>
                        <a:t>477 (94.5%)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600" b="1" i="0" u="none" strike="noStrike">
                          <a:solidFill>
                            <a:schemeClr val="tx1"/>
                          </a:solidFill>
                          <a:effectLst/>
                          <a:latin typeface="+mj-lt"/>
                        </a:rPr>
                        <a:t>173 (88.7%)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600" b="1" i="0" u="none" strike="noStrike">
                          <a:solidFill>
                            <a:schemeClr val="tx1"/>
                          </a:solidFill>
                          <a:effectLst/>
                          <a:latin typeface="+mj-lt"/>
                        </a:rPr>
                        <a:t>63 (84.0%)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482054">
                <a:tc gridSpan="2">
                  <a:txBody>
                    <a:bodyPr/>
                    <a:lstStyle/>
                    <a:p>
                      <a:pPr rtl="0" fontAlgn="t"/>
                      <a:r>
                        <a:rPr lang="en-US" sz="1600" b="1" dirty="0">
                          <a:solidFill>
                            <a:schemeClr val="tx1"/>
                          </a:solidFill>
                        </a:rPr>
                        <a:t>Malignancy (all types combined)</a:t>
                      </a:r>
                      <a:endParaRPr lang="en-US" sz="1600" dirty="0">
                        <a:solidFill>
                          <a:schemeClr val="tx1"/>
                        </a:solidFill>
                      </a:endParaRPr>
                    </a:p>
                  </a:txBody>
                  <a:tcPr marR="0"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a:p>
                  </a:txBody>
                  <a:tcPr/>
                </a:tc>
                <a:tc>
                  <a:txBody>
                    <a:bodyPr/>
                    <a:lstStyle/>
                    <a:p>
                      <a:pPr algn="ctr" fontAlgn="t"/>
                      <a:r>
                        <a:rPr lang="en-US" sz="1600" b="1" i="0" u="none" strike="noStrike">
                          <a:solidFill>
                            <a:schemeClr val="tx1"/>
                          </a:solidFill>
                          <a:effectLst/>
                          <a:latin typeface="+mj-lt"/>
                        </a:rPr>
                        <a:t>28 (5.5%)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600" b="1" i="0" u="none" strike="noStrike">
                          <a:solidFill>
                            <a:schemeClr val="tx1"/>
                          </a:solidFill>
                          <a:effectLst/>
                          <a:latin typeface="+mj-lt"/>
                        </a:rPr>
                        <a:t>22 (11.3%)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600" b="1" i="0" u="none" strike="noStrike" dirty="0">
                          <a:solidFill>
                            <a:schemeClr val="tx1"/>
                          </a:solidFill>
                          <a:effectLst/>
                          <a:latin typeface="+mj-lt"/>
                        </a:rPr>
                        <a:t>12 (16.0%)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402215">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rPr>
                        <a:t>Malignancy Type*</a:t>
                      </a:r>
                    </a:p>
                    <a:p>
                      <a:pPr marL="0" marR="0" algn="ctr">
                        <a:spcBef>
                          <a:spcPts val="0"/>
                        </a:spcBef>
                        <a:spcAft>
                          <a:spcPts val="0"/>
                        </a:spcAft>
                      </a:pPr>
                      <a:endParaRPr lang="en-US" sz="1600" b="1" u="sng" dirty="0">
                        <a:solidFill>
                          <a:schemeClr val="tx1"/>
                        </a:solidFill>
                        <a:latin typeface="+mn-lt"/>
                        <a:ea typeface="Times New Roman"/>
                        <a:cs typeface="Times New Roman"/>
                      </a:endParaRPr>
                    </a:p>
                  </a:txBody>
                  <a:tcPr marR="68580" marT="9144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rtl="0" fontAlgn="t"/>
                      <a:r>
                        <a:rPr lang="en-US" sz="1600" b="1" i="1" baseline="0" dirty="0" smtClean="0">
                          <a:solidFill>
                            <a:schemeClr val="tx2">
                              <a:lumMod val="20000"/>
                              <a:lumOff val="80000"/>
                            </a:schemeClr>
                          </a:solidFill>
                        </a:rPr>
                        <a:t>Skin </a:t>
                      </a:r>
                      <a:endParaRPr lang="en-US" sz="1600" baseline="0" dirty="0">
                        <a:solidFill>
                          <a:schemeClr val="tx2">
                            <a:lumMod val="20000"/>
                            <a:lumOff val="80000"/>
                          </a:schemeClr>
                        </a:solidFill>
                      </a:endParaRPr>
                    </a:p>
                  </a:txBody>
                  <a:tcPr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dirty="0">
                          <a:solidFill>
                            <a:schemeClr val="tx2">
                              <a:lumMod val="20000"/>
                              <a:lumOff val="80000"/>
                            </a:schemeClr>
                          </a:solidFill>
                          <a:effectLst/>
                          <a:latin typeface="+mj-lt"/>
                        </a:rPr>
                        <a:t>2</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dirty="0">
                          <a:solidFill>
                            <a:schemeClr val="tx2">
                              <a:lumMod val="20000"/>
                              <a:lumOff val="80000"/>
                            </a:schemeClr>
                          </a:solidFill>
                          <a:effectLst/>
                          <a:latin typeface="+mj-lt"/>
                        </a:rPr>
                        <a:t>8</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dirty="0">
                          <a:solidFill>
                            <a:schemeClr val="tx2">
                              <a:lumMod val="20000"/>
                              <a:lumOff val="80000"/>
                            </a:schemeClr>
                          </a:solidFill>
                          <a:effectLst/>
                          <a:latin typeface="+mj-lt"/>
                        </a:rPr>
                        <a:t>10</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402215">
                <a:tc vMerge="1">
                  <a:txBody>
                    <a:bodyPr/>
                    <a:lstStyle/>
                    <a:p>
                      <a:endParaRPr lang="en-US"/>
                    </a:p>
                  </a:txBody>
                  <a:tcPr/>
                </a:tc>
                <a:tc>
                  <a:txBody>
                    <a:bodyPr/>
                    <a:lstStyle/>
                    <a:p>
                      <a:pPr algn="r" rtl="0" fontAlgn="t"/>
                      <a:r>
                        <a:rPr lang="en-US" sz="1600" b="1" i="1" baseline="0" dirty="0" smtClean="0">
                          <a:solidFill>
                            <a:schemeClr val="tx2">
                              <a:lumMod val="20000"/>
                              <a:lumOff val="80000"/>
                            </a:schemeClr>
                          </a:solidFill>
                        </a:rPr>
                        <a:t>Lymphoma</a:t>
                      </a:r>
                      <a:endParaRPr lang="en-US" sz="1600" baseline="0" dirty="0">
                        <a:solidFill>
                          <a:schemeClr val="tx2">
                            <a:lumMod val="20000"/>
                            <a:lumOff val="80000"/>
                          </a:schemeClr>
                        </a:solidFill>
                      </a:endParaRPr>
                    </a:p>
                  </a:txBody>
                  <a:tcPr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a:solidFill>
                            <a:schemeClr val="tx2">
                              <a:lumMod val="20000"/>
                              <a:lumOff val="80000"/>
                            </a:schemeClr>
                          </a:solidFill>
                          <a:effectLst/>
                          <a:latin typeface="+mj-lt"/>
                        </a:rPr>
                        <a:t>20</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a:solidFill>
                            <a:schemeClr val="tx2">
                              <a:lumMod val="20000"/>
                              <a:lumOff val="80000"/>
                            </a:schemeClr>
                          </a:solidFill>
                          <a:effectLst/>
                          <a:latin typeface="+mj-lt"/>
                        </a:rPr>
                        <a:t>6</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dirty="0">
                          <a:solidFill>
                            <a:schemeClr val="tx2">
                              <a:lumMod val="20000"/>
                              <a:lumOff val="80000"/>
                            </a:schemeClr>
                          </a:solidFill>
                          <a:effectLst/>
                          <a:latin typeface="+mj-lt"/>
                        </a:rPr>
                        <a:t>1</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402215">
                <a:tc vMerge="1">
                  <a:txBody>
                    <a:bodyPr/>
                    <a:lstStyle/>
                    <a:p>
                      <a:pPr marL="0" marR="0">
                        <a:spcBef>
                          <a:spcPts val="0"/>
                        </a:spcBef>
                        <a:spcAft>
                          <a:spcPts val="0"/>
                        </a:spcAft>
                      </a:pPr>
                      <a:endParaRPr lang="en-US" sz="1500" b="1" dirty="0">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r" rtl="0" fontAlgn="t"/>
                      <a:r>
                        <a:rPr lang="en-US" sz="1600" b="1" i="1" baseline="0" dirty="0">
                          <a:solidFill>
                            <a:schemeClr val="tx2">
                              <a:lumMod val="20000"/>
                              <a:lumOff val="80000"/>
                            </a:schemeClr>
                          </a:solidFill>
                        </a:rPr>
                        <a:t>Other</a:t>
                      </a:r>
                      <a:endParaRPr lang="en-US" sz="1600" baseline="0" dirty="0">
                        <a:solidFill>
                          <a:schemeClr val="tx2">
                            <a:lumMod val="20000"/>
                            <a:lumOff val="80000"/>
                          </a:schemeClr>
                        </a:solidFill>
                      </a:endParaRPr>
                    </a:p>
                  </a:txBody>
                  <a:tcPr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a:solidFill>
                            <a:schemeClr val="tx2">
                              <a:lumMod val="20000"/>
                              <a:lumOff val="80000"/>
                            </a:schemeClr>
                          </a:solidFill>
                          <a:effectLst/>
                          <a:latin typeface="+mj-lt"/>
                        </a:rPr>
                        <a:t>4</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a:solidFill>
                            <a:schemeClr val="tx2">
                              <a:lumMod val="20000"/>
                              <a:lumOff val="80000"/>
                            </a:schemeClr>
                          </a:solidFill>
                          <a:effectLst/>
                          <a:latin typeface="+mj-lt"/>
                        </a:rPr>
                        <a:t>6</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r" fontAlgn="t"/>
                      <a:r>
                        <a:rPr lang="en-US" sz="1600" b="1" i="1" u="none" strike="noStrike" dirty="0">
                          <a:solidFill>
                            <a:schemeClr val="tx2">
                              <a:lumMod val="20000"/>
                              <a:lumOff val="80000"/>
                            </a:schemeClr>
                          </a:solidFill>
                          <a:effectLst/>
                          <a:latin typeface="+mj-lt"/>
                        </a:rPr>
                        <a:t>2</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402215">
                <a:tc vMerge="1">
                  <a:txBody>
                    <a:bodyPr/>
                    <a:lstStyle/>
                    <a:p>
                      <a:pPr marL="0" marR="0">
                        <a:spcBef>
                          <a:spcPts val="0"/>
                        </a:spcBef>
                        <a:spcAft>
                          <a:spcPts val="0"/>
                        </a:spcAft>
                      </a:pPr>
                      <a:endParaRPr lang="en-US" sz="1500" b="1" kern="0" dirty="0">
                        <a:solidFill>
                          <a:srgbClr val="000000"/>
                        </a:solidFill>
                        <a:latin typeface="+mn-lt"/>
                        <a:ea typeface="Times New Roman"/>
                        <a:cs typeface="Times New Roman"/>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pPr algn="r" rtl="0" fontAlgn="t"/>
                      <a:r>
                        <a:rPr lang="en-US" sz="1600" b="1" i="1" baseline="0" dirty="0">
                          <a:solidFill>
                            <a:schemeClr val="tx2">
                              <a:lumMod val="20000"/>
                              <a:lumOff val="80000"/>
                            </a:schemeClr>
                          </a:solidFill>
                        </a:rPr>
                        <a:t>Type Not Reported</a:t>
                      </a:r>
                      <a:endParaRPr lang="en-US" sz="1600" baseline="0" dirty="0">
                        <a:solidFill>
                          <a:schemeClr val="tx2">
                            <a:lumMod val="20000"/>
                            <a:lumOff val="80000"/>
                          </a:schemeClr>
                        </a:solidFill>
                      </a:endParaRPr>
                    </a:p>
                  </a:txBody>
                  <a:tcPr marT="9144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a:solidFill>
                            <a:schemeClr val="tx2">
                              <a:lumMod val="20000"/>
                              <a:lumOff val="80000"/>
                            </a:schemeClr>
                          </a:solidFill>
                          <a:effectLst/>
                          <a:latin typeface="+mj-lt"/>
                        </a:rPr>
                        <a:t>2</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a:solidFill>
                            <a:schemeClr val="tx2">
                              <a:lumMod val="20000"/>
                              <a:lumOff val="80000"/>
                            </a:schemeClr>
                          </a:solidFill>
                          <a:effectLst/>
                          <a:latin typeface="+mj-lt"/>
                        </a:rPr>
                        <a:t>2</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r" fontAlgn="t"/>
                      <a:r>
                        <a:rPr lang="en-US" sz="1600" b="1" i="1" u="none" strike="noStrike" dirty="0">
                          <a:solidFill>
                            <a:schemeClr val="tx2">
                              <a:lumMod val="20000"/>
                              <a:lumOff val="80000"/>
                            </a:schemeClr>
                          </a:solidFill>
                          <a:effectLst/>
                          <a:latin typeface="+mj-lt"/>
                        </a:rPr>
                        <a:t>0</a:t>
                      </a:r>
                    </a:p>
                  </a:txBody>
                  <a:tcPr marL="9525" marR="45720"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bl>
          </a:graphicData>
        </a:graphic>
      </p:graphicFrame>
      <p:sp>
        <p:nvSpPr>
          <p:cNvPr id="9" name="TextBox 8"/>
          <p:cNvSpPr txBox="1"/>
          <p:nvPr/>
        </p:nvSpPr>
        <p:spPr>
          <a:xfrm>
            <a:off x="685800" y="5257800"/>
            <a:ext cx="8229600" cy="553998"/>
          </a:xfrm>
          <a:prstGeom prst="rect">
            <a:avLst/>
          </a:prstGeom>
          <a:noFill/>
        </p:spPr>
        <p:txBody>
          <a:bodyPr wrap="square" rtlCol="0">
            <a:spAutoFit/>
          </a:bodyPr>
          <a:lstStyle/>
          <a:p>
            <a:r>
              <a:rPr lang="en-US" sz="1500" b="1" dirty="0" smtClean="0"/>
              <a:t>* Recipients may have experienced more than one type of malignancy so sum of individual malignancy types may be greater than total number with malignancy.</a:t>
            </a:r>
            <a:endParaRPr lang="en-US" sz="1500" dirty="0"/>
          </a:p>
        </p:txBody>
      </p:sp>
      <p:grpSp>
        <p:nvGrpSpPr>
          <p:cNvPr id="10" name="Group 9"/>
          <p:cNvGrpSpPr/>
          <p:nvPr/>
        </p:nvGrpSpPr>
        <p:grpSpPr>
          <a:xfrm>
            <a:off x="2" y="6146792"/>
            <a:ext cx="4715932" cy="711201"/>
            <a:chOff x="1" y="6067776"/>
            <a:chExt cx="4952999" cy="790224"/>
          </a:xfrm>
        </p:grpSpPr>
        <p:pic>
          <p:nvPicPr>
            <p:cNvPr id="11" name="Picture 10"/>
            <p:cNvPicPr>
              <a:picLocks noChangeAspect="1"/>
            </p:cNvPicPr>
            <p:nvPr/>
          </p:nvPicPr>
          <p:blipFill>
            <a:blip r:embed="rId3"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r>
              <a:rPr lang="en-US" sz="2600" dirty="0" smtClean="0"/>
              <a:t>Adult Heart-Lung Transplants</a:t>
            </a:r>
            <a:r>
              <a:rPr lang="en-US" sz="2800" dirty="0" smtClean="0"/>
              <a:t/>
            </a:r>
            <a:br>
              <a:rPr lang="en-US" sz="2800" dirty="0" smtClean="0"/>
            </a:br>
            <a:r>
              <a:rPr lang="en-US" sz="2400" dirty="0" smtClean="0"/>
              <a:t>Freedom from Malignancy</a:t>
            </a:r>
            <a:r>
              <a:rPr lang="en-US" sz="2000" dirty="0" smtClean="0"/>
              <a:t/>
            </a:r>
            <a:br>
              <a:rPr lang="en-US" sz="2000" dirty="0" smtClean="0"/>
            </a:br>
            <a:r>
              <a:rPr lang="en-US" sz="2000" dirty="0" smtClean="0"/>
              <a:t>(Follow-ups: April 1994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8340775"/>
              </p:ext>
            </p:extLst>
          </p:nvPr>
        </p:nvGraphicFramePr>
        <p:xfrm>
          <a:off x="228600" y="1447800"/>
          <a:ext cx="86106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lstStyle/>
          <a:p>
            <a:r>
              <a:rPr lang="en-US" sz="2600" dirty="0" smtClean="0"/>
              <a:t>Adult-Heart Lung Transplants</a:t>
            </a:r>
            <a:r>
              <a:rPr lang="en-US" sz="2800" dirty="0" smtClean="0"/>
              <a:t/>
            </a:r>
            <a:br>
              <a:rPr lang="en-US" sz="2800" dirty="0" smtClean="0"/>
            </a:br>
            <a:r>
              <a:rPr lang="en-US" sz="2400" dirty="0" smtClean="0"/>
              <a:t>Cause of Death </a:t>
            </a:r>
            <a:r>
              <a:rPr lang="en-US" sz="2000" dirty="0" smtClean="0"/>
              <a:t>(Deaths: January 1992 – June 2013)</a:t>
            </a:r>
            <a:endParaRPr lang="en-US" sz="2000"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322614211"/>
              </p:ext>
            </p:extLst>
          </p:nvPr>
        </p:nvGraphicFramePr>
        <p:xfrm>
          <a:off x="304800" y="1295400"/>
          <a:ext cx="8534399" cy="4576427"/>
        </p:xfrm>
        <a:graphic>
          <a:graphicData uri="http://schemas.openxmlformats.org/drawingml/2006/table">
            <a:tbl>
              <a:tblPr>
                <a:tableStyleId>{5C22544A-7EE6-4342-B048-85BDC9FD1C3A}</a:tableStyleId>
              </a:tblPr>
              <a:tblGrid>
                <a:gridCol w="1981200"/>
                <a:gridCol w="1143000"/>
                <a:gridCol w="1371600"/>
                <a:gridCol w="1524000"/>
                <a:gridCol w="1524000"/>
                <a:gridCol w="990599"/>
              </a:tblGrid>
              <a:tr h="606182">
                <a:tc>
                  <a:txBody>
                    <a:bodyPr/>
                    <a:lstStyle/>
                    <a:p>
                      <a:pPr algn="ctr" rtl="0" fontAlgn="t"/>
                      <a:r>
                        <a:rPr lang="en-US" sz="1400" b="1" dirty="0">
                          <a:solidFill>
                            <a:srgbClr val="FFFF00"/>
                          </a:solidFill>
                        </a:rPr>
                        <a:t>CAUSE OF DEATH</a:t>
                      </a:r>
                      <a:endParaRPr lang="en-US" b="1" dirty="0">
                        <a:solidFill>
                          <a:srgbClr val="FFFF00"/>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a:solidFill>
                            <a:schemeClr val="tx1"/>
                          </a:solidFill>
                        </a:rPr>
                        <a:t>0-30 Days  </a:t>
                      </a:r>
                    </a:p>
                    <a:p>
                      <a:pPr algn="ctr" rtl="0" fontAlgn="t"/>
                      <a:r>
                        <a:rPr lang="en-US" sz="1300" b="1" dirty="0">
                          <a:solidFill>
                            <a:schemeClr val="tx1"/>
                          </a:solidFill>
                        </a:rPr>
                        <a:t> (N = </a:t>
                      </a:r>
                      <a:r>
                        <a:rPr lang="en-US" sz="1300" b="1" dirty="0" smtClean="0">
                          <a:solidFill>
                            <a:schemeClr val="tx1"/>
                          </a:solidFill>
                        </a:rPr>
                        <a:t>425)</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a:solidFill>
                            <a:schemeClr val="tx1"/>
                          </a:solidFill>
                        </a:rPr>
                        <a:t>31 Days - 1 Year  </a:t>
                      </a:r>
                      <a:r>
                        <a:rPr lang="en-US" sz="1300" b="1" dirty="0" smtClean="0">
                          <a:solidFill>
                            <a:schemeClr val="tx1"/>
                          </a:solidFill>
                        </a:rPr>
                        <a:t>(</a:t>
                      </a:r>
                      <a:r>
                        <a:rPr lang="en-US" sz="1300" b="1" dirty="0">
                          <a:solidFill>
                            <a:schemeClr val="tx1"/>
                          </a:solidFill>
                        </a:rPr>
                        <a:t>N = </a:t>
                      </a:r>
                      <a:r>
                        <a:rPr lang="en-US" sz="1300" b="1" dirty="0" smtClean="0">
                          <a:solidFill>
                            <a:schemeClr val="tx1"/>
                          </a:solidFill>
                        </a:rPr>
                        <a:t>337)</a:t>
                      </a:r>
                      <a:endParaRPr lang="en-US" dirty="0">
                        <a:solidFill>
                          <a:schemeClr val="tx1"/>
                        </a:solidFill>
                      </a:endParaRPr>
                    </a:p>
                  </a:txBody>
                  <a:tcPr marL="0" marR="0"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a:solidFill>
                            <a:schemeClr val="tx1"/>
                          </a:solidFill>
                        </a:rPr>
                        <a:t>&gt;1 Year - 3 Years  (N = </a:t>
                      </a:r>
                      <a:r>
                        <a:rPr lang="en-US" sz="1300" b="1" dirty="0" smtClean="0">
                          <a:solidFill>
                            <a:schemeClr val="tx1"/>
                          </a:solidFill>
                        </a:rPr>
                        <a:t>268)</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a:solidFill>
                            <a:schemeClr val="tx1"/>
                          </a:solidFill>
                        </a:rPr>
                        <a:t>&gt;3 Years - 5 Years   (N = </a:t>
                      </a:r>
                      <a:r>
                        <a:rPr lang="en-US" sz="1300" b="1" dirty="0" smtClean="0">
                          <a:solidFill>
                            <a:schemeClr val="tx1"/>
                          </a:solidFill>
                        </a:rPr>
                        <a:t>167)</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a:solidFill>
                            <a:schemeClr val="tx1"/>
                          </a:solidFill>
                        </a:rPr>
                        <a:t>&gt;5 Years  </a:t>
                      </a:r>
                    </a:p>
                    <a:p>
                      <a:pPr algn="ctr" rtl="0" fontAlgn="t"/>
                      <a:r>
                        <a:rPr lang="en-US" sz="1300" b="1" dirty="0">
                          <a:solidFill>
                            <a:schemeClr val="tx1"/>
                          </a:solidFill>
                        </a:rPr>
                        <a:t> (N = </a:t>
                      </a:r>
                      <a:r>
                        <a:rPr lang="en-US" sz="1300" b="1" dirty="0" smtClean="0">
                          <a:solidFill>
                            <a:schemeClr val="tx1"/>
                          </a:solidFill>
                        </a:rPr>
                        <a:t>441)</a:t>
                      </a:r>
                      <a:endParaRPr lang="en-US" dirty="0">
                        <a:solidFill>
                          <a:schemeClr val="tx1"/>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98805">
                <a:tc>
                  <a:txBody>
                    <a:bodyPr/>
                    <a:lstStyle/>
                    <a:p>
                      <a:pPr rtl="0" fontAlgn="t"/>
                      <a:r>
                        <a:rPr lang="en-US" sz="1300" b="1" dirty="0">
                          <a:solidFill>
                            <a:schemeClr val="tx1"/>
                          </a:solidFill>
                        </a:rPr>
                        <a:t>BRONCHIOLITIS</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13 (3.9%)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65 (24.3%)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38 (22.8%)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97 (22.0%)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398805">
                <a:tc>
                  <a:txBody>
                    <a:bodyPr/>
                    <a:lstStyle/>
                    <a:p>
                      <a:pPr rtl="0" fontAlgn="t"/>
                      <a:r>
                        <a:rPr lang="en-US" sz="1300" b="1" dirty="0">
                          <a:solidFill>
                            <a:schemeClr val="tx1"/>
                          </a:solidFill>
                        </a:rPr>
                        <a:t>ACUTE REJECTION</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7 (1.6%)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9 (2.7%)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5 (1.9%)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 (1.2%)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 (0.7%)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98805">
                <a:tc>
                  <a:txBody>
                    <a:bodyPr/>
                    <a:lstStyle/>
                    <a:p>
                      <a:pPr rtl="0" fontAlgn="t"/>
                      <a:r>
                        <a:rPr lang="en-US" sz="1300" b="1" dirty="0">
                          <a:solidFill>
                            <a:schemeClr val="tx1"/>
                          </a:solidFill>
                        </a:rPr>
                        <a:t>LYMPHOMA</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8 (2.4%)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13 (4.9%)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8 (4.8%)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9 (2.0%)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398805">
                <a:tc>
                  <a:txBody>
                    <a:bodyPr/>
                    <a:lstStyle/>
                    <a:p>
                      <a:pPr rtl="0" fontAlgn="t"/>
                      <a:r>
                        <a:rPr lang="en-US" sz="1300" b="1" dirty="0">
                          <a:solidFill>
                            <a:schemeClr val="tx1"/>
                          </a:solidFill>
                        </a:rPr>
                        <a:t>MALIGNANCY, OTHER</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 (0.2%)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7 (2.1%)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12 (4.5%)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6 (3.6%)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29 (6.6%)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76576">
                <a:tc>
                  <a:txBody>
                    <a:bodyPr/>
                    <a:lstStyle/>
                    <a:p>
                      <a:pPr rtl="0" fontAlgn="t"/>
                      <a:r>
                        <a:rPr lang="en-US" sz="1300" b="1" dirty="0">
                          <a:solidFill>
                            <a:schemeClr val="tx1"/>
                          </a:solidFill>
                        </a:rPr>
                        <a:t>CMV</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2 (0.6%)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 (0.4%)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 (0.6%)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 (0.2%)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398805">
                <a:tc>
                  <a:txBody>
                    <a:bodyPr/>
                    <a:lstStyle/>
                    <a:p>
                      <a:pPr rtl="0" fontAlgn="t"/>
                      <a:r>
                        <a:rPr lang="en-US" sz="1300" b="1" dirty="0">
                          <a:solidFill>
                            <a:schemeClr val="tx1"/>
                          </a:solidFill>
                        </a:rPr>
                        <a:t>INFECTION, NON-CMV</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75 (17.6%)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115 (34.1%)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76 (28.4%)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42 (25.1%)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103 (23.4%)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98805">
                <a:tc>
                  <a:txBody>
                    <a:bodyPr/>
                    <a:lstStyle/>
                    <a:p>
                      <a:pPr rtl="0" fontAlgn="t"/>
                      <a:r>
                        <a:rPr lang="en-US" sz="1300" b="1" dirty="0">
                          <a:solidFill>
                            <a:schemeClr val="tx1"/>
                          </a:solidFill>
                        </a:rPr>
                        <a:t>GRAFT FAILURE</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112 (26.4%)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70 (20.8%)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36 (13.4%)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29 (17.4%)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61 (13.8%)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398805">
                <a:tc>
                  <a:txBody>
                    <a:bodyPr/>
                    <a:lstStyle/>
                    <a:p>
                      <a:pPr rtl="0" fontAlgn="t"/>
                      <a:r>
                        <a:rPr lang="en-US" sz="1300" b="1" dirty="0">
                          <a:solidFill>
                            <a:schemeClr val="tx1"/>
                          </a:solidFill>
                        </a:rPr>
                        <a:t>CARDIOVASCULAR</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32 (7.5%)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15 (4.5%)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20 (7.5%)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18 (10.8%)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41 (9.3%)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98805">
                <a:tc>
                  <a:txBody>
                    <a:bodyPr/>
                    <a:lstStyle/>
                    <a:p>
                      <a:pPr rtl="0" fontAlgn="t"/>
                      <a:r>
                        <a:rPr lang="en-US" sz="1300" b="1" dirty="0">
                          <a:solidFill>
                            <a:schemeClr val="tx1"/>
                          </a:solidFill>
                        </a:rPr>
                        <a:t>TECHNICAL</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93 (21.9%)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10 (3.0%)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 (1.1%)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 (1.8%)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4 (0.9%)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398805">
                <a:tc>
                  <a:txBody>
                    <a:bodyPr/>
                    <a:lstStyle/>
                    <a:p>
                      <a:pPr rtl="0" fontAlgn="t"/>
                      <a:r>
                        <a:rPr lang="en-US" sz="1300" b="1" dirty="0">
                          <a:solidFill>
                            <a:schemeClr val="tx1"/>
                          </a:solidFill>
                        </a:rPr>
                        <a:t>OTHER</a:t>
                      </a:r>
                      <a:endParaRPr lang="en-US" sz="1300" dirty="0">
                        <a:solidFill>
                          <a:schemeClr val="tx1"/>
                        </a:solidFill>
                      </a:endParaRPr>
                    </a:p>
                  </a:txBody>
                  <a:tcPr marT="91440" marB="9144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105 (24.7%)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88 (26.1%)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37 (13.8%)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20 (12.0%)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93 (21.1%)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bl>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3"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152400"/>
            <a:ext cx="9143998" cy="1143000"/>
          </a:xfrm>
        </p:spPr>
        <p:txBody>
          <a:bodyPr/>
          <a:lstStyle/>
          <a:p>
            <a:r>
              <a:rPr lang="en-US" sz="2600" dirty="0" smtClean="0"/>
              <a:t>Adult Heart-Lung Transplants</a:t>
            </a:r>
            <a:br>
              <a:rPr lang="en-US" sz="2600" dirty="0" smtClean="0"/>
            </a:br>
            <a:r>
              <a:rPr lang="en-US" sz="2300" dirty="0" smtClean="0"/>
              <a:t>Number of Transplants Reported by Year</a:t>
            </a:r>
            <a:endParaRPr lang="en-US" sz="23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1879734"/>
              </p:ext>
            </p:extLst>
          </p:nvPr>
        </p:nvGraphicFramePr>
        <p:xfrm>
          <a:off x="228600" y="1143000"/>
          <a:ext cx="8610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953000" y="5715000"/>
            <a:ext cx="4038600" cy="1015663"/>
          </a:xfrm>
          <a:prstGeom prst="rect">
            <a:avLst/>
          </a:prstGeom>
          <a:noFill/>
        </p:spPr>
        <p:txBody>
          <a:bodyPr wrap="square" rtlCol="0">
            <a:spAutoFit/>
          </a:bodyPr>
          <a:lstStyle/>
          <a:p>
            <a:r>
              <a:rPr lang="en-US" sz="1200" b="1" dirty="0" smtClean="0">
                <a:solidFill>
                  <a:srgbClr val="FFFF00"/>
                </a:solidFill>
              </a:rPr>
              <a:t>NOTE: This figure includes only the heart-lung transplants that are reported to the ISHLT Transplant Registry.  As such, this should not be construed as evidence that the number of heart-lung transplants worldwide has declined in recent years.</a:t>
            </a:r>
            <a:endParaRPr lang="en-US" dirty="0">
              <a:solidFill>
                <a:srgbClr val="FFFF00"/>
              </a:solidFill>
            </a:endParaRPr>
          </a:p>
        </p:txBody>
      </p:sp>
      <p:grpSp>
        <p:nvGrpSpPr>
          <p:cNvPr id="8" name="Group 7"/>
          <p:cNvGrpSpPr/>
          <p:nvPr/>
        </p:nvGrpSpPr>
        <p:grpSpPr>
          <a:xfrm>
            <a:off x="2" y="6146792"/>
            <a:ext cx="4715932" cy="711201"/>
            <a:chOff x="1" y="6067776"/>
            <a:chExt cx="4952999" cy="790224"/>
          </a:xfrm>
        </p:grpSpPr>
        <p:pic>
          <p:nvPicPr>
            <p:cNvPr id="13" name="Picture 12"/>
            <p:cNvPicPr>
              <a:picLocks noChangeAspect="1"/>
            </p:cNvPicPr>
            <p:nvPr/>
          </p:nvPicPr>
          <p:blipFill>
            <a:blip r:embed="rId4" cstate="print"/>
            <a:stretch>
              <a:fillRect/>
            </a:stretch>
          </p:blipFill>
          <p:spPr>
            <a:xfrm>
              <a:off x="1" y="6172200"/>
              <a:ext cx="4952999" cy="685800"/>
            </a:xfrm>
            <a:prstGeom prst="rect">
              <a:avLst/>
            </a:prstGeom>
          </p:spPr>
        </p:pic>
        <p:sp>
          <p:nvSpPr>
            <p:cNvPr id="14" name="TextBox 13"/>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0" name="TextBox 9"/>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17837657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a:t>
            </a:r>
            <a:br>
              <a:rPr lang="en-US" sz="2600" dirty="0" smtClean="0"/>
            </a:br>
            <a:r>
              <a:rPr lang="en-US" sz="2400" dirty="0" smtClean="0"/>
              <a:t>Cause of Death Stratified by Transplant Type</a:t>
            </a:r>
            <a:br>
              <a:rPr lang="en-US" sz="2400" dirty="0" smtClean="0"/>
            </a:br>
            <a:r>
              <a:rPr lang="en-US" sz="2000" dirty="0" smtClean="0"/>
              <a:t> (Deaths: January 1992 – June 2013)</a:t>
            </a:r>
            <a:endParaRPr lang="en-US" sz="2000"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220830184"/>
              </p:ext>
            </p:extLst>
          </p:nvPr>
        </p:nvGraphicFramePr>
        <p:xfrm>
          <a:off x="228600" y="1447800"/>
          <a:ext cx="8534401" cy="4731506"/>
        </p:xfrm>
        <a:graphic>
          <a:graphicData uri="http://schemas.openxmlformats.org/drawingml/2006/table">
            <a:tbl>
              <a:tblPr>
                <a:tableStyleId>{5C22544A-7EE6-4342-B048-85BDC9FD1C3A}</a:tableStyleId>
              </a:tblPr>
              <a:tblGrid>
                <a:gridCol w="1098488"/>
                <a:gridCol w="1943478"/>
                <a:gridCol w="1098487"/>
                <a:gridCol w="1098487"/>
                <a:gridCol w="1098487"/>
                <a:gridCol w="1098487"/>
                <a:gridCol w="1098487"/>
              </a:tblGrid>
              <a:tr h="533400">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300" b="1" kern="1200" dirty="0" smtClean="0">
                          <a:solidFill>
                            <a:srgbClr val="FFFF00"/>
                          </a:solidFill>
                          <a:latin typeface="+mn-lt"/>
                          <a:ea typeface="+mn-ea"/>
                          <a:cs typeface="+mn-cs"/>
                        </a:rPr>
                        <a:t>Transplant Type</a:t>
                      </a:r>
                      <a:endParaRPr lang="en-US" sz="1300" dirty="0" smtClean="0">
                        <a:solidFill>
                          <a:srgbClr val="FFFF00"/>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fontAlgn="t"/>
                      <a:r>
                        <a:rPr lang="en-US" sz="1300" b="1" dirty="0" smtClean="0">
                          <a:solidFill>
                            <a:srgbClr val="FFFF00"/>
                          </a:solidFill>
                        </a:rPr>
                        <a:t>Cause of Death</a:t>
                      </a:r>
                      <a:r>
                        <a:rPr lang="en-US" sz="1300" b="1" baseline="0" dirty="0" smtClean="0">
                          <a:solidFill>
                            <a:srgbClr val="FFFF00"/>
                          </a:solidFill>
                        </a:rPr>
                        <a:t> </a:t>
                      </a:r>
                      <a:endParaRPr lang="en-US" sz="1300" dirty="0">
                        <a:solidFill>
                          <a:srgbClr val="FFFF00"/>
                        </a:solidFill>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a:r>
                        <a:rPr lang="en-US" sz="1300" b="1" dirty="0">
                          <a:solidFill>
                            <a:schemeClr val="tx1"/>
                          </a:solidFill>
                        </a:rPr>
                        <a:t>0-30 </a:t>
                      </a:r>
                      <a:r>
                        <a:rPr lang="en-US" sz="1300" b="1" dirty="0" smtClean="0">
                          <a:solidFill>
                            <a:schemeClr val="tx1"/>
                          </a:solidFill>
                        </a:rPr>
                        <a:t>Days</a:t>
                      </a:r>
                      <a:endParaRPr lang="en-US" sz="1300" dirty="0">
                        <a:solidFill>
                          <a:schemeClr val="tx1"/>
                        </a:solidFill>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a:r>
                        <a:rPr lang="en-US" sz="1300" b="1" dirty="0">
                          <a:solidFill>
                            <a:schemeClr val="tx1"/>
                          </a:solidFill>
                        </a:rPr>
                        <a:t>31 </a:t>
                      </a:r>
                      <a:r>
                        <a:rPr lang="en-US" sz="1300" b="1" dirty="0" smtClean="0">
                          <a:solidFill>
                            <a:schemeClr val="tx1"/>
                          </a:solidFill>
                        </a:rPr>
                        <a:t>Days - 1 </a:t>
                      </a:r>
                      <a:r>
                        <a:rPr lang="en-US" sz="1300" b="1" dirty="0">
                          <a:solidFill>
                            <a:schemeClr val="tx1"/>
                          </a:solidFill>
                        </a:rPr>
                        <a:t>Year </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a:r>
                        <a:rPr lang="en-US" sz="1300" b="1" dirty="0">
                          <a:solidFill>
                            <a:schemeClr val="tx1"/>
                          </a:solidFill>
                        </a:rPr>
                        <a:t> &gt;1 </a:t>
                      </a:r>
                      <a:r>
                        <a:rPr lang="en-US" sz="1300" b="1" dirty="0" smtClean="0">
                          <a:solidFill>
                            <a:schemeClr val="tx1"/>
                          </a:solidFill>
                        </a:rPr>
                        <a:t>Year - 3 Years</a:t>
                      </a:r>
                      <a:endParaRPr lang="en-US" sz="1300" b="1" dirty="0">
                        <a:solidFill>
                          <a:schemeClr val="tx1"/>
                        </a:solidFill>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a:r>
                        <a:rPr lang="en-US" sz="1300" b="1" dirty="0">
                          <a:solidFill>
                            <a:schemeClr val="tx1"/>
                          </a:solidFill>
                        </a:rPr>
                        <a:t>&gt;3 </a:t>
                      </a:r>
                      <a:r>
                        <a:rPr lang="en-US" sz="1300" b="1" dirty="0" smtClean="0">
                          <a:solidFill>
                            <a:schemeClr val="tx1"/>
                          </a:solidFill>
                        </a:rPr>
                        <a:t>Years - 5 Years</a:t>
                      </a:r>
                      <a:endParaRPr lang="en-US" sz="1300" b="1" dirty="0">
                        <a:solidFill>
                          <a:schemeClr val="tx1"/>
                        </a:solidFill>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rtl="0"/>
                      <a:r>
                        <a:rPr lang="en-US" sz="1300" b="1" dirty="0">
                          <a:solidFill>
                            <a:schemeClr val="tx1"/>
                          </a:solidFill>
                        </a:rPr>
                        <a:t>&gt;5 </a:t>
                      </a:r>
                      <a:r>
                        <a:rPr lang="en-US" sz="1300" b="1" dirty="0" smtClean="0">
                          <a:solidFill>
                            <a:schemeClr val="tx1"/>
                          </a:solidFill>
                        </a:rPr>
                        <a:t>Years</a:t>
                      </a:r>
                      <a:endParaRPr lang="en-US" sz="1300" b="1" dirty="0">
                        <a:solidFill>
                          <a:schemeClr val="tx1"/>
                        </a:solidFill>
                      </a:endParaRP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rowSpan="7">
                  <a:txBody>
                    <a:bodyPr/>
                    <a:lstStyle/>
                    <a:p>
                      <a:pPr algn="ctr"/>
                      <a:r>
                        <a:rPr lang="en-US" sz="1300" b="1" dirty="0" smtClean="0">
                          <a:solidFill>
                            <a:schemeClr val="tx1"/>
                          </a:solidFill>
                        </a:rPr>
                        <a:t>Primary</a:t>
                      </a:r>
                      <a:endParaRPr lang="en-US" sz="13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rtl="0"/>
                      <a:r>
                        <a:rPr lang="en-US" sz="1300" b="1" dirty="0" smtClean="0">
                          <a:solidFill>
                            <a:schemeClr val="tx1"/>
                          </a:solidFill>
                        </a:rPr>
                        <a:t>Bronchiolitis</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13 (4.0%)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65 (24.6%)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38 (23.6%)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95 (21.8%)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296599">
                <a:tc vMerge="1">
                  <a:txBody>
                    <a:bodyPr/>
                    <a:lstStyle/>
                    <a:p>
                      <a:pPr algn="ctr"/>
                      <a:endParaRPr lang="en-US" sz="12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Malignancy</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 (0.2%)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14 (4.3%)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24 (9.1%)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14 (8.7%)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38 (8.7%)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algn="ctr"/>
                      <a:endParaRPr lang="en-US" sz="12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Infection</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73 (17.8%)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112 (34.5%)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76 (28.8%)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41 (25.5%)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103 (23.7%)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296599">
                <a:tc vMerge="1">
                  <a:txBody>
                    <a:bodyPr/>
                    <a:lstStyle/>
                    <a:p>
                      <a:pPr algn="ctr"/>
                      <a:endParaRPr lang="en-US" sz="12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Graft Failure</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107 (26.0%)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69 (21.2%)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36 (13.6%)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28 (17.4%)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61 (14.0%)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algn="ctr"/>
                      <a:endParaRPr lang="en-US" sz="12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Cardiovascular</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30 (7.3%)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13 (4.0%)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19 (7.2%)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17 (10.6%)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38 (8.7%)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296599">
                <a:tc vMerge="1">
                  <a:txBody>
                    <a:bodyPr/>
                    <a:lstStyle/>
                    <a:p>
                      <a:pPr algn="ctr"/>
                      <a:endParaRPr lang="en-US" sz="1200" dirty="0" smtClean="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Technical</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92 (22.4%)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10 (3.1%)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3 (1.1%)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 (1.9%)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4 (0.9%)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algn="ctr"/>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All known causes</a:t>
                      </a:r>
                      <a:endParaRPr lang="en-US" sz="1300" b="1"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411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325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264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161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435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296599">
                <a:tc rowSpan="7">
                  <a:txBody>
                    <a:bodyPr/>
                    <a:lstStyle/>
                    <a:p>
                      <a:pPr algn="ctr"/>
                      <a:r>
                        <a:rPr lang="en-US" sz="1300" b="1" kern="1200" dirty="0" smtClean="0">
                          <a:solidFill>
                            <a:schemeClr val="tx1"/>
                          </a:solidFill>
                          <a:latin typeface="+mn-lt"/>
                          <a:ea typeface="+mn-ea"/>
                          <a:cs typeface="+mn-cs"/>
                        </a:rPr>
                        <a:t>Retransplant</a:t>
                      </a: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rtl="0"/>
                      <a:r>
                        <a:rPr lang="en-US" sz="1300" b="1" dirty="0" smtClean="0">
                          <a:solidFill>
                            <a:schemeClr val="tx1"/>
                          </a:solidFill>
                        </a:rPr>
                        <a:t>Bronchiolitis</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 (33.3%)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Malignancy</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1 (8.3%)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dirty="0">
                          <a:solidFill>
                            <a:schemeClr val="tx1"/>
                          </a:solidFill>
                          <a:effectLst/>
                          <a:latin typeface="+mj-lt"/>
                        </a:rPr>
                        <a:t>1 (25.0%)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Infection</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 (14.3%)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5 (41.7%)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1 (25.0%)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2 (33.3%)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 (16.7%)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Graft Failure</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5 (35.7%)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1 (8.3%)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dirty="0">
                          <a:solidFill>
                            <a:schemeClr val="tx1"/>
                          </a:solidFill>
                          <a:effectLst/>
                          <a:latin typeface="+mj-lt"/>
                        </a:rPr>
                        <a:t>1 (16.7%)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Cardiovascular</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 (14.3%)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2 (16.7%)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 (25.0%)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1 (16.7%)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3 (50.0%)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Technical</a:t>
                      </a:r>
                      <a:endParaRPr lang="en-US" sz="1300"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1 (7.1%)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c>
                  <a:txBody>
                    <a:bodyPr/>
                    <a:lstStyle/>
                    <a:p>
                      <a:pPr algn="ctr" fontAlgn="t"/>
                      <a:r>
                        <a:rPr lang="en-US" sz="1300" b="1" i="0" u="none" strike="noStrike" dirty="0">
                          <a:solidFill>
                            <a:schemeClr val="tx1"/>
                          </a:solidFill>
                          <a:effectLst/>
                          <a:latin typeface="+mj-lt"/>
                        </a:rPr>
                        <a:t>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33FF"/>
                    </a:solidFill>
                  </a:tcPr>
                </a:tc>
              </a:tr>
              <a:tr h="296599">
                <a:tc vMerge="1">
                  <a:txBody>
                    <a:bodyPr/>
                    <a:lstStyle/>
                    <a:p>
                      <a:pPr marL="0" algn="ctr" defTabSz="914400" rtl="0" eaLnBrk="1" latinLnBrk="0" hangingPunct="1"/>
                      <a:endParaRPr lang="en-US" sz="1200" b="1" kern="1200" dirty="0" smtClean="0">
                        <a:solidFill>
                          <a:schemeClr val="tx1"/>
                        </a:solidFill>
                        <a:latin typeface="+mn-lt"/>
                        <a:ea typeface="+mn-ea"/>
                        <a:cs typeface="+mn-cs"/>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a:txBody>
                    <a:bodyPr/>
                    <a:lstStyle/>
                    <a:p>
                      <a:pPr rtl="0"/>
                      <a:r>
                        <a:rPr lang="en-US" sz="1300" b="1" dirty="0" smtClean="0">
                          <a:solidFill>
                            <a:schemeClr val="tx1"/>
                          </a:solidFill>
                        </a:rPr>
                        <a:t>All known causes</a:t>
                      </a:r>
                      <a:endParaRPr lang="en-US" sz="1300" b="1" dirty="0">
                        <a:solidFill>
                          <a:schemeClr val="tx1"/>
                        </a:solidFill>
                      </a:endParaRPr>
                    </a:p>
                  </a:txBody>
                  <a:tcPr marL="4572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12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a:solidFill>
                            <a:schemeClr val="tx1"/>
                          </a:solidFill>
                          <a:effectLst/>
                          <a:latin typeface="+mj-lt"/>
                        </a:rPr>
                        <a:t>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t"/>
                      <a:r>
                        <a:rPr lang="en-US" sz="1300" b="1" i="0" u="none" strike="noStrike" dirty="0">
                          <a:solidFill>
                            <a:schemeClr val="tx1"/>
                          </a:solidFill>
                          <a:effectLst/>
                          <a:latin typeface="+mj-lt"/>
                        </a:rPr>
                        <a:t>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bl>
          </a:graphicData>
        </a:graphic>
      </p:graphicFrame>
      <p:sp>
        <p:nvSpPr>
          <p:cNvPr id="9" name="TextBox 8"/>
          <p:cNvSpPr txBox="1"/>
          <p:nvPr/>
        </p:nvSpPr>
        <p:spPr>
          <a:xfrm>
            <a:off x="5486400" y="6243935"/>
            <a:ext cx="3429000" cy="461665"/>
          </a:xfrm>
          <a:prstGeom prst="rect">
            <a:avLst/>
          </a:prstGeom>
          <a:noFill/>
        </p:spPr>
        <p:txBody>
          <a:bodyPr wrap="square" rtlCol="0">
            <a:spAutoFit/>
          </a:bodyPr>
          <a:lstStyle/>
          <a:p>
            <a:r>
              <a:rPr lang="en-US" sz="1200" b="1" dirty="0" smtClean="0">
                <a:solidFill>
                  <a:srgbClr val="FFFF00"/>
                </a:solidFill>
              </a:rPr>
              <a:t>Acute rejection and other causes of death are not shown on the slide</a:t>
            </a:r>
          </a:p>
        </p:txBody>
      </p:sp>
      <p:grpSp>
        <p:nvGrpSpPr>
          <p:cNvPr id="10" name="Group 9"/>
          <p:cNvGrpSpPr/>
          <p:nvPr/>
        </p:nvGrpSpPr>
        <p:grpSpPr>
          <a:xfrm>
            <a:off x="2" y="6146792"/>
            <a:ext cx="4715932" cy="711201"/>
            <a:chOff x="1" y="6067776"/>
            <a:chExt cx="4952999" cy="790224"/>
          </a:xfrm>
        </p:grpSpPr>
        <p:pic>
          <p:nvPicPr>
            <p:cNvPr id="11" name="Picture 10"/>
            <p:cNvPicPr>
              <a:picLocks noChangeAspect="1"/>
            </p:cNvPicPr>
            <p:nvPr/>
          </p:nvPicPr>
          <p:blipFill>
            <a:blip r:embed="rId3" cstate="print"/>
            <a:stretch>
              <a:fillRect/>
            </a:stretch>
          </p:blipFill>
          <p:spPr>
            <a:xfrm>
              <a:off x="1" y="6172200"/>
              <a:ext cx="4952999" cy="685800"/>
            </a:xfrm>
            <a:prstGeom prst="rect">
              <a:avLst/>
            </a:prstGeom>
          </p:spPr>
        </p:pic>
        <p:sp>
          <p:nvSpPr>
            <p:cNvPr id="15" name="TextBox 14"/>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8530665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2600" dirty="0" smtClean="0"/>
              <a:t>Adult Heart-Lung Transplants</a:t>
            </a:r>
            <a:r>
              <a:rPr lang="en-US" sz="2800" dirty="0" smtClean="0"/>
              <a:t/>
            </a:r>
            <a:br>
              <a:rPr lang="en-US" sz="2800" dirty="0" smtClean="0"/>
            </a:br>
            <a:r>
              <a:rPr lang="en-US" sz="2400" dirty="0" smtClean="0"/>
              <a:t>Relative Incidence of Leading Causes of Death</a:t>
            </a:r>
            <a:r>
              <a:rPr lang="en-US" sz="2800" dirty="0" smtClean="0"/>
              <a:t/>
            </a:r>
            <a:br>
              <a:rPr lang="en-US" sz="2800" dirty="0" smtClean="0"/>
            </a:br>
            <a:r>
              <a:rPr lang="en-US" sz="2000" dirty="0" smtClean="0"/>
              <a:t>(Deaths: January 1992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0600309"/>
              </p:ext>
            </p:extLst>
          </p:nvPr>
        </p:nvGraphicFramePr>
        <p:xfrm>
          <a:off x="228600" y="1447800"/>
          <a:ext cx="8610600" cy="47244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 y="6146792"/>
            <a:ext cx="4715932" cy="711201"/>
            <a:chOff x="1" y="6067776"/>
            <a:chExt cx="4952999" cy="790224"/>
          </a:xfrm>
        </p:grpSpPr>
        <p:pic>
          <p:nvPicPr>
            <p:cNvPr id="10" name="Picture 9"/>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839200" cy="1470025"/>
          </a:xfrm>
        </p:spPr>
        <p:txBody>
          <a:bodyPr/>
          <a:lstStyle/>
          <a:p>
            <a:r>
              <a:rPr lang="en-US" sz="4000" dirty="0" smtClean="0"/>
              <a:t>Multivariable Analysis</a:t>
            </a:r>
            <a:endParaRPr lang="en-US" sz="4000" dirty="0"/>
          </a:p>
        </p:txBody>
      </p:sp>
      <p:grpSp>
        <p:nvGrpSpPr>
          <p:cNvPr id="9" name="Group 8"/>
          <p:cNvGrpSpPr/>
          <p:nvPr/>
        </p:nvGrpSpPr>
        <p:grpSpPr>
          <a:xfrm>
            <a:off x="2" y="6146792"/>
            <a:ext cx="4715932" cy="711201"/>
            <a:chOff x="1" y="6067776"/>
            <a:chExt cx="4952999" cy="790224"/>
          </a:xfrm>
        </p:grpSpPr>
        <p:pic>
          <p:nvPicPr>
            <p:cNvPr id="11" name="Picture 10"/>
            <p:cNvPicPr>
              <a:picLocks noChangeAspect="1"/>
            </p:cNvPicPr>
            <p:nvPr/>
          </p:nvPicPr>
          <p:blipFill>
            <a:blip r:embed="rId3"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6" name="TextBox 5"/>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sz="2600" dirty="0" smtClean="0"/>
              <a:t>Adult Heart-Lung Transplants </a:t>
            </a:r>
            <a:r>
              <a:rPr lang="en-US" sz="2000" dirty="0" smtClean="0"/>
              <a:t>(January 1995 – June 2011)</a:t>
            </a:r>
            <a:br>
              <a:rPr lang="en-US" sz="2000" dirty="0" smtClean="0"/>
            </a:br>
            <a:r>
              <a:rPr lang="en-US" sz="2400" dirty="0" smtClean="0"/>
              <a:t>Risk Factors For 1 Year Mortality</a:t>
            </a:r>
            <a:endParaRPr lang="en-US" sz="24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3931055"/>
              </p:ext>
            </p:extLst>
          </p:nvPr>
        </p:nvGraphicFramePr>
        <p:xfrm>
          <a:off x="304800" y="1676400"/>
          <a:ext cx="8534398" cy="2483004"/>
        </p:xfrm>
        <a:graphic>
          <a:graphicData uri="http://schemas.openxmlformats.org/drawingml/2006/table">
            <a:tbl>
              <a:tblPr firstRow="1" bandRow="1">
                <a:tableStyleId>{C083E6E3-FA7D-4D7B-A595-EF9225AFEA82}</a:tableStyleId>
              </a:tblPr>
              <a:tblGrid>
                <a:gridCol w="4267200"/>
                <a:gridCol w="762000"/>
                <a:gridCol w="990600"/>
                <a:gridCol w="990599"/>
                <a:gridCol w="687293"/>
                <a:gridCol w="836706"/>
              </a:tblGrid>
              <a:tr h="682209">
                <a:tc>
                  <a:txBody>
                    <a:bodyPr/>
                    <a:lstStyle/>
                    <a:p>
                      <a:pPr algn="ctr" rtl="0" fontAlgn="t"/>
                      <a:r>
                        <a:rPr lang="en-US" sz="1600" b="1" i="1" dirty="0">
                          <a:solidFill>
                            <a:srgbClr val="FFFF00"/>
                          </a:solidFill>
                        </a:rPr>
                        <a:t>VARIABLE</a:t>
                      </a:r>
                      <a:endParaRPr lang="en-US" sz="1600" dirty="0"/>
                    </a:p>
                  </a:txBody>
                  <a:tcPr marL="45720" marR="0" marT="91440" marB="0">
                    <a:lnL>
                      <a:noFill/>
                    </a:lnL>
                    <a:lnT w="12700" cmpd="sng">
                      <a:noFill/>
                    </a:lnT>
                    <a:lnB w="12700" cap="flat" cmpd="sng" algn="ctr">
                      <a:solidFill>
                        <a:srgbClr val="FFFF00"/>
                      </a:solidFill>
                      <a:prstDash val="solid"/>
                      <a:round/>
                      <a:headEnd type="none" w="med" len="med"/>
                      <a:tailEnd type="none" w="med" len="med"/>
                    </a:lnB>
                    <a:solidFill>
                      <a:schemeClr val="bg2"/>
                    </a:solidFill>
                  </a:tcPr>
                </a:tc>
                <a:tc>
                  <a:txBody>
                    <a:bodyPr/>
                    <a:lstStyle/>
                    <a:p>
                      <a:pPr algn="ctr" rtl="0" fontAlgn="t"/>
                      <a:r>
                        <a:rPr lang="en-US" sz="1600" b="1" i="1" dirty="0">
                          <a:solidFill>
                            <a:srgbClr val="FFFF00"/>
                          </a:solidFill>
                        </a:rPr>
                        <a:t>N</a:t>
                      </a:r>
                      <a:endParaRPr lang="en-US" sz="1600" dirty="0"/>
                    </a:p>
                  </a:txBody>
                  <a:tcPr marL="0" marR="0" marT="91440" marB="0">
                    <a:lnT w="12700" cmpd="sng">
                      <a:noFill/>
                    </a:lnT>
                    <a:lnB w="12700" cap="flat" cmpd="sng" algn="ctr">
                      <a:solidFill>
                        <a:srgbClr val="FFFF00"/>
                      </a:solidFill>
                      <a:prstDash val="solid"/>
                      <a:round/>
                      <a:headEnd type="none" w="med" len="med"/>
                      <a:tailEnd type="none" w="med" len="med"/>
                    </a:lnB>
                    <a:solidFill>
                      <a:schemeClr val="bg2"/>
                    </a:solidFill>
                  </a:tcPr>
                </a:tc>
                <a:tc>
                  <a:txBody>
                    <a:bodyPr/>
                    <a:lstStyle/>
                    <a:p>
                      <a:pPr algn="ctr" rtl="0" fontAlgn="t"/>
                      <a:r>
                        <a:rPr lang="en-US" sz="1600" b="1" i="1" dirty="0" smtClean="0">
                          <a:solidFill>
                            <a:srgbClr val="FFFF00"/>
                          </a:solidFill>
                        </a:rPr>
                        <a:t>Hazard Ratio</a:t>
                      </a:r>
                      <a:endParaRPr lang="en-US" sz="1600" dirty="0"/>
                    </a:p>
                  </a:txBody>
                  <a:tcPr marL="0" marR="0" marT="91440" marB="0">
                    <a:lnT w="12700" cmpd="sng">
                      <a:noFill/>
                    </a:lnT>
                    <a:lnB w="12700" cap="flat" cmpd="sng" algn="ctr">
                      <a:solidFill>
                        <a:srgbClr val="FFFF00"/>
                      </a:solidFill>
                      <a:prstDash val="solid"/>
                      <a:round/>
                      <a:headEnd type="none" w="med" len="med"/>
                      <a:tailEnd type="none" w="med" len="med"/>
                    </a:lnB>
                    <a:solidFill>
                      <a:schemeClr val="bg2"/>
                    </a:solidFill>
                  </a:tcPr>
                </a:tc>
                <a:tc>
                  <a:txBody>
                    <a:bodyPr/>
                    <a:lstStyle/>
                    <a:p>
                      <a:pPr algn="ctr" rtl="0" fontAlgn="t"/>
                      <a:r>
                        <a:rPr lang="en-US" sz="1600" b="1" i="1" dirty="0">
                          <a:solidFill>
                            <a:srgbClr val="FFFF00"/>
                          </a:solidFill>
                        </a:rPr>
                        <a:t>P-value</a:t>
                      </a:r>
                      <a:endParaRPr lang="en-US" sz="1600" dirty="0"/>
                    </a:p>
                  </a:txBody>
                  <a:tcPr marL="0" marR="0" marT="91440" marB="0">
                    <a:lnT w="12700" cmpd="sng">
                      <a:noFill/>
                    </a:lnT>
                    <a:lnB w="12700" cap="flat" cmpd="sng" algn="ctr">
                      <a:solidFill>
                        <a:srgbClr val="FFFF00"/>
                      </a:solidFill>
                      <a:prstDash val="solid"/>
                      <a:round/>
                      <a:headEnd type="none" w="med" len="med"/>
                      <a:tailEnd type="none" w="med" len="med"/>
                    </a:lnB>
                    <a:solidFill>
                      <a:schemeClr val="bg2"/>
                    </a:solidFill>
                  </a:tcPr>
                </a:tc>
                <a:tc gridSpan="2">
                  <a:txBody>
                    <a:bodyPr/>
                    <a:lstStyle/>
                    <a:p>
                      <a:pPr algn="ctr" rtl="0" fontAlgn="t"/>
                      <a:r>
                        <a:rPr lang="en-US" sz="1600" b="1" i="1" dirty="0">
                          <a:solidFill>
                            <a:srgbClr val="FFFF00"/>
                          </a:solidFill>
                        </a:rPr>
                        <a:t>95% Confidence Interval</a:t>
                      </a:r>
                      <a:endParaRPr lang="en-US" sz="1600" dirty="0"/>
                    </a:p>
                  </a:txBody>
                  <a:tcPr marL="0" marR="0" marT="91440" marB="0">
                    <a:lnR>
                      <a:noFill/>
                    </a:lnR>
                    <a:lnT w="12700" cmpd="sng">
                      <a:noFill/>
                    </a:lnT>
                    <a:lnB w="12700" cap="flat" cmpd="sng" algn="ctr">
                      <a:solidFill>
                        <a:srgbClr val="FFFF00"/>
                      </a:solidFill>
                      <a:prstDash val="solid"/>
                      <a:round/>
                      <a:headEnd type="none" w="med" len="med"/>
                      <a:tailEnd type="none" w="med" len="med"/>
                    </a:lnB>
                    <a:solidFill>
                      <a:schemeClr val="bg2"/>
                    </a:solidFill>
                  </a:tcPr>
                </a:tc>
                <a:tc hMerge="1">
                  <a:txBody>
                    <a:bodyPr/>
                    <a:lstStyle/>
                    <a:p>
                      <a:endParaRPr lang="en-US"/>
                    </a:p>
                  </a:txBody>
                  <a:tcPr/>
                </a:tc>
              </a:tr>
              <a:tr h="553348">
                <a:tc>
                  <a:txBody>
                    <a:bodyPr/>
                    <a:lstStyle/>
                    <a:p>
                      <a:pPr rtl="0"/>
                      <a:r>
                        <a:rPr lang="en-US" sz="1600" b="1" dirty="0" smtClean="0"/>
                        <a:t>Diagnosis:</a:t>
                      </a:r>
                      <a:r>
                        <a:rPr lang="en-US" sz="1600" b="1" baseline="0" dirty="0" smtClean="0"/>
                        <a:t> IPAH vs. Other*</a:t>
                      </a:r>
                      <a:endParaRPr lang="en-US" sz="1600" dirty="0"/>
                    </a:p>
                  </a:txBody>
                  <a:tcPr marL="45720" marR="0" marT="0" marB="0" anchor="ctr">
                    <a:lnL>
                      <a:noFill/>
                    </a:lnL>
                    <a:lnT w="12700" cap="flat" cmpd="sng" algn="ctr">
                      <a:solidFill>
                        <a:srgbClr val="FFFF00"/>
                      </a:solidFill>
                      <a:prstDash val="solid"/>
                      <a:round/>
                      <a:headEnd type="none" w="med" len="med"/>
                      <a:tailEnd type="none" w="med" len="med"/>
                    </a:lnT>
                    <a:solidFill>
                      <a:schemeClr val="bg2"/>
                    </a:solidFill>
                  </a:tcPr>
                </a:tc>
                <a:tc>
                  <a:txBody>
                    <a:bodyPr/>
                    <a:lstStyle/>
                    <a:p>
                      <a:pPr algn="ctr" fontAlgn="t"/>
                      <a:r>
                        <a:rPr lang="en-US" sz="1600" b="1" i="0" u="none" strike="noStrike" dirty="0" smtClean="0">
                          <a:solidFill>
                            <a:schemeClr val="tx1"/>
                          </a:solidFill>
                          <a:latin typeface="Arial"/>
                        </a:rPr>
                        <a:t>446</a:t>
                      </a:r>
                      <a:endParaRPr lang="en-US" sz="1600" b="1" i="0" u="none" strike="noStrike" dirty="0">
                        <a:solidFill>
                          <a:schemeClr val="tx1"/>
                        </a:solidFill>
                        <a:latin typeface="Arial"/>
                      </a:endParaRPr>
                    </a:p>
                  </a:txBody>
                  <a:tcPr marL="9525" marR="9525" marT="9525" marB="0" anchor="ctr">
                    <a:lnT w="12700" cap="flat" cmpd="sng" algn="ctr">
                      <a:solidFill>
                        <a:srgbClr val="FFFF00"/>
                      </a:solidFill>
                      <a:prstDash val="solid"/>
                      <a:round/>
                      <a:headEnd type="none" w="med" len="med"/>
                      <a:tailEnd type="none" w="med" len="med"/>
                    </a:lnT>
                    <a:solidFill>
                      <a:schemeClr val="bg2"/>
                    </a:solidFill>
                  </a:tcPr>
                </a:tc>
                <a:tc>
                  <a:txBody>
                    <a:bodyPr/>
                    <a:lstStyle/>
                    <a:p>
                      <a:pPr algn="ctr" fontAlgn="t"/>
                      <a:r>
                        <a:rPr lang="en-US" sz="1600" b="1" i="0" u="none" strike="noStrike" dirty="0" smtClean="0">
                          <a:solidFill>
                            <a:schemeClr val="tx1"/>
                          </a:solidFill>
                          <a:latin typeface="Arial"/>
                        </a:rPr>
                        <a:t>0.78</a:t>
                      </a:r>
                      <a:endParaRPr lang="en-US" sz="1600" b="1" i="0" u="none" strike="noStrike" dirty="0">
                        <a:solidFill>
                          <a:schemeClr val="tx1"/>
                        </a:solidFill>
                        <a:latin typeface="Arial"/>
                      </a:endParaRPr>
                    </a:p>
                  </a:txBody>
                  <a:tcPr marL="9525" marR="9525" marT="9525" marB="0" anchor="ctr">
                    <a:lnT w="12700" cap="flat" cmpd="sng" algn="ctr">
                      <a:solidFill>
                        <a:srgbClr val="FFFF00"/>
                      </a:solidFill>
                      <a:prstDash val="solid"/>
                      <a:round/>
                      <a:headEnd type="none" w="med" len="med"/>
                      <a:tailEnd type="none" w="med" len="med"/>
                    </a:lnT>
                    <a:solidFill>
                      <a:schemeClr val="bg2"/>
                    </a:solidFill>
                  </a:tcPr>
                </a:tc>
                <a:tc>
                  <a:txBody>
                    <a:bodyPr/>
                    <a:lstStyle/>
                    <a:p>
                      <a:pPr algn="ctr" fontAlgn="t"/>
                      <a:r>
                        <a:rPr lang="en-US" sz="1600" b="1" i="0" u="none" strike="noStrike" dirty="0" smtClean="0">
                          <a:solidFill>
                            <a:schemeClr val="tx1"/>
                          </a:solidFill>
                          <a:latin typeface="Arial"/>
                        </a:rPr>
                        <a:t>0.0171</a:t>
                      </a:r>
                      <a:endParaRPr lang="en-US" sz="1600" b="1" i="0" u="none" strike="noStrike" dirty="0">
                        <a:solidFill>
                          <a:schemeClr val="tx1"/>
                        </a:solidFill>
                        <a:latin typeface="Arial"/>
                      </a:endParaRPr>
                    </a:p>
                  </a:txBody>
                  <a:tcPr marL="9525" marR="9525" marT="9525" marB="0" anchor="ctr">
                    <a:lnT w="12700" cap="flat" cmpd="sng" algn="ctr">
                      <a:solidFill>
                        <a:srgbClr val="FFFF00"/>
                      </a:solidFill>
                      <a:prstDash val="solid"/>
                      <a:round/>
                      <a:headEnd type="none" w="med" len="med"/>
                      <a:tailEnd type="none" w="med" len="med"/>
                    </a:lnT>
                    <a:solidFill>
                      <a:schemeClr val="bg2"/>
                    </a:solidFill>
                  </a:tcPr>
                </a:tc>
                <a:tc>
                  <a:txBody>
                    <a:bodyPr/>
                    <a:lstStyle/>
                    <a:p>
                      <a:pPr algn="r" fontAlgn="t"/>
                      <a:r>
                        <a:rPr lang="en-US" sz="1600" b="1" i="0" u="none" strike="noStrike" dirty="0" smtClean="0">
                          <a:solidFill>
                            <a:schemeClr val="tx1"/>
                          </a:solidFill>
                          <a:latin typeface="Arial"/>
                        </a:rPr>
                        <a:t>0.63 -</a:t>
                      </a:r>
                      <a:endParaRPr lang="en-US" sz="1600" b="1" i="0" u="none" strike="noStrike" dirty="0">
                        <a:solidFill>
                          <a:schemeClr val="tx1"/>
                        </a:solidFill>
                        <a:latin typeface="Arial"/>
                      </a:endParaRPr>
                    </a:p>
                  </a:txBody>
                  <a:tcPr marL="45720" marR="45720" marT="9525" marB="0" anchor="ctr">
                    <a:lnT w="12700" cap="flat" cmpd="sng" algn="ctr">
                      <a:solidFill>
                        <a:srgbClr val="FFFF00"/>
                      </a:solidFill>
                      <a:prstDash val="solid"/>
                      <a:round/>
                      <a:headEnd type="none" w="med" len="med"/>
                      <a:tailEnd type="none" w="med" len="med"/>
                    </a:lnT>
                    <a:solidFill>
                      <a:schemeClr val="bg2"/>
                    </a:solidFill>
                  </a:tcPr>
                </a:tc>
                <a:tc>
                  <a:txBody>
                    <a:bodyPr/>
                    <a:lstStyle/>
                    <a:p>
                      <a:pPr algn="l" fontAlgn="t"/>
                      <a:r>
                        <a:rPr lang="en-US" sz="1500" b="1" i="0" u="none" strike="noStrike" dirty="0" smtClean="0">
                          <a:solidFill>
                            <a:schemeClr val="tx1"/>
                          </a:solidFill>
                          <a:latin typeface="Arial"/>
                        </a:rPr>
                        <a:t>0.96</a:t>
                      </a:r>
                      <a:endParaRPr lang="en-US" sz="1500" b="1" i="0" u="none" strike="noStrike" dirty="0">
                        <a:solidFill>
                          <a:schemeClr val="tx1"/>
                        </a:solidFill>
                        <a:latin typeface="Arial"/>
                      </a:endParaRPr>
                    </a:p>
                  </a:txBody>
                  <a:tcPr marL="45720" marR="45720" marT="9525" marB="0" anchor="ctr">
                    <a:lnR>
                      <a:noFill/>
                    </a:lnR>
                    <a:lnT w="12700" cap="flat" cmpd="sng" algn="ctr">
                      <a:solidFill>
                        <a:srgbClr val="FFFF00"/>
                      </a:solidFill>
                      <a:prstDash val="solid"/>
                      <a:round/>
                      <a:headEnd type="none" w="med" len="med"/>
                      <a:tailEnd type="none" w="med" len="med"/>
                    </a:lnT>
                    <a:solidFill>
                      <a:schemeClr val="bg2"/>
                    </a:solidFill>
                  </a:tcPr>
                </a:tc>
              </a:tr>
              <a:tr h="553348">
                <a:tc gridSpan="6">
                  <a:txBody>
                    <a:bodyPr/>
                    <a:lstStyle/>
                    <a:p>
                      <a:pPr marL="0" algn="l" defTabSz="914400" rtl="0" eaLnBrk="1" fontAlgn="t" latinLnBrk="0" hangingPunct="1"/>
                      <a:r>
                        <a:rPr lang="en-US" sz="1600" b="1" i="1" kern="1200" dirty="0" smtClean="0">
                          <a:solidFill>
                            <a:srgbClr val="FFFF00"/>
                          </a:solidFill>
                          <a:latin typeface="+mn-lt"/>
                          <a:ea typeface="+mn-ea"/>
                          <a:cs typeface="+mn-cs"/>
                        </a:rPr>
                        <a:t>          Continuous factors (see figures)</a:t>
                      </a:r>
                      <a:endParaRPr lang="en-US" sz="1600" b="1" i="1" kern="1200" dirty="0">
                        <a:solidFill>
                          <a:srgbClr val="FFFF00"/>
                        </a:solidFill>
                        <a:latin typeface="+mn-lt"/>
                        <a:ea typeface="+mn-ea"/>
                        <a:cs typeface="+mn-cs"/>
                      </a:endParaRPr>
                    </a:p>
                  </a:txBody>
                  <a:tcPr marL="45720" marR="0" marT="0" marB="0" anchor="ctr">
                    <a:lnL>
                      <a:noFill/>
                    </a:lnL>
                    <a:lnR>
                      <a:noFill/>
                    </a:lnR>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B w="12700" cap="flat" cmpd="sng" algn="ctr">
                      <a:noFill/>
                      <a:prstDash val="solid"/>
                      <a:round/>
                      <a:headEnd type="none" w="med" len="med"/>
                      <a:tailEnd type="none" w="med" len="med"/>
                    </a:lnB>
                    <a:solidFill>
                      <a:schemeClr val="bg2"/>
                    </a:solidFill>
                  </a:tcPr>
                </a:tc>
                <a:tc hMerge="1">
                  <a:txBody>
                    <a:bodyPr/>
                    <a:lstStyle/>
                    <a:p>
                      <a:pPr algn="r" fontAlgn="t"/>
                      <a:endParaRPr lang="en-US" sz="1500" b="1" i="0" u="none" strike="noStrike" dirty="0">
                        <a:solidFill>
                          <a:schemeClr val="tx1"/>
                        </a:solidFill>
                        <a:latin typeface="Arial"/>
                      </a:endParaRPr>
                    </a:p>
                  </a:txBody>
                  <a:tcPr marL="45720" marR="45720" marT="9525" marB="0" anchor="ctr">
                    <a:lnB w="12700" cap="flat" cmpd="sng" algn="ctr">
                      <a:noFill/>
                      <a:prstDash val="solid"/>
                      <a:round/>
                      <a:headEnd type="none" w="med" len="med"/>
                      <a:tailEnd type="none" w="med" len="med"/>
                    </a:lnB>
                    <a:solidFill>
                      <a:schemeClr val="bg2"/>
                    </a:solidFill>
                  </a:tcPr>
                </a:tc>
                <a:tc hMerge="1">
                  <a:txBody>
                    <a:bodyPr/>
                    <a:lstStyle/>
                    <a:p>
                      <a:pPr algn="l" fontAlgn="t"/>
                      <a:endParaRPr lang="en-US" sz="1500" b="1" i="0" u="none" strike="noStrike" dirty="0">
                        <a:solidFill>
                          <a:schemeClr val="tx1"/>
                        </a:solidFill>
                        <a:latin typeface="Arial"/>
                      </a:endParaRPr>
                    </a:p>
                  </a:txBody>
                  <a:tcPr marL="45720" marR="45720" marT="9525" marB="0" anchor="ctr">
                    <a:lnR>
                      <a:noFill/>
                    </a:lnR>
                    <a:lnB w="12700" cap="flat" cmpd="sng" algn="ctr">
                      <a:noFill/>
                      <a:prstDash val="solid"/>
                      <a:round/>
                      <a:headEnd type="none" w="med" len="med"/>
                      <a:tailEnd type="none" w="med" len="med"/>
                    </a:lnB>
                    <a:solidFill>
                      <a:schemeClr val="bg2"/>
                    </a:solidFill>
                  </a:tcPr>
                </a:tc>
              </a:tr>
              <a:tr h="553348">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Donor age</a:t>
                      </a:r>
                    </a:p>
                  </a:txBody>
                  <a:tcPr marL="45720" marR="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hMerge="1">
                  <a:txBody>
                    <a:bodyPr/>
                    <a:lstStyle/>
                    <a:p>
                      <a:pPr algn="ctr" fontAlgn="t"/>
                      <a:endParaRPr lang="en-US" sz="1500" b="1" i="0" u="none" strike="noStrike" dirty="0">
                        <a:solidFill>
                          <a:schemeClr val="tx1"/>
                        </a:solidFill>
                        <a:latin typeface="Arial"/>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hMerge="1">
                  <a:txBody>
                    <a:bodyPr/>
                    <a:lstStyle/>
                    <a:p>
                      <a:pPr algn="r" fontAlgn="t"/>
                      <a:endParaRPr lang="en-US" sz="1500" b="1" i="0" u="none" strike="noStrike" dirty="0">
                        <a:solidFill>
                          <a:schemeClr val="tx1"/>
                        </a:solidFill>
                        <a:latin typeface="Arial"/>
                      </a:endParaRPr>
                    </a:p>
                  </a:txBody>
                  <a:tcPr marL="45720" marR="45720"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hMerge="1">
                  <a:txBody>
                    <a:bodyPr/>
                    <a:lstStyle/>
                    <a:p>
                      <a:pPr algn="l" fontAlgn="t"/>
                      <a:endParaRPr lang="en-US" sz="1500" b="1" i="0" u="none" strike="noStrike" dirty="0">
                        <a:solidFill>
                          <a:schemeClr val="tx1"/>
                        </a:solidFill>
                        <a:latin typeface="Arial"/>
                      </a:endParaRPr>
                    </a:p>
                  </a:txBody>
                  <a:tcPr marL="45720" marR="45720" marT="9525" marB="0" anchor="ctr">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r>
            </a:tbl>
          </a:graphicData>
        </a:graphic>
      </p:graphicFrame>
      <p:sp>
        <p:nvSpPr>
          <p:cNvPr id="9" name="TextBox 8"/>
          <p:cNvSpPr txBox="1"/>
          <p:nvPr/>
        </p:nvSpPr>
        <p:spPr>
          <a:xfrm>
            <a:off x="3886200" y="5638800"/>
            <a:ext cx="1524000" cy="461665"/>
          </a:xfrm>
          <a:prstGeom prst="rect">
            <a:avLst/>
          </a:prstGeom>
          <a:noFill/>
        </p:spPr>
        <p:txBody>
          <a:bodyPr wrap="square" rtlCol="0">
            <a:spAutoFit/>
          </a:bodyPr>
          <a:lstStyle/>
          <a:p>
            <a:pPr algn="ctr"/>
            <a:r>
              <a:rPr lang="en-US" sz="2400" b="1" dirty="0" smtClean="0">
                <a:solidFill>
                  <a:srgbClr val="FFFF00"/>
                </a:solidFill>
              </a:rPr>
              <a:t>N = 1,681</a:t>
            </a:r>
            <a:endParaRPr lang="en-US" sz="2400" b="1" dirty="0">
              <a:solidFill>
                <a:srgbClr val="FFFF00"/>
              </a:solidFill>
            </a:endParaRPr>
          </a:p>
        </p:txBody>
      </p:sp>
      <p:sp>
        <p:nvSpPr>
          <p:cNvPr id="11" name="TextBox 10"/>
          <p:cNvSpPr txBox="1"/>
          <p:nvPr/>
        </p:nvSpPr>
        <p:spPr>
          <a:xfrm>
            <a:off x="5486400" y="6019800"/>
            <a:ext cx="3276600" cy="492443"/>
          </a:xfrm>
          <a:prstGeom prst="rect">
            <a:avLst/>
          </a:prstGeom>
          <a:noFill/>
        </p:spPr>
        <p:txBody>
          <a:bodyPr wrap="square" rtlCol="0">
            <a:spAutoFit/>
          </a:bodyPr>
          <a:lstStyle/>
          <a:p>
            <a:r>
              <a:rPr lang="en-US" sz="1300" b="1" dirty="0" smtClean="0"/>
              <a:t>* Other = All diagnoses other than IPAH and Congenital</a:t>
            </a:r>
            <a:endParaRPr lang="en-US" sz="1300" b="1" dirty="0"/>
          </a:p>
        </p:txBody>
      </p:sp>
      <p:grpSp>
        <p:nvGrpSpPr>
          <p:cNvPr id="14" name="Group 13"/>
          <p:cNvGrpSpPr/>
          <p:nvPr/>
        </p:nvGrpSpPr>
        <p:grpSpPr>
          <a:xfrm>
            <a:off x="2" y="6146792"/>
            <a:ext cx="4715932" cy="711201"/>
            <a:chOff x="1" y="6067776"/>
            <a:chExt cx="4952999" cy="790224"/>
          </a:xfrm>
        </p:grpSpPr>
        <p:pic>
          <p:nvPicPr>
            <p:cNvPr id="15" name="Picture 14"/>
            <p:cNvPicPr>
              <a:picLocks noChangeAspect="1"/>
            </p:cNvPicPr>
            <p:nvPr/>
          </p:nvPicPr>
          <p:blipFill>
            <a:blip r:embed="rId3" cstate="print"/>
            <a:stretch>
              <a:fillRect/>
            </a:stretch>
          </p:blipFill>
          <p:spPr>
            <a:xfrm>
              <a:off x="1" y="6172200"/>
              <a:ext cx="4952999" cy="685800"/>
            </a:xfrm>
            <a:prstGeom prst="rect">
              <a:avLst/>
            </a:prstGeom>
          </p:spPr>
        </p:pic>
        <p:sp>
          <p:nvSpPr>
            <p:cNvPr id="16" name="TextBox 15"/>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2" name="TextBox 11"/>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r>
              <a:rPr lang="en-US" sz="2600" dirty="0" smtClean="0"/>
              <a:t>Adult Heart-Lung Transplants </a:t>
            </a:r>
            <a:r>
              <a:rPr lang="en-US" sz="2000" dirty="0" smtClean="0"/>
              <a:t>(January 1995 – June 2011)</a:t>
            </a:r>
            <a:r>
              <a:rPr lang="en-US" sz="2300" dirty="0" smtClean="0"/>
              <a:t/>
            </a:r>
            <a:br>
              <a:rPr lang="en-US" sz="2300" dirty="0" smtClean="0"/>
            </a:br>
            <a:r>
              <a:rPr lang="en-US" sz="2300" dirty="0" smtClean="0"/>
              <a:t> </a:t>
            </a:r>
            <a:r>
              <a:rPr lang="en-US" sz="2400" dirty="0" smtClean="0"/>
              <a:t>Risk Factors For 1 Year Mortality with 95% Confidence Limits </a:t>
            </a:r>
            <a:br>
              <a:rPr lang="en-US" sz="2400" dirty="0" smtClean="0"/>
            </a:br>
            <a:r>
              <a:rPr lang="en-US" sz="2400" dirty="0" smtClean="0">
                <a:solidFill>
                  <a:srgbClr val="FFFF00"/>
                </a:solidFill>
              </a:rPr>
              <a:t>Donor Age</a:t>
            </a:r>
            <a:endParaRPr lang="en-US" sz="2400" dirty="0">
              <a:solidFill>
                <a:srgbClr val="FFFF00"/>
              </a:solidFill>
            </a:endParaRPr>
          </a:p>
        </p:txBody>
      </p:sp>
      <p:graphicFrame>
        <p:nvGraphicFramePr>
          <p:cNvPr id="4" name="Content Placeholder 3"/>
          <p:cNvGraphicFramePr>
            <a:graphicFrameLocks noGrp="1"/>
          </p:cNvGraphicFramePr>
          <p:nvPr>
            <p:ph idx="1"/>
          </p:nvPr>
        </p:nvGraphicFramePr>
        <p:xfrm>
          <a:off x="228600" y="1447800"/>
          <a:ext cx="86106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400800" y="1981200"/>
            <a:ext cx="1828800" cy="323165"/>
          </a:xfrm>
          <a:prstGeom prst="rect">
            <a:avLst/>
          </a:prstGeom>
          <a:noFill/>
        </p:spPr>
        <p:txBody>
          <a:bodyPr wrap="square" rtlCol="0">
            <a:spAutoFit/>
          </a:bodyPr>
          <a:lstStyle/>
          <a:p>
            <a:r>
              <a:rPr lang="en-US" sz="1500" b="1" dirty="0" smtClean="0">
                <a:solidFill>
                  <a:srgbClr val="FFFF00"/>
                </a:solidFill>
              </a:rPr>
              <a:t>p = 0.0195</a:t>
            </a:r>
            <a:endParaRPr lang="en-US" sz="1500" b="1" dirty="0">
              <a:solidFill>
                <a:srgbClr val="FFFF00"/>
              </a:solidFill>
            </a:endParaRPr>
          </a:p>
        </p:txBody>
      </p:sp>
      <p:grpSp>
        <p:nvGrpSpPr>
          <p:cNvPr id="12" name="Group 11"/>
          <p:cNvGrpSpPr/>
          <p:nvPr/>
        </p:nvGrpSpPr>
        <p:grpSpPr>
          <a:xfrm>
            <a:off x="2" y="6146792"/>
            <a:ext cx="4715932" cy="711201"/>
            <a:chOff x="1" y="6067776"/>
            <a:chExt cx="4952999" cy="790224"/>
          </a:xfrm>
        </p:grpSpPr>
        <p:pic>
          <p:nvPicPr>
            <p:cNvPr id="13" name="Picture 12"/>
            <p:cNvPicPr>
              <a:picLocks noChangeAspect="1"/>
            </p:cNvPicPr>
            <p:nvPr/>
          </p:nvPicPr>
          <p:blipFill>
            <a:blip r:embed="rId4" cstate="print"/>
            <a:stretch>
              <a:fillRect/>
            </a:stretch>
          </p:blipFill>
          <p:spPr>
            <a:xfrm>
              <a:off x="1" y="6172200"/>
              <a:ext cx="4952999" cy="685800"/>
            </a:xfrm>
            <a:prstGeom prst="rect">
              <a:avLst/>
            </a:prstGeom>
          </p:spPr>
        </p:pic>
        <p:sp>
          <p:nvSpPr>
            <p:cNvPr id="14" name="TextBox 13"/>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0" y="152400"/>
            <a:ext cx="9144000" cy="1143000"/>
          </a:xfrm>
        </p:spPr>
        <p:txBody>
          <a:bodyPr/>
          <a:lstStyle/>
          <a:p>
            <a:r>
              <a:rPr lang="en-US" sz="2600" dirty="0" smtClean="0">
                <a:solidFill>
                  <a:schemeClr val="tx1"/>
                </a:solidFill>
              </a:rPr>
              <a:t>Adult Heart-Lung Retransplants</a:t>
            </a:r>
            <a:br>
              <a:rPr lang="en-US" sz="2600" dirty="0" smtClean="0">
                <a:solidFill>
                  <a:schemeClr val="tx1"/>
                </a:solidFill>
              </a:rPr>
            </a:br>
            <a:r>
              <a:rPr lang="en-US" sz="2400" dirty="0" smtClean="0">
                <a:solidFill>
                  <a:schemeClr val="tx1"/>
                </a:solidFill>
              </a:rPr>
              <a:t>by Year of Retransplant</a:t>
            </a:r>
            <a:endParaRPr lang="en-US" sz="2000" dirty="0" smtClean="0">
              <a:solidFill>
                <a:schemeClr val="tx1"/>
              </a:solidFill>
            </a:endParaRPr>
          </a:p>
        </p:txBody>
      </p:sp>
      <p:sp>
        <p:nvSpPr>
          <p:cNvPr id="8196" name="Rectangle 8"/>
          <p:cNvSpPr>
            <a:spLocks noChangeArrowheads="1"/>
          </p:cNvSpPr>
          <p:nvPr/>
        </p:nvSpPr>
        <p:spPr bwMode="auto">
          <a:xfrm>
            <a:off x="1066800" y="6553200"/>
            <a:ext cx="184150" cy="304800"/>
          </a:xfrm>
          <a:prstGeom prst="rect">
            <a:avLst/>
          </a:prstGeom>
          <a:noFill/>
          <a:ln w="12700" algn="ctr">
            <a:noFill/>
            <a:miter lim="800000"/>
            <a:headEnd/>
            <a:tailEnd/>
          </a:ln>
        </p:spPr>
        <p:txBody>
          <a:bodyPr wrap="none" anchor="ctr">
            <a:spAutoFit/>
          </a:bodyPr>
          <a:lstStyle/>
          <a:p>
            <a:endParaRPr lang="en-US" sz="1400" dirty="0">
              <a:solidFill>
                <a:srgbClr val="FFFF00"/>
              </a:solidFill>
            </a:endParaRPr>
          </a:p>
        </p:txBody>
      </p:sp>
      <p:sp>
        <p:nvSpPr>
          <p:cNvPr id="8197" name="Text Box 14"/>
          <p:cNvSpPr txBox="1">
            <a:spLocks noChangeArrowheads="1"/>
          </p:cNvSpPr>
          <p:nvPr/>
        </p:nvSpPr>
        <p:spPr bwMode="auto">
          <a:xfrm>
            <a:off x="5638800" y="6096000"/>
            <a:ext cx="3505200" cy="461665"/>
          </a:xfrm>
          <a:prstGeom prst="rect">
            <a:avLst/>
          </a:prstGeom>
          <a:noFill/>
          <a:ln w="12700">
            <a:noFill/>
            <a:miter lim="800000"/>
            <a:headEnd/>
            <a:tailEnd/>
          </a:ln>
        </p:spPr>
        <p:txBody>
          <a:bodyPr wrap="square">
            <a:spAutoFit/>
          </a:bodyPr>
          <a:lstStyle/>
          <a:p>
            <a:pPr>
              <a:spcBef>
                <a:spcPct val="50000"/>
              </a:spcBef>
            </a:pPr>
            <a:r>
              <a:rPr lang="en-US" sz="1200" b="1" dirty="0">
                <a:solidFill>
                  <a:srgbClr val="FFFF00"/>
                </a:solidFill>
              </a:rPr>
              <a:t>Only patients who were less than 18 years old at the time of </a:t>
            </a:r>
            <a:r>
              <a:rPr lang="en-US" sz="1200" b="1" dirty="0" smtClean="0">
                <a:solidFill>
                  <a:srgbClr val="FFFF00"/>
                </a:solidFill>
              </a:rPr>
              <a:t>retransplant </a:t>
            </a:r>
            <a:r>
              <a:rPr lang="en-US" sz="1200" b="1" dirty="0">
                <a:solidFill>
                  <a:srgbClr val="FFFF00"/>
                </a:solidFill>
              </a:rPr>
              <a:t>are included.</a:t>
            </a:r>
          </a:p>
        </p:txBody>
      </p:sp>
      <p:grpSp>
        <p:nvGrpSpPr>
          <p:cNvPr id="10" name="Group 9"/>
          <p:cNvGrpSpPr/>
          <p:nvPr/>
        </p:nvGrpSpPr>
        <p:grpSpPr>
          <a:xfrm>
            <a:off x="2" y="6146792"/>
            <a:ext cx="4715932" cy="711201"/>
            <a:chOff x="1" y="6067776"/>
            <a:chExt cx="4952999" cy="790224"/>
          </a:xfrm>
        </p:grpSpPr>
        <p:pic>
          <p:nvPicPr>
            <p:cNvPr id="15" name="Picture 14"/>
            <p:cNvPicPr>
              <a:picLocks noChangeAspect="1"/>
            </p:cNvPicPr>
            <p:nvPr/>
          </p:nvPicPr>
          <p:blipFill>
            <a:blip r:embed="rId3" cstate="print"/>
            <a:stretch>
              <a:fillRect/>
            </a:stretch>
          </p:blipFill>
          <p:spPr>
            <a:xfrm>
              <a:off x="1" y="6172200"/>
              <a:ext cx="4952999" cy="685800"/>
            </a:xfrm>
            <a:prstGeom prst="rect">
              <a:avLst/>
            </a:prstGeom>
          </p:spPr>
        </p:pic>
        <p:sp>
          <p:nvSpPr>
            <p:cNvPr id="16" name="TextBox 15"/>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graphicFrame>
        <p:nvGraphicFramePr>
          <p:cNvPr id="11" name="Chart 10"/>
          <p:cNvGraphicFramePr/>
          <p:nvPr>
            <p:extLst>
              <p:ext uri="{D42A27DB-BD31-4B8C-83A1-F6EECF244321}">
                <p14:modId xmlns:p14="http://schemas.microsoft.com/office/powerpoint/2010/main" val="1604641019"/>
              </p:ext>
            </p:extLst>
          </p:nvPr>
        </p:nvGraphicFramePr>
        <p:xfrm>
          <a:off x="304800" y="1066800"/>
          <a:ext cx="8686800" cy="507999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3147418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14400"/>
          </a:xfrm>
        </p:spPr>
        <p:txBody>
          <a:bodyPr/>
          <a:lstStyle/>
          <a:p>
            <a:r>
              <a:rPr lang="en-US" sz="2600" dirty="0" smtClean="0"/>
              <a:t>Adult Heart-Lung Retransplants</a:t>
            </a:r>
            <a:r>
              <a:rPr lang="en-US" sz="2800" dirty="0" smtClean="0"/>
              <a:t/>
            </a:r>
            <a:br>
              <a:rPr lang="en-US" sz="2800" dirty="0" smtClean="0"/>
            </a:br>
            <a:r>
              <a:rPr lang="en-US" sz="2400" dirty="0" smtClean="0"/>
              <a:t>by Inter-Transplant Interval </a:t>
            </a:r>
            <a:r>
              <a:rPr lang="en-US" sz="3200" dirty="0" smtClean="0"/>
              <a:t/>
            </a:r>
            <a:br>
              <a:rPr lang="en-US" sz="3200" dirty="0" smtClean="0"/>
            </a:br>
            <a:r>
              <a:rPr lang="en-US" sz="2000" dirty="0" smtClean="0"/>
              <a:t>(Retransplants: January 1982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28860993"/>
              </p:ext>
            </p:extLst>
          </p:nvPr>
        </p:nvGraphicFramePr>
        <p:xfrm>
          <a:off x="304800" y="1447800"/>
          <a:ext cx="8610600" cy="4876800"/>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2" y="6146792"/>
            <a:ext cx="4715932" cy="711201"/>
            <a:chOff x="1" y="6067776"/>
            <a:chExt cx="4952999" cy="790224"/>
          </a:xfrm>
        </p:grpSpPr>
        <p:pic>
          <p:nvPicPr>
            <p:cNvPr id="9" name="Picture 8"/>
            <p:cNvPicPr>
              <a:picLocks noChangeAspect="1"/>
            </p:cNvPicPr>
            <p:nvPr/>
          </p:nvPicPr>
          <p:blipFill>
            <a:blip r:embed="rId4" cstate="print"/>
            <a:stretch>
              <a:fillRect/>
            </a:stretch>
          </p:blipFill>
          <p:spPr>
            <a:xfrm>
              <a:off x="1" y="6172200"/>
              <a:ext cx="4952999" cy="685800"/>
            </a:xfrm>
            <a:prstGeom prst="rect">
              <a:avLst/>
            </a:prstGeom>
          </p:spPr>
        </p:pic>
        <p:sp>
          <p:nvSpPr>
            <p:cNvPr id="11" name="TextBox 10"/>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7" name="TextBox 6"/>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extLst>
      <p:ext uri="{BB962C8B-B14F-4D97-AF65-F5344CB8AC3E}">
        <p14:creationId xmlns:p14="http://schemas.microsoft.com/office/powerpoint/2010/main" val="3757906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lstStyle/>
          <a:p>
            <a:r>
              <a:rPr lang="en-US" sz="2600" dirty="0" smtClean="0"/>
              <a:t>Adult Heart-Lung Transplants</a:t>
            </a:r>
            <a:br>
              <a:rPr lang="en-US" sz="2600" dirty="0" smtClean="0"/>
            </a:br>
            <a:r>
              <a:rPr lang="en-US" sz="2400" dirty="0" smtClean="0"/>
              <a:t>Diagnosis</a:t>
            </a:r>
            <a:r>
              <a:rPr lang="en-US" sz="2000" dirty="0" smtClean="0"/>
              <a:t> (Transplants: January 1982 – June 2013)</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614722"/>
              </p:ext>
            </p:extLst>
          </p:nvPr>
        </p:nvGraphicFramePr>
        <p:xfrm>
          <a:off x="228600" y="1219200"/>
          <a:ext cx="86868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734326" y="5915959"/>
            <a:ext cx="4409673" cy="276999"/>
          </a:xfrm>
          <a:prstGeom prst="rect">
            <a:avLst/>
          </a:prstGeom>
          <a:noFill/>
        </p:spPr>
        <p:txBody>
          <a:bodyPr wrap="square" rtlCol="0">
            <a:spAutoFit/>
          </a:bodyPr>
          <a:lstStyle/>
          <a:p>
            <a:r>
              <a:rPr lang="en-US" sz="1200" b="1" dirty="0" smtClean="0">
                <a:solidFill>
                  <a:srgbClr val="FFFF00"/>
                </a:solidFill>
              </a:rPr>
              <a:t>NOTE: “Other” includes cancer, LAM, OB, bronchiectasis</a:t>
            </a:r>
            <a:endParaRPr lang="en-US" sz="1200" b="1" dirty="0">
              <a:solidFill>
                <a:srgbClr val="FFFF00"/>
              </a:solidFill>
            </a:endParaRPr>
          </a:p>
        </p:txBody>
      </p:sp>
      <p:grpSp>
        <p:nvGrpSpPr>
          <p:cNvPr id="10" name="Group 9"/>
          <p:cNvGrpSpPr/>
          <p:nvPr/>
        </p:nvGrpSpPr>
        <p:grpSpPr>
          <a:xfrm>
            <a:off x="2" y="6146792"/>
            <a:ext cx="4715932" cy="711201"/>
            <a:chOff x="1" y="6067776"/>
            <a:chExt cx="4952999" cy="790224"/>
          </a:xfrm>
        </p:grpSpPr>
        <p:pic>
          <p:nvPicPr>
            <p:cNvPr id="11" name="Picture 10"/>
            <p:cNvPicPr>
              <a:picLocks noChangeAspect="1"/>
            </p:cNvPicPr>
            <p:nvPr/>
          </p:nvPicPr>
          <p:blipFill>
            <a:blip r:embed="rId4" cstate="print"/>
            <a:stretch>
              <a:fillRect/>
            </a:stretch>
          </p:blipFill>
          <p:spPr>
            <a:xfrm>
              <a:off x="1" y="6172200"/>
              <a:ext cx="4952999" cy="685800"/>
            </a:xfrm>
            <a:prstGeom prst="rect">
              <a:avLst/>
            </a:prstGeom>
          </p:spPr>
        </p:pic>
        <p:sp>
          <p:nvSpPr>
            <p:cNvPr id="12" name="TextBox 11"/>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3" name="TextBox 12"/>
          <p:cNvSpPr txBox="1"/>
          <p:nvPr/>
        </p:nvSpPr>
        <p:spPr>
          <a:xfrm>
            <a:off x="4876800" y="6172200"/>
            <a:ext cx="4038600" cy="553998"/>
          </a:xfrm>
          <a:prstGeom prst="rect">
            <a:avLst/>
          </a:prstGeom>
          <a:noFill/>
        </p:spPr>
        <p:txBody>
          <a:bodyPr wrap="square" lIns="0" tIns="0" rIns="0" bIns="0" rtlCol="0">
            <a:spAutoFit/>
          </a:bodyPr>
          <a:lstStyle/>
          <a:p>
            <a:r>
              <a:rPr lang="en-US" sz="1200" b="1" dirty="0" smtClean="0">
                <a:solidFill>
                  <a:srgbClr val="FFFF00"/>
                </a:solidFill>
              </a:rPr>
              <a:t>For some retransplants diagnosis other than retransplant is reported, so the total percentage of retransplants may be greater.</a:t>
            </a:r>
            <a:endParaRPr lang="en-US" sz="1200" b="1" dirty="0">
              <a:solidFill>
                <a:srgbClr val="FFFF00"/>
              </a:solidFill>
            </a:endParaRPr>
          </a:p>
        </p:txBody>
      </p:sp>
      <p:sp>
        <p:nvSpPr>
          <p:cNvPr id="14" name="TextBox 13"/>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lstStyle/>
          <a:p>
            <a:r>
              <a:rPr lang="en-US" sz="2600" dirty="0" smtClean="0"/>
              <a:t>Adult Heart-Lung Transplants</a:t>
            </a:r>
            <a:br>
              <a:rPr lang="en-US" sz="2600" dirty="0" smtClean="0"/>
            </a:br>
            <a:r>
              <a:rPr lang="en-US" sz="2400" dirty="0" smtClean="0"/>
              <a:t>Diagnosis </a:t>
            </a:r>
            <a:r>
              <a:rPr lang="en-US" sz="2000" dirty="0" smtClean="0"/>
              <a:t>(Transplants: January 1982 – June 2013)</a:t>
            </a:r>
            <a:endParaRPr lang="en-US" sz="2000" dirty="0"/>
          </a:p>
        </p:txBody>
      </p:sp>
      <p:graphicFrame>
        <p:nvGraphicFramePr>
          <p:cNvPr id="11" name="Content Placeholder 10">
            <a:hlinkClick r:id="rId3"/>
          </p:cNvPr>
          <p:cNvGraphicFramePr>
            <a:graphicFrameLocks noGrp="1"/>
          </p:cNvGraphicFramePr>
          <p:nvPr>
            <p:ph idx="1"/>
            <p:extLst>
              <p:ext uri="{D42A27DB-BD31-4B8C-83A1-F6EECF244321}">
                <p14:modId xmlns:p14="http://schemas.microsoft.com/office/powerpoint/2010/main" val="1246465110"/>
              </p:ext>
            </p:extLst>
          </p:nvPr>
        </p:nvGraphicFramePr>
        <p:xfrm>
          <a:off x="1676400" y="1295400"/>
          <a:ext cx="5715000" cy="4571994"/>
        </p:xfrm>
        <a:graphic>
          <a:graphicData uri="http://schemas.openxmlformats.org/drawingml/2006/table">
            <a:tbl>
              <a:tblPr bandRow="1">
                <a:tableStyleId>{5C22544A-7EE6-4342-B048-85BDC9FD1C3A}</a:tableStyleId>
              </a:tblPr>
              <a:tblGrid>
                <a:gridCol w="3962400"/>
                <a:gridCol w="1752600"/>
              </a:tblGrid>
              <a:tr h="326571">
                <a:tc>
                  <a:txBody>
                    <a:bodyPr/>
                    <a:lstStyle/>
                    <a:p>
                      <a:pPr rtl="0" fontAlgn="t"/>
                      <a:r>
                        <a:rPr lang="en-US" sz="1700" b="1" dirty="0">
                          <a:solidFill>
                            <a:srgbClr val="FFFF00"/>
                          </a:solidFill>
                        </a:rPr>
                        <a:t>Diagnosis</a:t>
                      </a:r>
                      <a:endParaRPr lang="en-US" dirty="0">
                        <a:solidFill>
                          <a:srgbClr val="FFFF00"/>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rtl="0" fontAlgn="t"/>
                      <a:r>
                        <a:rPr lang="en-US" sz="1600" b="1" dirty="0">
                          <a:solidFill>
                            <a:srgbClr val="FFFF00"/>
                          </a:solidFill>
                        </a:rPr>
                        <a:t>N  (%)</a:t>
                      </a:r>
                      <a:endParaRPr lang="en-US" dirty="0">
                        <a:solidFill>
                          <a:srgbClr val="FFFF00"/>
                        </a:solidFill>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Congenital Heart Disease</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1178 (35.5%)</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smtClean="0">
                          <a:solidFill>
                            <a:schemeClr val="tx1"/>
                          </a:solidFill>
                        </a:rPr>
                        <a:t>Idiopathic</a:t>
                      </a:r>
                      <a:r>
                        <a:rPr lang="en-US" sz="1400" b="1" baseline="0" dirty="0" smtClean="0">
                          <a:solidFill>
                            <a:schemeClr val="tx1"/>
                          </a:solidFill>
                        </a:rPr>
                        <a:t> Pulmonary </a:t>
                      </a:r>
                      <a:r>
                        <a:rPr lang="en-US" sz="1400" b="1" dirty="0" smtClean="0">
                          <a:solidFill>
                            <a:schemeClr val="tx1"/>
                          </a:solidFill>
                        </a:rPr>
                        <a:t>Arterial Hypertension</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907 (27.4%)</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Cystic Fibrosis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459 (13.9%)</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a:solidFill>
                            <a:schemeClr val="tx1"/>
                          </a:solidFill>
                        </a:rPr>
                        <a:t>Acquired Heart Disease</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180 ( 5.4%)</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COPD/Emphysema</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141 ( 4.3%)</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a:solidFill>
                            <a:schemeClr val="tx1"/>
                          </a:solidFill>
                        </a:rPr>
                        <a:t>Idiopathic Pulmonary Fibrosis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121 ( 3.7%)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Alpha-1</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62 ( 1.9%)</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a:solidFill>
                            <a:schemeClr val="tx1"/>
                          </a:solidFill>
                        </a:rPr>
                        <a:t>Sarcoidosis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54 ( 1.6%)</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smtClean="0">
                          <a:solidFill>
                            <a:schemeClr val="tx1"/>
                          </a:solidFill>
                        </a:rPr>
                        <a:t>Retransplant</a:t>
                      </a:r>
                      <a:r>
                        <a:rPr lang="en-US" sz="1400" b="1" dirty="0">
                          <a:solidFill>
                            <a:schemeClr val="tx1"/>
                          </a:solidFill>
                        </a:rPr>
                        <a:t>: Not Obliterative Bronchiolitis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32 ( 1.0%)</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smtClean="0">
                          <a:solidFill>
                            <a:schemeClr val="tx1"/>
                          </a:solidFill>
                        </a:rPr>
                        <a:t>Retransplant</a:t>
                      </a:r>
                      <a:r>
                        <a:rPr lang="en-US" sz="1400" b="1" dirty="0">
                          <a:solidFill>
                            <a:schemeClr val="tx1"/>
                          </a:solidFill>
                        </a:rPr>
                        <a:t>: Obliterative Bronchiolitis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24 ( 0.7%)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Bronchiectasis</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a:solidFill>
                            <a:schemeClr val="tx1"/>
                          </a:solidFill>
                          <a:effectLst/>
                          <a:latin typeface="+mj-lt"/>
                        </a:rPr>
                        <a:t>30 ( 0.9%)</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00FF"/>
                    </a:solidFill>
                  </a:tcPr>
                </a:tc>
              </a:tr>
              <a:tr h="326571">
                <a:tc>
                  <a:txBody>
                    <a:bodyPr/>
                    <a:lstStyle/>
                    <a:p>
                      <a:pPr rtl="0" fontAlgn="t"/>
                      <a:r>
                        <a:rPr lang="en-US" sz="1400" b="1" dirty="0" err="1">
                          <a:solidFill>
                            <a:schemeClr val="tx1"/>
                          </a:solidFill>
                        </a:rPr>
                        <a:t>Obliterative</a:t>
                      </a:r>
                      <a:r>
                        <a:rPr lang="en-US" sz="1400" b="1" dirty="0">
                          <a:solidFill>
                            <a:schemeClr val="tx1"/>
                          </a:solidFill>
                        </a:rPr>
                        <a:t> Bronchiolitis (not </a:t>
                      </a:r>
                      <a:r>
                        <a:rPr lang="en-US" sz="1400" b="1" dirty="0" smtClean="0">
                          <a:solidFill>
                            <a:schemeClr val="tx1"/>
                          </a:solidFill>
                        </a:rPr>
                        <a:t>Retransplant</a:t>
                      </a:r>
                      <a:r>
                        <a:rPr lang="en-US" sz="1400" b="1" dirty="0">
                          <a:solidFill>
                            <a:schemeClr val="tx1"/>
                          </a:solidFill>
                        </a:rPr>
                        <a:t>)</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t"/>
                      <a:r>
                        <a:rPr lang="en-US" sz="1400" b="1" i="0" u="none" strike="noStrike">
                          <a:solidFill>
                            <a:schemeClr val="tx1"/>
                          </a:solidFill>
                          <a:effectLst/>
                          <a:latin typeface="+mj-lt"/>
                        </a:rPr>
                        <a:t>25 ( 0.8%)</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326571">
                <a:tc>
                  <a:txBody>
                    <a:bodyPr/>
                    <a:lstStyle/>
                    <a:p>
                      <a:pPr rtl="0" fontAlgn="t"/>
                      <a:r>
                        <a:rPr lang="en-US" sz="1400" b="1" dirty="0">
                          <a:solidFill>
                            <a:schemeClr val="tx1"/>
                          </a:solidFill>
                        </a:rPr>
                        <a:t>Other</a:t>
                      </a:r>
                      <a:endParaRPr lang="en-US" dirty="0">
                        <a:solidFill>
                          <a:schemeClr val="tx1"/>
                        </a:solidFill>
                      </a:endParaRPr>
                    </a:p>
                  </a:txBody>
                  <a:tcPr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9900FF"/>
                    </a:solidFill>
                  </a:tcPr>
                </a:tc>
                <a:tc>
                  <a:txBody>
                    <a:bodyPr/>
                    <a:lstStyle/>
                    <a:p>
                      <a:pPr algn="ctr" fontAlgn="t"/>
                      <a:r>
                        <a:rPr lang="en-US" sz="1400" b="1" i="0" u="none" strike="noStrike" dirty="0">
                          <a:solidFill>
                            <a:schemeClr val="tx1"/>
                          </a:solidFill>
                          <a:effectLst/>
                          <a:latin typeface="+mj-lt"/>
                        </a:rPr>
                        <a:t>101 ( 3.0%)</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9900FF"/>
                    </a:solidFill>
                  </a:tcPr>
                </a:tc>
              </a:tr>
            </a:tbl>
          </a:graphicData>
        </a:graphic>
      </p:graphicFrame>
      <p:grpSp>
        <p:nvGrpSpPr>
          <p:cNvPr id="9" name="Group 8"/>
          <p:cNvGrpSpPr/>
          <p:nvPr/>
        </p:nvGrpSpPr>
        <p:grpSpPr>
          <a:xfrm>
            <a:off x="2" y="6146792"/>
            <a:ext cx="4715932" cy="711201"/>
            <a:chOff x="1" y="6067776"/>
            <a:chExt cx="4952999" cy="790224"/>
          </a:xfrm>
        </p:grpSpPr>
        <p:pic>
          <p:nvPicPr>
            <p:cNvPr id="12" name="Picture 11"/>
            <p:cNvPicPr>
              <a:picLocks noChangeAspect="1"/>
            </p:cNvPicPr>
            <p:nvPr/>
          </p:nvPicPr>
          <p:blipFill>
            <a:blip r:embed="rId4" cstate="print"/>
            <a:stretch>
              <a:fillRect/>
            </a:stretch>
          </p:blipFill>
          <p:spPr>
            <a:xfrm>
              <a:off x="1" y="6172200"/>
              <a:ext cx="4952999" cy="685800"/>
            </a:xfrm>
            <a:prstGeom prst="rect">
              <a:avLst/>
            </a:prstGeom>
          </p:spPr>
        </p:pic>
        <p:sp>
          <p:nvSpPr>
            <p:cNvPr id="13" name="TextBox 12"/>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14" name="TextBox 13"/>
          <p:cNvSpPr txBox="1"/>
          <p:nvPr/>
        </p:nvSpPr>
        <p:spPr>
          <a:xfrm>
            <a:off x="4876800" y="6172200"/>
            <a:ext cx="4038600" cy="553998"/>
          </a:xfrm>
          <a:prstGeom prst="rect">
            <a:avLst/>
          </a:prstGeom>
          <a:noFill/>
        </p:spPr>
        <p:txBody>
          <a:bodyPr wrap="square" lIns="0" tIns="0" rIns="0" bIns="0" rtlCol="0">
            <a:spAutoFit/>
          </a:bodyPr>
          <a:lstStyle/>
          <a:p>
            <a:r>
              <a:rPr lang="en-US" sz="1200" b="1" dirty="0" smtClean="0">
                <a:solidFill>
                  <a:srgbClr val="FFFF00"/>
                </a:solidFill>
              </a:rPr>
              <a:t>For some retransplants diagnosis other than retransplant is reported, so the total number and percentage of retransplants may be greater.</a:t>
            </a:r>
            <a:endParaRPr lang="en-US" sz="1200" b="1" dirty="0">
              <a:solidFill>
                <a:srgbClr val="FFFF00"/>
              </a:solidFill>
            </a:endParaRPr>
          </a:p>
        </p:txBody>
      </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lstStyle/>
          <a:p>
            <a:r>
              <a:rPr lang="en-US" sz="2600" dirty="0" smtClean="0"/>
              <a:t>Adult Heart-Lung Transplants</a:t>
            </a:r>
            <a:r>
              <a:rPr lang="en-US" sz="2400" dirty="0" smtClean="0"/>
              <a:t/>
            </a:r>
            <a:br>
              <a:rPr lang="en-US" sz="2400" dirty="0" smtClean="0"/>
            </a:br>
            <a:r>
              <a:rPr lang="en-US" sz="2400" dirty="0" smtClean="0"/>
              <a:t>Diagnosis by Era </a:t>
            </a:r>
            <a:r>
              <a:rPr lang="en-US" sz="2000" dirty="0" smtClean="0"/>
              <a:t>(Transplants: January 1982 – June 2013)</a:t>
            </a:r>
            <a:endParaRPr lang="en-US" sz="20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44652309"/>
              </p:ext>
            </p:extLst>
          </p:nvPr>
        </p:nvGraphicFramePr>
        <p:xfrm>
          <a:off x="381000" y="1066800"/>
          <a:ext cx="83820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5334000" y="6096000"/>
            <a:ext cx="3505200" cy="461665"/>
          </a:xfrm>
          <a:prstGeom prst="rect">
            <a:avLst/>
          </a:prstGeom>
          <a:noFill/>
        </p:spPr>
        <p:txBody>
          <a:bodyPr wrap="square" rtlCol="0">
            <a:spAutoFit/>
          </a:bodyPr>
          <a:lstStyle/>
          <a:p>
            <a:r>
              <a:rPr lang="en-US" sz="1200" b="1" dirty="0" smtClean="0">
                <a:solidFill>
                  <a:srgbClr val="FFFF00"/>
                </a:solidFill>
              </a:rPr>
              <a:t>NOTE: “Other” includes OB (non-Re-</a:t>
            </a:r>
            <a:r>
              <a:rPr lang="en-US" sz="1200" b="1" dirty="0" err="1" smtClean="0">
                <a:solidFill>
                  <a:srgbClr val="FFFF00"/>
                </a:solidFill>
              </a:rPr>
              <a:t>Tx</a:t>
            </a:r>
            <a:r>
              <a:rPr lang="en-US" sz="1200" b="1" dirty="0" smtClean="0">
                <a:solidFill>
                  <a:srgbClr val="FFFF00"/>
                </a:solidFill>
              </a:rPr>
              <a:t>) and Bronchiectasis.</a:t>
            </a:r>
          </a:p>
        </p:txBody>
      </p:sp>
      <p:grpSp>
        <p:nvGrpSpPr>
          <p:cNvPr id="11" name="Group 10"/>
          <p:cNvGrpSpPr/>
          <p:nvPr/>
        </p:nvGrpSpPr>
        <p:grpSpPr>
          <a:xfrm>
            <a:off x="2" y="6146792"/>
            <a:ext cx="4715932" cy="711201"/>
            <a:chOff x="1" y="6067776"/>
            <a:chExt cx="4952999" cy="790224"/>
          </a:xfrm>
        </p:grpSpPr>
        <p:pic>
          <p:nvPicPr>
            <p:cNvPr id="12" name="Picture 11"/>
            <p:cNvPicPr>
              <a:picLocks noChangeAspect="1"/>
            </p:cNvPicPr>
            <p:nvPr/>
          </p:nvPicPr>
          <p:blipFill>
            <a:blip r:embed="rId4" cstate="print"/>
            <a:stretch>
              <a:fillRect/>
            </a:stretch>
          </p:blipFill>
          <p:spPr>
            <a:xfrm>
              <a:off x="1" y="6172200"/>
              <a:ext cx="4952999" cy="685800"/>
            </a:xfrm>
            <a:prstGeom prst="rect">
              <a:avLst/>
            </a:prstGeom>
          </p:spPr>
        </p:pic>
        <p:sp>
          <p:nvSpPr>
            <p:cNvPr id="13" name="TextBox 12"/>
            <p:cNvSpPr txBox="1"/>
            <p:nvPr/>
          </p:nvSpPr>
          <p:spPr>
            <a:xfrm>
              <a:off x="2971800" y="6067776"/>
              <a:ext cx="1885813" cy="461665"/>
            </a:xfrm>
            <a:prstGeom prst="rect">
              <a:avLst/>
            </a:prstGeom>
            <a:noFill/>
          </p:spPr>
          <p:txBody>
            <a:bodyPr wrap="square" rtlCol="0">
              <a:spAutoFit/>
            </a:bodyPr>
            <a:lstStyle/>
            <a:p>
              <a:pPr algn="ctr"/>
              <a:r>
                <a:rPr lang="en-US" sz="2100" b="1" dirty="0" smtClean="0">
                  <a:solidFill>
                    <a:schemeClr val="bg1"/>
                  </a:solidFill>
                  <a:latin typeface="Arial"/>
                  <a:cs typeface="Arial"/>
                </a:rPr>
                <a:t>2014</a:t>
              </a:r>
              <a:endParaRPr lang="en-US" sz="2100" b="1" dirty="0">
                <a:solidFill>
                  <a:schemeClr val="bg1"/>
                </a:solidFill>
                <a:latin typeface="Arial"/>
                <a:cs typeface="Arial"/>
              </a:endParaRPr>
            </a:p>
          </p:txBody>
        </p:sp>
      </p:grpSp>
      <p:sp>
        <p:nvSpPr>
          <p:cNvPr id="8" name="TextBox 7"/>
          <p:cNvSpPr txBox="1"/>
          <p:nvPr/>
        </p:nvSpPr>
        <p:spPr>
          <a:xfrm>
            <a:off x="2757008" y="6605565"/>
            <a:ext cx="1946921" cy="230832"/>
          </a:xfrm>
          <a:prstGeom prst="rect">
            <a:avLst/>
          </a:prstGeom>
          <a:noFill/>
        </p:spPr>
        <p:txBody>
          <a:bodyPr wrap="square" lIns="45720" rIns="0" rtlCol="0" anchor="ctr" anchorCtr="0">
            <a:spAutoFit/>
          </a:bodyPr>
          <a:lstStyle/>
          <a:p>
            <a:r>
              <a:rPr lang="en-US" sz="900" b="1" dirty="0" smtClean="0">
                <a:solidFill>
                  <a:schemeClr val="bg1"/>
                </a:solidFill>
                <a:latin typeface="Arial"/>
                <a:cs typeface="Arial"/>
              </a:rPr>
              <a:t>JHLT. 2014 Oct; 33(10): 1009-1024</a:t>
            </a:r>
            <a:endParaRPr lang="en-US" sz="900" b="1" dirty="0">
              <a:solidFill>
                <a:schemeClr val="bg1"/>
              </a:solidFill>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NOSTemplate">
  <a:themeElements>
    <a:clrScheme name="Blank Presentation 13">
      <a:dk1>
        <a:srgbClr val="000000"/>
      </a:dk1>
      <a:lt1>
        <a:srgbClr val="FFFFFF"/>
      </a:lt1>
      <a:dk2>
        <a:srgbClr val="00004C"/>
      </a:dk2>
      <a:lt2>
        <a:srgbClr val="FFCC00"/>
      </a:lt2>
      <a:accent1>
        <a:srgbClr val="99CC66"/>
      </a:accent1>
      <a:accent2>
        <a:srgbClr val="B97E33"/>
      </a:accent2>
      <a:accent3>
        <a:srgbClr val="AAAAB2"/>
      </a:accent3>
      <a:accent4>
        <a:srgbClr val="DADADA"/>
      </a:accent4>
      <a:accent5>
        <a:srgbClr val="CAE2B8"/>
      </a:accent5>
      <a:accent6>
        <a:srgbClr val="A7722D"/>
      </a:accent6>
      <a:hlink>
        <a:srgbClr val="4C97CC"/>
      </a:hlink>
      <a:folHlink>
        <a:srgbClr val="66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4C"/>
        </a:dk2>
        <a:lt2>
          <a:srgbClr val="FFCC00"/>
        </a:lt2>
        <a:accent1>
          <a:srgbClr val="99CC66"/>
        </a:accent1>
        <a:accent2>
          <a:srgbClr val="B97E33"/>
        </a:accent2>
        <a:accent3>
          <a:srgbClr val="AAAAB2"/>
        </a:accent3>
        <a:accent4>
          <a:srgbClr val="DADADA"/>
        </a:accent4>
        <a:accent5>
          <a:srgbClr val="CAE2B8"/>
        </a:accent5>
        <a:accent6>
          <a:srgbClr val="A7722D"/>
        </a:accent6>
        <a:hlink>
          <a:srgbClr val="4C97CC"/>
        </a:hlink>
        <a:folHlink>
          <a:srgbClr val="6633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F1888A67B08347AB72B1A336AD4062" ma:contentTypeVersion="4" ma:contentTypeDescription="Create a new document." ma:contentTypeScope="" ma:versionID="5af7a05520683203a0a53d42a3817b35">
  <xsd:schema xmlns:xsd="http://www.w3.org/2001/XMLSchema" xmlns:p="http://schemas.microsoft.com/office/2006/metadata/properties" xmlns:ns2="f5f82c5e-0c74-4764-aa18-b9ea25529750" targetNamespace="http://schemas.microsoft.com/office/2006/metadata/properties" ma:root="true" ma:fieldsID="f0880058f2ba474784fc5b8a56266c17" ns2:_="">
    <xsd:import namespace="f5f82c5e-0c74-4764-aa18-b9ea25529750"/>
    <xsd:element name="properties">
      <xsd:complexType>
        <xsd:sequence>
          <xsd:element name="documentManagement">
            <xsd:complexType>
              <xsd:all>
                <xsd:element ref="ns2:Brief_x0020_Description" minOccurs="0"/>
                <xsd:element ref="ns2:DateCreated" minOccurs="0"/>
                <xsd:element ref="ns2:Author0" minOccurs="0"/>
                <xsd:element ref="ns2:Target_x0020_Audience" minOccurs="0"/>
              </xsd:all>
            </xsd:complexType>
          </xsd:element>
        </xsd:sequence>
      </xsd:complexType>
    </xsd:element>
  </xsd:schema>
  <xsd:schema xmlns:xsd="http://www.w3.org/2001/XMLSchema" xmlns:dms="http://schemas.microsoft.com/office/2006/documentManagement/types" targetNamespace="f5f82c5e-0c74-4764-aa18-b9ea25529750" elementFormDefault="qualified">
    <xsd:import namespace="http://schemas.microsoft.com/office/2006/documentManagement/types"/>
    <xsd:element name="Brief_x0020_Description" ma:index="8" nillable="true" ma:displayName="Brief Description" ma:internalName="Brief_x0020_Description">
      <xsd:simpleType>
        <xsd:restriction base="dms:Note"/>
      </xsd:simpleType>
    </xsd:element>
    <xsd:element name="DateCreated" ma:index="9" nillable="true" ma:displayName="DateCreated" ma:format="DateOnly" ma:internalName="DateCreated">
      <xsd:simpleType>
        <xsd:restriction base="dms:DateTime"/>
      </xsd:simpleType>
    </xsd:element>
    <xsd:element name="Author0" ma:index="10" nillable="true" ma:displayName="Author" ma:internalName="Author0">
      <xsd:simpleType>
        <xsd:restriction base="dms:Text">
          <xsd:maxLength value="255"/>
        </xsd:restriction>
      </xsd:simpleType>
    </xsd:element>
    <xsd:element name="Target_x0020_Audience" ma:index="11" nillable="true" ma:displayName="Target Audience" ma:internalName="Target_x0020_Audienc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Author0 xmlns="f5f82c5e-0c74-4764-aa18-b9ea25529750">UNOS</Author0>
    <DateCreated xmlns="f5f82c5e-0c74-4764-aa18-b9ea25529750">2006-01-01T05:00:00+00:00</DateCreated>
    <Brief_x0020_Description xmlns="f5f82c5e-0c74-4764-aa18-b9ea25529750">This is the blank UNOS slide template. It has the UNOS logo at the bottom. </Brief_x0020_Description>
    <Target_x0020_Audience xmlns="f5f82c5e-0c74-4764-aa18-b9ea25529750" xsi:nil="true"/>
  </documentManagement>
</p:properties>
</file>

<file path=customXml/itemProps1.xml><?xml version="1.0" encoding="utf-8"?>
<ds:datastoreItem xmlns:ds="http://schemas.openxmlformats.org/officeDocument/2006/customXml" ds:itemID="{0B0E37F9-AFE8-4A12-A93D-93C2D8F10C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f82c5e-0c74-4764-aa18-b9ea2552975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67B47CE-0255-4774-B4EC-289B3F01EA05}">
  <ds:schemaRefs>
    <ds:schemaRef ds:uri="http://schemas.microsoft.com/sharepoint/v3/contenttype/forms"/>
  </ds:schemaRefs>
</ds:datastoreItem>
</file>

<file path=customXml/itemProps3.xml><?xml version="1.0" encoding="utf-8"?>
<ds:datastoreItem xmlns:ds="http://schemas.openxmlformats.org/officeDocument/2006/customXml" ds:itemID="{C91805D6-AC72-435D-A51A-1C2C01D7BD28}">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f5f82c5e-0c74-4764-aa18-b9ea25529750"/>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UNOSTemplate</Template>
  <TotalTime>3749</TotalTime>
  <Words>3608</Words>
  <Application>Microsoft Office PowerPoint</Application>
  <PresentationFormat>On-screen Show (4:3)</PresentationFormat>
  <Paragraphs>632</Paragraphs>
  <Slides>44</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Times</vt:lpstr>
      <vt:lpstr>Times New Roman</vt:lpstr>
      <vt:lpstr>Webdings</vt:lpstr>
      <vt:lpstr>UNOSTemplate</vt:lpstr>
      <vt:lpstr>HEART-LUNG TRANSPLANTATION</vt:lpstr>
      <vt:lpstr>Table of Contents</vt:lpstr>
      <vt:lpstr>Donor and Recipient Characteristics</vt:lpstr>
      <vt:lpstr>Adult Heart-Lung Transplants Number of Transplants Reported by Year</vt:lpstr>
      <vt:lpstr>Adult Heart-Lung Retransplants by Year of Retransplant</vt:lpstr>
      <vt:lpstr>Adult Heart-Lung Retransplants by Inter-Transplant Interval  (Retransplants: January 1982 – June 2013)</vt:lpstr>
      <vt:lpstr>Adult Heart-Lung Transplants Diagnosis (Transplants: January 1982 – June 2013)</vt:lpstr>
      <vt:lpstr>Adult Heart-Lung Transplants Diagnosis (Transplants: January 1982 – June 2013)</vt:lpstr>
      <vt:lpstr>Adult Heart-Lung Transplants Diagnosis by Era (Transplants: January 1982 – June 2013)</vt:lpstr>
      <vt:lpstr>Adult Heart-Lung Transplants Major Indications by Year (%)</vt:lpstr>
      <vt:lpstr>Adult Heart-Lung Transplants Major Indications by Year (Number)</vt:lpstr>
      <vt:lpstr>Adult Heart-Lung Transplants Age Distribution by Location (Transplants: January 2000 – June 2013)</vt:lpstr>
      <vt:lpstr>Adult Heart-Lung Transplants Diagnosis Distribution by Location (Transplants: January 2000 – June 2013)</vt:lpstr>
      <vt:lpstr>Adult Heart-Lung Transplants  Donor Age Distribution by Location (Transplants: January 2000 – June 2013)</vt:lpstr>
      <vt:lpstr>Post Transplant Survival and Other Outcomes</vt:lpstr>
      <vt:lpstr>Adult Heart-Lung Transplants  Kaplan-Meier Survival  (Transplants: January 1982 – June 2012)</vt:lpstr>
      <vt:lpstr>Adult Heart-Lung Transplants Kaplan-Meier Survival by Transplant Type (Transplants: January 1982 – June 2012)</vt:lpstr>
      <vt:lpstr>Adult Heart-Lung Transplants  Kaplan-Meier Survival by Era  (Transplants: January 1982 – June 2012)</vt:lpstr>
      <vt:lpstr>Adult Heart-Lung Transplants Kaplan-Meier Survival by Diagnosis   (Transplants: January 1990 – June 2012)</vt:lpstr>
      <vt:lpstr>Adult Heart-Lung Transplants Kaplan-Meier Survival by Diagnosis Conditional on Survival to 1 Year  (Transplants: January 1990 – June 2012)</vt:lpstr>
      <vt:lpstr>Adult Heart-Lung Transplants Functional Status of Surviving Recipients  (Follow-ups: March 2005 – June 2013)</vt:lpstr>
      <vt:lpstr>Adult Heart-Lung Transplants Employment Status of Surviving Recipients (Follow-ups: April 1994 – June 2013)</vt:lpstr>
      <vt:lpstr>Adult Heart-Lung Transplants Employment Status of Surviving Recipients by Era (Follow-ups: April 1994 – June 2013)</vt:lpstr>
      <vt:lpstr>Adult Heart-Lung Transplants Rehospitalization Post-transplant of Surviving Recipients  (Follow-ups: April 1994 – June 2013)</vt:lpstr>
      <vt:lpstr>Induction and Maintenance Immunosuppression</vt:lpstr>
      <vt:lpstr>Adult Heart-Lung Transplants  Induction Immunosuppression (Transplants: January 2001 – June 2013)</vt:lpstr>
      <vt:lpstr>Adult Heart-Lung Transplants  Induction Immunosuppression by Year (Transplants: January 2000 – December 2012)</vt:lpstr>
      <vt:lpstr>Adult Heart-Lung Transplants  Induction Immunosuppression (Transplants: January 2000 – December 2012)</vt:lpstr>
      <vt:lpstr>Adult Heart-Lung Transplants   Maintenance Immunosuppression at Time of Follow-up  (Follow-ups: January 2001 – June 2013)</vt:lpstr>
      <vt:lpstr>Adult Heart-Lung Transplants   Maintenance Immunosuppression Drug Combinations at Time of Follow-up (Follow-ups: January 2001 – June 2013)</vt:lpstr>
      <vt:lpstr>Post Transplant Morbidities</vt:lpstr>
      <vt:lpstr>Adult Heart-Lung Transplants Cumulative Post Transplant Morbidity Rates in Survivors within 1 and 5 Years (Follow-ups: April 1994 – June 2013)</vt:lpstr>
      <vt:lpstr>Adult Heart-Lung Transplants Freedom from Coronary Artery Vasculopathy and Bronchiolitis Obliterans Syndrome (Follow-ups: April 1994 – June 2013)</vt:lpstr>
      <vt:lpstr>Adult Heart-Lung Transplants Freedom from Coronary Artery Vasculopathy  by Diagnosis Type (Follow-ups: April 1994 – June 2013)</vt:lpstr>
      <vt:lpstr>Adult Heart-Lung Transplants Freedom from Bronchiolitis Obliterans Syndrome  by Diagnosis Type (Follow-ups: April 1994 – June 2013)</vt:lpstr>
      <vt:lpstr>Adult Heart-Lung Transplants Freedom from Severe Renal Dysfunction*  (Follow-ups: April 1994 – June 2013)</vt:lpstr>
      <vt:lpstr>Adult Heart-Lung Transplants Cumulative Post Transplant Malignancy Rates in Survivors (Follow-ups: April 1994 – June 2013)</vt:lpstr>
      <vt:lpstr>Adult Heart-Lung Transplants Freedom from Malignancy (Follow-ups: April 1994 – June 2013)</vt:lpstr>
      <vt:lpstr>Adult-Heart Lung Transplants Cause of Death (Deaths: January 1992 – June 2013)</vt:lpstr>
      <vt:lpstr>Adult Heart-Lung Transplants Cause of Death Stratified by Transplant Type  (Deaths: January 1992 – June 2013)</vt:lpstr>
      <vt:lpstr>Adult Heart-Lung Transplants Relative Incidence of Leading Causes of Death (Deaths: January 1992 – June 2013)</vt:lpstr>
      <vt:lpstr>Multivariable Analysis</vt:lpstr>
      <vt:lpstr>Adult Heart-Lung Transplants (January 1995 – June 2011) Risk Factors For 1 Year Mortality</vt:lpstr>
      <vt:lpstr>Adult Heart-Lung Transplants (January 1995 – June 2011)  Risk Factors For 1 Year Mortality with 95% Confidence Limits  Donor Age</vt:lpstr>
    </vt:vector>
  </TitlesOfParts>
  <Company>UNOS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UNOS Slide Template</dc:title>
  <dc:creator>Manny Carwile</dc:creator>
  <cp:lastModifiedBy>Anna Y. Kucheryavaya</cp:lastModifiedBy>
  <cp:revision>800</cp:revision>
  <dcterms:created xsi:type="dcterms:W3CDTF">2009-06-30T12:53:17Z</dcterms:created>
  <dcterms:modified xsi:type="dcterms:W3CDTF">2014-10-01T13:03:44Z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0x010100B9F1888A67B08347AB72B1A336AD4062</vt:lpwstr>
  </property>
</Properties>
</file>