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charts/chart68.xml" ContentType="application/vnd.openxmlformats-officedocument.drawingml.chart+xml"/>
  <Override PartName="/ppt/slides/slide120.xml" ContentType="application/vnd.openxmlformats-officedocument.presentationml.slide+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85.xml" ContentType="application/vnd.openxmlformats-officedocument.presentationml.notesSlide+xml"/>
  <Override PartName="/ppt/charts/chart93.xml" ContentType="application/vnd.openxmlformats-officedocument.drawingml.chart+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rawings/drawing39.xml" ContentType="application/vnd.openxmlformats-officedocument.drawingml.chartshapes+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drawings/drawing17.xml" ContentType="application/vnd.openxmlformats-officedocument.drawingml.chartshapes+xml"/>
  <Override PartName="/ppt/charts/chart24.xml" ContentType="application/vnd.openxmlformats-officedocument.drawingml.chart+xml"/>
  <Override PartName="/ppt/notesSlides/notesSlide63.xml" ContentType="application/vnd.openxmlformats-officedocument.presentationml.notesSlide+xml"/>
  <Override PartName="/ppt/charts/chart71.xml" ContentType="application/vnd.openxmlformats-officedocument.drawingml.chart+xml"/>
  <Override PartName="/ppt/drawings/drawing64.xml" ContentType="application/vnd.openxmlformats-officedocument.drawingml.chartshapes+xml"/>
  <Override PartName="/ppt/charts/chart108.xml" ContentType="application/vnd.openxmlformats-officedocument.drawingml.chart+xml"/>
  <Override PartName="/ppt/notesSlides/notesSlide41.xml" ContentType="application/vnd.openxmlformats-officedocument.presentationml.notesSlide+xml"/>
  <Override PartName="/ppt/charts/chart133.xml" ContentType="application/vnd.openxmlformats-officedocument.drawingml.chart+xml"/>
  <Override PartName="/ppt/slides/slide158.xml" ContentType="application/vnd.openxmlformats-officedocument.presentationml.slide+xml"/>
  <Override PartName="/ppt/drawings/drawing42.xml" ContentType="application/vnd.openxmlformats-officedocument.drawingml.chartshapes+xml"/>
  <Override PartName="/ppt/slides/slide136.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rawings/drawing20.xml" ContentType="application/vnd.openxmlformats-officedocument.drawingml.chartshapes+xml"/>
  <Override PartName="/ppt/charts/chart111.xml" ContentType="application/vnd.openxmlformats-officedocument.drawingml.chart+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drawings/drawing3.xml" ContentType="application/vnd.openxmlformats-officedocument.drawingml.chartshapes+xml"/>
  <Override PartName="/ppt/notesSlides/notesSlide79.xml" ContentType="application/vnd.openxmlformats-officedocument.presentationml.notesSlide+xml"/>
  <Override PartName="/ppt/charts/chart87.xml" ContentType="application/vnd.openxmlformats-officedocument.drawingml.chart+xml"/>
  <Override PartName="/ppt/theme/theme2.xml" ContentType="application/vnd.openxmlformats-officedocument.theme+xml"/>
  <Override PartName="/ppt/charts/chart18.xml" ContentType="application/vnd.openxmlformats-officedocument.drawingml.chart+xml"/>
  <Override PartName="/ppt/notesSlides/notesSlide57.xml" ContentType="application/vnd.openxmlformats-officedocument.presentationml.notesSlide+xml"/>
  <Override PartName="/ppt/charts/chart65.xml" ContentType="application/vnd.openxmlformats-officedocument.drawingml.chart+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drawings/drawing58.xml" ContentType="application/vnd.openxmlformats-officedocument.drawingml.chartshapes+xml"/>
  <Override PartName="/ppt/slides/slide22.xml" ContentType="application/vnd.openxmlformats-officedocument.presentationml.slide+xml"/>
  <Override PartName="/ppt/notesSlides/notesSlide35.xml" ContentType="application/vnd.openxmlformats-officedocument.presentationml.notesSlide+xml"/>
  <Override PartName="/ppt/charts/chart43.xml" ContentType="application/vnd.openxmlformats-officedocument.drawingml.chart+xml"/>
  <Override PartName="/ppt/drawings/drawing36.xml" ContentType="application/vnd.openxmlformats-officedocument.drawingml.chartshapes+xml"/>
  <Override PartName="/ppt/notesSlides/notesSlide82.xml" ContentType="application/vnd.openxmlformats-officedocument.presentationml.notesSlide+xml"/>
  <Override PartName="/ppt/charts/chart90.xml" ContentType="application/vnd.openxmlformats-officedocument.drawingml.chart+xml"/>
  <Override PartName="/ppt/charts/chart127.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60.xml" ContentType="application/vnd.openxmlformats-officedocument.presentationml.notesSlide+xml"/>
  <Override PartName="/ppt/charts/chart105.xml" ContentType="application/vnd.openxmlformats-officedocument.drawingml.chart+xml"/>
  <Override PartName="/ppt/drawings/drawing14.xml" ContentType="application/vnd.openxmlformats-officedocument.drawingml.chartshapes+xml"/>
  <Override PartName="/ppt/drawings/drawing61.xml" ContentType="application/vnd.openxmlformats-officedocument.drawingml.chartshapes+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charts/chart130.xml" ContentType="application/vnd.openxmlformats-officedocument.drawingml.chart+xml"/>
  <Override PartName="/ppt/notesSlides/notesSlide4.xml" ContentType="application/vnd.openxmlformats-officedocument.presentationml.notesSlide+xml"/>
  <Override PartName="/ppt/charts/chart59.xml" ContentType="application/vnd.openxmlformats-officedocument.drawingml.chart+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notesSlides/notesSlide29.xml" ContentType="application/vnd.openxmlformats-officedocument.presentationml.notesSlide+xml"/>
  <Override PartName="/ppt/charts/chart37.xml" ContentType="application/vnd.openxmlformats-officedocument.drawingml.chart+xml"/>
  <Override PartName="/ppt/notesSlides/notesSlide76.xml" ContentType="application/vnd.openxmlformats-officedocument.presentationml.notesSlide+xml"/>
  <Override PartName="/ppt/charts/chart84.xml" ContentType="application/vnd.openxmlformats-officedocument.drawingml.chart+xml"/>
  <Override PartName="/ppt/slides/slide16.xml" ContentType="application/vnd.openxmlformats-officedocument.presentationml.slide+xml"/>
  <Override PartName="/ppt/slides/slide63.xml" ContentType="application/vnd.openxmlformats-officedocument.presentationml.slide+xml"/>
  <Override PartName="/ppt/notesSlides/notesSlide110.xml" ContentType="application/vnd.openxmlformats-officedocument.presentationml.notesSlide+xml"/>
  <Override PartName="/ppt/slides/slide41.xml" ContentType="application/vnd.openxmlformats-officedocument.presentationml.slide+xml"/>
  <Override PartName="/ppt/charts/chart15.xml" ContentType="application/vnd.openxmlformats-officedocument.drawingml.chart+xml"/>
  <Override PartName="/ppt/notesSlides/notesSlide54.xml" ContentType="application/vnd.openxmlformats-officedocument.presentationml.notesSlide+xml"/>
  <Override PartName="/ppt/charts/chart62.xml" ContentType="application/vnd.openxmlformats-officedocument.drawingml.chart+xml"/>
  <Override PartName="/ppt/drawings/drawing55.xml" ContentType="application/vnd.openxmlformats-officedocument.drawingml.chartshapes+xml"/>
  <Override PartName="/ppt/slides/slide149.xml" ContentType="application/vnd.openxmlformats-officedocument.presentationml.slide+xml"/>
  <Override PartName="/ppt/notesSlides/notesSlide32.xml" ContentType="application/vnd.openxmlformats-officedocument.presentationml.notesSlide+xml"/>
  <Override PartName="/ppt/charts/chart40.xml" ContentType="application/vnd.openxmlformats-officedocument.drawingml.chart+xml"/>
  <Override PartName="/ppt/charts/chart124.xml" ContentType="application/vnd.openxmlformats-officedocument.drawingml.chart+xml"/>
  <Override PartName="/ppt/drawings/drawing33.xml" ContentType="application/vnd.openxmlformats-officedocument.drawingml.chartshapes+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rawings/drawing11.xml" ContentType="application/vnd.openxmlformats-officedocument.drawingml.chartshapes+xml"/>
  <Override PartName="/ppt/charts/chart102.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78.xml" ContentType="application/vnd.openxmlformats-officedocument.drawingml.char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notesSlides/notesSlide48.xml" ContentType="application/vnd.openxmlformats-officedocument.presentationml.notesSlide+xml"/>
  <Override PartName="/ppt/charts/chart56.xml" ContentType="application/vnd.openxmlformats-officedocument.drawingml.chart+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charts/chart34.xml" ContentType="application/vnd.openxmlformats-officedocument.drawingml.chart+xml"/>
  <Override PartName="/ppt/drawings/drawing49.xml" ContentType="application/vnd.openxmlformats-officedocument.drawingml.chartshapes+xml"/>
  <Override PartName="/ppt/charts/chart81.xml" ContentType="application/vnd.openxmlformats-officedocument.drawingml.chart+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drawings/drawing27.xml" ContentType="application/vnd.openxmlformats-officedocument.drawingml.chartshapes+xml"/>
  <Override PartName="/ppt/notesSlides/notesSlide73.xml" ContentType="application/vnd.openxmlformats-officedocument.presentationml.notesSlide+xml"/>
  <Override PartName="/ppt/charts/chart118.xml" ContentType="application/vnd.openxmlformats-officedocument.drawingml.chart+xml"/>
  <Override PartName="/ppt/slides/slide168.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51.xml" ContentType="application/vnd.openxmlformats-officedocument.presentationml.notesSlide+xml"/>
  <Override PartName="/ppt/drawings/drawing52.xml" ContentType="application/vnd.openxmlformats-officedocument.drawingml.chartshapes+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drawings/drawing30.xml" ContentType="application/vnd.openxmlformats-officedocument.drawingml.chartshapes+xml"/>
  <Override PartName="/ppt/charts/chart121.xml" ContentType="application/vnd.openxmlformats-officedocument.drawingml.chart+xml"/>
  <Override PartName="/ppt/slides/slide124.xml" ContentType="application/vnd.openxmlformats-officedocument.presentationml.slide+xml"/>
  <Override PartName="/ppt/slides/slide171.xml" ContentType="application/vnd.openxmlformats-officedocument.presentationml.slide+xml"/>
  <Override PartName="/ppt/notesSlides/notesSlide89.xml" ContentType="application/vnd.openxmlformats-officedocument.presentationml.notesSlide+xml"/>
  <Override PartName="/ppt/charts/chart97.xml" ContentType="application/vnd.openxmlformats-officedocument.drawingml.chart+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charts/chart39.xml" ContentType="application/vnd.openxmlformats-officedocument.drawingml.chart+xml"/>
  <Override PartName="/ppt/notesSlides/notesSlide78.xml" ContentType="application/vnd.openxmlformats-officedocument.presentationml.notesSlide+xml"/>
  <Override PartName="/ppt/charts/chart86.xml" ContentType="application/vnd.openxmlformats-officedocument.drawingml.chart+xml"/>
  <Override PartName="/ppt/notesSlides/notesSlide123.xml" ContentType="application/vnd.openxmlformats-officedocument.presentationml.notesSlide+xml"/>
  <Override PartName="/ppt/notesSlides/notesSlide134.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notesSlides/notesSlide67.xml" ContentType="application/vnd.openxmlformats-officedocument.presentationml.notesSlide+xml"/>
  <Override PartName="/ppt/charts/chart75.xml" ContentType="application/vnd.openxmlformats-officedocument.drawingml.chart+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charts/chart53.xml" ContentType="application/vnd.openxmlformats-officedocument.drawingml.chart+xml"/>
  <Override PartName="/ppt/notesSlides/notesSlide56.xml" ContentType="application/vnd.openxmlformats-officedocument.presentationml.notesSlide+xml"/>
  <Override PartName="/ppt/charts/chart64.xml" ContentType="application/vnd.openxmlformats-officedocument.drawingml.chart+xml"/>
  <Override PartName="/ppt/drawings/drawing57.xml" ContentType="application/vnd.openxmlformats-officedocument.drawingml.chartshapes+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drawings/drawing46.xml" ContentType="application/vnd.openxmlformats-officedocument.drawingml.chartshapes+xml"/>
  <Override PartName="/ppt/notesSlides/notesSlide81.xml" ContentType="application/vnd.openxmlformats-officedocument.presentationml.notesSlide+xml"/>
  <Override PartName="/ppt/charts/chart126.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ppt/drawings/drawing35.xml" ContentType="application/vnd.openxmlformats-officedocument.drawingml.chartshapes+xml"/>
  <Override PartName="/ppt/notesSlides/notesSlide70.xml" ContentType="application/vnd.openxmlformats-officedocument.presentationml.notesSlide+xml"/>
  <Override PartName="/ppt/charts/chart115.xml" ContentType="application/vnd.openxmlformats-officedocument.drawingml.chart+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charts/chart7.xml" ContentType="application/vnd.openxmlformats-officedocument.drawingml.chart+xml"/>
  <Override PartName="/ppt/notesSlides/notesSlide12.xml" ContentType="application/vnd.openxmlformats-officedocument.presentationml.notesSlide+xml"/>
  <Override PartName="/ppt/drawings/drawing13.xml" ContentType="application/vnd.openxmlformats-officedocument.drawingml.chartshapes+xml"/>
  <Override PartName="/ppt/charts/chart20.xml" ContentType="application/vnd.openxmlformats-officedocument.drawingml.chart+xml"/>
  <Override PartName="/ppt/drawings/drawing24.xml" ContentType="application/vnd.openxmlformats-officedocument.drawingml.chartshapes+xml"/>
  <Override PartName="/ppt/drawings/drawing60.xml" ContentType="application/vnd.openxmlformats-officedocument.drawingml.chartshapes+xml"/>
  <Override PartName="/ppt/charts/chart104.xml" ContentType="application/vnd.openxmlformats-officedocument.drawingml.chart+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drawings/drawing7.xml" ContentType="application/vnd.openxmlformats-officedocument.drawingml.chartshapes+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charts/chart69.xml" ContentType="application/vnd.openxmlformats-officedocument.drawingml.chart+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charts/chart58.xml" ContentType="application/vnd.openxmlformats-officedocument.drawingml.chart+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notesSlides/notesSlide39.xml" ContentType="application/vnd.openxmlformats-officedocument.presentationml.notesSlide+xml"/>
  <Override PartName="/ppt/charts/chart47.xml" ContentType="application/vnd.openxmlformats-officedocument.drawingml.chart+xml"/>
  <Override PartName="/ppt/notesSlides/notesSlide86.xml" ContentType="application/vnd.openxmlformats-officedocument.presentationml.notesSlide+xml"/>
  <Override PartName="/ppt/charts/chart83.xml" ContentType="application/vnd.openxmlformats-officedocument.drawingml.chart+xml"/>
  <Override PartName="/ppt/charts/chart94.xml" ContentType="application/vnd.openxmlformats-officedocument.drawingml.chart+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drawings/drawing29.xml" ContentType="application/vnd.openxmlformats-officedocument.drawingml.chartshapes+xml"/>
  <Override PartName="/ppt/notesSlides/notesSlide64.xml" ContentType="application/vnd.openxmlformats-officedocument.presentationml.notesSlide+xml"/>
  <Override PartName="/ppt/charts/chart72.xml" ContentType="application/vnd.openxmlformats-officedocument.drawingml.chart+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charts/chart109.xml" ContentType="application/vnd.openxmlformats-officedocument.drawingml.chart+xml"/>
  <Override PartName="/ppt/slides/slide51.xml" ContentType="application/vnd.openxmlformats-officedocument.presentationml.slide+xml"/>
  <Override PartName="/ppt/charts/chart14.xml" ContentType="application/vnd.openxmlformats-officedocument.drawingml.chart+xml"/>
  <Override PartName="/ppt/drawings/drawing18.xml" ContentType="application/vnd.openxmlformats-officedocument.drawingml.chartshapes+xml"/>
  <Override PartName="/ppt/notesSlides/notesSlide53.xml" ContentType="application/vnd.openxmlformats-officedocument.presentationml.notesSlide+xml"/>
  <Override PartName="/ppt/charts/chart61.xml" ContentType="application/vnd.openxmlformats-officedocument.drawingml.chart+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charts/chart50.xml" ContentType="application/vnd.openxmlformats-officedocument.drawingml.chart+xml"/>
  <Override PartName="/ppt/drawings/drawing43.xml" ContentType="application/vnd.openxmlformats-officedocument.drawingml.chartshapes+xml"/>
  <Override PartName="/ppt/drawings/drawing54.xml" ContentType="application/vnd.openxmlformats-officedocument.drawingml.chartshapes+xml"/>
  <Override PartName="/ppt/charts/chart134.xml" ContentType="application/vnd.openxmlformats-officedocument.drawingml.chart+xml"/>
  <Override PartName="/ppt/notesSlides/notesSlide169.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rawings/drawing32.xml" ContentType="application/vnd.openxmlformats-officedocument.drawingml.chartshapes+xml"/>
  <Override PartName="/ppt/charts/chart112.xml" ContentType="application/vnd.openxmlformats-officedocument.drawingml.chart+xml"/>
  <Override PartName="/ppt/charts/chart123.xml" ContentType="application/vnd.openxmlformats-officedocument.drawingml.chart+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charts/chart4.xml" ContentType="application/vnd.openxmlformats-officedocument.drawingml.chart+xml"/>
  <Override PartName="/ppt/drawings/drawing21.xml" ContentType="application/vnd.openxmlformats-officedocument.drawingml.chartshapes+xml"/>
  <Override PartName="/ppt/charts/chart99.xml" ContentType="application/vnd.openxmlformats-officedocument.drawingml.chart+xml"/>
  <Override PartName="/ppt/charts/chart101.xml" ContentType="application/vnd.openxmlformats-officedocument.drawingml.chart+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drawings/drawing10.xml" ContentType="application/vnd.openxmlformats-officedocument.drawingml.chartshapes+xml"/>
  <Override PartName="/ppt/charts/chart88.xml" ContentType="application/vnd.openxmlformats-officedocument.drawingml.chart+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notesSlides/notesSlide69.xml" ContentType="application/vnd.openxmlformats-officedocument.presentationml.notesSlide+xml"/>
  <Override PartName="/ppt/charts/chart77.xml" ContentType="application/vnd.openxmlformats-officedocument.drawingml.chart+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charts/chart19.xml" ContentType="application/vnd.openxmlformats-officedocument.drawingml.chart+xml"/>
  <Override PartName="/ppt/notesSlides/notesSlide47.xml" ContentType="application/vnd.openxmlformats-officedocument.presentationml.notesSlide+xml"/>
  <Override PartName="/ppt/charts/chart55.xml" ContentType="application/vnd.openxmlformats-officedocument.drawingml.chart+xml"/>
  <Override PartName="/ppt/notesSlides/notesSlide58.xml" ContentType="application/vnd.openxmlformats-officedocument.presentationml.notesSlide+xml"/>
  <Override PartName="/ppt/charts/chart66.xml" ContentType="application/vnd.openxmlformats-officedocument.drawingml.chart+xml"/>
  <Override PartName="/ppt/drawings/drawing59.xml" ContentType="application/vnd.openxmlformats-officedocument.drawingml.chartshapes+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charts/chart44.xml" ContentType="application/vnd.openxmlformats-officedocument.drawingml.chart+xml"/>
  <Override PartName="/ppt/drawings/drawing48.xml" ContentType="application/vnd.openxmlformats-officedocument.drawingml.chartshapes+xml"/>
  <Override PartName="/ppt/notesSlides/notesSlide83.xml" ContentType="application/vnd.openxmlformats-officedocument.presentationml.notesSlide+xml"/>
  <Override PartName="/ppt/charts/chart91.xml" ContentType="application/vnd.openxmlformats-officedocument.drawingml.chart+xml"/>
  <Override PartName="/ppt/charts/chart128.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charts/chart33.xml" ContentType="application/vnd.openxmlformats-officedocument.drawingml.chart+xml"/>
  <Override PartName="/ppt/drawings/drawing37.xml" ContentType="application/vnd.openxmlformats-officedocument.drawingml.chartshapes+xml"/>
  <Override PartName="/ppt/notesSlides/notesSlide72.xml" ContentType="application/vnd.openxmlformats-officedocument.presentationml.notesSlide+xml"/>
  <Override PartName="/ppt/charts/chart80.xml" ContentType="application/vnd.openxmlformats-officedocument.drawingml.chart+xml"/>
  <Override PartName="/ppt/charts/chart117.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drawings/drawing15.xml" ContentType="application/vnd.openxmlformats-officedocument.drawingml.chartshapes+xml"/>
  <Override PartName="/ppt/charts/chart22.xml" ContentType="application/vnd.openxmlformats-officedocument.drawingml.chart+xml"/>
  <Override PartName="/ppt/drawings/drawing26.xml" ContentType="application/vnd.openxmlformats-officedocument.drawingml.chartshapes+xml"/>
  <Override PartName="/ppt/notesSlides/notesSlide61.xml" ContentType="application/vnd.openxmlformats-officedocument.presentationml.notesSlide+xml"/>
  <Override PartName="/ppt/drawings/drawing62.xml" ContentType="application/vnd.openxmlformats-officedocument.drawingml.chartshapes+xml"/>
  <Override PartName="/ppt/charts/chart106.xml" ContentType="application/vnd.openxmlformats-officedocument.drawingml.chart+xml"/>
  <Override PartName="/ppt/slides/slide167.xml" ContentType="application/vnd.openxmlformats-officedocument.presentationml.slide+xml"/>
  <Override PartName="/ppt/drawings/drawing9.xml" ContentType="application/vnd.openxmlformats-officedocument.drawingml.chartshapes+xml"/>
  <Override PartName="/ppt/notesSlides/notesSlide50.xml" ContentType="application/vnd.openxmlformats-officedocument.presentationml.notesSlide+xml"/>
  <Override PartName="/ppt/drawings/drawing51.xml" ContentType="application/vnd.openxmlformats-officedocument.drawingml.chartshapes+xml"/>
  <Override PartName="/ppt/charts/chart131.xml" ContentType="application/vnd.openxmlformats-officedocument.drawingml.chart+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drawings/drawing40.xml" ContentType="application/vnd.openxmlformats-officedocument.drawingml.chartshapes+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charts/chart120.xml" ContentType="application/vnd.openxmlformats-officedocument.drawingml.chart+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charts/chart49.xml" ContentType="application/vnd.openxmlformats-officedocument.drawingml.chart+xml"/>
  <Override PartName="/ppt/notesSlides/notesSlide88.xml" ContentType="application/vnd.openxmlformats-officedocument.presentationml.notesSlide+xml"/>
  <Override PartName="/ppt/charts/chart96.xml" ContentType="application/vnd.openxmlformats-officedocument.drawingml.chart+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notesSlides/notesSlide66.xml" ContentType="application/vnd.openxmlformats-officedocument.presentationml.notesSlide+xml"/>
  <Override PartName="/ppt/charts/chart74.xml" ContentType="application/vnd.openxmlformats-officedocument.drawingml.chart+xml"/>
  <Override PartName="/ppt/notesSlides/notesSlide77.xml" ContentType="application/vnd.openxmlformats-officedocument.presentationml.notesSlide+xml"/>
  <Override PartName="/ppt/charts/chart85.xml" ContentType="application/vnd.openxmlformats-officedocument.drawingml.chart+xml"/>
  <Override PartName="/ppt/notesSlides/notesSlide122.xml" ContentType="application/vnd.openxmlformats-officedocument.presentationml.notesSlide+xml"/>
  <Override PartName="/ppt/slides/slide53.xml" ContentType="application/vnd.openxmlformats-officedocument.presentationml.slide+xml"/>
  <Override PartName="/ppt/charts/chart16.xml" ContentType="application/vnd.openxmlformats-officedocument.drawingml.chart+xml"/>
  <Override PartName="/ppt/notesSlides/notesSlide55.xml" ContentType="application/vnd.openxmlformats-officedocument.presentationml.notesSlide+xml"/>
  <Override PartName="/ppt/charts/chart63.xml" ContentType="application/vnd.openxmlformats-officedocument.drawingml.chart+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charts/chart52.xml" ContentType="application/vnd.openxmlformats-officedocument.drawingml.chart+xml"/>
  <Override PartName="/ppt/drawings/drawing45.xml" ContentType="application/vnd.openxmlformats-officedocument.drawingml.chartshapes+xml"/>
  <Override PartName="/ppt/drawings/drawing56.xml" ContentType="application/vnd.openxmlformats-officedocument.drawingml.chartshapes+xml"/>
  <Override PartName="/ppt/notesSlides/notesSlide91.xml" ContentType="application/vnd.openxmlformats-officedocument.presentationml.notesSlide+xml"/>
  <Override PartName="/ppt/charts/chart136.xml" ContentType="application/vnd.openxmlformats-officedocument.drawingml.chart+xml"/>
  <Override PartName="/ppt/slides/slide20.xml" ContentType="application/vnd.openxmlformats-officedocument.presentationml.slide+xml"/>
  <Override PartName="/ppt/notesSlides/notesSlide2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drawings/drawing34.xml" ContentType="application/vnd.openxmlformats-officedocument.drawingml.chartshapes+xml"/>
  <Override PartName="/ppt/notesSlides/notesSlide80.xml" ContentType="application/vnd.openxmlformats-officedocument.presentationml.notesSlide+xml"/>
  <Override PartName="/ppt/charts/chart125.xml" ContentType="application/vnd.openxmlformats-officedocument.drawingml.chart+xml"/>
  <Override PartName="/ppt/slides/slide139.xml" ContentType="application/vnd.openxmlformats-officedocument.presentationml.slide+xml"/>
  <Override PartName="/ppt/charts/chart6.xml" ContentType="application/vnd.openxmlformats-officedocument.drawingml.chart+xml"/>
  <Override PartName="/ppt/notesSlides/notesSlide11.xml" ContentType="application/vnd.openxmlformats-officedocument.presentationml.notesSlide+xml"/>
  <Override PartName="/ppt/drawings/drawing23.xml" ContentType="application/vnd.openxmlformats-officedocument.drawingml.chartshapes+xml"/>
  <Override PartName="/ppt/charts/chart103.xml" ContentType="application/vnd.openxmlformats-officedocument.drawingml.chart+xml"/>
  <Override PartName="/ppt/charts/chart114.xml" ContentType="application/vnd.openxmlformats-officedocument.drawingml.chart+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drawings/drawing12.xml" ContentType="application/vnd.openxmlformats-officedocument.drawingml.chartshapes+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rawings/drawing6.xml" ContentType="application/vnd.openxmlformats-officedocument.drawingml.chartshapes+xml"/>
  <Override PartName="/ppt/charts/chart79.xml" ContentType="application/vnd.openxmlformats-officedocument.drawingml.chart+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charts/chart57.xml" ContentType="application/vnd.openxmlformats-officedocument.drawingml.chart+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charts/chart35.xml" ContentType="application/vnd.openxmlformats-officedocument.drawingml.chart+xml"/>
  <Override PartName="/ppt/notesSlides/notesSlide74.xml" ContentType="application/vnd.openxmlformats-officedocument.presentationml.notesSlide+xml"/>
  <Override PartName="/ppt/charts/chart82.xml" ContentType="application/vnd.openxmlformats-officedocument.drawingml.chart+xml"/>
  <Override PartName="/ppt/charts/chart119.xml" ContentType="application/vnd.openxmlformats-officedocument.drawingml.char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drawings/drawing28.xml" ContentType="application/vnd.openxmlformats-officedocument.drawingml.chartshapes+xml"/>
  <Override PartName="/ppt/charts/chart60.xml" ContentType="application/vnd.openxmlformats-officedocument.drawingml.chart+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drawings/drawing53.xml" ContentType="application/vnd.openxmlformats-officedocument.drawingml.chartshapes+xml"/>
  <Override PartName="/ppt/slides/slide147.xml" ContentType="application/vnd.openxmlformats-officedocument.presentationml.slide+xml"/>
  <Override PartName="/ppt/notesSlides/notesSlide30.xml" ContentType="application/vnd.openxmlformats-officedocument.presentationml.notesSlide+xml"/>
  <Override PartName="/ppt/charts/chart122.xml" ContentType="application/vnd.openxmlformats-officedocument.drawingml.chart+xml"/>
  <Override PartName="/ppt/notesSlides/notesSlide168.xml" ContentType="application/vnd.openxmlformats-officedocument.presentationml.notesSlide+xml"/>
  <Override PartName="/ppt/slides/slide99.xml" ContentType="application/vnd.openxmlformats-officedocument.presentationml.slide+xml"/>
  <Override PartName="/ppt/drawings/drawing31.xml" ContentType="application/vnd.openxmlformats-officedocument.drawingml.chartshapes+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charts/chart98.xml" ContentType="application/vnd.openxmlformats-officedocument.drawingml.chart+xml"/>
  <Override PartName="/ppt/charts/chart100.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charts/chart29.xml" ContentType="application/vnd.openxmlformats-officedocument.drawingml.chart+xml"/>
  <Override PartName="/ppt/notesSlides/notesSlide68.xml" ContentType="application/vnd.openxmlformats-officedocument.presentationml.notesSlide+xml"/>
  <Override PartName="/ppt/charts/chart76.xml" ContentType="application/vnd.openxmlformats-officedocument.drawingml.chart+xml"/>
  <Override PartName="/ppt/notesSlides/notesSlide124.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charts/chart54.xml" ContentType="application/vnd.openxmlformats-officedocument.drawingml.chart+xml"/>
  <Override PartName="/ppt/notesSlides/notesSlide93.xml" ContentType="application/vnd.openxmlformats-officedocument.presentationml.notes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charts/chart32.xml" ContentType="application/vnd.openxmlformats-officedocument.drawingml.chart+xml"/>
  <Override PartName="/ppt/notesSlides/notesSlide71.xml" ContentType="application/vnd.openxmlformats-officedocument.presentationml.notesSlide+xml"/>
  <Override PartName="/ppt/drawings/drawing47.xml" ContentType="application/vnd.openxmlformats-officedocument.drawingml.chartshapes+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drawings/drawing25.xml" ContentType="application/vnd.openxmlformats-officedocument.drawingml.chartshapes+xml"/>
  <Override PartName="/ppt/charts/chart116.xml" ContentType="application/vnd.openxmlformats-officedocument.drawingml.char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drawings/drawing8.xml" ContentType="application/vnd.openxmlformats-officedocument.drawingml.chartshapes+xml"/>
  <Override PartName="/ppt/drawings/drawing50.xml" ContentType="application/vnd.openxmlformats-officedocument.drawingml.chartshapes+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22.xml" ContentType="application/vnd.openxmlformats-officedocument.presentationml.slide+xml"/>
  <Override PartName="/ppt/charts/chart48.xml" ContentType="application/vnd.openxmlformats-officedocument.drawingml.chart+xml"/>
  <Override PartName="/ppt/notesSlides/notesSlide87.xml" ContentType="application/vnd.openxmlformats-officedocument.presentationml.notesSlide+xml"/>
  <Override PartName="/ppt/charts/chart95.xml" ContentType="application/vnd.openxmlformats-officedocument.drawingml.chart+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drawings/drawing19.xml" ContentType="application/vnd.openxmlformats-officedocument.drawingml.chartshapes+xml"/>
  <Override PartName="/ppt/charts/chart26.xml" ContentType="application/vnd.openxmlformats-officedocument.drawingml.chart+xml"/>
  <Override PartName="/ppt/notesSlides/notesSlide65.xml" ContentType="application/vnd.openxmlformats-officedocument.presentationml.notesSlide+xml"/>
  <Override PartName="/ppt/charts/chart73.xml" ContentType="application/vnd.openxmlformats-officedocument.drawingml.chart+xml"/>
  <Override PartName="/ppt/notesSlides/notesSlide43.xml" ContentType="application/vnd.openxmlformats-officedocument.presentationml.notesSlide+xml"/>
  <Override PartName="/ppt/charts/chart51.xml" ContentType="application/vnd.openxmlformats-officedocument.drawingml.chart+xml"/>
  <Override PartName="/ppt/notesSlides/notesSlide90.xml" ContentType="application/vnd.openxmlformats-officedocument.presentationml.notesSlide+xml"/>
  <Override PartName="/ppt/charts/chart135.xml" ContentType="application/vnd.openxmlformats-officedocument.drawingml.chart+xml"/>
  <Override PartName="/ppt/slides/slide30.xml" ContentType="application/vnd.openxmlformats-officedocument.presentationml.slide+xml"/>
  <Override PartName="/ppt/drawings/drawing44.xml" ContentType="application/vnd.openxmlformats-officedocument.drawingml.chartshapes+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rawings/drawing22.xml" ContentType="application/vnd.openxmlformats-officedocument.drawingml.chartshapes+xml"/>
  <Override PartName="/ppt/charts/chart113.xml" ContentType="application/vnd.openxmlformats-officedocument.drawingml.chart+xml"/>
  <Override PartName="/ppt/notesSlides/notesSlide159.xml" ContentType="application/vnd.openxmlformats-officedocument.presentationml.notesSlide+xml"/>
  <Override PartName="/ppt/charts/chart5.xml" ContentType="application/vnd.openxmlformats-officedocument.drawingml.chart+xml"/>
  <Override PartName="/ppt/notesSlides/notesSlide137.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drawings/drawing5.xml" ContentType="application/vnd.openxmlformats-officedocument.drawingml.chartshapes+xml"/>
  <Override PartName="/ppt/charts/chart89.xml" ContentType="application/vnd.openxmlformats-officedocument.drawingml.chart+xml"/>
  <Override PartName="/ppt/slides/slide141.xml" ContentType="application/vnd.openxmlformats-officedocument.presentationml.slide+xml"/>
  <Override PartName="/ppt/notesSlides/notesSlide59.xml" ContentType="application/vnd.openxmlformats-officedocument.presentationml.notesSlide+xml"/>
  <Override PartName="/ppt/charts/chart67.xml" ContentType="application/vnd.openxmlformats-officedocument.drawingml.chart+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charts/chart45.xml" ContentType="application/vnd.openxmlformats-officedocument.drawingml.chart+xml"/>
  <Override PartName="/ppt/drawings/drawing38.xml" ContentType="application/vnd.openxmlformats-officedocument.drawingml.chartshapes+xml"/>
  <Override PartName="/ppt/notesSlides/notesSlide84.xml" ContentType="application/vnd.openxmlformats-officedocument.presentationml.notesSlide+xml"/>
  <Override PartName="/ppt/charts/chart92.xml" ContentType="application/vnd.openxmlformats-officedocument.drawingml.chart+xml"/>
  <Override PartName="/ppt/charts/chart129.xml" ContentType="application/vnd.openxmlformats-officedocument.drawingml.chart+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62.xml" ContentType="application/vnd.openxmlformats-officedocument.presentationml.notesSlide+xml"/>
  <Override PartName="/ppt/charts/chart70.xml" ContentType="application/vnd.openxmlformats-officedocument.drawingml.chart+xml"/>
  <Override PartName="/ppt/charts/chart107.xml" ContentType="application/vnd.openxmlformats-officedocument.drawingml.chart+xml"/>
  <Override PartName="/ppt/drawings/drawing16.xml" ContentType="application/vnd.openxmlformats-officedocument.drawingml.chartshapes+xml"/>
  <Override PartName="/ppt/drawings/drawing63.xml" ContentType="application/vnd.openxmlformats-officedocument.drawingml.chartshapes+xml"/>
  <Override PartName="/ppt/slides/slide157.xml" ContentType="application/vnd.openxmlformats-officedocument.presentationml.slide+xml"/>
  <Override PartName="/ppt/notesSlides/notesSlide40.xml" ContentType="application/vnd.openxmlformats-officedocument.presentationml.notesSlide+xml"/>
  <Override PartName="/ppt/drawings/drawing41.xml" ContentType="application/vnd.openxmlformats-officedocument.drawingml.chartshapes+xml"/>
  <Override PartName="/ppt/charts/chart132.xml" ContentType="application/vnd.openxmlformats-officedocument.drawingml.chart+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charts/chart110.xml" ContentType="application/vnd.openxmlformats-officedocument.drawingml.chart+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1"/>
  </p:notesMasterIdLst>
  <p:sldIdLst>
    <p:sldId id="267" r:id="rId5"/>
    <p:sldId id="436" r:id="rId6"/>
    <p:sldId id="268" r:id="rId7"/>
    <p:sldId id="269" r:id="rId8"/>
    <p:sldId id="539" r:id="rId9"/>
    <p:sldId id="551" r:id="rId10"/>
    <p:sldId id="552" r:id="rId11"/>
    <p:sldId id="270" r:id="rId12"/>
    <p:sldId id="271" r:id="rId13"/>
    <p:sldId id="272" r:id="rId14"/>
    <p:sldId id="273" r:id="rId15"/>
    <p:sldId id="274" r:id="rId16"/>
    <p:sldId id="275" r:id="rId17"/>
    <p:sldId id="276" r:id="rId18"/>
    <p:sldId id="277" r:id="rId19"/>
    <p:sldId id="278" r:id="rId20"/>
    <p:sldId id="279" r:id="rId21"/>
    <p:sldId id="280" r:id="rId22"/>
    <p:sldId id="370" r:id="rId23"/>
    <p:sldId id="281" r:id="rId24"/>
    <p:sldId id="437" r:id="rId25"/>
    <p:sldId id="282" r:id="rId26"/>
    <p:sldId id="283" r:id="rId27"/>
    <p:sldId id="284" r:id="rId28"/>
    <p:sldId id="285" r:id="rId29"/>
    <p:sldId id="542" r:id="rId30"/>
    <p:sldId id="286" r:id="rId31"/>
    <p:sldId id="553" r:id="rId32"/>
    <p:sldId id="287" r:id="rId33"/>
    <p:sldId id="554" r:id="rId34"/>
    <p:sldId id="289" r:id="rId35"/>
    <p:sldId id="290" r:id="rId36"/>
    <p:sldId id="291" r:id="rId37"/>
    <p:sldId id="292" r:id="rId38"/>
    <p:sldId id="555" r:id="rId39"/>
    <p:sldId id="556" r:id="rId40"/>
    <p:sldId id="295" r:id="rId41"/>
    <p:sldId id="296" r:id="rId42"/>
    <p:sldId id="293" r:id="rId43"/>
    <p:sldId id="557" r:id="rId44"/>
    <p:sldId id="558" r:id="rId45"/>
    <p:sldId id="549" r:id="rId46"/>
    <p:sldId id="550" r:id="rId47"/>
    <p:sldId id="294" r:id="rId48"/>
    <p:sldId id="297" r:id="rId49"/>
    <p:sldId id="300" r:id="rId50"/>
    <p:sldId id="442" r:id="rId51"/>
    <p:sldId id="301" r:id="rId52"/>
    <p:sldId id="508" r:id="rId53"/>
    <p:sldId id="509" r:id="rId54"/>
    <p:sldId id="510" r:id="rId55"/>
    <p:sldId id="440" r:id="rId56"/>
    <p:sldId id="323" r:id="rId57"/>
    <p:sldId id="327" r:id="rId58"/>
    <p:sldId id="443" r:id="rId59"/>
    <p:sldId id="441" r:id="rId60"/>
    <p:sldId id="326" r:id="rId61"/>
    <p:sldId id="330" r:id="rId62"/>
    <p:sldId id="328" r:id="rId63"/>
    <p:sldId id="331" r:id="rId64"/>
    <p:sldId id="332" r:id="rId65"/>
    <p:sldId id="329" r:id="rId66"/>
    <p:sldId id="333" r:id="rId67"/>
    <p:sldId id="334" r:id="rId68"/>
    <p:sldId id="335" r:id="rId69"/>
    <p:sldId id="336" r:id="rId70"/>
    <p:sldId id="337" r:id="rId71"/>
    <p:sldId id="338" r:id="rId72"/>
    <p:sldId id="340" r:id="rId73"/>
    <p:sldId id="339" r:id="rId74"/>
    <p:sldId id="511" r:id="rId75"/>
    <p:sldId id="512" r:id="rId76"/>
    <p:sldId id="321" r:id="rId77"/>
    <p:sldId id="514" r:id="rId78"/>
    <p:sldId id="515" r:id="rId79"/>
    <p:sldId id="516" r:id="rId80"/>
    <p:sldId id="517" r:id="rId81"/>
    <p:sldId id="518" r:id="rId82"/>
    <p:sldId id="521" r:id="rId83"/>
    <p:sldId id="522" r:id="rId84"/>
    <p:sldId id="523" r:id="rId85"/>
    <p:sldId id="524" r:id="rId86"/>
    <p:sldId id="525" r:id="rId87"/>
    <p:sldId id="526" r:id="rId88"/>
    <p:sldId id="444" r:id="rId89"/>
    <p:sldId id="348" r:id="rId90"/>
    <p:sldId id="559" r:id="rId91"/>
    <p:sldId id="350" r:id="rId92"/>
    <p:sldId id="351" r:id="rId93"/>
    <p:sldId id="352" r:id="rId94"/>
    <p:sldId id="353" r:id="rId95"/>
    <p:sldId id="354" r:id="rId96"/>
    <p:sldId id="355" r:id="rId97"/>
    <p:sldId id="356" r:id="rId98"/>
    <p:sldId id="357" r:id="rId99"/>
    <p:sldId id="358" r:id="rId100"/>
    <p:sldId id="359" r:id="rId101"/>
    <p:sldId id="560" r:id="rId102"/>
    <p:sldId id="360" r:id="rId103"/>
    <p:sldId id="361" r:id="rId104"/>
    <p:sldId id="362" r:id="rId105"/>
    <p:sldId id="561" r:id="rId106"/>
    <p:sldId id="363" r:id="rId107"/>
    <p:sldId id="562" r:id="rId108"/>
    <p:sldId id="366" r:id="rId109"/>
    <p:sldId id="565" r:id="rId110"/>
    <p:sldId id="364" r:id="rId111"/>
    <p:sldId id="563" r:id="rId112"/>
    <p:sldId id="365" r:id="rId113"/>
    <p:sldId id="564" r:id="rId114"/>
    <p:sldId id="367" r:id="rId115"/>
    <p:sldId id="445" r:id="rId116"/>
    <p:sldId id="446" r:id="rId117"/>
    <p:sldId id="448" r:id="rId118"/>
    <p:sldId id="449" r:id="rId119"/>
    <p:sldId id="450" r:id="rId120"/>
    <p:sldId id="451" r:id="rId121"/>
    <p:sldId id="452" r:id="rId122"/>
    <p:sldId id="453" r:id="rId123"/>
    <p:sldId id="454" r:id="rId124"/>
    <p:sldId id="455" r:id="rId125"/>
    <p:sldId id="456" r:id="rId126"/>
    <p:sldId id="457" r:id="rId127"/>
    <p:sldId id="527" r:id="rId128"/>
    <p:sldId id="458" r:id="rId129"/>
    <p:sldId id="459" r:id="rId130"/>
    <p:sldId id="460" r:id="rId131"/>
    <p:sldId id="461" r:id="rId132"/>
    <p:sldId id="462" r:id="rId133"/>
    <p:sldId id="463" r:id="rId134"/>
    <p:sldId id="464" r:id="rId135"/>
    <p:sldId id="528" r:id="rId136"/>
    <p:sldId id="529" r:id="rId137"/>
    <p:sldId id="466" r:id="rId138"/>
    <p:sldId id="467" r:id="rId139"/>
    <p:sldId id="468" r:id="rId140"/>
    <p:sldId id="469" r:id="rId141"/>
    <p:sldId id="470" r:id="rId142"/>
    <p:sldId id="471" r:id="rId143"/>
    <p:sldId id="472" r:id="rId144"/>
    <p:sldId id="474" r:id="rId145"/>
    <p:sldId id="476" r:id="rId146"/>
    <p:sldId id="475" r:id="rId147"/>
    <p:sldId id="473" r:id="rId148"/>
    <p:sldId id="477" r:id="rId149"/>
    <p:sldId id="478" r:id="rId150"/>
    <p:sldId id="479" r:id="rId151"/>
    <p:sldId id="480" r:id="rId152"/>
    <p:sldId id="481" r:id="rId153"/>
    <p:sldId id="482" r:id="rId154"/>
    <p:sldId id="483" r:id="rId155"/>
    <p:sldId id="484" r:id="rId156"/>
    <p:sldId id="533" r:id="rId157"/>
    <p:sldId id="534" r:id="rId158"/>
    <p:sldId id="487" r:id="rId159"/>
    <p:sldId id="488" r:id="rId160"/>
    <p:sldId id="489" r:id="rId161"/>
    <p:sldId id="490" r:id="rId162"/>
    <p:sldId id="491" r:id="rId163"/>
    <p:sldId id="492" r:id="rId164"/>
    <p:sldId id="493" r:id="rId165"/>
    <p:sldId id="494" r:id="rId166"/>
    <p:sldId id="536" r:id="rId167"/>
    <p:sldId id="495" r:id="rId168"/>
    <p:sldId id="535" r:id="rId169"/>
    <p:sldId id="497" r:id="rId170"/>
    <p:sldId id="498" r:id="rId171"/>
    <p:sldId id="499" r:id="rId172"/>
    <p:sldId id="500" r:id="rId173"/>
    <p:sldId id="501" r:id="rId174"/>
    <p:sldId id="502" r:id="rId175"/>
    <p:sldId id="503" r:id="rId176"/>
    <p:sldId id="538" r:id="rId177"/>
    <p:sldId id="537" r:id="rId178"/>
    <p:sldId id="504" r:id="rId179"/>
    <p:sldId id="505" r:id="rId1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0033"/>
    <a:srgbClr val="9933FF"/>
    <a:srgbClr val="FF00FF"/>
    <a:srgbClr val="3333FF"/>
    <a:srgbClr val="66FFFF"/>
    <a:srgbClr val="00FFFF"/>
    <a:srgbClr val="008000"/>
    <a:srgbClr val="00FF00"/>
    <a:srgbClr val="FF9900"/>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81277" autoAdjust="0"/>
  </p:normalViewPr>
  <p:slideViewPr>
    <p:cSldViewPr>
      <p:cViewPr>
        <p:scale>
          <a:sx n="70" d="100"/>
          <a:sy n="70" d="100"/>
        </p:scale>
        <p:origin x="-1176" y="-48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194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slide" Target="slides/slide171.xml"/><Relationship Id="rId170" Type="http://schemas.openxmlformats.org/officeDocument/2006/relationships/slide" Target="slides/slide166.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4" Type="http://schemas.openxmlformats.org/officeDocument/2006/relationships/slideMaster" Target="slideMasters/slideMaster1.xml"/><Relationship Id="rId9" Type="http://schemas.openxmlformats.org/officeDocument/2006/relationships/slide" Target="slides/slide5.xml"/><Relationship Id="rId172" Type="http://schemas.openxmlformats.org/officeDocument/2006/relationships/slide" Target="slides/slide168.xml"/><Relationship Id="rId180" Type="http://schemas.openxmlformats.org/officeDocument/2006/relationships/slide" Target="slides/slide176.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Office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Office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Office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Office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Office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Office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Office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Office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Office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Office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Office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Office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Office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Office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Office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Office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Office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Office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Office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Office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Office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Office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Office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Office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Office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Office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Office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Office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Office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Office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Office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Office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Office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Office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Office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Office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Office_Excel_Worksheet136.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_Worksheet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Office_Excel_Worksheet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Office_Excel_Worksheet39.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Office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Office_Excel_Worksheet43.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Office_Excel_Worksheet44.xlsx"/></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Office_Excel_Worksheet45.xlsx"/></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Office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Office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Office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Office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Office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Office_Excel_Worksheet51.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Office_Excel_Worksheet52.xlsx"/></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Office_Excel_Worksheet53.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Office_Excel_Worksheet54.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Office_Excel_Worksheet55.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Office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Office_Excel_Worksheet57.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Office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Office_Excel_Worksheet59.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Office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Office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Office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Office_Excel_Worksheet63.xlsx"/></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Office_Excel_Worksheet64.xlsx"/></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Office_Excel_Worksheet65.xlsx"/></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Office_Excel_Worksheet66.xlsx"/></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44.xml"/><Relationship Id="rId1" Type="http://schemas.openxmlformats.org/officeDocument/2006/relationships/package" Target="../embeddings/Microsoft_Office_Excel_Worksheet67.xlsx"/></Relationships>
</file>

<file path=ppt/charts/_rels/chart68.xml.rels><?xml version="1.0" encoding="UTF-8" standalone="yes"?>
<Relationships xmlns="http://schemas.openxmlformats.org/package/2006/relationships"><Relationship Id="rId2" Type="http://schemas.openxmlformats.org/officeDocument/2006/relationships/chartUserShapes" Target="../drawings/drawing45.xml"/><Relationship Id="rId1" Type="http://schemas.openxmlformats.org/officeDocument/2006/relationships/package" Target="../embeddings/Microsoft_Office_Excel_Worksheet68.xlsx"/></Relationships>
</file>

<file path=ppt/charts/_rels/chart69.xml.rels><?xml version="1.0" encoding="UTF-8" standalone="yes"?>
<Relationships xmlns="http://schemas.openxmlformats.org/package/2006/relationships"><Relationship Id="rId2" Type="http://schemas.openxmlformats.org/officeDocument/2006/relationships/chartUserShapes" Target="../drawings/drawing46.xml"/><Relationship Id="rId1" Type="http://schemas.openxmlformats.org/officeDocument/2006/relationships/package" Target="../embeddings/Microsoft_Office_Excel_Worksheet69.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_Worksheet7.xlsx"/></Relationships>
</file>

<file path=ppt/charts/_rels/chart70.xml.rels><?xml version="1.0" encoding="UTF-8" standalone="yes"?>
<Relationships xmlns="http://schemas.openxmlformats.org/package/2006/relationships"><Relationship Id="rId2" Type="http://schemas.openxmlformats.org/officeDocument/2006/relationships/chartUserShapes" Target="../drawings/drawing47.xml"/><Relationship Id="rId1" Type="http://schemas.openxmlformats.org/officeDocument/2006/relationships/package" Target="../embeddings/Microsoft_Office_Excel_Worksheet70.xlsx"/></Relationships>
</file>

<file path=ppt/charts/_rels/chart71.xml.rels><?xml version="1.0" encoding="UTF-8" standalone="yes"?>
<Relationships xmlns="http://schemas.openxmlformats.org/package/2006/relationships"><Relationship Id="rId2" Type="http://schemas.openxmlformats.org/officeDocument/2006/relationships/chartUserShapes" Target="../drawings/drawing48.xml"/><Relationship Id="rId1" Type="http://schemas.openxmlformats.org/officeDocument/2006/relationships/package" Target="../embeddings/Microsoft_Office_Excel_Worksheet71.xlsx"/></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49.xml"/><Relationship Id="rId1" Type="http://schemas.openxmlformats.org/officeDocument/2006/relationships/package" Target="../embeddings/Microsoft_Office_Excel_Worksheet72.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50.xml"/><Relationship Id="rId1" Type="http://schemas.openxmlformats.org/officeDocument/2006/relationships/package" Target="../embeddings/Microsoft_Office_Excel_Worksheet73.xlsx"/></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51.xml"/><Relationship Id="rId1" Type="http://schemas.openxmlformats.org/officeDocument/2006/relationships/package" Target="../embeddings/Microsoft_Office_Excel_Worksheet74.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52.xml"/><Relationship Id="rId1" Type="http://schemas.openxmlformats.org/officeDocument/2006/relationships/package" Target="../embeddings/Microsoft_Office_Excel_Worksheet75.xlsx"/></Relationships>
</file>

<file path=ppt/charts/_rels/chart76.xml.rels><?xml version="1.0" encoding="UTF-8" standalone="yes"?>
<Relationships xmlns="http://schemas.openxmlformats.org/package/2006/relationships"><Relationship Id="rId2" Type="http://schemas.openxmlformats.org/officeDocument/2006/relationships/chartUserShapes" Target="../drawings/drawing53.xml"/><Relationship Id="rId1" Type="http://schemas.openxmlformats.org/officeDocument/2006/relationships/package" Target="../embeddings/Microsoft_Office_Excel_Worksheet76.xlsx"/></Relationships>
</file>

<file path=ppt/charts/_rels/chart77.xml.rels><?xml version="1.0" encoding="UTF-8" standalone="yes"?>
<Relationships xmlns="http://schemas.openxmlformats.org/package/2006/relationships"><Relationship Id="rId2" Type="http://schemas.openxmlformats.org/officeDocument/2006/relationships/chartUserShapes" Target="../drawings/drawing54.xml"/><Relationship Id="rId1" Type="http://schemas.openxmlformats.org/officeDocument/2006/relationships/package" Target="../embeddings/Microsoft_Office_Excel_Worksheet77.xlsx"/></Relationships>
</file>

<file path=ppt/charts/_rels/chart78.xml.rels><?xml version="1.0" encoding="UTF-8" standalone="yes"?>
<Relationships xmlns="http://schemas.openxmlformats.org/package/2006/relationships"><Relationship Id="rId2" Type="http://schemas.openxmlformats.org/officeDocument/2006/relationships/chartUserShapes" Target="../drawings/drawing55.xml"/><Relationship Id="rId1" Type="http://schemas.openxmlformats.org/officeDocument/2006/relationships/package" Target="../embeddings/Microsoft_Office_Excel_Worksheet78.xlsx"/></Relationships>
</file>

<file path=ppt/charts/_rels/chart79.xml.rels><?xml version="1.0" encoding="UTF-8" standalone="yes"?>
<Relationships xmlns="http://schemas.openxmlformats.org/package/2006/relationships"><Relationship Id="rId2" Type="http://schemas.openxmlformats.org/officeDocument/2006/relationships/chartUserShapes" Target="../drawings/drawing56.xml"/><Relationship Id="rId1" Type="http://schemas.openxmlformats.org/officeDocument/2006/relationships/package" Target="../embeddings/Microsoft_Office_Excel_Worksheet79.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Office_Excel_Worksheet80.xlsx"/></Relationships>
</file>

<file path=ppt/charts/_rels/chart81.xml.rels><?xml version="1.0" encoding="UTF-8" standalone="yes"?>
<Relationships xmlns="http://schemas.openxmlformats.org/package/2006/relationships"><Relationship Id="rId2" Type="http://schemas.openxmlformats.org/officeDocument/2006/relationships/chartUserShapes" Target="../drawings/drawing57.xml"/><Relationship Id="rId1" Type="http://schemas.openxmlformats.org/officeDocument/2006/relationships/package" Target="../embeddings/Microsoft_Office_Excel_Worksheet81.xlsx"/></Relationships>
</file>

<file path=ppt/charts/_rels/chart82.xml.rels><?xml version="1.0" encoding="UTF-8" standalone="yes"?>
<Relationships xmlns="http://schemas.openxmlformats.org/package/2006/relationships"><Relationship Id="rId2" Type="http://schemas.openxmlformats.org/officeDocument/2006/relationships/chartUserShapes" Target="../drawings/drawing58.xml"/><Relationship Id="rId1" Type="http://schemas.openxmlformats.org/officeDocument/2006/relationships/package" Target="../embeddings/Microsoft_Office_Excel_Worksheet82.xlsx"/></Relationships>
</file>

<file path=ppt/charts/_rels/chart83.xml.rels><?xml version="1.0" encoding="UTF-8" standalone="yes"?>
<Relationships xmlns="http://schemas.openxmlformats.org/package/2006/relationships"><Relationship Id="rId2" Type="http://schemas.openxmlformats.org/officeDocument/2006/relationships/chartUserShapes" Target="../drawings/drawing59.xml"/><Relationship Id="rId1" Type="http://schemas.openxmlformats.org/officeDocument/2006/relationships/package" Target="../embeddings/Microsoft_Office_Excel_Worksheet83.xlsx"/></Relationships>
</file>

<file path=ppt/charts/_rels/chart84.xml.rels><?xml version="1.0" encoding="UTF-8" standalone="yes"?>
<Relationships xmlns="http://schemas.openxmlformats.org/package/2006/relationships"><Relationship Id="rId2" Type="http://schemas.openxmlformats.org/officeDocument/2006/relationships/chartUserShapes" Target="../drawings/drawing60.xml"/><Relationship Id="rId1" Type="http://schemas.openxmlformats.org/officeDocument/2006/relationships/package" Target="../embeddings/Microsoft_Office_Excel_Worksheet84.xlsx"/></Relationships>
</file>

<file path=ppt/charts/_rels/chart85.xml.rels><?xml version="1.0" encoding="UTF-8" standalone="yes"?>
<Relationships xmlns="http://schemas.openxmlformats.org/package/2006/relationships"><Relationship Id="rId2" Type="http://schemas.openxmlformats.org/officeDocument/2006/relationships/chartUserShapes" Target="../drawings/drawing61.xml"/><Relationship Id="rId1" Type="http://schemas.openxmlformats.org/officeDocument/2006/relationships/package" Target="../embeddings/Microsoft_Office_Excel_Worksheet85.xlsx"/></Relationships>
</file>

<file path=ppt/charts/_rels/chart86.xml.rels><?xml version="1.0" encoding="UTF-8" standalone="yes"?>
<Relationships xmlns="http://schemas.openxmlformats.org/package/2006/relationships"><Relationship Id="rId2" Type="http://schemas.openxmlformats.org/officeDocument/2006/relationships/chartUserShapes" Target="../drawings/drawing62.xml"/><Relationship Id="rId1" Type="http://schemas.openxmlformats.org/officeDocument/2006/relationships/package" Target="../embeddings/Microsoft_Office_Excel_Worksheet86.xlsx"/></Relationships>
</file>

<file path=ppt/charts/_rels/chart87.xml.rels><?xml version="1.0" encoding="UTF-8" standalone="yes"?>
<Relationships xmlns="http://schemas.openxmlformats.org/package/2006/relationships"><Relationship Id="rId2" Type="http://schemas.openxmlformats.org/officeDocument/2006/relationships/chartUserShapes" Target="../drawings/drawing63.xml"/><Relationship Id="rId1" Type="http://schemas.openxmlformats.org/officeDocument/2006/relationships/package" Target="../embeddings/Microsoft_Office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Office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Office_Excel_Worksheet89.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Office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Office_Excel_Worksheet91.xlsx"/></Relationships>
</file>

<file path=ppt/charts/_rels/chart92.xml.rels><?xml version="1.0" encoding="UTF-8" standalone="yes"?>
<Relationships xmlns="http://schemas.openxmlformats.org/package/2006/relationships"><Relationship Id="rId2" Type="http://schemas.openxmlformats.org/officeDocument/2006/relationships/chartUserShapes" Target="../drawings/drawing64.xml"/><Relationship Id="rId1" Type="http://schemas.openxmlformats.org/officeDocument/2006/relationships/package" Target="../embeddings/Microsoft_Office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Office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Office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Office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Office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Office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Office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Office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81445850006454101"/>
        </c:manualLayout>
      </c:layout>
      <c:barChart>
        <c:barDir val="col"/>
        <c:grouping val="clustered"/>
        <c:ser>
          <c:idx val="0"/>
          <c:order val="0"/>
          <c:tx>
            <c:strRef>
              <c:f>Sheet1!$B$1</c:f>
              <c:strCache>
                <c:ptCount val="1"/>
                <c:pt idx="0">
                  <c:v>Percent</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Sheet1!$B$2:$B$11</c:f>
              <c:numCache>
                <c:formatCode>General</c:formatCode>
                <c:ptCount val="10"/>
                <c:pt idx="0">
                  <c:v>6.7958999999999996</c:v>
                </c:pt>
                <c:pt idx="1">
                  <c:v>5.6144999999999845</c:v>
                </c:pt>
                <c:pt idx="2">
                  <c:v>5.2507000000000001</c:v>
                </c:pt>
                <c:pt idx="3">
                  <c:v>5.7435</c:v>
                </c:pt>
                <c:pt idx="4">
                  <c:v>7.3117999999999999</c:v>
                </c:pt>
                <c:pt idx="5">
                  <c:v>10.388500000000002</c:v>
                </c:pt>
                <c:pt idx="6">
                  <c:v>14.5223</c:v>
                </c:pt>
                <c:pt idx="7">
                  <c:v>19.775200000000002</c:v>
                </c:pt>
                <c:pt idx="8">
                  <c:v>18.930099999999989</c:v>
                </c:pt>
                <c:pt idx="9">
                  <c:v>5.6674999999999756</c:v>
                </c:pt>
              </c:numCache>
            </c:numRef>
          </c:val>
        </c:ser>
        <c:gapWidth val="35"/>
        <c:axId val="117855744"/>
        <c:axId val="107489152"/>
      </c:barChart>
      <c:catAx>
        <c:axId val="117855744"/>
        <c:scaling>
          <c:orientation val="minMax"/>
        </c:scaling>
        <c:axPos val="b"/>
        <c:title>
          <c:tx>
            <c:rich>
              <a:bodyPr/>
              <a:lstStyle/>
              <a:p>
                <a:pPr>
                  <a:defRPr sz="1700"/>
                </a:pPr>
                <a:r>
                  <a:rPr lang="en-US" sz="1700" dirty="0" smtClean="0"/>
                  <a:t>Recipient Age</a:t>
                </a:r>
                <a:endParaRPr lang="en-US" sz="1700" dirty="0"/>
              </a:p>
            </c:rich>
          </c:tx>
          <c:layout/>
        </c:title>
        <c:numFmt formatCode="General" sourceLinked="1"/>
        <c:tickLblPos val="nextTo"/>
        <c:txPr>
          <a:bodyPr rot="0"/>
          <a:lstStyle/>
          <a:p>
            <a:pPr>
              <a:defRPr sz="1500" b="1"/>
            </a:pPr>
            <a:endParaRPr lang="en-US"/>
          </a:p>
        </c:txPr>
        <c:crossAx val="107489152"/>
        <c:crosses val="autoZero"/>
        <c:auto val="1"/>
        <c:lblAlgn val="ctr"/>
        <c:lblOffset val="100"/>
        <c:tickLblSkip val="1"/>
      </c:catAx>
      <c:valAx>
        <c:axId val="107489152"/>
        <c:scaling>
          <c:orientation val="minMax"/>
          <c:max val="20"/>
        </c:scaling>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17855744"/>
        <c:crosses val="autoZero"/>
        <c:crossBetween val="between"/>
        <c:majorUnit val="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4.7492830757267124E-2"/>
          <c:y val="0.20829580512962567"/>
          <c:w val="0.37514059006513084"/>
          <c:h val="0.71079269696552816"/>
        </c:manualLayout>
      </c:layout>
      <c:pieChart>
        <c:varyColors val="1"/>
        <c:ser>
          <c:idx val="0"/>
          <c:order val="0"/>
          <c:tx>
            <c:strRef>
              <c:f>Sheet1!$B$1</c:f>
              <c:strCache>
                <c:ptCount val="1"/>
                <c:pt idx="0">
                  <c:v>Doulbe</c:v>
                </c:pt>
              </c:strCache>
            </c:strRef>
          </c:tx>
          <c:spPr>
            <a:ln>
              <a:solidFill>
                <a:srgbClr val="000000"/>
              </a:solidFill>
            </a:ln>
          </c:spPr>
          <c:dPt>
            <c:idx val="0"/>
            <c:spPr>
              <a:solidFill>
                <a:srgbClr val="FF0000"/>
              </a:solidFill>
              <a:ln>
                <a:solidFill>
                  <a:srgbClr val="000000"/>
                </a:solidFill>
              </a:ln>
            </c:spPr>
          </c:dPt>
          <c:dPt>
            <c:idx val="1"/>
            <c:spPr>
              <a:solidFill>
                <a:srgbClr val="00FF00"/>
              </a:solidFill>
              <a:ln>
                <a:solidFill>
                  <a:srgbClr val="000000"/>
                </a:solidFill>
              </a:ln>
            </c:spPr>
          </c:dPt>
          <c:dPt>
            <c:idx val="2"/>
            <c:spPr>
              <a:solidFill>
                <a:srgbClr val="990099"/>
              </a:solidFill>
              <a:ln>
                <a:solidFill>
                  <a:srgbClr val="000000"/>
                </a:solidFill>
              </a:ln>
            </c:spPr>
          </c:dPt>
          <c:dPt>
            <c:idx val="3"/>
            <c:spPr>
              <a:solidFill>
                <a:srgbClr val="FFFF00"/>
              </a:solidFill>
              <a:ln>
                <a:solidFill>
                  <a:srgbClr val="000000"/>
                </a:solidFill>
              </a:ln>
            </c:spPr>
          </c:dPt>
          <c:dPt>
            <c:idx val="4"/>
            <c:spPr>
              <a:solidFill>
                <a:schemeClr val="bg1">
                  <a:lumMod val="50000"/>
                  <a:lumOff val="50000"/>
                </a:schemeClr>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4"/>
              <c:layout>
                <c:manualLayout>
                  <c:x val="-6.5359191212209814E-3"/>
                  <c:y val="1.1695906432748536E-2"/>
                </c:manualLayout>
              </c:layout>
              <c:dLblPos val="bestFit"/>
              <c:showVal val="1"/>
            </c:dLbl>
            <c:numFmt formatCode="0%" sourceLinked="0"/>
            <c:txPr>
              <a:bodyPr/>
              <a:lstStyle/>
              <a:p>
                <a:pPr>
                  <a:defRPr sz="1500" b="1"/>
                </a:pPr>
                <a:endParaRPr lang="en-US"/>
              </a:p>
            </c:txPr>
            <c:dLblPos val="outEnd"/>
            <c:showVal val="1"/>
            <c:showLeaderLines val="1"/>
          </c:dLbls>
          <c:cat>
            <c:strRef>
              <c:f>Sheet1!$A$2:$A$8</c:f>
              <c:strCache>
                <c:ptCount val="7"/>
                <c:pt idx="0">
                  <c:v>Alpha-1</c:v>
                </c:pt>
                <c:pt idx="1">
                  <c:v>COPD</c:v>
                </c:pt>
                <c:pt idx="2">
                  <c:v>CF</c:v>
                </c:pt>
                <c:pt idx="3">
                  <c:v>IPF</c:v>
                </c:pt>
                <c:pt idx="4">
                  <c:v>IPAH</c:v>
                </c:pt>
                <c:pt idx="5">
                  <c:v>Re-Tx</c:v>
                </c:pt>
                <c:pt idx="6">
                  <c:v>Other*</c:v>
                </c:pt>
              </c:strCache>
            </c:strRef>
          </c:cat>
          <c:val>
            <c:numRef>
              <c:f>Sheet1!$B$2:$B$8</c:f>
              <c:numCache>
                <c:formatCode>0.00%</c:formatCode>
                <c:ptCount val="7"/>
                <c:pt idx="0">
                  <c:v>6.1109999999999998E-2</c:v>
                </c:pt>
                <c:pt idx="1">
                  <c:v>0.26899000000000001</c:v>
                </c:pt>
                <c:pt idx="2">
                  <c:v>0.25667000000000001</c:v>
                </c:pt>
                <c:pt idx="3">
                  <c:v>0.17243000000000044</c:v>
                </c:pt>
                <c:pt idx="4">
                  <c:v>4.5886000000000024E-2</c:v>
                </c:pt>
                <c:pt idx="5">
                  <c:v>2.1895000000000216E-2</c:v>
                </c:pt>
                <c:pt idx="6">
                  <c:v>0.17302000000000001</c:v>
                </c:pt>
              </c:numCache>
            </c:numRef>
          </c:val>
        </c:ser>
        <c:firstSliceAng val="100"/>
      </c:pieChart>
    </c:plotArea>
    <c:legend>
      <c:legendPos val="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userShapes r:id="rId2"/>
</c:chartSpace>
</file>

<file path=ppt/charts/chart10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92"/>
          <c:h val="0.80568876471086259"/>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Sheet1!$B$2:$B$37</c:f>
              <c:numCache>
                <c:formatCode>General</c:formatCode>
                <c:ptCount val="36"/>
                <c:pt idx="0">
                  <c:v>1.1386016174585398</c:v>
                </c:pt>
                <c:pt idx="1">
                  <c:v>1.1302067506090698</c:v>
                </c:pt>
                <c:pt idx="2">
                  <c:v>1.1218737787967701</c:v>
                </c:pt>
                <c:pt idx="3">
                  <c:v>1.11360224567184</c:v>
                </c:pt>
                <c:pt idx="4">
                  <c:v>1.1053916982491425</c:v>
                </c:pt>
                <c:pt idx="5">
                  <c:v>1.0972416868834498</c:v>
                </c:pt>
                <c:pt idx="6">
                  <c:v>1.0891517652446299</c:v>
                </c:pt>
                <c:pt idx="7">
                  <c:v>1.0811214902934105</c:v>
                </c:pt>
                <c:pt idx="8">
                  <c:v>1.0731504222570301</c:v>
                </c:pt>
                <c:pt idx="9">
                  <c:v>1.0652381246051001</c:v>
                </c:pt>
                <c:pt idx="10">
                  <c:v>1.0573841640258201</c:v>
                </c:pt>
                <c:pt idx="11">
                  <c:v>1.0495881104021199</c:v>
                </c:pt>
                <c:pt idx="12">
                  <c:v>1.0418495367882301</c:v>
                </c:pt>
                <c:pt idx="13">
                  <c:v>1.03416801938617</c:v>
                </c:pt>
                <c:pt idx="14">
                  <c:v>1.0265431375226599</c:v>
                </c:pt>
                <c:pt idx="15">
                  <c:v>1.01897447362601</c:v>
                </c:pt>
                <c:pt idx="16">
                  <c:v>1.0114616132032415</c:v>
                </c:pt>
                <c:pt idx="17">
                  <c:v>1.0040041448174699</c:v>
                </c:pt>
                <c:pt idx="18">
                  <c:v>0.99660166006528705</c:v>
                </c:pt>
                <c:pt idx="19">
                  <c:v>0.98925375355442302</c:v>
                </c:pt>
                <c:pt idx="20">
                  <c:v>0.98196002288156559</c:v>
                </c:pt>
                <c:pt idx="21">
                  <c:v>0.97472006861030591</c:v>
                </c:pt>
                <c:pt idx="22">
                  <c:v>0.96753349424924451</c:v>
                </c:pt>
                <c:pt idx="23">
                  <c:v>0.96039990623033422</c:v>
                </c:pt>
                <c:pt idx="24">
                  <c:v>0.95331891388724588</c:v>
                </c:pt>
                <c:pt idx="25">
                  <c:v>0.94629012943406898</c:v>
                </c:pt>
                <c:pt idx="26">
                  <c:v>0.93931316794397957</c:v>
                </c:pt>
                <c:pt idx="27">
                  <c:v>0.93238764732822699</c:v>
                </c:pt>
                <c:pt idx="28">
                  <c:v>0.92551318831518059</c:v>
                </c:pt>
                <c:pt idx="29">
                  <c:v>0.91868941442957908</c:v>
                </c:pt>
                <c:pt idx="30">
                  <c:v>0.91191595197185449</c:v>
                </c:pt>
                <c:pt idx="31">
                  <c:v>0.9051924299977735</c:v>
                </c:pt>
                <c:pt idx="32">
                  <c:v>0.8985184802980215</c:v>
                </c:pt>
                <c:pt idx="33">
                  <c:v>0.89189373737809363</c:v>
                </c:pt>
                <c:pt idx="34">
                  <c:v>0.88531783843823397</c:v>
                </c:pt>
                <c:pt idx="35">
                  <c:v>0.87879042335364455</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Sheet1!$C$2:$C$37</c:f>
              <c:numCache>
                <c:formatCode>General</c:formatCode>
                <c:ptCount val="36"/>
                <c:pt idx="0">
                  <c:v>1.0445564319288507</c:v>
                </c:pt>
                <c:pt idx="1">
                  <c:v>1.0419636092458298</c:v>
                </c:pt>
                <c:pt idx="2">
                  <c:v>1.03937722252861</c:v>
                </c:pt>
                <c:pt idx="3">
                  <c:v>1.0367972558016798</c:v>
                </c:pt>
                <c:pt idx="4">
                  <c:v>1.0342236931291648</c:v>
                </c:pt>
                <c:pt idx="5">
                  <c:v>1.0316565186148299</c:v>
                </c:pt>
                <c:pt idx="6">
                  <c:v>1.02909571640177</c:v>
                </c:pt>
                <c:pt idx="7">
                  <c:v>1.0265412706725499</c:v>
                </c:pt>
                <c:pt idx="8">
                  <c:v>1.0239931656489298</c:v>
                </c:pt>
                <c:pt idx="9">
                  <c:v>1.0214513855918799</c:v>
                </c:pt>
                <c:pt idx="10">
                  <c:v>1.0189159148014084</c:v>
                </c:pt>
                <c:pt idx="11">
                  <c:v>1.0163867376164999</c:v>
                </c:pt>
                <c:pt idx="12">
                  <c:v>1.0138638384150298</c:v>
                </c:pt>
                <c:pt idx="13">
                  <c:v>1.01134720161363</c:v>
                </c:pt>
                <c:pt idx="14">
                  <c:v>1.0088368116676298</c:v>
                </c:pt>
                <c:pt idx="15">
                  <c:v>1.0063326530709298</c:v>
                </c:pt>
                <c:pt idx="16">
                  <c:v>1.0038347103559162</c:v>
                </c:pt>
                <c:pt idx="17">
                  <c:v>1.00134296809343</c:v>
                </c:pt>
                <c:pt idx="18">
                  <c:v>0.99435100347047622</c:v>
                </c:pt>
                <c:pt idx="19">
                  <c:v>0.98218042343170398</c:v>
                </c:pt>
                <c:pt idx="20">
                  <c:v>0.97015880791146403</c:v>
                </c:pt>
                <c:pt idx="21">
                  <c:v>0.95828433362543064</c:v>
                </c:pt>
                <c:pt idx="22">
                  <c:v>0.94655519960577295</c:v>
                </c:pt>
                <c:pt idx="23">
                  <c:v>0.934969626928013</c:v>
                </c:pt>
                <c:pt idx="24">
                  <c:v>0.92352585844120005</c:v>
                </c:pt>
                <c:pt idx="25">
                  <c:v>0.91222215850143651</c:v>
                </c:pt>
                <c:pt idx="26">
                  <c:v>0.90105681270862303</c:v>
                </c:pt>
                <c:pt idx="27">
                  <c:v>0.89002812764643402</c:v>
                </c:pt>
                <c:pt idx="28">
                  <c:v>0.87913443062550134</c:v>
                </c:pt>
                <c:pt idx="29">
                  <c:v>0.86837406942967765</c:v>
                </c:pt>
                <c:pt idx="30">
                  <c:v>0.85774541206553934</c:v>
                </c:pt>
                <c:pt idx="31">
                  <c:v>0.84724684651474191</c:v>
                </c:pt>
                <c:pt idx="32">
                  <c:v>0.83687678048964897</c:v>
                </c:pt>
                <c:pt idx="33">
                  <c:v>0.82663364119176796</c:v>
                </c:pt>
                <c:pt idx="34">
                  <c:v>0.81651587507321499</c:v>
                </c:pt>
                <c:pt idx="35">
                  <c:v>0.80652194760110563</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Sheet1!$D$2:$D$37</c:f>
              <c:numCache>
                <c:formatCode>General</c:formatCode>
                <c:ptCount val="36"/>
                <c:pt idx="0">
                  <c:v>1.2411140304648598</c:v>
                </c:pt>
                <c:pt idx="1">
                  <c:v>1.2259231395296715</c:v>
                </c:pt>
                <c:pt idx="2">
                  <c:v>1.2109181808793099</c:v>
                </c:pt>
                <c:pt idx="3">
                  <c:v>1.1960968787542501</c:v>
                </c:pt>
                <c:pt idx="4">
                  <c:v>1.1814569852496499</c:v>
                </c:pt>
                <c:pt idx="5">
                  <c:v>1.1669962799743898</c:v>
                </c:pt>
                <c:pt idx="6">
                  <c:v>1.1527125697143432</c:v>
                </c:pt>
                <c:pt idx="7">
                  <c:v>1.1386036880996424</c:v>
                </c:pt>
                <c:pt idx="8">
                  <c:v>1.12466749527631</c:v>
                </c:pt>
                <c:pt idx="9">
                  <c:v>1.1109018775814599</c:v>
                </c:pt>
                <c:pt idx="10">
                  <c:v>1.0973047472229189</c:v>
                </c:pt>
                <c:pt idx="11">
                  <c:v>1.0838740419625299</c:v>
                </c:pt>
                <c:pt idx="12">
                  <c:v>1.0706077248033037</c:v>
                </c:pt>
                <c:pt idx="13">
                  <c:v>1.0575037836805199</c:v>
                </c:pt>
                <c:pt idx="14">
                  <c:v>1.04456023115665</c:v>
                </c:pt>
                <c:pt idx="15">
                  <c:v>1.03177510411978</c:v>
                </c:pt>
                <c:pt idx="16">
                  <c:v>1.0191464634859699</c:v>
                </c:pt>
                <c:pt idx="17">
                  <c:v>1.0066723939051199</c:v>
                </c:pt>
                <c:pt idx="18">
                  <c:v>0.99885741089251101</c:v>
                </c:pt>
                <c:pt idx="19">
                  <c:v>0.99637802340046799</c:v>
                </c:pt>
                <c:pt idx="20">
                  <c:v>0.99390479030270396</c:v>
                </c:pt>
                <c:pt idx="21">
                  <c:v>0.99143769632263656</c:v>
                </c:pt>
                <c:pt idx="22">
                  <c:v>0.98897672622160349</c:v>
                </c:pt>
                <c:pt idx="23">
                  <c:v>0.98652186479876558</c:v>
                </c:pt>
                <c:pt idx="24">
                  <c:v>0.98407309689101896</c:v>
                </c:pt>
                <c:pt idx="25">
                  <c:v>0.98163040737289564</c:v>
                </c:pt>
                <c:pt idx="26">
                  <c:v>0.97919378115647204</c:v>
                </c:pt>
                <c:pt idx="27">
                  <c:v>0.97676320319127863</c:v>
                </c:pt>
                <c:pt idx="28">
                  <c:v>0.97433865846420264</c:v>
                </c:pt>
                <c:pt idx="29">
                  <c:v>0.97192013199939764</c:v>
                </c:pt>
                <c:pt idx="30">
                  <c:v>0.96950760885819165</c:v>
                </c:pt>
                <c:pt idx="31">
                  <c:v>0.96710107413899493</c:v>
                </c:pt>
                <c:pt idx="32">
                  <c:v>0.96470051297719861</c:v>
                </c:pt>
                <c:pt idx="33">
                  <c:v>0.96230591054509973</c:v>
                </c:pt>
                <c:pt idx="34">
                  <c:v>0.95991725205179823</c:v>
                </c:pt>
                <c:pt idx="35">
                  <c:v>0.95753452274310602</c:v>
                </c:pt>
              </c:numCache>
            </c:numRef>
          </c:yVal>
          <c:smooth val="1"/>
        </c:ser>
        <c:axId val="204590080"/>
        <c:axId val="205522048"/>
      </c:scatterChart>
      <c:valAx>
        <c:axId val="204590080"/>
        <c:scaling>
          <c:orientation val="minMax"/>
          <c:max val="20"/>
          <c:min val="-15"/>
        </c:scaling>
        <c:axPos val="b"/>
        <c:title>
          <c:tx>
            <c:rich>
              <a:bodyPr/>
              <a:lstStyle/>
              <a:p>
                <a:pPr>
                  <a:defRPr sz="1700"/>
                </a:pPr>
                <a:r>
                  <a:rPr lang="en-US" sz="1700" smtClean="0"/>
                  <a:t>Donor Height - Recipient </a:t>
                </a:r>
                <a:r>
                  <a:rPr lang="en-US" sz="1700" dirty="0" smtClean="0"/>
                  <a:t>Height (cm)</a:t>
                </a:r>
                <a:endParaRPr lang="en-US" sz="1700" dirty="0"/>
              </a:p>
            </c:rich>
          </c:tx>
        </c:title>
        <c:numFmt formatCode="#,##0" sourceLinked="0"/>
        <c:tickLblPos val="nextTo"/>
        <c:txPr>
          <a:bodyPr rot="0"/>
          <a:lstStyle/>
          <a:p>
            <a:pPr>
              <a:defRPr sz="1500" b="1"/>
            </a:pPr>
            <a:endParaRPr lang="en-US"/>
          </a:p>
        </c:txPr>
        <c:crossAx val="205522048"/>
        <c:crossesAt val="0"/>
        <c:crossBetween val="midCat"/>
        <c:majorUnit val="5"/>
      </c:valAx>
      <c:valAx>
        <c:axId val="20552204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04590080"/>
        <c:crossesAt val="-15"/>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92"/>
          <c:h val="0.80568876471086259"/>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Sheet1!$B$2:$B$57</c:f>
              <c:numCache>
                <c:formatCode>General</c:formatCode>
                <c:ptCount val="56"/>
                <c:pt idx="0">
                  <c:v>1.1424606972893987</c:v>
                </c:pt>
                <c:pt idx="1">
                  <c:v>1.13523800644641</c:v>
                </c:pt>
                <c:pt idx="2">
                  <c:v>1.1280609777983075</c:v>
                </c:pt>
                <c:pt idx="3">
                  <c:v>1.12092932266651</c:v>
                </c:pt>
                <c:pt idx="4">
                  <c:v>1.11384275419752</c:v>
                </c:pt>
                <c:pt idx="5">
                  <c:v>1.1068009873512901</c:v>
                </c:pt>
                <c:pt idx="6">
                  <c:v>1.0998037388898498</c:v>
                </c:pt>
                <c:pt idx="7">
                  <c:v>1.0928507273658401</c:v>
                </c:pt>
                <c:pt idx="8">
                  <c:v>1.0859416731112399</c:v>
                </c:pt>
                <c:pt idx="9">
                  <c:v>1.0790762982261124</c:v>
                </c:pt>
                <c:pt idx="10">
                  <c:v>1.07225432656741</c:v>
                </c:pt>
                <c:pt idx="11">
                  <c:v>1.0654754837378499</c:v>
                </c:pt>
                <c:pt idx="12">
                  <c:v>1.0587394970749355</c:v>
                </c:pt>
                <c:pt idx="13">
                  <c:v>1.0520460956399598</c:v>
                </c:pt>
                <c:pt idx="14">
                  <c:v>1.0453950102070624</c:v>
                </c:pt>
                <c:pt idx="15">
                  <c:v>1.03878597325249</c:v>
                </c:pt>
                <c:pt idx="16">
                  <c:v>1.0322187189437475</c:v>
                </c:pt>
                <c:pt idx="17">
                  <c:v>1.0256929831289499</c:v>
                </c:pt>
                <c:pt idx="18">
                  <c:v>1.0192085033262301</c:v>
                </c:pt>
                <c:pt idx="19">
                  <c:v>1.0127650187130999</c:v>
                </c:pt>
                <c:pt idx="20">
                  <c:v>1.00636227011604</c:v>
                </c:pt>
                <c:pt idx="21">
                  <c:v>1</c:v>
                </c:pt>
                <c:pt idx="22">
                  <c:v>0.99367795245811796</c:v>
                </c:pt>
                <c:pt idx="23">
                  <c:v>0.98739587320134503</c:v>
                </c:pt>
                <c:pt idx="24">
                  <c:v>0.98115350954830149</c:v>
                </c:pt>
                <c:pt idx="25">
                  <c:v>0.97495061041505193</c:v>
                </c:pt>
                <c:pt idx="26">
                  <c:v>0.96878692630500995</c:v>
                </c:pt>
                <c:pt idx="27">
                  <c:v>0.96266220929894997</c:v>
                </c:pt>
                <c:pt idx="28">
                  <c:v>0.95657621304498364</c:v>
                </c:pt>
                <c:pt idx="29">
                  <c:v>0.95052869274867724</c:v>
                </c:pt>
                <c:pt idx="30">
                  <c:v>0.94451940516319077</c:v>
                </c:pt>
                <c:pt idx="31">
                  <c:v>0.93854810857951065</c:v>
                </c:pt>
                <c:pt idx="32">
                  <c:v>0.9326145628167205</c:v>
                </c:pt>
                <c:pt idx="33">
                  <c:v>0.92671852921233222</c:v>
                </c:pt>
                <c:pt idx="34">
                  <c:v>0.92085977061270763</c:v>
                </c:pt>
                <c:pt idx="35">
                  <c:v>0.91503805136348593</c:v>
                </c:pt>
                <c:pt idx="36">
                  <c:v>0.90925313730012403</c:v>
                </c:pt>
                <c:pt idx="37">
                  <c:v>0.90350479573850151</c:v>
                </c:pt>
                <c:pt idx="38">
                  <c:v>0.89779279546551904</c:v>
                </c:pt>
                <c:pt idx="39">
                  <c:v>0.89211690672982058</c:v>
                </c:pt>
                <c:pt idx="40">
                  <c:v>0.88647690123254808</c:v>
                </c:pt>
                <c:pt idx="41">
                  <c:v>0.88087255211818005</c:v>
                </c:pt>
                <c:pt idx="42">
                  <c:v>0.87530363396533994</c:v>
                </c:pt>
                <c:pt idx="43">
                  <c:v>0.86976992277782295</c:v>
                </c:pt>
                <c:pt idx="44">
                  <c:v>0.86427119597551705</c:v>
                </c:pt>
                <c:pt idx="45">
                  <c:v>0.85880723238548473</c:v>
                </c:pt>
                <c:pt idx="46">
                  <c:v>0.85337781223302533</c:v>
                </c:pt>
                <c:pt idx="47">
                  <c:v>0.84798271713288764</c:v>
                </c:pt>
                <c:pt idx="48">
                  <c:v>0.84262173008048147</c:v>
                </c:pt>
                <c:pt idx="49">
                  <c:v>0.83729463544308547</c:v>
                </c:pt>
                <c:pt idx="50">
                  <c:v>0.83200121895123702</c:v>
                </c:pt>
                <c:pt idx="51">
                  <c:v>0.82674126769012746</c:v>
                </c:pt>
                <c:pt idx="52">
                  <c:v>0.82151457009093676</c:v>
                </c:pt>
                <c:pt idx="53">
                  <c:v>0.81632091592247202</c:v>
                </c:pt>
                <c:pt idx="54">
                  <c:v>0.81116009628257624</c:v>
                </c:pt>
                <c:pt idx="55">
                  <c:v>0.80603190358979593</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Sheet1!$C$2:$C$57</c:f>
              <c:numCache>
                <c:formatCode>General</c:formatCode>
                <c:ptCount val="56"/>
                <c:pt idx="0">
                  <c:v>1.0507643671917899</c:v>
                </c:pt>
                <c:pt idx="1">
                  <c:v>1.0482895903154499</c:v>
                </c:pt>
                <c:pt idx="2">
                  <c:v>1.0458206420727874</c:v>
                </c:pt>
                <c:pt idx="3">
                  <c:v>1.0433575087361475</c:v>
                </c:pt>
                <c:pt idx="4">
                  <c:v>1.04090017661013</c:v>
                </c:pt>
                <c:pt idx="5">
                  <c:v>1.0384486320316499</c:v>
                </c:pt>
                <c:pt idx="6">
                  <c:v>1.0360028613697894</c:v>
                </c:pt>
                <c:pt idx="7">
                  <c:v>1.0335628510257</c:v>
                </c:pt>
                <c:pt idx="8">
                  <c:v>1.0311285874326122</c:v>
                </c:pt>
                <c:pt idx="9">
                  <c:v>1.0287000570556915</c:v>
                </c:pt>
                <c:pt idx="10">
                  <c:v>1.02627724639198</c:v>
                </c:pt>
                <c:pt idx="11">
                  <c:v>1.0238601419703</c:v>
                </c:pt>
                <c:pt idx="12">
                  <c:v>1.0214487303512301</c:v>
                </c:pt>
                <c:pt idx="13">
                  <c:v>1.01904299812699</c:v>
                </c:pt>
                <c:pt idx="14">
                  <c:v>1.0166429319213925</c:v>
                </c:pt>
                <c:pt idx="15">
                  <c:v>1.0142485183897001</c:v>
                </c:pt>
                <c:pt idx="16">
                  <c:v>1.0118597442186898</c:v>
                </c:pt>
                <c:pt idx="17">
                  <c:v>1.0094765961264198</c:v>
                </c:pt>
                <c:pt idx="18">
                  <c:v>1.0070990608622898</c:v>
                </c:pt>
                <c:pt idx="19">
                  <c:v>1.0047271252068501</c:v>
                </c:pt>
                <c:pt idx="20">
                  <c:v>1.00236077597183</c:v>
                </c:pt>
                <c:pt idx="21">
                  <c:v>1</c:v>
                </c:pt>
                <c:pt idx="22">
                  <c:v>0.98972689365349076</c:v>
                </c:pt>
                <c:pt idx="23">
                  <c:v>0.97955932402097501</c:v>
                </c:pt>
                <c:pt idx="24">
                  <c:v>0.96949620691258764</c:v>
                </c:pt>
                <c:pt idx="25">
                  <c:v>0.95953646927642622</c:v>
                </c:pt>
                <c:pt idx="26">
                  <c:v>0.94967904908419976</c:v>
                </c:pt>
                <c:pt idx="27">
                  <c:v>0.93992289521789363</c:v>
                </c:pt>
                <c:pt idx="28">
                  <c:v>0.93026696735779457</c:v>
                </c:pt>
                <c:pt idx="29">
                  <c:v>0.92071023587147804</c:v>
                </c:pt>
                <c:pt idx="30">
                  <c:v>0.91125168170404358</c:v>
                </c:pt>
                <c:pt idx="31">
                  <c:v>0.90189029626946193</c:v>
                </c:pt>
                <c:pt idx="32">
                  <c:v>0.89262508134299001</c:v>
                </c:pt>
                <c:pt idx="33">
                  <c:v>0.88345504895478699</c:v>
                </c:pt>
                <c:pt idx="34">
                  <c:v>0.87437922128451373</c:v>
                </c:pt>
                <c:pt idx="35">
                  <c:v>0.86539663055706895</c:v>
                </c:pt>
                <c:pt idx="36">
                  <c:v>0.85650631893943896</c:v>
                </c:pt>
                <c:pt idx="37">
                  <c:v>0.84770733843851875</c:v>
                </c:pt>
                <c:pt idx="38">
                  <c:v>0.83899875080001163</c:v>
                </c:pt>
                <c:pt idx="39">
                  <c:v>0.83037962740845472</c:v>
                </c:pt>
                <c:pt idx="40">
                  <c:v>0.82184904918810875</c:v>
                </c:pt>
                <c:pt idx="41">
                  <c:v>0.813406106505009</c:v>
                </c:pt>
                <c:pt idx="42">
                  <c:v>0.80504989906998292</c:v>
                </c:pt>
                <c:pt idx="43">
                  <c:v>0.79677953584258165</c:v>
                </c:pt>
                <c:pt idx="44">
                  <c:v>0.7885941349361415</c:v>
                </c:pt>
                <c:pt idx="45">
                  <c:v>0.78049282352370464</c:v>
                </c:pt>
                <c:pt idx="46">
                  <c:v>0.77247473774495301</c:v>
                </c:pt>
                <c:pt idx="47">
                  <c:v>0.76453902261411011</c:v>
                </c:pt>
                <c:pt idx="48">
                  <c:v>0.75668483192873093</c:v>
                </c:pt>
                <c:pt idx="49">
                  <c:v>0.74891132817953077</c:v>
                </c:pt>
                <c:pt idx="50">
                  <c:v>0.74121768246102804</c:v>
                </c:pt>
                <c:pt idx="51">
                  <c:v>0.73360307438319705</c:v>
                </c:pt>
                <c:pt idx="52">
                  <c:v>0.72606669198391849</c:v>
                </c:pt>
                <c:pt idx="53">
                  <c:v>0.71860773164250924</c:v>
                </c:pt>
                <c:pt idx="54">
                  <c:v>0.71122539799391304</c:v>
                </c:pt>
                <c:pt idx="55">
                  <c:v>0.70391890384397904</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Sheet1!$D$2:$D$57</c:f>
              <c:numCache>
                <c:formatCode>General</c:formatCode>
                <c:ptCount val="56"/>
                <c:pt idx="0">
                  <c:v>1.24215902785062</c:v>
                </c:pt>
                <c:pt idx="1">
                  <c:v>1.2293981960582199</c:v>
                </c:pt>
                <c:pt idx="2">
                  <c:v>1.2167684576478905</c:v>
                </c:pt>
                <c:pt idx="3">
                  <c:v>1.2042684658834</c:v>
                </c:pt>
                <c:pt idx="4">
                  <c:v>1.1918968878636198</c:v>
                </c:pt>
                <c:pt idx="5">
                  <c:v>1.1796524043805312</c:v>
                </c:pt>
                <c:pt idx="6">
                  <c:v>1.16753370977839</c:v>
                </c:pt>
                <c:pt idx="7">
                  <c:v>1.1555395118147</c:v>
                </c:pt>
                <c:pt idx="8">
                  <c:v>1.1436685315222301</c:v>
                </c:pt>
                <c:pt idx="9">
                  <c:v>1.13191950307273</c:v>
                </c:pt>
                <c:pt idx="10">
                  <c:v>1.1202911736419701</c:v>
                </c:pt>
                <c:pt idx="11">
                  <c:v>1.1087823032760975</c:v>
                </c:pt>
                <c:pt idx="12">
                  <c:v>1.0973916647593998</c:v>
                </c:pt>
                <c:pt idx="13">
                  <c:v>1.0861180434835487</c:v>
                </c:pt>
                <c:pt idx="14">
                  <c:v>1.0749602373179605</c:v>
                </c:pt>
                <c:pt idx="15">
                  <c:v>1.0639170564817275</c:v>
                </c:pt>
                <c:pt idx="16">
                  <c:v>1.0529873234166196</c:v>
                </c:pt>
                <c:pt idx="17">
                  <c:v>1.04216987266162</c:v>
                </c:pt>
                <c:pt idx="18">
                  <c:v>1.0314635507286298</c:v>
                </c:pt>
                <c:pt idx="19">
                  <c:v>1.0208672159794403</c:v>
                </c:pt>
                <c:pt idx="20">
                  <c:v>1.0103797385040199</c:v>
                </c:pt>
                <c:pt idx="21">
                  <c:v>1</c:v>
                </c:pt>
                <c:pt idx="22">
                  <c:v>0.99764478416512103</c:v>
                </c:pt>
                <c:pt idx="23">
                  <c:v>0.99529511537186999</c:v>
                </c:pt>
                <c:pt idx="24">
                  <c:v>0.99295098055576758</c:v>
                </c:pt>
                <c:pt idx="25">
                  <c:v>0.99061236668310304</c:v>
                </c:pt>
                <c:pt idx="26">
                  <c:v>0.98827926075086359</c:v>
                </c:pt>
                <c:pt idx="27">
                  <c:v>0.98595164978665506</c:v>
                </c:pt>
                <c:pt idx="28">
                  <c:v>0.98362952084865696</c:v>
                </c:pt>
                <c:pt idx="29">
                  <c:v>0.98131286102549475</c:v>
                </c:pt>
                <c:pt idx="30">
                  <c:v>0.97900165743624523</c:v>
                </c:pt>
                <c:pt idx="31">
                  <c:v>0.97669589723028283</c:v>
                </c:pt>
                <c:pt idx="32">
                  <c:v>0.97439556758725498</c:v>
                </c:pt>
                <c:pt idx="33">
                  <c:v>0.97210065571703697</c:v>
                </c:pt>
                <c:pt idx="34">
                  <c:v>0.96981114885959663</c:v>
                </c:pt>
                <c:pt idx="35">
                  <c:v>0.96752703428495901</c:v>
                </c:pt>
                <c:pt idx="36">
                  <c:v>0.96524829929314193</c:v>
                </c:pt>
                <c:pt idx="37">
                  <c:v>0.96297493121405164</c:v>
                </c:pt>
                <c:pt idx="38">
                  <c:v>0.96070691740746395</c:v>
                </c:pt>
                <c:pt idx="39">
                  <c:v>0.9584442452629065</c:v>
                </c:pt>
                <c:pt idx="40">
                  <c:v>0.956186902199615</c:v>
                </c:pt>
                <c:pt idx="41">
                  <c:v>0.95393487566645063</c:v>
                </c:pt>
                <c:pt idx="42">
                  <c:v>0.95168815314183663</c:v>
                </c:pt>
                <c:pt idx="43">
                  <c:v>0.94944672213368964</c:v>
                </c:pt>
                <c:pt idx="44">
                  <c:v>0.94721057017934596</c:v>
                </c:pt>
                <c:pt idx="45">
                  <c:v>0.94497968484549777</c:v>
                </c:pt>
                <c:pt idx="46">
                  <c:v>0.94275405372811105</c:v>
                </c:pt>
                <c:pt idx="47">
                  <c:v>0.94053366445236475</c:v>
                </c:pt>
                <c:pt idx="48">
                  <c:v>0.93831850467261257</c:v>
                </c:pt>
                <c:pt idx="49">
                  <c:v>0.93610856207224757</c:v>
                </c:pt>
                <c:pt idx="50">
                  <c:v>0.93390382436369324</c:v>
                </c:pt>
                <c:pt idx="51">
                  <c:v>0.9317042792882978</c:v>
                </c:pt>
                <c:pt idx="52">
                  <c:v>0.92950991461628862</c:v>
                </c:pt>
                <c:pt idx="53">
                  <c:v>0.92732071814670602</c:v>
                </c:pt>
                <c:pt idx="54">
                  <c:v>0.92513667770731456</c:v>
                </c:pt>
                <c:pt idx="55">
                  <c:v>0.92295778115455096</c:v>
                </c:pt>
              </c:numCache>
            </c:numRef>
          </c:yVal>
          <c:smooth val="1"/>
        </c:ser>
        <c:axId val="205728384"/>
        <c:axId val="205730560"/>
      </c:scatterChart>
      <c:valAx>
        <c:axId val="205728384"/>
        <c:scaling>
          <c:orientation val="minMax"/>
          <c:max val="80"/>
          <c:min val="25"/>
        </c:scaling>
        <c:axPos val="b"/>
        <c:title>
          <c:tx>
            <c:rich>
              <a:bodyPr/>
              <a:lstStyle/>
              <a:p>
                <a:pPr>
                  <a:defRPr sz="1700"/>
                </a:pPr>
                <a:r>
                  <a:rPr lang="en-US" sz="1700" dirty="0" smtClean="0"/>
                  <a:t>Recipient FVC (% predicted)</a:t>
                </a:r>
                <a:endParaRPr lang="en-US" sz="1700" dirty="0"/>
              </a:p>
            </c:rich>
          </c:tx>
        </c:title>
        <c:numFmt formatCode="#,##0" sourceLinked="0"/>
        <c:tickLblPos val="nextTo"/>
        <c:txPr>
          <a:bodyPr rot="0"/>
          <a:lstStyle/>
          <a:p>
            <a:pPr>
              <a:defRPr sz="1500" b="1"/>
            </a:pPr>
            <a:endParaRPr lang="en-US"/>
          </a:p>
        </c:txPr>
        <c:crossAx val="205730560"/>
        <c:crosses val="autoZero"/>
        <c:crossBetween val="midCat"/>
        <c:majorUnit val="5"/>
      </c:valAx>
      <c:valAx>
        <c:axId val="20573056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0572838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92"/>
          <c:h val="0.81311557453623351"/>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Sheet1!$B$2:$B$27</c:f>
              <c:numCache>
                <c:formatCode>General</c:formatCode>
                <c:ptCount val="26"/>
                <c:pt idx="0">
                  <c:v>1.1019800671311399</c:v>
                </c:pt>
                <c:pt idx="1">
                  <c:v>1.0941966073115998</c:v>
                </c:pt>
                <c:pt idx="2">
                  <c:v>1.0864681233020301</c:v>
                </c:pt>
                <c:pt idx="3">
                  <c:v>1.0787942267995698</c:v>
                </c:pt>
                <c:pt idx="4">
                  <c:v>1.0711745322440198</c:v>
                </c:pt>
                <c:pt idx="5">
                  <c:v>1.0636086567984298</c:v>
                </c:pt>
                <c:pt idx="6">
                  <c:v>1.0560962203298998</c:v>
                </c:pt>
                <c:pt idx="7">
                  <c:v>1.0486368453904698</c:v>
                </c:pt>
                <c:pt idx="8">
                  <c:v>1.0412301571981517</c:v>
                </c:pt>
                <c:pt idx="9">
                  <c:v>1.0338757836181098</c:v>
                </c:pt>
                <c:pt idx="10">
                  <c:v>1.0265733551439398</c:v>
                </c:pt>
                <c:pt idx="11">
                  <c:v>1.0193225048791299</c:v>
                </c:pt>
                <c:pt idx="12">
                  <c:v>1.0121228685186101</c:v>
                </c:pt>
                <c:pt idx="13">
                  <c:v>1.0049740843304698</c:v>
                </c:pt>
                <c:pt idx="14">
                  <c:v>0.99787579313775299</c:v>
                </c:pt>
                <c:pt idx="15">
                  <c:v>0.99082763830043363</c:v>
                </c:pt>
                <c:pt idx="16">
                  <c:v>0.98382926569748763</c:v>
                </c:pt>
                <c:pt idx="17">
                  <c:v>0.97688032370910705</c:v>
                </c:pt>
                <c:pt idx="18">
                  <c:v>0.96998046319903064</c:v>
                </c:pt>
                <c:pt idx="19">
                  <c:v>0.96312933749700191</c:v>
                </c:pt>
                <c:pt idx="20">
                  <c:v>0.95632660238133804</c:v>
                </c:pt>
                <c:pt idx="21">
                  <c:v>0.94957191606167823</c:v>
                </c:pt>
                <c:pt idx="22">
                  <c:v>0.94286493916174496</c:v>
                </c:pt>
                <c:pt idx="23">
                  <c:v>0.93620533470235956</c:v>
                </c:pt>
                <c:pt idx="24">
                  <c:v>0.92959276808446556</c:v>
                </c:pt>
                <c:pt idx="25">
                  <c:v>0.92302690707233459</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Sheet1!$C$2:$C$27</c:f>
              <c:numCache>
                <c:formatCode>General</c:formatCode>
                <c:ptCount val="26"/>
                <c:pt idx="0">
                  <c:v>1.0239337078149355</c:v>
                </c:pt>
                <c:pt idx="1">
                  <c:v>1.0221675057660484</c:v>
                </c:pt>
                <c:pt idx="2">
                  <c:v>1.0204043502714424</c:v>
                </c:pt>
                <c:pt idx="3">
                  <c:v>1.0186442360761498</c:v>
                </c:pt>
                <c:pt idx="4">
                  <c:v>1.0168871579341299</c:v>
                </c:pt>
                <c:pt idx="5">
                  <c:v>1.0151331106084498</c:v>
                </c:pt>
                <c:pt idx="6">
                  <c:v>1.0133820888712175</c:v>
                </c:pt>
                <c:pt idx="7">
                  <c:v>1.0116340875034844</c:v>
                </c:pt>
                <c:pt idx="8">
                  <c:v>1.0098891012954399</c:v>
                </c:pt>
                <c:pt idx="9">
                  <c:v>1.0081471250461294</c:v>
                </c:pt>
                <c:pt idx="10">
                  <c:v>1.00640815356361</c:v>
                </c:pt>
                <c:pt idx="11">
                  <c:v>1.00467218166493</c:v>
                </c:pt>
                <c:pt idx="12">
                  <c:v>1.0029392041760499</c:v>
                </c:pt>
                <c:pt idx="13">
                  <c:v>1.0012092159318524</c:v>
                </c:pt>
                <c:pt idx="14">
                  <c:v>0.99627195641709665</c:v>
                </c:pt>
                <c:pt idx="15">
                  <c:v>0.98394523046032123</c:v>
                </c:pt>
                <c:pt idx="16">
                  <c:v>0.97177102126549475</c:v>
                </c:pt>
                <c:pt idx="17">
                  <c:v>0.95974744176520999</c:v>
                </c:pt>
                <c:pt idx="18">
                  <c:v>0.94787262824049723</c:v>
                </c:pt>
                <c:pt idx="19">
                  <c:v>0.93614474003186399</c:v>
                </c:pt>
                <c:pt idx="20">
                  <c:v>0.92456195925406059</c:v>
                </c:pt>
                <c:pt idx="21">
                  <c:v>0.91312249051424699</c:v>
                </c:pt>
                <c:pt idx="22">
                  <c:v>0.90182456063371563</c:v>
                </c:pt>
                <c:pt idx="23">
                  <c:v>0.89066641837303995</c:v>
                </c:pt>
                <c:pt idx="24">
                  <c:v>0.87964633416062277</c:v>
                </c:pt>
                <c:pt idx="25">
                  <c:v>0.86876259982458703</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Sheet1!$D$2:$D$27</c:f>
              <c:numCache>
                <c:formatCode>General</c:formatCode>
                <c:ptCount val="26"/>
                <c:pt idx="0">
                  <c:v>1.1859752824679912</c:v>
                </c:pt>
                <c:pt idx="1">
                  <c:v>1.1713013852411098</c:v>
                </c:pt>
                <c:pt idx="2">
                  <c:v>1.1568090459800699</c:v>
                </c:pt>
                <c:pt idx="3">
                  <c:v>1.1424960182949324</c:v>
                </c:pt>
                <c:pt idx="4">
                  <c:v>1.12836008359004</c:v>
                </c:pt>
                <c:pt idx="5">
                  <c:v>1.1143990507200598</c:v>
                </c:pt>
                <c:pt idx="6">
                  <c:v>1.1006107556503799</c:v>
                </c:pt>
                <c:pt idx="7">
                  <c:v>1.0869930611217091</c:v>
                </c:pt>
                <c:pt idx="8">
                  <c:v>1.0735438563186699</c:v>
                </c:pt>
                <c:pt idx="9">
                  <c:v>1.0602610565427799</c:v>
                </c:pt>
                <c:pt idx="10">
                  <c:v>1.0471426028891624</c:v>
                </c:pt>
                <c:pt idx="11">
                  <c:v>1.0341864619275301</c:v>
                </c:pt>
                <c:pt idx="12">
                  <c:v>1.0213906253868199</c:v>
                </c:pt>
                <c:pt idx="13">
                  <c:v>1.00875310984413</c:v>
                </c:pt>
                <c:pt idx="14">
                  <c:v>0.99948221177613339</c:v>
                </c:pt>
                <c:pt idx="15">
                  <c:v>0.99775818656159165</c:v>
                </c:pt>
                <c:pt idx="16">
                  <c:v>0.99603713514978398</c:v>
                </c:pt>
                <c:pt idx="17">
                  <c:v>0.99431905241115104</c:v>
                </c:pt>
                <c:pt idx="18">
                  <c:v>0.99260393322497364</c:v>
                </c:pt>
                <c:pt idx="19">
                  <c:v>0.99089177247936577</c:v>
                </c:pt>
                <c:pt idx="20">
                  <c:v>0.98918256507124147</c:v>
                </c:pt>
                <c:pt idx="21">
                  <c:v>0.98747630590637137</c:v>
                </c:pt>
                <c:pt idx="22">
                  <c:v>0.98577298989924844</c:v>
                </c:pt>
                <c:pt idx="23">
                  <c:v>0.98407261197318463</c:v>
                </c:pt>
                <c:pt idx="24">
                  <c:v>0.98237516706020656</c:v>
                </c:pt>
                <c:pt idx="25">
                  <c:v>0.98068065010112704</c:v>
                </c:pt>
              </c:numCache>
            </c:numRef>
          </c:yVal>
          <c:smooth val="1"/>
        </c:ser>
        <c:axId val="205175040"/>
        <c:axId val="205181312"/>
      </c:scatterChart>
      <c:valAx>
        <c:axId val="205175040"/>
        <c:scaling>
          <c:orientation val="minMax"/>
          <c:max val="55"/>
          <c:min val="30"/>
        </c:scaling>
        <c:axPos val="b"/>
        <c:title>
          <c:tx>
            <c:rich>
              <a:bodyPr/>
              <a:lstStyle/>
              <a:p>
                <a:pPr>
                  <a:defRPr sz="1700"/>
                </a:pPr>
                <a:r>
                  <a:rPr lang="en-US" sz="1700" dirty="0" smtClean="0"/>
                  <a:t>PCO</a:t>
                </a:r>
                <a:r>
                  <a:rPr lang="en-US" sz="1700" baseline="-25000" dirty="0" smtClean="0"/>
                  <a:t>2</a:t>
                </a:r>
                <a:endParaRPr lang="en-US" sz="1700" baseline="-25000" dirty="0"/>
              </a:p>
            </c:rich>
          </c:tx>
        </c:title>
        <c:numFmt formatCode="#,##0" sourceLinked="0"/>
        <c:tickLblPos val="nextTo"/>
        <c:txPr>
          <a:bodyPr rot="0"/>
          <a:lstStyle/>
          <a:p>
            <a:pPr>
              <a:defRPr sz="1500" b="1"/>
            </a:pPr>
            <a:endParaRPr lang="en-US"/>
          </a:p>
        </c:txPr>
        <c:crossAx val="205181312"/>
        <c:crosses val="autoZero"/>
        <c:crossBetween val="midCat"/>
        <c:majorUnit val="5"/>
      </c:valAx>
      <c:valAx>
        <c:axId val="20518131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0517504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881"/>
          <c:h val="0.79616642199386056"/>
        </c:manualLayout>
      </c:layout>
      <c:scatterChart>
        <c:scatterStyle val="smoothMarker"/>
        <c:ser>
          <c:idx val="0"/>
          <c:order val="0"/>
          <c:tx>
            <c:strRef>
              <c:f>Sheet1!$A$1</c:f>
              <c:strCache>
                <c:ptCount val="1"/>
                <c:pt idx="0">
                  <c:v>Recipient Age</c:v>
                </c:pt>
              </c:strCache>
            </c:strRef>
          </c:tx>
          <c:spPr>
            <a:ln w="41275">
              <a:solidFill>
                <a:srgbClr val="00FF00"/>
              </a:solidFill>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Sheet1!$B$2:$B$42</c:f>
              <c:numCache>
                <c:formatCode>General</c:formatCode>
                <c:ptCount val="41"/>
                <c:pt idx="0">
                  <c:v>0.46934944250533073</c:v>
                </c:pt>
                <c:pt idx="1">
                  <c:v>0.47926483661164598</c:v>
                </c:pt>
                <c:pt idx="2">
                  <c:v>0.48938970159697226</c:v>
                </c:pt>
                <c:pt idx="3">
                  <c:v>0.49972846270639698</c:v>
                </c:pt>
                <c:pt idx="4">
                  <c:v>0.51028563867197962</c:v>
                </c:pt>
                <c:pt idx="5">
                  <c:v>0.52106584368770803</c:v>
                </c:pt>
                <c:pt idx="6">
                  <c:v>0.53207378942622219</c:v>
                </c:pt>
                <c:pt idx="7">
                  <c:v>0.54331428709815399</c:v>
                </c:pt>
                <c:pt idx="8">
                  <c:v>0.55479224955490003</c:v>
                </c:pt>
                <c:pt idx="9">
                  <c:v>0.56651269343590449</c:v>
                </c:pt>
                <c:pt idx="10">
                  <c:v>0.57848074136126348</c:v>
                </c:pt>
                <c:pt idx="11">
                  <c:v>0.59070162417065897</c:v>
                </c:pt>
                <c:pt idx="12">
                  <c:v>0.60318068320954565</c:v>
                </c:pt>
                <c:pt idx="13">
                  <c:v>0.61592337266373365</c:v>
                </c:pt>
                <c:pt idx="14">
                  <c:v>0.62893526194318417</c:v>
                </c:pt>
                <c:pt idx="15">
                  <c:v>0.642222038116252</c:v>
                </c:pt>
                <c:pt idx="16">
                  <c:v>0.6557895083953138</c:v>
                </c:pt>
                <c:pt idx="17">
                  <c:v>0.66964360267487799</c:v>
                </c:pt>
                <c:pt idx="18">
                  <c:v>0.68379037612335081</c:v>
                </c:pt>
                <c:pt idx="19">
                  <c:v>0.69823601182960549</c:v>
                </c:pt>
                <c:pt idx="20">
                  <c:v>0.71298682350535103</c:v>
                </c:pt>
                <c:pt idx="21">
                  <c:v>0.72804925824465982</c:v>
                </c:pt>
                <c:pt idx="22">
                  <c:v>0.7434298993417765</c:v>
                </c:pt>
                <c:pt idx="23">
                  <c:v>0.75913546916847963</c:v>
                </c:pt>
                <c:pt idx="24">
                  <c:v>0.77517283211219512</c:v>
                </c:pt>
                <c:pt idx="25">
                  <c:v>0.79154899757618546</c:v>
                </c:pt>
                <c:pt idx="26">
                  <c:v>0.80832169598939962</c:v>
                </c:pt>
                <c:pt idx="27">
                  <c:v>0.82575973841899253</c:v>
                </c:pt>
                <c:pt idx="28">
                  <c:v>0.84420757408427605</c:v>
                </c:pt>
                <c:pt idx="29">
                  <c:v>0.86404008712343883</c:v>
                </c:pt>
                <c:pt idx="30">
                  <c:v>0.88566744904993056</c:v>
                </c:pt>
                <c:pt idx="31">
                  <c:v>0.90954178062659963</c:v>
                </c:pt>
                <c:pt idx="32">
                  <c:v>0.93616594676340503</c:v>
                </c:pt>
                <c:pt idx="33">
                  <c:v>0.96610488161026997</c:v>
                </c:pt>
                <c:pt idx="34">
                  <c:v>1</c:v>
                </c:pt>
                <c:pt idx="35">
                  <c:v>1.0384249523212299</c:v>
                </c:pt>
                <c:pt idx="36">
                  <c:v>1.0813667203279698</c:v>
                </c:pt>
                <c:pt idx="37">
                  <c:v>1.1286235253735373</c:v>
                </c:pt>
                <c:pt idx="38">
                  <c:v>1.1799371041282982</c:v>
                </c:pt>
                <c:pt idx="39">
                  <c:v>1.2349737448976199</c:v>
                </c:pt>
                <c:pt idx="40">
                  <c:v>1.29330557832148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Sheet1!$C$2:$C$42</c:f>
              <c:numCache>
                <c:formatCode>General</c:formatCode>
                <c:ptCount val="41"/>
                <c:pt idx="0">
                  <c:v>0.20925876409226249</c:v>
                </c:pt>
                <c:pt idx="1">
                  <c:v>0.21929680991167899</c:v>
                </c:pt>
                <c:pt idx="2">
                  <c:v>0.22981566196352787</c:v>
                </c:pt>
                <c:pt idx="3">
                  <c:v>0.24083823598240398</c:v>
                </c:pt>
                <c:pt idx="4">
                  <c:v>0.25238851824081726</c:v>
                </c:pt>
                <c:pt idx="5">
                  <c:v>0.26449161066481702</c:v>
                </c:pt>
                <c:pt idx="6">
                  <c:v>0.27717377652130193</c:v>
                </c:pt>
                <c:pt idx="7">
                  <c:v>0.29046248622364812</c:v>
                </c:pt>
                <c:pt idx="8">
                  <c:v>0.30438646261010927</c:v>
                </c:pt>
                <c:pt idx="9">
                  <c:v>0.31897572477752106</c:v>
                </c:pt>
                <c:pt idx="10">
                  <c:v>0.33426162916390983</c:v>
                </c:pt>
                <c:pt idx="11">
                  <c:v>0.35027690601020783</c:v>
                </c:pt>
                <c:pt idx="12">
                  <c:v>0.36705568850297232</c:v>
                </c:pt>
                <c:pt idx="13">
                  <c:v>0.38463353066301176</c:v>
                </c:pt>
                <c:pt idx="14">
                  <c:v>0.40304740816433099</c:v>
                </c:pt>
                <c:pt idx="15">
                  <c:v>0.42233569335260068</c:v>
                </c:pt>
                <c:pt idx="16">
                  <c:v>0.44253809111340497</c:v>
                </c:pt>
                <c:pt idx="17">
                  <c:v>0.46369551474317505</c:v>
                </c:pt>
                <c:pt idx="18">
                  <c:v>0.48584986847271938</c:v>
                </c:pt>
                <c:pt idx="19">
                  <c:v>0.50904368180301796</c:v>
                </c:pt>
                <c:pt idx="20">
                  <c:v>0.53331950259555005</c:v>
                </c:pt>
                <c:pt idx="21">
                  <c:v>0.55871888522608804</c:v>
                </c:pt>
                <c:pt idx="22">
                  <c:v>0.58528067371292147</c:v>
                </c:pt>
                <c:pt idx="23">
                  <c:v>0.61303800276415865</c:v>
                </c:pt>
                <c:pt idx="24">
                  <c:v>0.64201284379517864</c:v>
                </c:pt>
                <c:pt idx="25">
                  <c:v>0.67220555239052027</c:v>
                </c:pt>
                <c:pt idx="26">
                  <c:v>0.70356245029848263</c:v>
                </c:pt>
                <c:pt idx="27">
                  <c:v>0.73593409443249846</c:v>
                </c:pt>
                <c:pt idx="28">
                  <c:v>0.76914940976658353</c:v>
                </c:pt>
                <c:pt idx="29">
                  <c:v>0.80307850038871365</c:v>
                </c:pt>
                <c:pt idx="30">
                  <c:v>0.83773091163965063</c:v>
                </c:pt>
                <c:pt idx="31">
                  <c:v>0.87343477111690448</c:v>
                </c:pt>
                <c:pt idx="32">
                  <c:v>0.91109491660869224</c:v>
                </c:pt>
                <c:pt idx="33">
                  <c:v>0.95242762182028451</c:v>
                </c:pt>
                <c:pt idx="34">
                  <c:v>1</c:v>
                </c:pt>
                <c:pt idx="35">
                  <c:v>1.0204732564472099</c:v>
                </c:pt>
                <c:pt idx="36">
                  <c:v>1.0403516264328201</c:v>
                </c:pt>
                <c:pt idx="37">
                  <c:v>1.0592775067214601</c:v>
                </c:pt>
                <c:pt idx="38">
                  <c:v>1.0772907210926199</c:v>
                </c:pt>
                <c:pt idx="39">
                  <c:v>1.0946460455874698</c:v>
                </c:pt>
                <c:pt idx="40">
                  <c:v>1.1117212251605526</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Sheet1!$D$2:$D$42</c:f>
              <c:numCache>
                <c:formatCode>General</c:formatCode>
                <c:ptCount val="41"/>
                <c:pt idx="0">
                  <c:v>1.0527105047936882</c:v>
                </c:pt>
                <c:pt idx="1">
                  <c:v>1.04741507049234</c:v>
                </c:pt>
                <c:pt idx="2">
                  <c:v>1.0421495122781499</c:v>
                </c:pt>
                <c:pt idx="3">
                  <c:v>1.0369139909210501</c:v>
                </c:pt>
                <c:pt idx="4">
                  <c:v>1.0317087118298298</c:v>
                </c:pt>
                <c:pt idx="5">
                  <c:v>1.0265339334413173</c:v>
                </c:pt>
                <c:pt idx="6">
                  <c:v>1.0213899776071598</c:v>
                </c:pt>
                <c:pt idx="7">
                  <c:v>1.0162772425547899</c:v>
                </c:pt>
                <c:pt idx="8">
                  <c:v>1.0111962191973007</c:v>
                </c:pt>
                <c:pt idx="9">
                  <c:v>1.0061475118454601</c:v>
                </c:pt>
                <c:pt idx="10">
                  <c:v>1.0011318647698899</c:v>
                </c:pt>
                <c:pt idx="11">
                  <c:v>0.99615019663239701</c:v>
                </c:pt>
                <c:pt idx="12">
                  <c:v>0.99120364564023533</c:v>
                </c:pt>
                <c:pt idx="13">
                  <c:v>0.98629362952193733</c:v>
                </c:pt>
                <c:pt idx="14">
                  <c:v>0.98142192631159964</c:v>
                </c:pt>
                <c:pt idx="15">
                  <c:v>0.97659078485191186</c:v>
                </c:pt>
                <c:pt idx="16">
                  <c:v>0.97180307855388026</c:v>
                </c:pt>
                <c:pt idx="17">
                  <c:v>0.96706252345730859</c:v>
                </c:pt>
                <c:pt idx="18">
                  <c:v>0.96237399414910363</c:v>
                </c:pt>
                <c:pt idx="19">
                  <c:v>0.95774399259585596</c:v>
                </c:pt>
                <c:pt idx="20">
                  <c:v>0.95318136317577362</c:v>
                </c:pt>
                <c:pt idx="21">
                  <c:v>0.94869841783870912</c:v>
                </c:pt>
                <c:pt idx="22">
                  <c:v>0.94431277173248918</c:v>
                </c:pt>
                <c:pt idx="23">
                  <c:v>0.9400504666124998</c:v>
                </c:pt>
                <c:pt idx="24">
                  <c:v>0.93595155525663098</c:v>
                </c:pt>
                <c:pt idx="25">
                  <c:v>0.93208069069901311</c:v>
                </c:pt>
                <c:pt idx="26">
                  <c:v>0.92867941421545352</c:v>
                </c:pt>
                <c:pt idx="27">
                  <c:v>0.92654919883772158</c:v>
                </c:pt>
                <c:pt idx="28">
                  <c:v>0.92659035954736757</c:v>
                </c:pt>
                <c:pt idx="29">
                  <c:v>0.92962926014693703</c:v>
                </c:pt>
                <c:pt idx="30">
                  <c:v>0.93634700523504699</c:v>
                </c:pt>
                <c:pt idx="31">
                  <c:v>0.94714142150253566</c:v>
                </c:pt>
                <c:pt idx="32">
                  <c:v>0.96192686832413066</c:v>
                </c:pt>
                <c:pt idx="33">
                  <c:v>0.97997855258266664</c:v>
                </c:pt>
                <c:pt idx="34">
                  <c:v>1</c:v>
                </c:pt>
                <c:pt idx="35">
                  <c:v>1.0566924461671499</c:v>
                </c:pt>
                <c:pt idx="36">
                  <c:v>1.1239988039836</c:v>
                </c:pt>
                <c:pt idx="37">
                  <c:v>1.2025093084144007</c:v>
                </c:pt>
                <c:pt idx="38">
                  <c:v>1.2923638368356101</c:v>
                </c:pt>
                <c:pt idx="39">
                  <c:v>1.3932906958686726</c:v>
                </c:pt>
                <c:pt idx="40">
                  <c:v>1.5045492350619398</c:v>
                </c:pt>
              </c:numCache>
            </c:numRef>
          </c:yVal>
          <c:smooth val="1"/>
        </c:ser>
        <c:axId val="207527936"/>
        <c:axId val="207529856"/>
      </c:scatterChart>
      <c:valAx>
        <c:axId val="207527936"/>
        <c:scaling>
          <c:orientation val="minMax"/>
          <c:max val="65"/>
          <c:min val="25"/>
        </c:scaling>
        <c:axPos val="b"/>
        <c:title>
          <c:tx>
            <c:rich>
              <a:bodyPr/>
              <a:lstStyle/>
              <a:p>
                <a:pPr>
                  <a:defRPr sz="1700"/>
                </a:pPr>
                <a:r>
                  <a:rPr lang="en-US" sz="1700" dirty="0" smtClean="0"/>
                  <a:t>Recipient Age</a:t>
                </a:r>
                <a:endParaRPr lang="en-US" sz="1700" dirty="0"/>
              </a:p>
            </c:rich>
          </c:tx>
        </c:title>
        <c:numFmt formatCode="#,##0" sourceLinked="0"/>
        <c:tickLblPos val="nextTo"/>
        <c:txPr>
          <a:bodyPr rot="0"/>
          <a:lstStyle/>
          <a:p>
            <a:pPr>
              <a:defRPr sz="1500" b="1"/>
            </a:pPr>
            <a:endParaRPr lang="en-US"/>
          </a:p>
        </c:txPr>
        <c:crossAx val="207529856"/>
        <c:crosses val="autoZero"/>
        <c:crossBetween val="midCat"/>
        <c:majorUnit val="5"/>
      </c:valAx>
      <c:valAx>
        <c:axId val="20752985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0752793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03"/>
          <c:h val="0.79616642199386056"/>
        </c:manualLayout>
      </c:layout>
      <c:scatterChart>
        <c:scatterStyle val="smoothMarker"/>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1.31395211743324</c:v>
                </c:pt>
                <c:pt idx="1">
                  <c:v>1.2977245775436217</c:v>
                </c:pt>
                <c:pt idx="2">
                  <c:v>1.2816974506275098</c:v>
                </c:pt>
                <c:pt idx="3">
                  <c:v>1.2658682615493724</c:v>
                </c:pt>
                <c:pt idx="4">
                  <c:v>1.2502345657421099</c:v>
                </c:pt>
                <c:pt idx="5">
                  <c:v>1.2347978400229198</c:v>
                </c:pt>
                <c:pt idx="6">
                  <c:v>1.2195747716848626</c:v>
                </c:pt>
                <c:pt idx="7">
                  <c:v>1.2045849302742999</c:v>
                </c:pt>
                <c:pt idx="8">
                  <c:v>1.1898468195194398</c:v>
                </c:pt>
                <c:pt idx="9">
                  <c:v>1.1753779211563165</c:v>
                </c:pt>
                <c:pt idx="10">
                  <c:v>1.1611947414521326</c:v>
                </c:pt>
                <c:pt idx="11">
                  <c:v>1.1473128599664641</c:v>
                </c:pt>
                <c:pt idx="12">
                  <c:v>1.1337469798103701</c:v>
                </c:pt>
                <c:pt idx="13">
                  <c:v>1.1205109808821501</c:v>
                </c:pt>
                <c:pt idx="14">
                  <c:v>1.1076179728696101</c:v>
                </c:pt>
                <c:pt idx="15">
                  <c:v>1.0950803516819101</c:v>
                </c:pt>
                <c:pt idx="16">
                  <c:v>1.08290985463976</c:v>
                </c:pt>
                <c:pt idx="17">
                  <c:v>1.07111761953481</c:v>
                </c:pt>
                <c:pt idx="18">
                  <c:v>1.0597142405305298</c:v>
                </c:pt>
                <c:pt idx="19">
                  <c:v>1.0487098292665482</c:v>
                </c:pt>
                <c:pt idx="20">
                  <c:v>1.03811407515834</c:v>
                </c:pt>
                <c:pt idx="21">
                  <c:v>1.02793630449652</c:v>
                </c:pt>
                <c:pt idx="22">
                  <c:v>1.0181855412089582</c:v>
                </c:pt>
                <c:pt idx="23">
                  <c:v>1.0088705705868461</c:v>
                </c:pt>
                <c:pt idx="24">
                  <c:v>1</c:v>
                </c:pt>
                <c:pt idx="25">
                  <c:v>0.99158232672707247</c:v>
                </c:pt>
                <c:pt idx="26">
                  <c:v>0.98362056879250059</c:v>
                </c:pt>
                <c:pt idx="27">
                  <c:v>0.976096395536728</c:v>
                </c:pt>
                <c:pt idx="28">
                  <c:v>0.96898697612613505</c:v>
                </c:pt>
                <c:pt idx="29">
                  <c:v>0.96227042132999663</c:v>
                </c:pt>
                <c:pt idx="30">
                  <c:v>0.95592571074554211</c:v>
                </c:pt>
                <c:pt idx="31">
                  <c:v>0.94993260456051465</c:v>
                </c:pt>
                <c:pt idx="32">
                  <c:v>0.94427162552636701</c:v>
                </c:pt>
                <c:pt idx="33">
                  <c:v>0.93892393873653401</c:v>
                </c:pt>
                <c:pt idx="34">
                  <c:v>0.93387136565895801</c:v>
                </c:pt>
                <c:pt idx="35">
                  <c:v>0.92909627913030501</c:v>
                </c:pt>
                <c:pt idx="36">
                  <c:v>0.92458158374227706</c:v>
                </c:pt>
                <c:pt idx="37">
                  <c:v>0.92031065896822051</c:v>
                </c:pt>
                <c:pt idx="38">
                  <c:v>0.91626733232848812</c:v>
                </c:pt>
                <c:pt idx="39">
                  <c:v>0.91243583549165597</c:v>
                </c:pt>
                <c:pt idx="40">
                  <c:v>0.90880077000036996</c:v>
                </c:pt>
                <c:pt idx="41">
                  <c:v>0.90534707574314199</c:v>
                </c:pt>
                <c:pt idx="42">
                  <c:v>0.90205998902854501</c:v>
                </c:pt>
                <c:pt idx="43">
                  <c:v>0.89892504884349966</c:v>
                </c:pt>
                <c:pt idx="44">
                  <c:v>0.89592804019253403</c:v>
                </c:pt>
                <c:pt idx="45">
                  <c:v>0.89305501130518794</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1.0809657801303698</c:v>
                </c:pt>
                <c:pt idx="1">
                  <c:v>1.0777101874416599</c:v>
                </c:pt>
                <c:pt idx="2">
                  <c:v>1.0744620528817601</c:v>
                </c:pt>
                <c:pt idx="3">
                  <c:v>1.0712209725773698</c:v>
                </c:pt>
                <c:pt idx="4">
                  <c:v>1.0679864533540526</c:v>
                </c:pt>
                <c:pt idx="5">
                  <c:v>1.0647571944499101</c:v>
                </c:pt>
                <c:pt idx="6">
                  <c:v>1.0615290867293607</c:v>
                </c:pt>
                <c:pt idx="7">
                  <c:v>1.05829745888869</c:v>
                </c:pt>
                <c:pt idx="8">
                  <c:v>1.0550578193205873</c:v>
                </c:pt>
                <c:pt idx="9">
                  <c:v>1.0518058884020898</c:v>
                </c:pt>
                <c:pt idx="10">
                  <c:v>1.0485376355288401</c:v>
                </c:pt>
                <c:pt idx="11">
                  <c:v>1.0452493221232799</c:v>
                </c:pt>
                <c:pt idx="12">
                  <c:v>1.0419375521739798</c:v>
                </c:pt>
                <c:pt idx="13">
                  <c:v>1.03859933187853</c:v>
                </c:pt>
                <c:pt idx="14">
                  <c:v>1.03523214120396</c:v>
                </c:pt>
                <c:pt idx="15">
                  <c:v>1.0318340197133398</c:v>
                </c:pt>
                <c:pt idx="16">
                  <c:v>1.0284036711104398</c:v>
                </c:pt>
                <c:pt idx="17">
                  <c:v>1.0249405905606799</c:v>
                </c:pt>
                <c:pt idx="18">
                  <c:v>1.0214452219071199</c:v>
                </c:pt>
                <c:pt idx="19">
                  <c:v>1.0179191516290798</c:v>
                </c:pt>
                <c:pt idx="20">
                  <c:v>1.0143653506243826</c:v>
                </c:pt>
                <c:pt idx="21">
                  <c:v>1.0107884768605673</c:v>
                </c:pt>
                <c:pt idx="22">
                  <c:v>1.0071952553135517</c:v>
                </c:pt>
                <c:pt idx="23">
                  <c:v>1.0035949564673117</c:v>
                </c:pt>
                <c:pt idx="24">
                  <c:v>1</c:v>
                </c:pt>
                <c:pt idx="25">
                  <c:v>0.98676149043829964</c:v>
                </c:pt>
                <c:pt idx="26">
                  <c:v>0.97443201542840263</c:v>
                </c:pt>
                <c:pt idx="27">
                  <c:v>0.96294265593349881</c:v>
                </c:pt>
                <c:pt idx="28">
                  <c:v>0.95221694030645987</c:v>
                </c:pt>
                <c:pt idx="29">
                  <c:v>0.94218150143837964</c:v>
                </c:pt>
                <c:pt idx="30">
                  <c:v>0.93276593200257962</c:v>
                </c:pt>
                <c:pt idx="31">
                  <c:v>0.92390273269191503</c:v>
                </c:pt>
                <c:pt idx="32">
                  <c:v>0.915527490318916</c:v>
                </c:pt>
                <c:pt idx="33">
                  <c:v>0.90757898830639006</c:v>
                </c:pt>
                <c:pt idx="34">
                  <c:v>0.89999960558008174</c:v>
                </c:pt>
                <c:pt idx="35">
                  <c:v>0.89273556958927502</c:v>
                </c:pt>
                <c:pt idx="36">
                  <c:v>0.88573733801779198</c:v>
                </c:pt>
                <c:pt idx="37">
                  <c:v>0.87895987894496663</c:v>
                </c:pt>
                <c:pt idx="38">
                  <c:v>0.87236290419378304</c:v>
                </c:pt>
                <c:pt idx="39">
                  <c:v>0.86591096323811612</c:v>
                </c:pt>
                <c:pt idx="40">
                  <c:v>0.85957341802776599</c:v>
                </c:pt>
                <c:pt idx="41">
                  <c:v>0.85332428935061999</c:v>
                </c:pt>
                <c:pt idx="42">
                  <c:v>0.84714197797215895</c:v>
                </c:pt>
                <c:pt idx="43">
                  <c:v>0.84100893648428598</c:v>
                </c:pt>
                <c:pt idx="44">
                  <c:v>0.83491122165158083</c:v>
                </c:pt>
                <c:pt idx="45">
                  <c:v>0.8288380761607228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1.5971552463937082</c:v>
                </c:pt>
                <c:pt idx="1">
                  <c:v>1.5626548758517482</c:v>
                </c:pt>
                <c:pt idx="2">
                  <c:v>1.5289030920534807</c:v>
                </c:pt>
                <c:pt idx="3">
                  <c:v>1.4958841327971717</c:v>
                </c:pt>
                <c:pt idx="4">
                  <c:v>1.4635826741691398</c:v>
                </c:pt>
                <c:pt idx="5">
                  <c:v>1.4319938044776417</c:v>
                </c:pt>
                <c:pt idx="6">
                  <c:v>1.4011510775581817</c:v>
                </c:pt>
                <c:pt idx="7">
                  <c:v>1.3710935824863799</c:v>
                </c:pt>
                <c:pt idx="8">
                  <c:v>1.34185579974396</c:v>
                </c:pt>
                <c:pt idx="9">
                  <c:v>1.3134678867794698</c:v>
                </c:pt>
                <c:pt idx="10">
                  <c:v>1.2859559656111401</c:v>
                </c:pt>
                <c:pt idx="11">
                  <c:v>1.2593424083456699</c:v>
                </c:pt>
                <c:pt idx="12">
                  <c:v>1.2336461158801817</c:v>
                </c:pt>
                <c:pt idx="13">
                  <c:v>1.2088827902542099</c:v>
                </c:pt>
                <c:pt idx="14">
                  <c:v>1.1850651897235491</c:v>
                </c:pt>
                <c:pt idx="15">
                  <c:v>1.16220337159743</c:v>
                </c:pt>
                <c:pt idx="16">
                  <c:v>1.1403049077116401</c:v>
                </c:pt>
                <c:pt idx="17">
                  <c:v>1.1193750793402601</c:v>
                </c:pt>
                <c:pt idx="18">
                  <c:v>1.099417029418853</c:v>
                </c:pt>
                <c:pt idx="19">
                  <c:v>1.0804318832592299</c:v>
                </c:pt>
                <c:pt idx="20">
                  <c:v>1.06241881426499</c:v>
                </c:pt>
                <c:pt idx="21">
                  <c:v>1.0453750416544698</c:v>
                </c:pt>
                <c:pt idx="22">
                  <c:v>1.0292957506081617</c:v>
                </c:pt>
                <c:pt idx="23">
                  <c:v>1.0141739171138899</c:v>
                </c:pt>
                <c:pt idx="24">
                  <c:v>1</c:v>
                </c:pt>
                <c:pt idx="25">
                  <c:v>0.996426715275191</c:v>
                </c:pt>
                <c:pt idx="26">
                  <c:v>0.99289576700363702</c:v>
                </c:pt>
                <c:pt idx="27">
                  <c:v>0.98942981444327982</c:v>
                </c:pt>
                <c:pt idx="28">
                  <c:v>0.98605235861470997</c:v>
                </c:pt>
                <c:pt idx="29">
                  <c:v>0.98278767132764056</c:v>
                </c:pt>
                <c:pt idx="30">
                  <c:v>0.97966052694754902</c:v>
                </c:pt>
                <c:pt idx="31">
                  <c:v>0.97669583742646526</c:v>
                </c:pt>
                <c:pt idx="32">
                  <c:v>0.97391821895332664</c:v>
                </c:pt>
                <c:pt idx="33">
                  <c:v>0.97135144609023805</c:v>
                </c:pt>
                <c:pt idx="34">
                  <c:v>0.96901789977521458</c:v>
                </c:pt>
                <c:pt idx="35">
                  <c:v>0.96693794366334462</c:v>
                </c:pt>
                <c:pt idx="36">
                  <c:v>0.96512935415873813</c:v>
                </c:pt>
                <c:pt idx="37">
                  <c:v>0.96360679173110697</c:v>
                </c:pt>
                <c:pt idx="38">
                  <c:v>0.96238138996550349</c:v>
                </c:pt>
                <c:pt idx="39">
                  <c:v>0.96146046098785387</c:v>
                </c:pt>
                <c:pt idx="40">
                  <c:v>0.96084734850023801</c:v>
                </c:pt>
                <c:pt idx="41">
                  <c:v>0.96054142344924365</c:v>
                </c:pt>
                <c:pt idx="42">
                  <c:v>0.96053819190260448</c:v>
                </c:pt>
                <c:pt idx="43">
                  <c:v>0.96082955648045276</c:v>
                </c:pt>
                <c:pt idx="44">
                  <c:v>0.96140407792747495</c:v>
                </c:pt>
                <c:pt idx="45">
                  <c:v>0.96224736309369263</c:v>
                </c:pt>
              </c:numCache>
            </c:numRef>
          </c:yVal>
          <c:smooth val="1"/>
        </c:ser>
        <c:axId val="207599488"/>
        <c:axId val="207605760"/>
      </c:scatterChart>
      <c:valAx>
        <c:axId val="207599488"/>
        <c:scaling>
          <c:orientation val="minMax"/>
          <c:max val="5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207605760"/>
        <c:crosses val="autoZero"/>
        <c:crossBetween val="midCat"/>
        <c:majorUnit val="5"/>
      </c:valAx>
      <c:valAx>
        <c:axId val="20760576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0759948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462209173007E-2"/>
          <c:w val="0.85968051006900925"/>
          <c:h val="0.79616642199386056"/>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0.87043598513976606</c:v>
                </c:pt>
                <c:pt idx="1">
                  <c:v>0.87649611460043364</c:v>
                </c:pt>
                <c:pt idx="2">
                  <c:v>0.88259843575550101</c:v>
                </c:pt>
                <c:pt idx="3">
                  <c:v>0.88874324235101765</c:v>
                </c:pt>
                <c:pt idx="4">
                  <c:v>0.89493083017814312</c:v>
                </c:pt>
                <c:pt idx="5">
                  <c:v>0.90116149708737903</c:v>
                </c:pt>
                <c:pt idx="6">
                  <c:v>0.90743554300292895</c:v>
                </c:pt>
                <c:pt idx="7">
                  <c:v>0.91375326993712758</c:v>
                </c:pt>
                <c:pt idx="8">
                  <c:v>0.92011498200494557</c:v>
                </c:pt>
                <c:pt idx="9">
                  <c:v>0.926520985438678</c:v>
                </c:pt>
                <c:pt idx="10">
                  <c:v>0.9329715886026575</c:v>
                </c:pt>
                <c:pt idx="11">
                  <c:v>0.93946710200810202</c:v>
                </c:pt>
                <c:pt idx="12">
                  <c:v>0.94600783832806912</c:v>
                </c:pt>
                <c:pt idx="13">
                  <c:v>0.95259411241249181</c:v>
                </c:pt>
                <c:pt idx="14">
                  <c:v>0.95922624130334599</c:v>
                </c:pt>
                <c:pt idx="15">
                  <c:v>0.965904544249926</c:v>
                </c:pt>
                <c:pt idx="16">
                  <c:v>0.97262934272418489</c:v>
                </c:pt>
                <c:pt idx="17">
                  <c:v>0.97940096043619795</c:v>
                </c:pt>
                <c:pt idx="18">
                  <c:v>0.98621972334981101</c:v>
                </c:pt>
                <c:pt idx="19">
                  <c:v>0.99308595969825897</c:v>
                </c:pt>
                <c:pt idx="20">
                  <c:v>1</c:v>
                </c:pt>
                <c:pt idx="21">
                  <c:v>1.0069621770746198</c:v>
                </c:pt>
                <c:pt idx="22">
                  <c:v>1.0139728260588701</c:v>
                </c:pt>
                <c:pt idx="23">
                  <c:v>1.02103228442274</c:v>
                </c:pt>
                <c:pt idx="24">
                  <c:v>1.0281408919858073</c:v>
                </c:pt>
                <c:pt idx="25">
                  <c:v>1.0352989909334698</c:v>
                </c:pt>
                <c:pt idx="26">
                  <c:v>1.0425069258335382</c:v>
                </c:pt>
                <c:pt idx="27">
                  <c:v>1.0497650436527</c:v>
                </c:pt>
                <c:pt idx="28">
                  <c:v>1.0570736937733598</c:v>
                </c:pt>
                <c:pt idx="29">
                  <c:v>1.0644332280103399</c:v>
                </c:pt>
                <c:pt idx="30">
                  <c:v>1.0718440006278598</c:v>
                </c:pt>
                <c:pt idx="31">
                  <c:v>1.0793063683566</c:v>
                </c:pt>
                <c:pt idx="32">
                  <c:v>1.0868206904108626</c:v>
                </c:pt>
                <c:pt idx="33">
                  <c:v>1.0943873285058792</c:v>
                </c:pt>
                <c:pt idx="34">
                  <c:v>1.1020066468751599</c:v>
                </c:pt>
                <c:pt idx="35">
                  <c:v>1.1096790122881026</c:v>
                </c:pt>
                <c:pt idx="36">
                  <c:v>1.1174047940676517</c:v>
                </c:pt>
                <c:pt idx="37">
                  <c:v>1.1251843641079899</c:v>
                </c:pt>
                <c:pt idx="38">
                  <c:v>1.1330180968925101</c:v>
                </c:pt>
                <c:pt idx="39">
                  <c:v>1.1409063695118282</c:v>
                </c:pt>
                <c:pt idx="40">
                  <c:v>1.1488495616819407</c:v>
                </c:pt>
                <c:pt idx="41">
                  <c:v>1.1568480557624599</c:v>
                </c:pt>
                <c:pt idx="42">
                  <c:v>1.1649022367751201</c:v>
                </c:pt>
                <c:pt idx="43">
                  <c:v>1.1730124924221699</c:v>
                </c:pt>
                <c:pt idx="44">
                  <c:v>1.1811792131051526</c:v>
                </c:pt>
                <c:pt idx="45">
                  <c:v>1.1894027919436601</c:v>
                </c:pt>
                <c:pt idx="46">
                  <c:v>1.1976836247942273</c:v>
                </c:pt>
                <c:pt idx="47">
                  <c:v>1.2060221102694126</c:v>
                </c:pt>
                <c:pt idx="48">
                  <c:v>1.21441864975702</c:v>
                </c:pt>
                <c:pt idx="49">
                  <c:v>1.2228736474393469</c:v>
                </c:pt>
                <c:pt idx="50">
                  <c:v>1.2313875103127201</c:v>
                </c:pt>
                <c:pt idx="51">
                  <c:v>1.2399606482069891</c:v>
                </c:pt>
                <c:pt idx="52">
                  <c:v>1.2485934738053799</c:v>
                </c:pt>
                <c:pt idx="53">
                  <c:v>1.2572864026642299</c:v>
                </c:pt>
                <c:pt idx="54">
                  <c:v>1.2660398532330999</c:v>
                </c:pt>
                <c:pt idx="55">
                  <c:v>1.2748542468748398</c:v>
                </c:pt>
                <c:pt idx="56">
                  <c:v>1.2837300078859026</c:v>
                </c:pt>
                <c:pt idx="57">
                  <c:v>1.2926675635168312</c:v>
                </c:pt>
                <c:pt idx="58">
                  <c:v>1.3016673439926498</c:v>
                </c:pt>
                <c:pt idx="59">
                  <c:v>1.3107297825337798</c:v>
                </c:pt>
                <c:pt idx="60">
                  <c:v>1.31985531537676</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0.78345741771523258</c:v>
                </c:pt>
                <c:pt idx="1">
                  <c:v>0.79307567028828463</c:v>
                </c:pt>
                <c:pt idx="2">
                  <c:v>0.80281200302811695</c:v>
                </c:pt>
                <c:pt idx="3">
                  <c:v>0.81266786556665249</c:v>
                </c:pt>
                <c:pt idx="4">
                  <c:v>0.82264472533244903</c:v>
                </c:pt>
                <c:pt idx="5">
                  <c:v>0.83274406776921595</c:v>
                </c:pt>
                <c:pt idx="6">
                  <c:v>0.84296739655697295</c:v>
                </c:pt>
                <c:pt idx="7">
                  <c:v>0.85331623383593058</c:v>
                </c:pt>
                <c:pt idx="8">
                  <c:v>0.86379212043312881</c:v>
                </c:pt>
                <c:pt idx="9">
                  <c:v>0.87439661609182251</c:v>
                </c:pt>
                <c:pt idx="10">
                  <c:v>0.88513129970374049</c:v>
                </c:pt>
                <c:pt idx="11">
                  <c:v>0.89599776954416399</c:v>
                </c:pt>
                <c:pt idx="12">
                  <c:v>0.90699764350987022</c:v>
                </c:pt>
                <c:pt idx="13">
                  <c:v>0.91813255936001559</c:v>
                </c:pt>
                <c:pt idx="14">
                  <c:v>0.92940417496002359</c:v>
                </c:pt>
                <c:pt idx="15">
                  <c:v>0.94081416852837763</c:v>
                </c:pt>
                <c:pt idx="16">
                  <c:v>0.95236423888650201</c:v>
                </c:pt>
                <c:pt idx="17">
                  <c:v>0.96405610571170386</c:v>
                </c:pt>
                <c:pt idx="18">
                  <c:v>0.97589150979322603</c:v>
                </c:pt>
                <c:pt idx="19">
                  <c:v>0.98787221329138863</c:v>
                </c:pt>
                <c:pt idx="20">
                  <c:v>1</c:v>
                </c:pt>
                <c:pt idx="21">
                  <c:v>1.0016755798960901</c:v>
                </c:pt>
                <c:pt idx="22">
                  <c:v>1.0033539673601799</c:v>
                </c:pt>
                <c:pt idx="23">
                  <c:v>1.0050351670965501</c:v>
                </c:pt>
                <c:pt idx="24">
                  <c:v>1.0067191838174099</c:v>
                </c:pt>
                <c:pt idx="25">
                  <c:v>1.0084060222428299</c:v>
                </c:pt>
                <c:pt idx="26">
                  <c:v>1.0100956871007998</c:v>
                </c:pt>
                <c:pt idx="27">
                  <c:v>1.0117881831272399</c:v>
                </c:pt>
                <c:pt idx="28">
                  <c:v>1.0134835150659898</c:v>
                </c:pt>
                <c:pt idx="29">
                  <c:v>1.0151816876688526</c:v>
                </c:pt>
                <c:pt idx="30">
                  <c:v>1.0168827056956</c:v>
                </c:pt>
                <c:pt idx="31">
                  <c:v>1.0185865739139501</c:v>
                </c:pt>
                <c:pt idx="32">
                  <c:v>1.0202932970996135</c:v>
                </c:pt>
                <c:pt idx="33">
                  <c:v>1.0220028800363701</c:v>
                </c:pt>
                <c:pt idx="34">
                  <c:v>1.0237153275159099</c:v>
                </c:pt>
                <c:pt idx="35">
                  <c:v>1.0254306443380199</c:v>
                </c:pt>
                <c:pt idx="36">
                  <c:v>1.02714883531052</c:v>
                </c:pt>
                <c:pt idx="37">
                  <c:v>1.0288699052492598</c:v>
                </c:pt>
                <c:pt idx="38">
                  <c:v>1.0305938589781898</c:v>
                </c:pt>
                <c:pt idx="39">
                  <c:v>1.0323207013293298</c:v>
                </c:pt>
                <c:pt idx="40">
                  <c:v>1.0340504371428001</c:v>
                </c:pt>
                <c:pt idx="41">
                  <c:v>1.0357830712668301</c:v>
                </c:pt>
                <c:pt idx="42">
                  <c:v>1.0375186085577599</c:v>
                </c:pt>
                <c:pt idx="43">
                  <c:v>1.0392570538800801</c:v>
                </c:pt>
                <c:pt idx="44">
                  <c:v>1.0409984121064326</c:v>
                </c:pt>
                <c:pt idx="45">
                  <c:v>1.0427426881176298</c:v>
                </c:pt>
                <c:pt idx="46">
                  <c:v>1.04448988680264</c:v>
                </c:pt>
                <c:pt idx="47">
                  <c:v>1.04624001305864</c:v>
                </c:pt>
                <c:pt idx="48">
                  <c:v>1.04799307179101</c:v>
                </c:pt>
                <c:pt idx="49">
                  <c:v>1.0497490679133499</c:v>
                </c:pt>
                <c:pt idx="50">
                  <c:v>1.0515080063474898</c:v>
                </c:pt>
                <c:pt idx="51">
                  <c:v>1.0532698920235026</c:v>
                </c:pt>
                <c:pt idx="52">
                  <c:v>1.05503472987975</c:v>
                </c:pt>
                <c:pt idx="53">
                  <c:v>1.0568025248628328</c:v>
                </c:pt>
                <c:pt idx="54">
                  <c:v>1.0585732819276199</c:v>
                </c:pt>
                <c:pt idx="55">
                  <c:v>1.0603470060373601</c:v>
                </c:pt>
                <c:pt idx="56">
                  <c:v>1.0621237021635599</c:v>
                </c:pt>
                <c:pt idx="57">
                  <c:v>1.0639033752860698</c:v>
                </c:pt>
                <c:pt idx="58">
                  <c:v>1.06568603039309</c:v>
                </c:pt>
                <c:pt idx="59">
                  <c:v>1.0674716724811617</c:v>
                </c:pt>
                <c:pt idx="60">
                  <c:v>1.06926030655523</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0.96707081596823363</c:v>
                </c:pt>
                <c:pt idx="1">
                  <c:v>0.9686912203855792</c:v>
                </c:pt>
                <c:pt idx="2">
                  <c:v>0.97031433991997096</c:v>
                </c:pt>
                <c:pt idx="3">
                  <c:v>0.97194017912083364</c:v>
                </c:pt>
                <c:pt idx="4">
                  <c:v>0.97356874254517911</c:v>
                </c:pt>
                <c:pt idx="5">
                  <c:v>0.97520003475764949</c:v>
                </c:pt>
                <c:pt idx="6">
                  <c:v>0.97683406033056164</c:v>
                </c:pt>
                <c:pt idx="7">
                  <c:v>0.97847082384387762</c:v>
                </c:pt>
                <c:pt idx="8">
                  <c:v>0.98011032988521174</c:v>
                </c:pt>
                <c:pt idx="9">
                  <c:v>0.98175258304992619</c:v>
                </c:pt>
                <c:pt idx="10">
                  <c:v>0.98339758794102339</c:v>
                </c:pt>
                <c:pt idx="11">
                  <c:v>0.98504534916925057</c:v>
                </c:pt>
                <c:pt idx="12">
                  <c:v>0.9866958713530648</c:v>
                </c:pt>
                <c:pt idx="13">
                  <c:v>0.9883491591186585</c:v>
                </c:pt>
                <c:pt idx="14">
                  <c:v>0.99000521710000478</c:v>
                </c:pt>
                <c:pt idx="15">
                  <c:v>0.99166404993880297</c:v>
                </c:pt>
                <c:pt idx="16">
                  <c:v>0.99332566228456065</c:v>
                </c:pt>
                <c:pt idx="17">
                  <c:v>0.99499005879455904</c:v>
                </c:pt>
                <c:pt idx="18">
                  <c:v>0.99665724413389412</c:v>
                </c:pt>
                <c:pt idx="19">
                  <c:v>0.99832722297545751</c:v>
                </c:pt>
                <c:pt idx="20">
                  <c:v>1</c:v>
                </c:pt>
                <c:pt idx="21">
                  <c:v>1.0122766756119199</c:v>
                </c:pt>
                <c:pt idx="22">
                  <c:v>1.0247040679879298</c:v>
                </c:pt>
                <c:pt idx="23">
                  <c:v>1.03728402742884</c:v>
                </c:pt>
                <c:pt idx="24">
                  <c:v>1.0500184269510264</c:v>
                </c:pt>
                <c:pt idx="25">
                  <c:v>1.06290916256523</c:v>
                </c:pt>
                <c:pt idx="26">
                  <c:v>1.0759581535589899</c:v>
                </c:pt>
                <c:pt idx="27">
                  <c:v>1.0891673427822299</c:v>
                </c:pt>
                <c:pt idx="28">
                  <c:v>1.1025386969366699</c:v>
                </c:pt>
                <c:pt idx="29">
                  <c:v>1.1160742068685601</c:v>
                </c:pt>
                <c:pt idx="30">
                  <c:v>1.1297758878651198</c:v>
                </c:pt>
                <c:pt idx="31">
                  <c:v>1.14364577995461</c:v>
                </c:pt>
                <c:pt idx="32">
                  <c:v>1.1576859482100601</c:v>
                </c:pt>
                <c:pt idx="33">
                  <c:v>1.1718984830567201</c:v>
                </c:pt>
                <c:pt idx="34">
                  <c:v>1.1862855005833246</c:v>
                </c:pt>
                <c:pt idx="35">
                  <c:v>1.2008491428570998</c:v>
                </c:pt>
                <c:pt idx="36">
                  <c:v>1.2155915782428126</c:v>
                </c:pt>
                <c:pt idx="37">
                  <c:v>1.23051500172549</c:v>
                </c:pt>
                <c:pt idx="38">
                  <c:v>1.2456216352372667</c:v>
                </c:pt>
                <c:pt idx="39">
                  <c:v>1.2609137279882801</c:v>
                </c:pt>
                <c:pt idx="40">
                  <c:v>1.27639355680142</c:v>
                </c:pt>
                <c:pt idx="41">
                  <c:v>1.2920634264514201</c:v>
                </c:pt>
                <c:pt idx="42">
                  <c:v>1.3079256700079767</c:v>
                </c:pt>
                <c:pt idx="43">
                  <c:v>1.3239826491831899</c:v>
                </c:pt>
                <c:pt idx="44">
                  <c:v>1.3402367546830301</c:v>
                </c:pt>
                <c:pt idx="45">
                  <c:v>1.35669040656345</c:v>
                </c:pt>
                <c:pt idx="46">
                  <c:v>1.37334605459064</c:v>
                </c:pt>
                <c:pt idx="47">
                  <c:v>1.3902061786057682</c:v>
                </c:pt>
                <c:pt idx="48">
                  <c:v>1.4072732888941835</c:v>
                </c:pt>
                <c:pt idx="49">
                  <c:v>1.42454992655928</c:v>
                </c:pt>
                <c:pt idx="50">
                  <c:v>1.4420386639006399</c:v>
                </c:pt>
                <c:pt idx="51">
                  <c:v>1.4597421047971999</c:v>
                </c:pt>
                <c:pt idx="52">
                  <c:v>1.4776628850948512</c:v>
                </c:pt>
                <c:pt idx="53">
                  <c:v>1.4958036729989417</c:v>
                </c:pt>
                <c:pt idx="54">
                  <c:v>1.5141671694714882</c:v>
                </c:pt>
                <c:pt idx="55">
                  <c:v>1.5327561086333101</c:v>
                </c:pt>
                <c:pt idx="56">
                  <c:v>1.551573258171191</c:v>
                </c:pt>
                <c:pt idx="57">
                  <c:v>1.5706214197498998</c:v>
                </c:pt>
                <c:pt idx="58">
                  <c:v>1.58990342942931</c:v>
                </c:pt>
                <c:pt idx="59">
                  <c:v>1.6094221580867001</c:v>
                </c:pt>
                <c:pt idx="60">
                  <c:v>1.62918051184417</c:v>
                </c:pt>
              </c:numCache>
            </c:numRef>
          </c:yVal>
          <c:smooth val="1"/>
        </c:ser>
        <c:axId val="207255040"/>
        <c:axId val="207256960"/>
      </c:scatterChart>
      <c:valAx>
        <c:axId val="207255040"/>
        <c:scaling>
          <c:orientation val="minMax"/>
          <c:max val="4"/>
          <c:min val="0"/>
        </c:scaling>
        <c:axPos val="b"/>
        <c:title>
          <c:tx>
            <c:rich>
              <a:bodyPr/>
              <a:lstStyle/>
              <a:p>
                <a:pPr>
                  <a:defRPr sz="1700"/>
                </a:pPr>
                <a:r>
                  <a:rPr lang="en-US" sz="1700" dirty="0" smtClean="0"/>
                  <a:t>Oxygen Required at Rest (L/min)</a:t>
                </a:r>
                <a:endParaRPr lang="en-US" sz="1700" dirty="0"/>
              </a:p>
            </c:rich>
          </c:tx>
        </c:title>
        <c:numFmt formatCode="#,##0" sourceLinked="0"/>
        <c:tickLblPos val="nextTo"/>
        <c:txPr>
          <a:bodyPr rot="0"/>
          <a:lstStyle/>
          <a:p>
            <a:pPr>
              <a:defRPr sz="1500" b="1"/>
            </a:pPr>
            <a:endParaRPr lang="en-US"/>
          </a:p>
        </c:txPr>
        <c:crossAx val="207256960"/>
        <c:crosses val="autoZero"/>
        <c:crossBetween val="midCat"/>
        <c:majorUnit val="1"/>
      </c:valAx>
      <c:valAx>
        <c:axId val="20725696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0725504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25"/>
          <c:h val="0.81311557453623351"/>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Sheet1!$B$2:$B$52</c:f>
              <c:numCache>
                <c:formatCode>General</c:formatCode>
                <c:ptCount val="51"/>
                <c:pt idx="0">
                  <c:v>1.5942578162997592</c:v>
                </c:pt>
                <c:pt idx="1">
                  <c:v>1.5522385160613101</c:v>
                </c:pt>
                <c:pt idx="2">
                  <c:v>1.5113266076987617</c:v>
                </c:pt>
                <c:pt idx="3">
                  <c:v>1.4714930965577426</c:v>
                </c:pt>
                <c:pt idx="4">
                  <c:v>1.4327093722141067</c:v>
                </c:pt>
                <c:pt idx="5">
                  <c:v>1.3949479482775577</c:v>
                </c:pt>
                <c:pt idx="6">
                  <c:v>1.3581817890927601</c:v>
                </c:pt>
                <c:pt idx="7">
                  <c:v>1.3223845785996</c:v>
                </c:pt>
                <c:pt idx="8">
                  <c:v>1.2875706790949917</c:v>
                </c:pt>
                <c:pt idx="9">
                  <c:v>1.25390537330122</c:v>
                </c:pt>
                <c:pt idx="10">
                  <c:v>1.2215726406681826</c:v>
                </c:pt>
                <c:pt idx="11">
                  <c:v>1.1907348451006299</c:v>
                </c:pt>
                <c:pt idx="12">
                  <c:v>1.16153545374025</c:v>
                </c:pt>
                <c:pt idx="13">
                  <c:v>1.13410137052367</c:v>
                </c:pt>
                <c:pt idx="14">
                  <c:v>1.1085462024172099</c:v>
                </c:pt>
                <c:pt idx="15">
                  <c:v>1.08497216252413</c:v>
                </c:pt>
                <c:pt idx="16">
                  <c:v>1.0634735102736499</c:v>
                </c:pt>
                <c:pt idx="17">
                  <c:v>1.0441393249861601</c:v>
                </c:pt>
                <c:pt idx="18">
                  <c:v>1.0270563635165373</c:v>
                </c:pt>
                <c:pt idx="19">
                  <c:v>1.0123126773720099</c:v>
                </c:pt>
                <c:pt idx="20">
                  <c:v>1</c:v>
                </c:pt>
                <c:pt idx="21">
                  <c:v>0.99016225281339298</c:v>
                </c:pt>
                <c:pt idx="22">
                  <c:v>0.98263615333923959</c:v>
                </c:pt>
                <c:pt idx="23">
                  <c:v>0.97722310621579889</c:v>
                </c:pt>
                <c:pt idx="24">
                  <c:v>0.97374244959064604</c:v>
                </c:pt>
                <c:pt idx="25">
                  <c:v>0.97202735958350839</c:v>
                </c:pt>
                <c:pt idx="26">
                  <c:v>0.97192227622145366</c:v>
                </c:pt>
                <c:pt idx="27">
                  <c:v>0.97328026800316303</c:v>
                </c:pt>
                <c:pt idx="28">
                  <c:v>0.97596053401069904</c:v>
                </c:pt>
                <c:pt idx="29">
                  <c:v>0.97982679763813862</c:v>
                </c:pt>
                <c:pt idx="30">
                  <c:v>0.98474481350746712</c:v>
                </c:pt>
                <c:pt idx="31">
                  <c:v>0.99058123794421649</c:v>
                </c:pt>
                <c:pt idx="32">
                  <c:v>0.99720201682125387</c:v>
                </c:pt>
                <c:pt idx="33">
                  <c:v>1.0044711909397299</c:v>
                </c:pt>
                <c:pt idx="34">
                  <c:v>1.01225022309299</c:v>
                </c:pt>
                <c:pt idx="35">
                  <c:v>1.0203964555900498</c:v>
                </c:pt>
                <c:pt idx="36">
                  <c:v>1.0287630420668599</c:v>
                </c:pt>
                <c:pt idx="37">
                  <c:v>1.037224156684321</c:v>
                </c:pt>
                <c:pt idx="38">
                  <c:v>1.0457547916886099</c:v>
                </c:pt>
                <c:pt idx="39">
                  <c:v>1.05435565582587</c:v>
                </c:pt>
                <c:pt idx="40">
                  <c:v>1.06302732398768</c:v>
                </c:pt>
                <c:pt idx="41">
                  <c:v>1.07177024695631</c:v>
                </c:pt>
                <c:pt idx="42">
                  <c:v>1.0805851434060691</c:v>
                </c:pt>
                <c:pt idx="43">
                  <c:v>1.08947240021554</c:v>
                </c:pt>
                <c:pt idx="44">
                  <c:v>1.09843282207545</c:v>
                </c:pt>
                <c:pt idx="45">
                  <c:v>1.1074670079105999</c:v>
                </c:pt>
                <c:pt idx="46">
                  <c:v>1.1165754273481601</c:v>
                </c:pt>
                <c:pt idx="47">
                  <c:v>1.1257588291064773</c:v>
                </c:pt>
                <c:pt idx="48">
                  <c:v>1.1350175460086489</c:v>
                </c:pt>
                <c:pt idx="49">
                  <c:v>1.1443526270720701</c:v>
                </c:pt>
                <c:pt idx="50">
                  <c:v>1.1537644855727898</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Sheet1!$C$2:$C$52</c:f>
              <c:numCache>
                <c:formatCode>General</c:formatCode>
                <c:ptCount val="51"/>
                <c:pt idx="0">
                  <c:v>1.21368582771724</c:v>
                </c:pt>
                <c:pt idx="1">
                  <c:v>1.2003697179969817</c:v>
                </c:pt>
                <c:pt idx="2">
                  <c:v>1.18718902224906</c:v>
                </c:pt>
                <c:pt idx="3">
                  <c:v>1.1741403571599198</c:v>
                </c:pt>
                <c:pt idx="4">
                  <c:v>1.16121967587304</c:v>
                </c:pt>
                <c:pt idx="5">
                  <c:v>1.1484222948825</c:v>
                </c:pt>
                <c:pt idx="6">
                  <c:v>1.13574234065781</c:v>
                </c:pt>
                <c:pt idx="7">
                  <c:v>1.12317231581195</c:v>
                </c:pt>
                <c:pt idx="8">
                  <c:v>1.1107171126565392</c:v>
                </c:pt>
                <c:pt idx="9">
                  <c:v>1.0984378905509</c:v>
                </c:pt>
                <c:pt idx="10">
                  <c:v>1.0864094888786999</c:v>
                </c:pt>
                <c:pt idx="11">
                  <c:v>1.0747068444863161</c:v>
                </c:pt>
                <c:pt idx="12">
                  <c:v>1.0634067418274598</c:v>
                </c:pt>
                <c:pt idx="13">
                  <c:v>1.05258988096398</c:v>
                </c:pt>
                <c:pt idx="14">
                  <c:v>1.0423440162234798</c:v>
                </c:pt>
                <c:pt idx="15">
                  <c:v>1.03276756813713</c:v>
                </c:pt>
                <c:pt idx="16">
                  <c:v>1.0239752892880298</c:v>
                </c:pt>
                <c:pt idx="17">
                  <c:v>1.0161056187343298</c:v>
                </c:pt>
                <c:pt idx="18">
                  <c:v>1.0093305393566401</c:v>
                </c:pt>
                <c:pt idx="19">
                  <c:v>1.0038686271199653</c:v>
                </c:pt>
                <c:pt idx="20">
                  <c:v>1</c:v>
                </c:pt>
                <c:pt idx="21">
                  <c:v>0.98235292729279156</c:v>
                </c:pt>
                <c:pt idx="22">
                  <c:v>0.96737636733543397</c:v>
                </c:pt>
                <c:pt idx="23">
                  <c:v>0.95456714595987957</c:v>
                </c:pt>
                <c:pt idx="24">
                  <c:v>0.9435011388967135</c:v>
                </c:pt>
                <c:pt idx="25">
                  <c:v>0.93382833639228613</c:v>
                </c:pt>
                <c:pt idx="26">
                  <c:v>0.92526579653763197</c:v>
                </c:pt>
                <c:pt idx="27">
                  <c:v>0.9175875034459251</c:v>
                </c:pt>
                <c:pt idx="28">
                  <c:v>0.91061335523645859</c:v>
                </c:pt>
                <c:pt idx="29">
                  <c:v>0.90419944672949981</c:v>
                </c:pt>
                <c:pt idx="30">
                  <c:v>0.89822867449822064</c:v>
                </c:pt>
                <c:pt idx="31">
                  <c:v>0.8926042390431248</c:v>
                </c:pt>
                <c:pt idx="32">
                  <c:v>0.88724411301247263</c:v>
                </c:pt>
                <c:pt idx="33">
                  <c:v>0.88207700976421333</c:v>
                </c:pt>
                <c:pt idx="34">
                  <c:v>0.87703976488534796</c:v>
                </c:pt>
                <c:pt idx="35">
                  <c:v>0.87207459677685795</c:v>
                </c:pt>
                <c:pt idx="36">
                  <c:v>0.86712798067581265</c:v>
                </c:pt>
                <c:pt idx="37">
                  <c:v>0.86215984563282266</c:v>
                </c:pt>
                <c:pt idx="38">
                  <c:v>0.85717255049339969</c:v>
                </c:pt>
                <c:pt idx="39">
                  <c:v>0.8521762139225828</c:v>
                </c:pt>
                <c:pt idx="40">
                  <c:v>0.84717829054080662</c:v>
                </c:pt>
                <c:pt idx="41">
                  <c:v>0.84218445275095499</c:v>
                </c:pt>
                <c:pt idx="42">
                  <c:v>0.83719917626818874</c:v>
                </c:pt>
                <c:pt idx="43">
                  <c:v>0.83222581721878186</c:v>
                </c:pt>
                <c:pt idx="44">
                  <c:v>0.82726726883868751</c:v>
                </c:pt>
                <c:pt idx="45">
                  <c:v>0.82232567884115404</c:v>
                </c:pt>
                <c:pt idx="46">
                  <c:v>0.81740276123878497</c:v>
                </c:pt>
                <c:pt idx="47">
                  <c:v>0.81249998400822898</c:v>
                </c:pt>
                <c:pt idx="48">
                  <c:v>0.80761837711740103</c:v>
                </c:pt>
                <c:pt idx="49">
                  <c:v>0.80275909159989012</c:v>
                </c:pt>
                <c:pt idx="50">
                  <c:v>0.79792279293282797</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Sheet1!$D$2:$D$52</c:f>
              <c:numCache>
                <c:formatCode>General</c:formatCode>
                <c:ptCount val="51"/>
                <c:pt idx="0">
                  <c:v>2.0941646732526298</c:v>
                </c:pt>
                <c:pt idx="1">
                  <c:v>2.00725191132342</c:v>
                </c:pt>
                <c:pt idx="2">
                  <c:v>1.9239633051956258</c:v>
                </c:pt>
                <c:pt idx="3">
                  <c:v>1.8441508462026241</c:v>
                </c:pt>
                <c:pt idx="4">
                  <c:v>1.7676725497154</c:v>
                </c:pt>
                <c:pt idx="5">
                  <c:v>1.6943939412137992</c:v>
                </c:pt>
                <c:pt idx="6">
                  <c:v>1.6241868478327501</c:v>
                </c:pt>
                <c:pt idx="7">
                  <c:v>1.5569302671548626</c:v>
                </c:pt>
                <c:pt idx="8">
                  <c:v>1.4925836964013799</c:v>
                </c:pt>
                <c:pt idx="9">
                  <c:v>1.4313769569667001</c:v>
                </c:pt>
                <c:pt idx="10">
                  <c:v>1.37355180685066</c:v>
                </c:pt>
                <c:pt idx="11">
                  <c:v>1.31928951472765</c:v>
                </c:pt>
                <c:pt idx="12">
                  <c:v>1.2687192559801117</c:v>
                </c:pt>
                <c:pt idx="13">
                  <c:v>1.2219250269114799</c:v>
                </c:pt>
                <c:pt idx="14">
                  <c:v>1.178953074768883</c:v>
                </c:pt>
                <c:pt idx="15">
                  <c:v>1.1398156078580299</c:v>
                </c:pt>
                <c:pt idx="16">
                  <c:v>1.1044953124211898</c:v>
                </c:pt>
                <c:pt idx="17">
                  <c:v>1.0729464633219401</c:v>
                </c:pt>
                <c:pt idx="18">
                  <c:v>1.0450934879193792</c:v>
                </c:pt>
                <c:pt idx="19">
                  <c:v>1.0208277548309099</c:v>
                </c:pt>
                <c:pt idx="20">
                  <c:v>1</c:v>
                </c:pt>
                <c:pt idx="21">
                  <c:v>0.998033659449032</c:v>
                </c:pt>
                <c:pt idx="22">
                  <c:v>0.99813665337819213</c:v>
                </c:pt>
                <c:pt idx="23">
                  <c:v>1.0004167892890998</c:v>
                </c:pt>
                <c:pt idx="24">
                  <c:v>1.0049530615761082</c:v>
                </c:pt>
                <c:pt idx="25">
                  <c:v>1.0117889455241098</c:v>
                </c:pt>
                <c:pt idx="26">
                  <c:v>1.0209314064675499</c:v>
                </c:pt>
                <c:pt idx="27">
                  <c:v>1.0323532922221417</c:v>
                </c:pt>
                <c:pt idx="28">
                  <c:v>1.0459971385979898</c:v>
                </c:pt>
                <c:pt idx="29">
                  <c:v>1.0617796293089499</c:v>
                </c:pt>
                <c:pt idx="30">
                  <c:v>1.0795940669246198</c:v>
                </c:pt>
                <c:pt idx="31">
                  <c:v>1.0993127144668482</c:v>
                </c:pt>
                <c:pt idx="32">
                  <c:v>1.12078721940013</c:v>
                </c:pt>
                <c:pt idx="33">
                  <c:v>1.1438483967489299</c:v>
                </c:pt>
                <c:pt idx="34">
                  <c:v>1.1683056517805173</c:v>
                </c:pt>
                <c:pt idx="35">
                  <c:v>1.1939447960403726</c:v>
                </c:pt>
                <c:pt idx="36">
                  <c:v>1.2205273273476898</c:v>
                </c:pt>
                <c:pt idx="37">
                  <c:v>1.2478358353837</c:v>
                </c:pt>
                <c:pt idx="38">
                  <c:v>1.2758260675872126</c:v>
                </c:pt>
                <c:pt idx="39">
                  <c:v>1.3045023210105773</c:v>
                </c:pt>
                <c:pt idx="40">
                  <c:v>1.3338716350050126</c:v>
                </c:pt>
                <c:pt idx="41">
                  <c:v>1.36394284946564</c:v>
                </c:pt>
                <c:pt idx="42">
                  <c:v>1.3947269481973998</c:v>
                </c:pt>
                <c:pt idx="43">
                  <c:v>1.4262356277267401</c:v>
                </c:pt>
                <c:pt idx="44">
                  <c:v>1.4584822947321299</c:v>
                </c:pt>
                <c:pt idx="45">
                  <c:v>1.4914810581360698</c:v>
                </c:pt>
                <c:pt idx="46">
                  <c:v>1.5252464807780599</c:v>
                </c:pt>
                <c:pt idx="47">
                  <c:v>1.5597944200062199</c:v>
                </c:pt>
                <c:pt idx="48">
                  <c:v>1.5951405592646599</c:v>
                </c:pt>
                <c:pt idx="49">
                  <c:v>1.6313025274828701</c:v>
                </c:pt>
                <c:pt idx="50">
                  <c:v>1.6682973590417391</c:v>
                </c:pt>
              </c:numCache>
            </c:numRef>
          </c:yVal>
          <c:smooth val="1"/>
        </c:ser>
        <c:axId val="208102912"/>
        <c:axId val="208104832"/>
      </c:scatterChart>
      <c:valAx>
        <c:axId val="208102912"/>
        <c:scaling>
          <c:orientation val="minMax"/>
          <c:max val="8"/>
          <c:min val="3"/>
        </c:scaling>
        <c:axPos val="b"/>
        <c:title>
          <c:tx>
            <c:rich>
              <a:bodyPr/>
              <a:lstStyle/>
              <a:p>
                <a:pPr>
                  <a:defRPr sz="1700"/>
                </a:pPr>
                <a:r>
                  <a:rPr lang="en-US" sz="1700" dirty="0" smtClean="0"/>
                  <a:t>Cardiac output</a:t>
                </a:r>
                <a:endParaRPr lang="en-US" sz="1700" dirty="0"/>
              </a:p>
            </c:rich>
          </c:tx>
        </c:title>
        <c:numFmt formatCode="#,##0" sourceLinked="0"/>
        <c:tickLblPos val="nextTo"/>
        <c:txPr>
          <a:bodyPr rot="0"/>
          <a:lstStyle/>
          <a:p>
            <a:pPr>
              <a:defRPr sz="1500" b="1"/>
            </a:pPr>
            <a:endParaRPr lang="en-US"/>
          </a:p>
        </c:txPr>
        <c:crossAx val="208104832"/>
        <c:crosses val="autoZero"/>
        <c:crossBetween val="midCat"/>
        <c:majorUnit val="1"/>
      </c:valAx>
      <c:valAx>
        <c:axId val="208104832"/>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0810291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1014"/>
          <c:h val="0.81311557453623351"/>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Sheet1!$B$2:$B$27</c:f>
              <c:numCache>
                <c:formatCode>General</c:formatCode>
                <c:ptCount val="26"/>
                <c:pt idx="0">
                  <c:v>1.1709679886654401</c:v>
                </c:pt>
                <c:pt idx="1">
                  <c:v>1.1601468429707873</c:v>
                </c:pt>
                <c:pt idx="2">
                  <c:v>1.1494256976136707</c:v>
                </c:pt>
                <c:pt idx="3">
                  <c:v>1.1388036284713401</c:v>
                </c:pt>
                <c:pt idx="4">
                  <c:v>1.12827971996096</c:v>
                </c:pt>
                <c:pt idx="5">
                  <c:v>1.1178530649608291</c:v>
                </c:pt>
                <c:pt idx="6">
                  <c:v>1.10752276473207</c:v>
                </c:pt>
                <c:pt idx="7">
                  <c:v>1.0972879288413264</c:v>
                </c:pt>
                <c:pt idx="8">
                  <c:v>1.0871476750838101</c:v>
                </c:pt>
                <c:pt idx="9">
                  <c:v>1.07710112940744</c:v>
                </c:pt>
                <c:pt idx="10">
                  <c:v>1.0671474258373801</c:v>
                </c:pt>
                <c:pt idx="11">
                  <c:v>1.05728570640145</c:v>
                </c:pt>
                <c:pt idx="12">
                  <c:v>1.0475151210561773</c:v>
                </c:pt>
                <c:pt idx="13">
                  <c:v>1.0378348276134417</c:v>
                </c:pt>
                <c:pt idx="14">
                  <c:v>1.0282439916680501</c:v>
                </c:pt>
                <c:pt idx="15">
                  <c:v>1.0187417865256398</c:v>
                </c:pt>
                <c:pt idx="16">
                  <c:v>1.0093273931314919</c:v>
                </c:pt>
                <c:pt idx="17">
                  <c:v>1</c:v>
                </c:pt>
                <c:pt idx="18">
                  <c:v>0.99075880314457865</c:v>
                </c:pt>
                <c:pt idx="19">
                  <c:v>0.98160300600846495</c:v>
                </c:pt>
                <c:pt idx="20">
                  <c:v>0.97253181939606104</c:v>
                </c:pt>
                <c:pt idx="21">
                  <c:v>0.96354446140485395</c:v>
                </c:pt>
                <c:pt idx="22">
                  <c:v>0.95464015735805963</c:v>
                </c:pt>
                <c:pt idx="23">
                  <c:v>0.94581813973781159</c:v>
                </c:pt>
                <c:pt idx="24">
                  <c:v>0.93707764811906002</c:v>
                </c:pt>
                <c:pt idx="25">
                  <c:v>0.92841792910396448</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Sheet1!$C$2:$C$27</c:f>
              <c:numCache>
                <c:formatCode>General</c:formatCode>
                <c:ptCount val="26"/>
                <c:pt idx="0">
                  <c:v>1.0118496950149947</c:v>
                </c:pt>
                <c:pt idx="1">
                  <c:v>1.0111487833614798</c:v>
                </c:pt>
                <c:pt idx="2">
                  <c:v>1.0104483572317899</c:v>
                </c:pt>
                <c:pt idx="3">
                  <c:v>1.0097484162896098</c:v>
                </c:pt>
                <c:pt idx="4">
                  <c:v>1.0090489601988561</c:v>
                </c:pt>
                <c:pt idx="5">
                  <c:v>1.00834998862366</c:v>
                </c:pt>
                <c:pt idx="6">
                  <c:v>1.00765150122841</c:v>
                </c:pt>
                <c:pt idx="7">
                  <c:v>1.0069534976776926</c:v>
                </c:pt>
                <c:pt idx="8">
                  <c:v>1.0062559776363782</c:v>
                </c:pt>
                <c:pt idx="9">
                  <c:v>1.0055589407695</c:v>
                </c:pt>
                <c:pt idx="10">
                  <c:v>1.0048623867423898</c:v>
                </c:pt>
                <c:pt idx="11">
                  <c:v>1.0041663152205698</c:v>
                </c:pt>
                <c:pt idx="12">
                  <c:v>1.0034707258698199</c:v>
                </c:pt>
                <c:pt idx="13">
                  <c:v>1.0027756183561198</c:v>
                </c:pt>
                <c:pt idx="14">
                  <c:v>1.0020809923457101</c:v>
                </c:pt>
                <c:pt idx="15">
                  <c:v>1.0013868475050598</c:v>
                </c:pt>
                <c:pt idx="16">
                  <c:v>1.0006931835008499</c:v>
                </c:pt>
                <c:pt idx="17">
                  <c:v>1</c:v>
                </c:pt>
                <c:pt idx="18">
                  <c:v>0.98228343701661058</c:v>
                </c:pt>
                <c:pt idx="19">
                  <c:v>0.96488075063716705</c:v>
                </c:pt>
                <c:pt idx="20">
                  <c:v>0.94778638004703941</c:v>
                </c:pt>
                <c:pt idx="21">
                  <c:v>0.93099486295014566</c:v>
                </c:pt>
                <c:pt idx="22">
                  <c:v>0.91450083382347935</c:v>
                </c:pt>
                <c:pt idx="23">
                  <c:v>0.89829902220268065</c:v>
                </c:pt>
                <c:pt idx="24">
                  <c:v>0.88238425099790518</c:v>
                </c:pt>
                <c:pt idx="25">
                  <c:v>0.86675143483956085</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Sheet1!$D$2:$D$27</c:f>
              <c:numCache>
                <c:formatCode>General</c:formatCode>
                <c:ptCount val="26"/>
                <c:pt idx="0">
                  <c:v>1.3551084091188501</c:v>
                </c:pt>
                <c:pt idx="1">
                  <c:v>1.3311005456393799</c:v>
                </c:pt>
                <c:pt idx="2">
                  <c:v>1.3075180189853399</c:v>
                </c:pt>
                <c:pt idx="3">
                  <c:v>1.2843532936500699</c:v>
                </c:pt>
                <c:pt idx="4">
                  <c:v>1.2615989676301878</c:v>
                </c:pt>
                <c:pt idx="5">
                  <c:v>1.2392477700603899</c:v>
                </c:pt>
                <c:pt idx="6">
                  <c:v>1.2172925588900898</c:v>
                </c:pt>
                <c:pt idx="7">
                  <c:v>1.1957263186013098</c:v>
                </c:pt>
                <c:pt idx="8">
                  <c:v>1.1745421579669173</c:v>
                </c:pt>
                <c:pt idx="9">
                  <c:v>1.1537333078486498</c:v>
                </c:pt>
                <c:pt idx="10">
                  <c:v>1.1332931190341098</c:v>
                </c:pt>
                <c:pt idx="11">
                  <c:v>1.1132150601121</c:v>
                </c:pt>
                <c:pt idx="12">
                  <c:v>1.0934927153855698</c:v>
                </c:pt>
                <c:pt idx="13">
                  <c:v>1.0741197828215601</c:v>
                </c:pt>
                <c:pt idx="14">
                  <c:v>1.0550900720374894</c:v>
                </c:pt>
                <c:pt idx="15">
                  <c:v>1.0363975023231</c:v>
                </c:pt>
                <c:pt idx="16">
                  <c:v>1.0180361006973699</c:v>
                </c:pt>
                <c:pt idx="17">
                  <c:v>1</c:v>
                </c:pt>
                <c:pt idx="18">
                  <c:v>0.99930729666967666</c:v>
                </c:pt>
                <c:pt idx="19">
                  <c:v>0.99861507317724996</c:v>
                </c:pt>
                <c:pt idx="20">
                  <c:v>0.99792332919034121</c:v>
                </c:pt>
                <c:pt idx="21">
                  <c:v>0.99723206437680356</c:v>
                </c:pt>
                <c:pt idx="22">
                  <c:v>0.99654127840470164</c:v>
                </c:pt>
                <c:pt idx="23">
                  <c:v>0.99585097094233788</c:v>
                </c:pt>
                <c:pt idx="24">
                  <c:v>0.99516114165825587</c:v>
                </c:pt>
                <c:pt idx="25">
                  <c:v>0.99447179022122156</c:v>
                </c:pt>
              </c:numCache>
            </c:numRef>
          </c:yVal>
          <c:smooth val="1"/>
        </c:ser>
        <c:axId val="208209408"/>
        <c:axId val="208211328"/>
      </c:scatterChart>
      <c:valAx>
        <c:axId val="208209408"/>
        <c:scaling>
          <c:orientation val="minMax"/>
          <c:max val="55"/>
          <c:min val="30"/>
        </c:scaling>
        <c:axPos val="b"/>
        <c:title>
          <c:tx>
            <c:rich>
              <a:bodyPr/>
              <a:lstStyle/>
              <a:p>
                <a:pPr>
                  <a:defRPr sz="1700"/>
                </a:pPr>
                <a:r>
                  <a:rPr lang="en-US" sz="1700" dirty="0" smtClean="0"/>
                  <a:t>PCO</a:t>
                </a:r>
                <a:r>
                  <a:rPr lang="en-US" sz="1700" baseline="-25000" dirty="0" smtClean="0"/>
                  <a:t>2</a:t>
                </a:r>
                <a:endParaRPr lang="en-US" sz="1700" baseline="-25000" dirty="0"/>
              </a:p>
            </c:rich>
          </c:tx>
        </c:title>
        <c:numFmt formatCode="#,##0" sourceLinked="0"/>
        <c:tickLblPos val="nextTo"/>
        <c:txPr>
          <a:bodyPr rot="0"/>
          <a:lstStyle/>
          <a:p>
            <a:pPr>
              <a:defRPr sz="1500" b="1"/>
            </a:pPr>
            <a:endParaRPr lang="en-US"/>
          </a:p>
        </c:txPr>
        <c:crossAx val="208211328"/>
        <c:crosses val="autoZero"/>
        <c:crossBetween val="midCat"/>
        <c:majorUnit val="5"/>
      </c:valAx>
      <c:valAx>
        <c:axId val="20821132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0820940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1014"/>
          <c:h val="0.77074260114041016"/>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Sheet1!$B$2:$B$42</c:f>
              <c:numCache>
                <c:formatCode>General</c:formatCode>
                <c:ptCount val="41"/>
                <c:pt idx="0">
                  <c:v>1.2903616716705599</c:v>
                </c:pt>
                <c:pt idx="1">
                  <c:v>1.2772708368397301</c:v>
                </c:pt>
                <c:pt idx="2">
                  <c:v>1.2643128097017846</c:v>
                </c:pt>
                <c:pt idx="3">
                  <c:v>1.2514862429107099</c:v>
                </c:pt>
                <c:pt idx="4">
                  <c:v>1.2387898027895698</c:v>
                </c:pt>
                <c:pt idx="5">
                  <c:v>1.2262221691915982</c:v>
                </c:pt>
                <c:pt idx="6">
                  <c:v>1.2137820353630699</c:v>
                </c:pt>
                <c:pt idx="7">
                  <c:v>1.2014681078073908</c:v>
                </c:pt>
                <c:pt idx="8">
                  <c:v>1.18927910615064</c:v>
                </c:pt>
                <c:pt idx="9">
                  <c:v>1.1772137630083501</c:v>
                </c:pt>
                <c:pt idx="10">
                  <c:v>1.1652708238538207</c:v>
                </c:pt>
                <c:pt idx="11">
                  <c:v>1.15344904688759</c:v>
                </c:pt>
                <c:pt idx="12">
                  <c:v>1.1417472029084299</c:v>
                </c:pt>
                <c:pt idx="13">
                  <c:v>1.1301640751854298</c:v>
                </c:pt>
                <c:pt idx="14">
                  <c:v>1.1186984593315201</c:v>
                </c:pt>
                <c:pt idx="15">
                  <c:v>1.1073491631782661</c:v>
                </c:pt>
                <c:pt idx="16">
                  <c:v>1.096115006651873</c:v>
                </c:pt>
                <c:pt idx="17">
                  <c:v>1.0849948216504799</c:v>
                </c:pt>
                <c:pt idx="18">
                  <c:v>1.0739874519227801</c:v>
                </c:pt>
                <c:pt idx="19">
                  <c:v>1.0630917529477026</c:v>
                </c:pt>
                <c:pt idx="20">
                  <c:v>1.0523065918154599</c:v>
                </c:pt>
                <c:pt idx="21">
                  <c:v>1.0416308471096873</c:v>
                </c:pt>
                <c:pt idx="22">
                  <c:v>1.031063408791</c:v>
                </c:pt>
                <c:pt idx="23">
                  <c:v>1.0206031780813301</c:v>
                </c:pt>
                <c:pt idx="24">
                  <c:v>1.0102490673498898</c:v>
                </c:pt>
                <c:pt idx="25">
                  <c:v>1</c:v>
                </c:pt>
                <c:pt idx="26">
                  <c:v>0.98985491035712903</c:v>
                </c:pt>
                <c:pt idx="27">
                  <c:v>0.97981274355811965</c:v>
                </c:pt>
                <c:pt idx="28">
                  <c:v>0.9698724554414998</c:v>
                </c:pt>
                <c:pt idx="29">
                  <c:v>0.9600330124388976</c:v>
                </c:pt>
                <c:pt idx="30">
                  <c:v>0.95029339146758163</c:v>
                </c:pt>
                <c:pt idx="31">
                  <c:v>0.94065257982411399</c:v>
                </c:pt>
                <c:pt idx="32">
                  <c:v>0.93110957507900005</c:v>
                </c:pt>
                <c:pt idx="33">
                  <c:v>0.92166338497248756</c:v>
                </c:pt>
                <c:pt idx="34">
                  <c:v>0.91231302731138997</c:v>
                </c:pt>
                <c:pt idx="35">
                  <c:v>0.90305752986694887</c:v>
                </c:pt>
                <c:pt idx="36">
                  <c:v>0.89389593027379333</c:v>
                </c:pt>
                <c:pt idx="37">
                  <c:v>0.88482727592976096</c:v>
                </c:pt>
                <c:pt idx="38">
                  <c:v>0.87585062389699664</c:v>
                </c:pt>
                <c:pt idx="39">
                  <c:v>0.86696504080379966</c:v>
                </c:pt>
                <c:pt idx="40">
                  <c:v>0.85816960274760601</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Sheet1!$C$2:$C$42</c:f>
              <c:numCache>
                <c:formatCode>General</c:formatCode>
                <c:ptCount val="41"/>
                <c:pt idx="0">
                  <c:v>1.0038147378519198</c:v>
                </c:pt>
                <c:pt idx="1">
                  <c:v>1.0036618693038999</c:v>
                </c:pt>
                <c:pt idx="2">
                  <c:v>1.0035090240358699</c:v>
                </c:pt>
                <c:pt idx="3">
                  <c:v>1.0033562020442717</c:v>
                </c:pt>
                <c:pt idx="4">
                  <c:v>1.0032034033255799</c:v>
                </c:pt>
                <c:pt idx="5">
                  <c:v>1.0030506278762401</c:v>
                </c:pt>
                <c:pt idx="6">
                  <c:v>1.0028978756927001</c:v>
                </c:pt>
                <c:pt idx="7">
                  <c:v>1.0027451467714301</c:v>
                </c:pt>
                <c:pt idx="8">
                  <c:v>1.00259244110889</c:v>
                </c:pt>
                <c:pt idx="9">
                  <c:v>1.0024397587015199</c:v>
                </c:pt>
                <c:pt idx="10">
                  <c:v>1.0022870995457982</c:v>
                </c:pt>
                <c:pt idx="11">
                  <c:v>1.0021344636381599</c:v>
                </c:pt>
                <c:pt idx="12">
                  <c:v>1.0019818509750826</c:v>
                </c:pt>
                <c:pt idx="13">
                  <c:v>1.0018292615530398</c:v>
                </c:pt>
                <c:pt idx="14">
                  <c:v>1.0016766953684453</c:v>
                </c:pt>
                <c:pt idx="15">
                  <c:v>1.0015241524178069</c:v>
                </c:pt>
                <c:pt idx="16">
                  <c:v>1.0013716326975817</c:v>
                </c:pt>
                <c:pt idx="17">
                  <c:v>1.00121913620422</c:v>
                </c:pt>
                <c:pt idx="18">
                  <c:v>1.0010666629341587</c:v>
                </c:pt>
                <c:pt idx="19">
                  <c:v>1.0009142128839117</c:v>
                </c:pt>
                <c:pt idx="20">
                  <c:v>1.0007617860499094</c:v>
                </c:pt>
                <c:pt idx="21">
                  <c:v>1.0006093824286326</c:v>
                </c:pt>
                <c:pt idx="22">
                  <c:v>1.0004570020165477</c:v>
                </c:pt>
                <c:pt idx="23">
                  <c:v>1.0003046448100898</c:v>
                </c:pt>
                <c:pt idx="24">
                  <c:v>1.0001523108057573</c:v>
                </c:pt>
                <c:pt idx="25">
                  <c:v>1</c:v>
                </c:pt>
                <c:pt idx="26">
                  <c:v>0.97996197962658282</c:v>
                </c:pt>
                <c:pt idx="27">
                  <c:v>0.96032548151364205</c:v>
                </c:pt>
                <c:pt idx="28">
                  <c:v>0.94108245994995099</c:v>
                </c:pt>
                <c:pt idx="29">
                  <c:v>0.92222503044441351</c:v>
                </c:pt>
                <c:pt idx="30">
                  <c:v>0.90374546649549137</c:v>
                </c:pt>
                <c:pt idx="31">
                  <c:v>0.88563619642545899</c:v>
                </c:pt>
                <c:pt idx="32">
                  <c:v>0.86788980027805163</c:v>
                </c:pt>
                <c:pt idx="33">
                  <c:v>0.85049900677819712</c:v>
                </c:pt>
                <c:pt idx="34">
                  <c:v>0.83345669035279302</c:v>
                </c:pt>
                <c:pt idx="35">
                  <c:v>0.81675586821114265</c:v>
                </c:pt>
                <c:pt idx="36">
                  <c:v>0.80038969748381705</c:v>
                </c:pt>
                <c:pt idx="37">
                  <c:v>0.78435147241895464</c:v>
                </c:pt>
                <c:pt idx="38">
                  <c:v>0.76863462163470653</c:v>
                </c:pt>
                <c:pt idx="39">
                  <c:v>0.75323270542666187</c:v>
                </c:pt>
                <c:pt idx="40">
                  <c:v>0.73813941312940712</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Sheet1!$D$2:$D$42</c:f>
              <c:numCache>
                <c:formatCode>General</c:formatCode>
                <c:ptCount val="41"/>
                <c:pt idx="0">
                  <c:v>1.6587057162355201</c:v>
                </c:pt>
                <c:pt idx="1">
                  <c:v>1.6254685373000799</c:v>
                </c:pt>
                <c:pt idx="2">
                  <c:v>1.5928973656333001</c:v>
                </c:pt>
                <c:pt idx="3">
                  <c:v>1.5609788557679698</c:v>
                </c:pt>
                <c:pt idx="4">
                  <c:v>1.52969992965361</c:v>
                </c:pt>
                <c:pt idx="5">
                  <c:v>1.4990477712979899</c:v>
                </c:pt>
                <c:pt idx="6">
                  <c:v>1.4690098215159899</c:v>
                </c:pt>
                <c:pt idx="7">
                  <c:v>1.4395737727836917</c:v>
                </c:pt>
                <c:pt idx="8">
                  <c:v>1.4107275641956101</c:v>
                </c:pt>
                <c:pt idx="9">
                  <c:v>1.3824593765229101</c:v>
                </c:pt>
                <c:pt idx="10">
                  <c:v>1.3547576273707291</c:v>
                </c:pt>
                <c:pt idx="11">
                  <c:v>1.32761096643242</c:v>
                </c:pt>
                <c:pt idx="12">
                  <c:v>1.3010082708390598</c:v>
                </c:pt>
                <c:pt idx="13">
                  <c:v>1.2749386406019998</c:v>
                </c:pt>
                <c:pt idx="14">
                  <c:v>1.2493913941467598</c:v>
                </c:pt>
                <c:pt idx="15">
                  <c:v>1.2243560639364701</c:v>
                </c:pt>
                <c:pt idx="16">
                  <c:v>1.1998223921829692</c:v>
                </c:pt>
                <c:pt idx="17">
                  <c:v>1.1757803266439373</c:v>
                </c:pt>
                <c:pt idx="18">
                  <c:v>1.15222001650397</c:v>
                </c:pt>
                <c:pt idx="19">
                  <c:v>1.1291318083385999</c:v>
                </c:pt>
                <c:pt idx="20">
                  <c:v>1.1065062421588299</c:v>
                </c:pt>
                <c:pt idx="21">
                  <c:v>1.0843340475351326</c:v>
                </c:pt>
                <c:pt idx="22">
                  <c:v>1.0626061397990301</c:v>
                </c:pt>
                <c:pt idx="23">
                  <c:v>1.0413136163208199</c:v>
                </c:pt>
                <c:pt idx="24">
                  <c:v>1.0204477528618601</c:v>
                </c:pt>
                <c:pt idx="25">
                  <c:v>1</c:v>
                </c:pt>
                <c:pt idx="26">
                  <c:v>0.99984771238929981</c:v>
                </c:pt>
                <c:pt idx="27">
                  <c:v>0.99969544797011112</c:v>
                </c:pt>
                <c:pt idx="28">
                  <c:v>0.99954320673890296</c:v>
                </c:pt>
                <c:pt idx="29">
                  <c:v>0.99939098869215259</c:v>
                </c:pt>
                <c:pt idx="30">
                  <c:v>0.99923879382632186</c:v>
                </c:pt>
                <c:pt idx="31">
                  <c:v>0.99908662213789001</c:v>
                </c:pt>
                <c:pt idx="32">
                  <c:v>0.99893447362332166</c:v>
                </c:pt>
                <c:pt idx="33">
                  <c:v>0.99878234827907897</c:v>
                </c:pt>
                <c:pt idx="34">
                  <c:v>0.99863024610164597</c:v>
                </c:pt>
                <c:pt idx="35">
                  <c:v>0.99847816708748949</c:v>
                </c:pt>
                <c:pt idx="36">
                  <c:v>0.99832611123308301</c:v>
                </c:pt>
                <c:pt idx="37">
                  <c:v>0.99817407853490003</c:v>
                </c:pt>
                <c:pt idx="38">
                  <c:v>0.99802206898941159</c:v>
                </c:pt>
                <c:pt idx="39">
                  <c:v>0.9978700825931015</c:v>
                </c:pt>
                <c:pt idx="40">
                  <c:v>0.99771811934242349</c:v>
                </c:pt>
              </c:numCache>
            </c:numRef>
          </c:yVal>
          <c:smooth val="1"/>
        </c:ser>
        <c:axId val="209678336"/>
        <c:axId val="209680256"/>
      </c:scatterChart>
      <c:valAx>
        <c:axId val="209678336"/>
        <c:scaling>
          <c:orientation val="minMax"/>
          <c:max val="185"/>
          <c:min val="150"/>
        </c:scaling>
        <c:axPos val="b"/>
        <c:title>
          <c:tx>
            <c:rich>
              <a:bodyPr/>
              <a:lstStyle/>
              <a:p>
                <a:pPr>
                  <a:defRPr sz="1700"/>
                </a:pPr>
                <a:r>
                  <a:rPr lang="en-US" sz="1700" dirty="0" smtClean="0"/>
                  <a:t>Donor Height (cm)</a:t>
                </a:r>
                <a:endParaRPr lang="en-US" sz="1700" dirty="0"/>
              </a:p>
            </c:rich>
          </c:tx>
        </c:title>
        <c:numFmt formatCode="#,##0" sourceLinked="0"/>
        <c:tickLblPos val="nextTo"/>
        <c:txPr>
          <a:bodyPr rot="0"/>
          <a:lstStyle/>
          <a:p>
            <a:pPr>
              <a:defRPr sz="1500" b="1"/>
            </a:pPr>
            <a:endParaRPr lang="en-US"/>
          </a:p>
        </c:txPr>
        <c:crossAx val="209680256"/>
        <c:crosses val="autoZero"/>
        <c:crossBetween val="midCat"/>
        <c:majorUnit val="5"/>
      </c:valAx>
      <c:valAx>
        <c:axId val="20968025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0967833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4"/>
          <c:y val="3.3590508847684365E-2"/>
          <c:w val="0.85968051006900881"/>
          <c:h val="0.79616642199386056"/>
        </c:manualLayout>
      </c:layout>
      <c:scatterChart>
        <c:scatterStyle val="smoothMarker"/>
        <c:ser>
          <c:idx val="0"/>
          <c:order val="0"/>
          <c:tx>
            <c:strRef>
              <c:f>Sheet1!$A$1</c:f>
              <c:strCache>
                <c:ptCount val="1"/>
                <c:pt idx="0">
                  <c:v>Recipient Age</c:v>
                </c:pt>
              </c:strCache>
            </c:strRef>
          </c:tx>
          <c:spPr>
            <a:ln w="41275">
              <a:solidFill>
                <a:srgbClr val="00FF00"/>
              </a:solidFill>
            </a:ln>
          </c:spPr>
          <c:marker>
            <c:symbol val="none"/>
          </c:marker>
          <c:xVal>
            <c:numRef>
              <c:f>Sheet1!$A$2:$A$32</c:f>
              <c:numCache>
                <c:formatCode>General</c:formatCode>
                <c:ptCount val="31"/>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numCache>
            </c:numRef>
          </c:xVal>
          <c:yVal>
            <c:numRef>
              <c:f>Sheet1!$B$2:$B$32</c:f>
              <c:numCache>
                <c:formatCode>General</c:formatCode>
                <c:ptCount val="31"/>
                <c:pt idx="0">
                  <c:v>0.446679406075562</c:v>
                </c:pt>
                <c:pt idx="1">
                  <c:v>0.460743508865195</c:v>
                </c:pt>
                <c:pt idx="2">
                  <c:v>0.47525043257871274</c:v>
                </c:pt>
                <c:pt idx="3">
                  <c:v>0.49021411983111801</c:v>
                </c:pt>
                <c:pt idx="4">
                  <c:v>0.50564895223320172</c:v>
                </c:pt>
                <c:pt idx="5">
                  <c:v>0.52156976421366252</c:v>
                </c:pt>
                <c:pt idx="6">
                  <c:v>0.53799185727660193</c:v>
                </c:pt>
                <c:pt idx="7">
                  <c:v>0.55493101470764949</c:v>
                </c:pt>
                <c:pt idx="8">
                  <c:v>0.57240351674344903</c:v>
                </c:pt>
                <c:pt idx="9">
                  <c:v>0.59042615621849603</c:v>
                </c:pt>
                <c:pt idx="10">
                  <c:v>0.60901625470479304</c:v>
                </c:pt>
                <c:pt idx="11">
                  <c:v>0.62819167915961871</c:v>
                </c:pt>
                <c:pt idx="12">
                  <c:v>0.64797815697431271</c:v>
                </c:pt>
                <c:pt idx="13">
                  <c:v>0.66843302793316395</c:v>
                </c:pt>
                <c:pt idx="14">
                  <c:v>0.689626799944425</c:v>
                </c:pt>
                <c:pt idx="15">
                  <c:v>0.71163680868097401</c:v>
                </c:pt>
                <c:pt idx="16">
                  <c:v>0.73454780813950071</c:v>
                </c:pt>
                <c:pt idx="17">
                  <c:v>0.75845264373611598</c:v>
                </c:pt>
                <c:pt idx="18">
                  <c:v>0.78345301830331004</c:v>
                </c:pt>
                <c:pt idx="19">
                  <c:v>0.809660366092809</c:v>
                </c:pt>
                <c:pt idx="20">
                  <c:v>0.83719684828608565</c:v>
                </c:pt>
                <c:pt idx="21">
                  <c:v>0.86619648669629801</c:v>
                </c:pt>
                <c:pt idx="22">
                  <c:v>0.896806461280519</c:v>
                </c:pt>
                <c:pt idx="23">
                  <c:v>0.92918858110525571</c:v>
                </c:pt>
                <c:pt idx="24">
                  <c:v>0.96352097066843201</c:v>
                </c:pt>
                <c:pt idx="25">
                  <c:v>1</c:v>
                </c:pt>
                <c:pt idx="26">
                  <c:v>1.03880736838367</c:v>
                </c:pt>
                <c:pt idx="27">
                  <c:v>1.0799961748736999</c:v>
                </c:pt>
                <c:pt idx="28">
                  <c:v>1.1235771212314787</c:v>
                </c:pt>
                <c:pt idx="29">
                  <c:v>1.1695487837118901</c:v>
                </c:pt>
                <c:pt idx="30">
                  <c:v>1.2178950911983328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Sheet1!$A$2:$A$32</c:f>
              <c:numCache>
                <c:formatCode>General</c:formatCode>
                <c:ptCount val="31"/>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numCache>
            </c:numRef>
          </c:xVal>
          <c:yVal>
            <c:numRef>
              <c:f>Sheet1!$C$2:$C$32</c:f>
              <c:numCache>
                <c:formatCode>General</c:formatCode>
                <c:ptCount val="31"/>
                <c:pt idx="0">
                  <c:v>0.30983812888175932</c:v>
                </c:pt>
                <c:pt idx="1">
                  <c:v>0.32535844380401402</c:v>
                </c:pt>
                <c:pt idx="2">
                  <c:v>0.34164517243144993</c:v>
                </c:pt>
                <c:pt idx="3">
                  <c:v>0.35873361763272099</c:v>
                </c:pt>
                <c:pt idx="4">
                  <c:v>0.37665997262158402</c:v>
                </c:pt>
                <c:pt idx="5">
                  <c:v>0.39546106746772935</c:v>
                </c:pt>
                <c:pt idx="6">
                  <c:v>0.41517397941696732</c:v>
                </c:pt>
                <c:pt idx="7">
                  <c:v>0.43583543840959299</c:v>
                </c:pt>
                <c:pt idx="8">
                  <c:v>0.45748091901641164</c:v>
                </c:pt>
                <c:pt idx="9">
                  <c:v>0.48014324234361</c:v>
                </c:pt>
                <c:pt idx="10">
                  <c:v>0.50385039470943449</c:v>
                </c:pt>
                <c:pt idx="11">
                  <c:v>0.528622063697611</c:v>
                </c:pt>
                <c:pt idx="12">
                  <c:v>0.55445823715362264</c:v>
                </c:pt>
                <c:pt idx="13">
                  <c:v>0.58131909053432096</c:v>
                </c:pt>
                <c:pt idx="14">
                  <c:v>0.60914880431181129</c:v>
                </c:pt>
                <c:pt idx="15">
                  <c:v>0.63788812371344605</c:v>
                </c:pt>
                <c:pt idx="16">
                  <c:v>0.66748530930308758</c:v>
                </c:pt>
                <c:pt idx="17">
                  <c:v>0.69791419484338502</c:v>
                </c:pt>
                <c:pt idx="18">
                  <c:v>0.72920091746608628</c:v>
                </c:pt>
                <c:pt idx="19">
                  <c:v>0.7614586327995283</c:v>
                </c:pt>
                <c:pt idx="20">
                  <c:v>0.79492521087355128</c:v>
                </c:pt>
                <c:pt idx="21">
                  <c:v>0.82999439001532704</c:v>
                </c:pt>
                <c:pt idx="22">
                  <c:v>0.86723063870107264</c:v>
                </c:pt>
                <c:pt idx="23">
                  <c:v>0.90736507869993199</c:v>
                </c:pt>
                <c:pt idx="24">
                  <c:v>0.95128058439381402</c:v>
                </c:pt>
                <c:pt idx="25">
                  <c:v>1</c:v>
                </c:pt>
                <c:pt idx="26">
                  <c:v>1.023293487495661</c:v>
                </c:pt>
                <c:pt idx="27">
                  <c:v>1.0456163576967799</c:v>
                </c:pt>
                <c:pt idx="28">
                  <c:v>1.0669895132453899</c:v>
                </c:pt>
                <c:pt idx="29">
                  <c:v>1.0875438508036399</c:v>
                </c:pt>
                <c:pt idx="30">
                  <c:v>1.10748735740071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Sheet1!$A$2:$A$32</c:f>
              <c:numCache>
                <c:formatCode>General</c:formatCode>
                <c:ptCount val="31"/>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numCache>
            </c:numRef>
          </c:xVal>
          <c:yVal>
            <c:numRef>
              <c:f>Sheet1!$D$2:$D$32</c:f>
              <c:numCache>
                <c:formatCode>General</c:formatCode>
                <c:ptCount val="31"/>
                <c:pt idx="0">
                  <c:v>0.64395719317089328</c:v>
                </c:pt>
                <c:pt idx="1">
                  <c:v>0.65246372117912499</c:v>
                </c:pt>
                <c:pt idx="2">
                  <c:v>0.66110395197102401</c:v>
                </c:pt>
                <c:pt idx="3">
                  <c:v>0.66988392352966664</c:v>
                </c:pt>
                <c:pt idx="4">
                  <c:v>0.6788108147382077</c:v>
                </c:pt>
                <c:pt idx="5">
                  <c:v>0.68789330055632103</c:v>
                </c:pt>
                <c:pt idx="6">
                  <c:v>0.69714204850308559</c:v>
                </c:pt>
                <c:pt idx="7">
                  <c:v>0.70657042531510705</c:v>
                </c:pt>
                <c:pt idx="8">
                  <c:v>0.716195522831227</c:v>
                </c:pt>
                <c:pt idx="9">
                  <c:v>0.72603967983677864</c:v>
                </c:pt>
                <c:pt idx="10">
                  <c:v>0.73613279336329263</c:v>
                </c:pt>
                <c:pt idx="11">
                  <c:v>0.74651591915223858</c:v>
                </c:pt>
                <c:pt idx="12">
                  <c:v>0.75727198872777801</c:v>
                </c:pt>
                <c:pt idx="13">
                  <c:v>0.76860147913123</c:v>
                </c:pt>
                <c:pt idx="14">
                  <c:v>0.78073718578317797</c:v>
                </c:pt>
                <c:pt idx="15">
                  <c:v>0.79391186109797196</c:v>
                </c:pt>
                <c:pt idx="16">
                  <c:v>0.80834810133258195</c:v>
                </c:pt>
                <c:pt idx="17">
                  <c:v>0.82424231666386472</c:v>
                </c:pt>
                <c:pt idx="18">
                  <c:v>0.84174144215489866</c:v>
                </c:pt>
                <c:pt idx="19">
                  <c:v>0.86091335784242951</c:v>
                </c:pt>
                <c:pt idx="20">
                  <c:v>0.88171635921564229</c:v>
                </c:pt>
                <c:pt idx="21">
                  <c:v>0.90397762031999895</c:v>
                </c:pt>
                <c:pt idx="22">
                  <c:v>0.9273909305131387</c:v>
                </c:pt>
                <c:pt idx="23">
                  <c:v>0.95153697174842644</c:v>
                </c:pt>
                <c:pt idx="24">
                  <c:v>0.9759188573258053</c:v>
                </c:pt>
                <c:pt idx="25">
                  <c:v>1</c:v>
                </c:pt>
                <c:pt idx="26">
                  <c:v>1.0545564511009999</c:v>
                </c:pt>
                <c:pt idx="27">
                  <c:v>1.1155063988393219</c:v>
                </c:pt>
                <c:pt idx="28">
                  <c:v>1.1831658434158001</c:v>
                </c:pt>
                <c:pt idx="29">
                  <c:v>1.2577371997195199</c:v>
                </c:pt>
                <c:pt idx="30">
                  <c:v>1.3393096031780198</c:v>
                </c:pt>
              </c:numCache>
            </c:numRef>
          </c:yVal>
          <c:smooth val="1"/>
        </c:ser>
        <c:axId val="210185216"/>
        <c:axId val="210199680"/>
      </c:scatterChart>
      <c:valAx>
        <c:axId val="210185216"/>
        <c:scaling>
          <c:orientation val="minMax"/>
          <c:max val="65"/>
          <c:min val="35"/>
        </c:scaling>
        <c:axPos val="b"/>
        <c:title>
          <c:tx>
            <c:rich>
              <a:bodyPr/>
              <a:lstStyle/>
              <a:p>
                <a:pPr>
                  <a:defRPr sz="1700"/>
                </a:pPr>
                <a:r>
                  <a:rPr lang="en-US" sz="1700" dirty="0" smtClean="0"/>
                  <a:t>Recipient Age</a:t>
                </a:r>
                <a:endParaRPr lang="en-US" sz="1700" dirty="0"/>
              </a:p>
            </c:rich>
          </c:tx>
        </c:title>
        <c:numFmt formatCode="#,##0" sourceLinked="0"/>
        <c:tickLblPos val="nextTo"/>
        <c:txPr>
          <a:bodyPr rot="0"/>
          <a:lstStyle/>
          <a:p>
            <a:pPr>
              <a:defRPr sz="1500" b="1"/>
            </a:pPr>
            <a:endParaRPr lang="en-US"/>
          </a:p>
        </c:txPr>
        <c:crossAx val="210199680"/>
        <c:crosses val="autoZero"/>
        <c:crossBetween val="midCat"/>
        <c:majorUnit val="5"/>
      </c:valAx>
      <c:valAx>
        <c:axId val="21019968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1018521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5870135798244244E-2"/>
          <c:y val="4.6022612558045933E-2"/>
          <c:w val="0.87655779984021409"/>
          <c:h val="0.77017282455078506"/>
        </c:manualLayout>
      </c:layout>
      <c:areaChart>
        <c:grouping val="stacked"/>
        <c:ser>
          <c:idx val="0"/>
          <c:order val="0"/>
          <c:tx>
            <c:strRef>
              <c:f>Sheet1!$B$1</c:f>
              <c:strCache>
                <c:ptCount val="1"/>
                <c:pt idx="0">
                  <c:v>CF</c:v>
                </c:pt>
              </c:strCache>
            </c:strRef>
          </c:tx>
          <c:spPr>
            <a:solidFill>
              <a:srgbClr val="990099"/>
            </a:solidFill>
            <a:ln>
              <a:solidFill>
                <a:schemeClr val="bg2"/>
              </a:solidFill>
            </a:ln>
          </c:spP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Sheet1!$B$2:$B$23</c:f>
              <c:numCache>
                <c:formatCode>General</c:formatCode>
                <c:ptCount val="22"/>
                <c:pt idx="0">
                  <c:v>14.411800000000001</c:v>
                </c:pt>
                <c:pt idx="1">
                  <c:v>13.065300000000002</c:v>
                </c:pt>
                <c:pt idx="2">
                  <c:v>14.7563</c:v>
                </c:pt>
                <c:pt idx="3">
                  <c:v>14.902400000000076</c:v>
                </c:pt>
                <c:pt idx="4">
                  <c:v>14.8279</c:v>
                </c:pt>
                <c:pt idx="5">
                  <c:v>16.970199999999803</c:v>
                </c:pt>
                <c:pt idx="6">
                  <c:v>16.571899999999999</c:v>
                </c:pt>
                <c:pt idx="7">
                  <c:v>17.741900000000001</c:v>
                </c:pt>
                <c:pt idx="8">
                  <c:v>17.864799999999889</c:v>
                </c:pt>
                <c:pt idx="9">
                  <c:v>16.541399999999989</c:v>
                </c:pt>
                <c:pt idx="10">
                  <c:v>16.321400000000001</c:v>
                </c:pt>
                <c:pt idx="11">
                  <c:v>16.616700000000005</c:v>
                </c:pt>
                <c:pt idx="12">
                  <c:v>17.169</c:v>
                </c:pt>
                <c:pt idx="13">
                  <c:v>18.018999999999988</c:v>
                </c:pt>
                <c:pt idx="14">
                  <c:v>18.3003</c:v>
                </c:pt>
                <c:pt idx="15">
                  <c:v>16.652899999999999</c:v>
                </c:pt>
                <c:pt idx="16">
                  <c:v>17.3813</c:v>
                </c:pt>
                <c:pt idx="17">
                  <c:v>16.351700000000001</c:v>
                </c:pt>
                <c:pt idx="18">
                  <c:v>15.4093</c:v>
                </c:pt>
                <c:pt idx="19">
                  <c:v>16.214500000000001</c:v>
                </c:pt>
                <c:pt idx="20">
                  <c:v>15.7799</c:v>
                </c:pt>
                <c:pt idx="21">
                  <c:v>15.996600000000004</c:v>
                </c:pt>
              </c:numCache>
            </c:numRef>
          </c:val>
        </c:ser>
        <c:ser>
          <c:idx val="1"/>
          <c:order val="1"/>
          <c:tx>
            <c:strRef>
              <c:f>Sheet1!$C$1</c:f>
              <c:strCache>
                <c:ptCount val="1"/>
                <c:pt idx="0">
                  <c:v>IPF</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Sheet1!$C$2:$C$23</c:f>
              <c:numCache>
                <c:formatCode>General</c:formatCode>
                <c:ptCount val="22"/>
                <c:pt idx="0">
                  <c:v>20.2941</c:v>
                </c:pt>
                <c:pt idx="1">
                  <c:v>18.927999999999987</c:v>
                </c:pt>
                <c:pt idx="2">
                  <c:v>14.361000000000002</c:v>
                </c:pt>
                <c:pt idx="3">
                  <c:v>13.977400000000006</c:v>
                </c:pt>
                <c:pt idx="4">
                  <c:v>13.5922</c:v>
                </c:pt>
                <c:pt idx="5">
                  <c:v>14.983400000000024</c:v>
                </c:pt>
                <c:pt idx="6">
                  <c:v>18.765199999999734</c:v>
                </c:pt>
                <c:pt idx="7">
                  <c:v>16.055700000000002</c:v>
                </c:pt>
                <c:pt idx="8">
                  <c:v>17.864799999999889</c:v>
                </c:pt>
                <c:pt idx="9">
                  <c:v>17.635000000000005</c:v>
                </c:pt>
                <c:pt idx="10">
                  <c:v>16.133099999999999</c:v>
                </c:pt>
                <c:pt idx="11">
                  <c:v>16.916599999999889</c:v>
                </c:pt>
                <c:pt idx="12">
                  <c:v>17.976299999999803</c:v>
                </c:pt>
                <c:pt idx="13">
                  <c:v>19.7576</c:v>
                </c:pt>
                <c:pt idx="14">
                  <c:v>22.646100000000001</c:v>
                </c:pt>
                <c:pt idx="15">
                  <c:v>24.730699999999889</c:v>
                </c:pt>
                <c:pt idx="16">
                  <c:v>25.076599999999889</c:v>
                </c:pt>
                <c:pt idx="17">
                  <c:v>27.725299999999763</c:v>
                </c:pt>
                <c:pt idx="18">
                  <c:v>28.434200000000001</c:v>
                </c:pt>
                <c:pt idx="19">
                  <c:v>28.488399999999668</c:v>
                </c:pt>
                <c:pt idx="20">
                  <c:v>28.143899999999999</c:v>
                </c:pt>
                <c:pt idx="21">
                  <c:v>28.8566</c:v>
                </c:pt>
              </c:numCache>
            </c:numRef>
          </c:val>
        </c:ser>
        <c:ser>
          <c:idx val="2"/>
          <c:order val="2"/>
          <c:tx>
            <c:strRef>
              <c:f>Sheet1!$D$1</c:f>
              <c:strCache>
                <c:ptCount val="1"/>
                <c:pt idx="0">
                  <c:v>COPD</c:v>
                </c:pt>
              </c:strCache>
            </c:strRef>
          </c:tx>
          <c:spPr>
            <a:gradFill flip="none" rotWithShape="1">
              <a:gsLst>
                <a:gs pos="0">
                  <a:srgbClr val="00B050"/>
                </a:gs>
                <a:gs pos="50000">
                  <a:srgbClr val="00FF00"/>
                </a:gs>
                <a:gs pos="100000">
                  <a:srgbClr val="00B050"/>
                </a:gs>
              </a:gsLst>
              <a:lin ang="10800000" scaled="1"/>
              <a:tileRect/>
            </a:gradFill>
            <a:ln>
              <a:solidFill>
                <a:srgbClr val="000000"/>
              </a:solidFill>
            </a:ln>
          </c:spP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Sheet1!$D$2:$D$23</c:f>
              <c:numCache>
                <c:formatCode>General</c:formatCode>
                <c:ptCount val="22"/>
                <c:pt idx="0">
                  <c:v>20.2941</c:v>
                </c:pt>
                <c:pt idx="1">
                  <c:v>25.963099999999763</c:v>
                </c:pt>
                <c:pt idx="2">
                  <c:v>30.830000000000005</c:v>
                </c:pt>
                <c:pt idx="3">
                  <c:v>37.4101</c:v>
                </c:pt>
                <c:pt idx="4">
                  <c:v>37.599300000000063</c:v>
                </c:pt>
                <c:pt idx="5">
                  <c:v>35.761600000000001</c:v>
                </c:pt>
                <c:pt idx="6">
                  <c:v>36.068200000000012</c:v>
                </c:pt>
                <c:pt idx="7">
                  <c:v>36.290300000000379</c:v>
                </c:pt>
                <c:pt idx="8">
                  <c:v>38.363</c:v>
                </c:pt>
                <c:pt idx="9">
                  <c:v>40.3964</c:v>
                </c:pt>
                <c:pt idx="10">
                  <c:v>40.301299999999998</c:v>
                </c:pt>
                <c:pt idx="11">
                  <c:v>40.371899999999997</c:v>
                </c:pt>
                <c:pt idx="12">
                  <c:v>38.320800000000006</c:v>
                </c:pt>
                <c:pt idx="13">
                  <c:v>37.565900000000013</c:v>
                </c:pt>
                <c:pt idx="14">
                  <c:v>34.862400000000001</c:v>
                </c:pt>
                <c:pt idx="15">
                  <c:v>32.642900000000012</c:v>
                </c:pt>
                <c:pt idx="16">
                  <c:v>33.154699999999998</c:v>
                </c:pt>
                <c:pt idx="17">
                  <c:v>31.395299999999889</c:v>
                </c:pt>
                <c:pt idx="18">
                  <c:v>30.960899999999889</c:v>
                </c:pt>
                <c:pt idx="19">
                  <c:v>29.554300000000001</c:v>
                </c:pt>
                <c:pt idx="20">
                  <c:v>28.627600000000001</c:v>
                </c:pt>
                <c:pt idx="21">
                  <c:v>29.740499999999766</c:v>
                </c:pt>
              </c:numCache>
            </c:numRef>
          </c:val>
        </c:ser>
        <c:ser>
          <c:idx val="3"/>
          <c:order val="3"/>
          <c:tx>
            <c:strRef>
              <c:f>Sheet1!$E$1</c:f>
              <c:strCache>
                <c:ptCount val="1"/>
                <c:pt idx="0">
                  <c:v>Alpha-1</c:v>
                </c:pt>
              </c:strCache>
            </c:strRef>
          </c:tx>
          <c:spPr>
            <a:solidFill>
              <a:srgbClr val="FF0000"/>
            </a:solidFill>
            <a:ln>
              <a:solidFill>
                <a:srgbClr val="000000"/>
              </a:solidFill>
            </a:ln>
          </c:spP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Sheet1!$E$2:$E$23</c:f>
              <c:numCache>
                <c:formatCode>General</c:formatCode>
                <c:ptCount val="22"/>
                <c:pt idx="0">
                  <c:v>17.058800000000005</c:v>
                </c:pt>
                <c:pt idx="1">
                  <c:v>15.9129</c:v>
                </c:pt>
                <c:pt idx="2">
                  <c:v>17.91829999999981</c:v>
                </c:pt>
                <c:pt idx="3">
                  <c:v>12.8469</c:v>
                </c:pt>
                <c:pt idx="4">
                  <c:v>11.0327</c:v>
                </c:pt>
                <c:pt idx="5">
                  <c:v>11.092700000000002</c:v>
                </c:pt>
                <c:pt idx="6">
                  <c:v>9.0983000000000001</c:v>
                </c:pt>
                <c:pt idx="7">
                  <c:v>10.2639</c:v>
                </c:pt>
                <c:pt idx="8">
                  <c:v>10.035600000000002</c:v>
                </c:pt>
                <c:pt idx="9">
                  <c:v>8.0656000000000247</c:v>
                </c:pt>
                <c:pt idx="10">
                  <c:v>8.7883999999999993</c:v>
                </c:pt>
                <c:pt idx="11">
                  <c:v>8.5183</c:v>
                </c:pt>
                <c:pt idx="12">
                  <c:v>8.5038</c:v>
                </c:pt>
                <c:pt idx="13">
                  <c:v>6.9546999999999999</c:v>
                </c:pt>
                <c:pt idx="14">
                  <c:v>6.7117000000000004</c:v>
                </c:pt>
                <c:pt idx="15">
                  <c:v>4.8882000000000003</c:v>
                </c:pt>
                <c:pt idx="16">
                  <c:v>4.3644999999999845</c:v>
                </c:pt>
                <c:pt idx="17">
                  <c:v>3.9971000000000001</c:v>
                </c:pt>
                <c:pt idx="18">
                  <c:v>3.5943000000000001</c:v>
                </c:pt>
                <c:pt idx="19">
                  <c:v>3.3268999999999767</c:v>
                </c:pt>
                <c:pt idx="20">
                  <c:v>3.5066999999999977</c:v>
                </c:pt>
                <c:pt idx="21">
                  <c:v>3.5357999999999987</c:v>
                </c:pt>
              </c:numCache>
            </c:numRef>
          </c:val>
        </c:ser>
        <c:ser>
          <c:idx val="4"/>
          <c:order val="4"/>
          <c:tx>
            <c:strRef>
              <c:f>Sheet1!$F$1</c:f>
              <c:strCache>
                <c:ptCount val="1"/>
                <c:pt idx="0">
                  <c:v>IPAH</c:v>
                </c:pt>
              </c:strCache>
            </c:strRef>
          </c:tx>
          <c:spPr>
            <a:solidFill>
              <a:schemeClr val="bg1">
                <a:lumMod val="50000"/>
                <a:lumOff val="50000"/>
              </a:schemeClr>
            </a:solidFill>
            <a:ln>
              <a:solidFill>
                <a:srgbClr val="000000"/>
              </a:solidFill>
            </a:ln>
          </c:spP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Sheet1!$F$2:$F$23</c:f>
              <c:numCache>
                <c:formatCode>General</c:formatCode>
                <c:ptCount val="22"/>
                <c:pt idx="0">
                  <c:v>11.764700000000001</c:v>
                </c:pt>
                <c:pt idx="1">
                  <c:v>10.385300000000004</c:v>
                </c:pt>
                <c:pt idx="2">
                  <c:v>10.1449</c:v>
                </c:pt>
                <c:pt idx="3">
                  <c:v>6.5776000000000003</c:v>
                </c:pt>
                <c:pt idx="4">
                  <c:v>7.5022000000000002</c:v>
                </c:pt>
                <c:pt idx="5">
                  <c:v>6.2085999999999997</c:v>
                </c:pt>
                <c:pt idx="6">
                  <c:v>4.8740999999999985</c:v>
                </c:pt>
                <c:pt idx="7">
                  <c:v>4.5454999999999997</c:v>
                </c:pt>
                <c:pt idx="8">
                  <c:v>3.8433999999999999</c:v>
                </c:pt>
                <c:pt idx="9">
                  <c:v>4.0327999999999999</c:v>
                </c:pt>
                <c:pt idx="10">
                  <c:v>3.5781999999999998</c:v>
                </c:pt>
                <c:pt idx="11">
                  <c:v>3.5992999999999977</c:v>
                </c:pt>
                <c:pt idx="12">
                  <c:v>3.6059999999999999</c:v>
                </c:pt>
                <c:pt idx="13">
                  <c:v>3.5827</c:v>
                </c:pt>
                <c:pt idx="14">
                  <c:v>2.6556999999999977</c:v>
                </c:pt>
                <c:pt idx="15">
                  <c:v>2.8168999999999662</c:v>
                </c:pt>
                <c:pt idx="16">
                  <c:v>2.1440000000000001</c:v>
                </c:pt>
                <c:pt idx="17">
                  <c:v>2.0711999999999997</c:v>
                </c:pt>
                <c:pt idx="18">
                  <c:v>2.3487999999999998</c:v>
                </c:pt>
                <c:pt idx="19">
                  <c:v>2.3578999999999977</c:v>
                </c:pt>
                <c:pt idx="20">
                  <c:v>2.7810999999999999</c:v>
                </c:pt>
                <c:pt idx="21">
                  <c:v>2.7088999999999999</c:v>
                </c:pt>
              </c:numCache>
            </c:numRef>
          </c:val>
        </c:ser>
        <c:ser>
          <c:idx val="5"/>
          <c:order val="5"/>
          <c:tx>
            <c:strRef>
              <c:f>Sheet1!$G$1</c:f>
              <c:strCache>
                <c:ptCount val="1"/>
                <c:pt idx="0">
                  <c:v>Re-Tx</c:v>
                </c:pt>
              </c:strCache>
            </c:strRef>
          </c:tx>
          <c:spPr>
            <a:solidFill>
              <a:srgbClr val="FF00FF"/>
            </a:solidFill>
            <a:ln>
              <a:solidFill>
                <a:srgbClr val="000000"/>
              </a:solidFill>
            </a:ln>
          </c:spP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Sheet1!$G$2:$G$23</c:f>
              <c:numCache>
                <c:formatCode>General</c:formatCode>
                <c:ptCount val="22"/>
                <c:pt idx="0">
                  <c:v>5</c:v>
                </c:pt>
                <c:pt idx="1">
                  <c:v>3.0150799999999967</c:v>
                </c:pt>
                <c:pt idx="2">
                  <c:v>2.5032899999999998</c:v>
                </c:pt>
                <c:pt idx="3">
                  <c:v>1.5416199999999998</c:v>
                </c:pt>
                <c:pt idx="4">
                  <c:v>3.2656700000000001</c:v>
                </c:pt>
                <c:pt idx="5">
                  <c:v>1.49007</c:v>
                </c:pt>
                <c:pt idx="6">
                  <c:v>1.7871599999999999</c:v>
                </c:pt>
                <c:pt idx="7">
                  <c:v>2.7126099999999767</c:v>
                </c:pt>
                <c:pt idx="8">
                  <c:v>1.5658399999999881</c:v>
                </c:pt>
                <c:pt idx="9">
                  <c:v>1.8455199999999998</c:v>
                </c:pt>
                <c:pt idx="10">
                  <c:v>1.38104</c:v>
                </c:pt>
                <c:pt idx="11">
                  <c:v>1.9796</c:v>
                </c:pt>
                <c:pt idx="12">
                  <c:v>1.88375</c:v>
                </c:pt>
                <c:pt idx="13">
                  <c:v>2.1074799999999998</c:v>
                </c:pt>
                <c:pt idx="14">
                  <c:v>1.7382899999999999</c:v>
                </c:pt>
                <c:pt idx="15">
                  <c:v>2.85833</c:v>
                </c:pt>
                <c:pt idx="16">
                  <c:v>2.56508</c:v>
                </c:pt>
                <c:pt idx="17">
                  <c:v>3.7427299999999999</c:v>
                </c:pt>
                <c:pt idx="18">
                  <c:v>3.1672600000000002</c:v>
                </c:pt>
                <c:pt idx="19">
                  <c:v>3.7144699999999977</c:v>
                </c:pt>
                <c:pt idx="20">
                  <c:v>3.2345799999999998</c:v>
                </c:pt>
                <c:pt idx="21">
                  <c:v>2.3952099999999716</c:v>
                </c:pt>
              </c:numCache>
            </c:numRef>
          </c:val>
        </c:ser>
        <c:axId val="165128448"/>
        <c:axId val="165142912"/>
      </c:areaChart>
      <c:catAx>
        <c:axId val="165128448"/>
        <c:scaling>
          <c:orientation val="minMax"/>
        </c:scaling>
        <c:axPos val="b"/>
        <c:title>
          <c:tx>
            <c:rich>
              <a:bodyPr/>
              <a:lstStyle/>
              <a:p>
                <a:pPr>
                  <a:defRPr sz="1700"/>
                </a:pPr>
                <a:r>
                  <a:rPr lang="en-US" sz="1700" dirty="0" smtClean="0"/>
                  <a:t>Transplant Year</a:t>
                </a:r>
                <a:endParaRPr lang="en-US" sz="1700" dirty="0"/>
              </a:p>
            </c:rich>
          </c:tx>
          <c:layout/>
        </c:title>
        <c:numFmt formatCode="0" sourceLinked="0"/>
        <c:tickLblPos val="nextTo"/>
        <c:txPr>
          <a:bodyPr rot="-2700000" vert="horz"/>
          <a:lstStyle/>
          <a:p>
            <a:pPr>
              <a:defRPr sz="1400" b="1"/>
            </a:pPr>
            <a:endParaRPr lang="en-US"/>
          </a:p>
        </c:txPr>
        <c:crossAx val="165142912"/>
        <c:crosses val="autoZero"/>
        <c:auto val="1"/>
        <c:lblAlgn val="ctr"/>
        <c:lblOffset val="100"/>
        <c:tickLblSkip val="1"/>
      </c:catAx>
      <c:valAx>
        <c:axId val="165142912"/>
        <c:scaling>
          <c:orientation val="minMax"/>
          <c:max val="100"/>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7841803865425948E-3"/>
              <c:y val="0.2576608669884124"/>
            </c:manualLayout>
          </c:layout>
        </c:title>
        <c:numFmt formatCode="General" sourceLinked="1"/>
        <c:tickLblPos val="nextTo"/>
        <c:txPr>
          <a:bodyPr/>
          <a:lstStyle/>
          <a:p>
            <a:pPr>
              <a:defRPr sz="1500" b="1"/>
            </a:pPr>
            <a:endParaRPr lang="en-US"/>
          </a:p>
        </c:txPr>
        <c:crossAx val="165128448"/>
        <c:crosses val="autoZero"/>
        <c:crossBetween val="midCat"/>
        <c:majorUnit val="20"/>
      </c:valAx>
      <c:spPr>
        <a:solidFill>
          <a:srgbClr val="000000"/>
        </a:solidFill>
        <a:ln w="15875">
          <a:solidFill>
            <a:srgbClr val="FFFFFF"/>
          </a:solidFill>
        </a:ln>
      </c:spPr>
    </c:plotArea>
    <c:legend>
      <c:legendPos val="t"/>
      <c:layout>
        <c:manualLayout>
          <c:xMode val="edge"/>
          <c:yMode val="edge"/>
          <c:x val="0.13864247403857127"/>
          <c:y val="1.6873410054512521E-2"/>
          <c:w val="0.79517870592261175"/>
          <c:h val="8.3265899454879527E-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1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03"/>
          <c:h val="0.77074260114040904"/>
        </c:manualLayout>
      </c:layout>
      <c:scatterChart>
        <c:scatterStyle val="smoothMarker"/>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1.6366031083344199</c:v>
                </c:pt>
                <c:pt idx="1">
                  <c:v>1.6046635242237342</c:v>
                </c:pt>
                <c:pt idx="2">
                  <c:v>1.5733472659688601</c:v>
                </c:pt>
                <c:pt idx="3">
                  <c:v>1.5426421688803678</c:v>
                </c:pt>
                <c:pt idx="4">
                  <c:v>1.5125363056721324</c:v>
                </c:pt>
                <c:pt idx="5">
                  <c:v>1.4830179818283971</c:v>
                </c:pt>
                <c:pt idx="6">
                  <c:v>1.4540757310608901</c:v>
                </c:pt>
                <c:pt idx="7">
                  <c:v>1.4256983108549341</c:v>
                </c:pt>
                <c:pt idx="8">
                  <c:v>1.397883637149171</c:v>
                </c:pt>
                <c:pt idx="9">
                  <c:v>1.3706642031437599</c:v>
                </c:pt>
                <c:pt idx="10">
                  <c:v>1.34407791898948</c:v>
                </c:pt>
                <c:pt idx="11">
                  <c:v>1.31815903743255</c:v>
                </c:pt>
                <c:pt idx="12">
                  <c:v>1.2929383857535599</c:v>
                </c:pt>
                <c:pt idx="13">
                  <c:v>1.2684436037451698</c:v>
                </c:pt>
                <c:pt idx="14">
                  <c:v>1.2446993858754394</c:v>
                </c:pt>
                <c:pt idx="15">
                  <c:v>1.2217277255604329</c:v>
                </c:pt>
                <c:pt idx="16">
                  <c:v>1.1995481617474271</c:v>
                </c:pt>
                <c:pt idx="17">
                  <c:v>1.1781780232125305</c:v>
                </c:pt>
                <c:pt idx="18">
                  <c:v>1.15763267622634</c:v>
                </c:pt>
                <c:pt idx="19">
                  <c:v>1.13792576600832</c:v>
                </c:pt>
                <c:pt idx="20">
                  <c:v>1.1190694589135299</c:v>
                </c:pt>
                <c:pt idx="21">
                  <c:v>1.10107468164124</c:v>
                </c:pt>
                <c:pt idx="22">
                  <c:v>1.0839513568502099</c:v>
                </c:pt>
                <c:pt idx="23">
                  <c:v>1.067708642237591</c:v>
                </c:pt>
                <c:pt idx="24">
                  <c:v>1.05235515584019</c:v>
                </c:pt>
                <c:pt idx="25">
                  <c:v>1.0378992113766119</c:v>
                </c:pt>
                <c:pt idx="26">
                  <c:v>1.0243490422576098</c:v>
                </c:pt>
                <c:pt idx="27">
                  <c:v>1.0117130484669399</c:v>
                </c:pt>
                <c:pt idx="28">
                  <c:v>1</c:v>
                </c:pt>
                <c:pt idx="29">
                  <c:v>0.98920880525876898</c:v>
                </c:pt>
                <c:pt idx="30">
                  <c:v>0.97929816465336805</c:v>
                </c:pt>
                <c:pt idx="31">
                  <c:v>0.97021941517896404</c:v>
                </c:pt>
                <c:pt idx="32">
                  <c:v>0.96192697619959178</c:v>
                </c:pt>
                <c:pt idx="33">
                  <c:v>0.95437802252941828</c:v>
                </c:pt>
                <c:pt idx="34">
                  <c:v>0.94753226846859895</c:v>
                </c:pt>
                <c:pt idx="35">
                  <c:v>0.94135167856716695</c:v>
                </c:pt>
                <c:pt idx="36">
                  <c:v>0.93580028787654301</c:v>
                </c:pt>
                <c:pt idx="37">
                  <c:v>0.93084397442321865</c:v>
                </c:pt>
                <c:pt idx="38">
                  <c:v>0.92645028014028796</c:v>
                </c:pt>
                <c:pt idx="39">
                  <c:v>0.92258823806448365</c:v>
                </c:pt>
                <c:pt idx="40">
                  <c:v>0.91922822843553864</c:v>
                </c:pt>
                <c:pt idx="41">
                  <c:v>0.91634179942454264</c:v>
                </c:pt>
                <c:pt idx="42">
                  <c:v>0.91390154645966004</c:v>
                </c:pt>
                <c:pt idx="43">
                  <c:v>0.91188098573558096</c:v>
                </c:pt>
                <c:pt idx="44">
                  <c:v>0.91025443707638365</c:v>
                </c:pt>
                <c:pt idx="45">
                  <c:v>0.90899689990184596</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1.3292369562676898</c:v>
                </c:pt>
                <c:pt idx="1">
                  <c:v>1.3144700936070299</c:v>
                </c:pt>
                <c:pt idx="2">
                  <c:v>1.2998653964668299</c:v>
                </c:pt>
                <c:pt idx="3">
                  <c:v>1.2854208436685999</c:v>
                </c:pt>
                <c:pt idx="4">
                  <c:v>1.2711343938053314</c:v>
                </c:pt>
                <c:pt idx="5">
                  <c:v>1.2570039746335471</c:v>
                </c:pt>
                <c:pt idx="6">
                  <c:v>1.24302746909344</c:v>
                </c:pt>
                <c:pt idx="7">
                  <c:v>1.2292026966074794</c:v>
                </c:pt>
                <c:pt idx="8">
                  <c:v>1.2155311435043994</c:v>
                </c:pt>
                <c:pt idx="9">
                  <c:v>1.2020289540970999</c:v>
                </c:pt>
                <c:pt idx="10">
                  <c:v>1.18871524087408</c:v>
                </c:pt>
                <c:pt idx="11">
                  <c:v>1.1756083178874717</c:v>
                </c:pt>
                <c:pt idx="12">
                  <c:v>1.162725760088777</c:v>
                </c:pt>
                <c:pt idx="13">
                  <c:v>1.1500844683754601</c:v>
                </c:pt>
                <c:pt idx="14">
                  <c:v>1.13770074113528</c:v>
                </c:pt>
                <c:pt idx="15">
                  <c:v>1.1255903531206521</c:v>
                </c:pt>
                <c:pt idx="16">
                  <c:v>1.1137686437425498</c:v>
                </c:pt>
                <c:pt idx="17">
                  <c:v>1.1022506150028999</c:v>
                </c:pt>
                <c:pt idx="18">
                  <c:v>1.0910510444491099</c:v>
                </c:pt>
                <c:pt idx="19">
                  <c:v>1.0801846120825298</c:v>
                </c:pt>
                <c:pt idx="20">
                  <c:v>1.0696660486180298</c:v>
                </c:pt>
                <c:pt idx="21">
                  <c:v>1.0595103086462001</c:v>
                </c:pt>
                <c:pt idx="22">
                  <c:v>1.0497327750425298</c:v>
                </c:pt>
                <c:pt idx="23">
                  <c:v>1.0403495067989201</c:v>
                </c:pt>
                <c:pt idx="24">
                  <c:v>1.0313775324251899</c:v>
                </c:pt>
                <c:pt idx="25">
                  <c:v>1.0228352150864719</c:v>
                </c:pt>
                <c:pt idx="26">
                  <c:v>1.0147426962088899</c:v>
                </c:pt>
                <c:pt idx="27">
                  <c:v>1.0071224586641794</c:v>
                </c:pt>
                <c:pt idx="28">
                  <c:v>1</c:v>
                </c:pt>
                <c:pt idx="29">
                  <c:v>0.98503702115224256</c:v>
                </c:pt>
                <c:pt idx="30">
                  <c:v>0.97134335954217865</c:v>
                </c:pt>
                <c:pt idx="31">
                  <c:v>0.95881827161613964</c:v>
                </c:pt>
                <c:pt idx="32">
                  <c:v>0.94736710486870457</c:v>
                </c:pt>
                <c:pt idx="33">
                  <c:v>0.93690061321293305</c:v>
                </c:pt>
                <c:pt idx="34">
                  <c:v>0.92733452732565458</c:v>
                </c:pt>
                <c:pt idx="35">
                  <c:v>0.91858913582237756</c:v>
                </c:pt>
                <c:pt idx="36">
                  <c:v>0.91058910850734298</c:v>
                </c:pt>
                <c:pt idx="37">
                  <c:v>0.90326334720460844</c:v>
                </c:pt>
                <c:pt idx="38">
                  <c:v>0.89654496714804399</c:v>
                </c:pt>
                <c:pt idx="39">
                  <c:v>0.89037132893856896</c:v>
                </c:pt>
                <c:pt idx="40">
                  <c:v>0.88468411596324559</c:v>
                </c:pt>
                <c:pt idx="41">
                  <c:v>0.87942935473764849</c:v>
                </c:pt>
                <c:pt idx="42">
                  <c:v>0.87455745433571264</c:v>
                </c:pt>
                <c:pt idx="43">
                  <c:v>0.87002316916817901</c:v>
                </c:pt>
                <c:pt idx="44">
                  <c:v>0.86578549039898789</c:v>
                </c:pt>
                <c:pt idx="45">
                  <c:v>0.86180744905756401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2.0150430828605987</c:v>
                </c:pt>
                <c:pt idx="1">
                  <c:v>1.9589224878507501</c:v>
                </c:pt>
                <c:pt idx="2">
                  <c:v>1.90436765688212</c:v>
                </c:pt>
                <c:pt idx="3">
                  <c:v>1.8513352050648821</c:v>
                </c:pt>
                <c:pt idx="4">
                  <c:v>1.7997830025883599</c:v>
                </c:pt>
                <c:pt idx="5">
                  <c:v>1.7496701512559099</c:v>
                </c:pt>
                <c:pt idx="6">
                  <c:v>1.7009569653374399</c:v>
                </c:pt>
                <c:pt idx="7">
                  <c:v>1.6536049580630898</c:v>
                </c:pt>
                <c:pt idx="8">
                  <c:v>1.60759242858702</c:v>
                </c:pt>
                <c:pt idx="9">
                  <c:v>1.56295765703157</c:v>
                </c:pt>
                <c:pt idx="10">
                  <c:v>1.5197461849540099</c:v>
                </c:pt>
                <c:pt idx="11">
                  <c:v>1.4779950273637099</c:v>
                </c:pt>
                <c:pt idx="12">
                  <c:v>1.4377334077705421</c:v>
                </c:pt>
                <c:pt idx="13">
                  <c:v>1.3989834834955601</c:v>
                </c:pt>
                <c:pt idx="14">
                  <c:v>1.3617610547152599</c:v>
                </c:pt>
                <c:pt idx="15">
                  <c:v>1.3260762508001798</c:v>
                </c:pt>
                <c:pt idx="16">
                  <c:v>1.2919341915718598</c:v>
                </c:pt>
                <c:pt idx="17">
                  <c:v>1.2593356134142821</c:v>
                </c:pt>
                <c:pt idx="18">
                  <c:v>1.2282774668380689</c:v>
                </c:pt>
                <c:pt idx="19">
                  <c:v>1.1987534671959201</c:v>
                </c:pt>
                <c:pt idx="20">
                  <c:v>1.1707546065343999</c:v>
                </c:pt>
                <c:pt idx="21">
                  <c:v>1.1442696164990198</c:v>
                </c:pt>
                <c:pt idx="22">
                  <c:v>1.1192853761947301</c:v>
                </c:pt>
                <c:pt idx="23">
                  <c:v>1.09578726885405</c:v>
                </c:pt>
                <c:pt idx="24">
                  <c:v>1.0737594520014098</c:v>
                </c:pt>
                <c:pt idx="25">
                  <c:v>1.0531850654801</c:v>
                </c:pt>
                <c:pt idx="26">
                  <c:v>1.0340463294727578</c:v>
                </c:pt>
                <c:pt idx="27">
                  <c:v>1.0163245627506798</c:v>
                </c:pt>
                <c:pt idx="28">
                  <c:v>1</c:v>
                </c:pt>
                <c:pt idx="29">
                  <c:v>0.99339825751609001</c:v>
                </c:pt>
                <c:pt idx="30">
                  <c:v>0.98731811554821358</c:v>
                </c:pt>
                <c:pt idx="31">
                  <c:v>0.98175612778379451</c:v>
                </c:pt>
                <c:pt idx="32">
                  <c:v>0.97671061490858901</c:v>
                </c:pt>
                <c:pt idx="33">
                  <c:v>0.97218146411880701</c:v>
                </c:pt>
                <c:pt idx="34">
                  <c:v>0.96816992501990551</c:v>
                </c:pt>
                <c:pt idx="35">
                  <c:v>0.96467827474129064</c:v>
                </c:pt>
                <c:pt idx="36">
                  <c:v>0.96170948082754804</c:v>
                </c:pt>
                <c:pt idx="37">
                  <c:v>0.95926676024388202</c:v>
                </c:pt>
                <c:pt idx="38">
                  <c:v>0.95735312005860296</c:v>
                </c:pt>
                <c:pt idx="39">
                  <c:v>0.9559708734440383</c:v>
                </c:pt>
                <c:pt idx="40">
                  <c:v>0.95512117908064897</c:v>
                </c:pt>
                <c:pt idx="41">
                  <c:v>0.95480357671606297</c:v>
                </c:pt>
                <c:pt idx="42">
                  <c:v>0.95501562816792196</c:v>
                </c:pt>
                <c:pt idx="43">
                  <c:v>0.955752630060551</c:v>
                </c:pt>
                <c:pt idx="44">
                  <c:v>0.95700742205256395</c:v>
                </c:pt>
                <c:pt idx="45">
                  <c:v>0.9587702739570777</c:v>
                </c:pt>
              </c:numCache>
            </c:numRef>
          </c:yVal>
          <c:smooth val="1"/>
        </c:ser>
        <c:axId val="210281600"/>
        <c:axId val="210283520"/>
      </c:scatterChart>
      <c:valAx>
        <c:axId val="210281600"/>
        <c:scaling>
          <c:orientation val="minMax"/>
          <c:max val="5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210283520"/>
        <c:crosses val="autoZero"/>
        <c:crossBetween val="midCat"/>
        <c:majorUnit val="5"/>
      </c:valAx>
      <c:valAx>
        <c:axId val="210283520"/>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1028160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462209173007E-2"/>
          <c:w val="0.85968051006900925"/>
          <c:h val="0.79616642199386056"/>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0.65084256662923201</c:v>
                </c:pt>
                <c:pt idx="1">
                  <c:v>0.65869609442896071</c:v>
                </c:pt>
                <c:pt idx="2">
                  <c:v>0.66664438846259066</c:v>
                </c:pt>
                <c:pt idx="3">
                  <c:v>0.67468859284961535</c:v>
                </c:pt>
                <c:pt idx="4">
                  <c:v>0.68282986309625604</c:v>
                </c:pt>
                <c:pt idx="5">
                  <c:v>0.69106937167379001</c:v>
                </c:pt>
                <c:pt idx="6">
                  <c:v>0.69940830649558972</c:v>
                </c:pt>
                <c:pt idx="7">
                  <c:v>0.70784785977855813</c:v>
                </c:pt>
                <c:pt idx="8">
                  <c:v>0.71638925577783996</c:v>
                </c:pt>
                <c:pt idx="9">
                  <c:v>0.72503371315607701</c:v>
                </c:pt>
                <c:pt idx="10">
                  <c:v>0.73378248589211759</c:v>
                </c:pt>
                <c:pt idx="11">
                  <c:v>0.74263682754585858</c:v>
                </c:pt>
                <c:pt idx="12">
                  <c:v>0.75159801198696596</c:v>
                </c:pt>
                <c:pt idx="13">
                  <c:v>0.76066557489582765</c:v>
                </c:pt>
                <c:pt idx="14">
                  <c:v>0.76983196115595398</c:v>
                </c:pt>
                <c:pt idx="15">
                  <c:v>0.77908738784892551</c:v>
                </c:pt>
                <c:pt idx="16">
                  <c:v>0.78842157582167749</c:v>
                </c:pt>
                <c:pt idx="17">
                  <c:v>0.79782372732933804</c:v>
                </c:pt>
                <c:pt idx="18">
                  <c:v>0.80728250426636261</c:v>
                </c:pt>
                <c:pt idx="19">
                  <c:v>0.81678606560700096</c:v>
                </c:pt>
                <c:pt idx="20">
                  <c:v>0.82632199149738395</c:v>
                </c:pt>
                <c:pt idx="21">
                  <c:v>0.83587731220781059</c:v>
                </c:pt>
                <c:pt idx="22">
                  <c:v>0.8454385526940823</c:v>
                </c:pt>
                <c:pt idx="23">
                  <c:v>0.8549916005539081</c:v>
                </c:pt>
                <c:pt idx="24">
                  <c:v>0.86452188755337189</c:v>
                </c:pt>
                <c:pt idx="25">
                  <c:v>0.87401419822984905</c:v>
                </c:pt>
                <c:pt idx="26">
                  <c:v>0.88345284769853505</c:v>
                </c:pt>
                <c:pt idx="27">
                  <c:v>0.89282161781268765</c:v>
                </c:pt>
                <c:pt idx="28">
                  <c:v>0.90210369194739159</c:v>
                </c:pt>
                <c:pt idx="29">
                  <c:v>0.9112818460838904</c:v>
                </c:pt>
                <c:pt idx="30">
                  <c:v>0.92033826377475958</c:v>
                </c:pt>
                <c:pt idx="31">
                  <c:v>0.929254732137891</c:v>
                </c:pt>
                <c:pt idx="32">
                  <c:v>0.93801259626118505</c:v>
                </c:pt>
                <c:pt idx="33">
                  <c:v>0.9465927000359875</c:v>
                </c:pt>
                <c:pt idx="34">
                  <c:v>0.954975605672015</c:v>
                </c:pt>
                <c:pt idx="35">
                  <c:v>0.96314141522862529</c:v>
                </c:pt>
                <c:pt idx="36">
                  <c:v>0.97106998578118697</c:v>
                </c:pt>
                <c:pt idx="37">
                  <c:v>0.97874091129354601</c:v>
                </c:pt>
                <c:pt idx="38">
                  <c:v>0.98613346136561297</c:v>
                </c:pt>
                <c:pt idx="39">
                  <c:v>0.99322683742895301</c:v>
                </c:pt>
                <c:pt idx="40">
                  <c:v>1</c:v>
                </c:pt>
                <c:pt idx="41">
                  <c:v>1.0064358331759</c:v>
                </c:pt>
                <c:pt idx="42">
                  <c:v>1.0125330458970798</c:v>
                </c:pt>
                <c:pt idx="43">
                  <c:v>1.01829485153155</c:v>
                </c:pt>
                <c:pt idx="44">
                  <c:v>1.0237248578795157</c:v>
                </c:pt>
                <c:pt idx="45">
                  <c:v>1.02882737168199</c:v>
                </c:pt>
                <c:pt idx="46">
                  <c:v>1.0336071636920101</c:v>
                </c:pt>
                <c:pt idx="47">
                  <c:v>1.038069497424341</c:v>
                </c:pt>
                <c:pt idx="48">
                  <c:v>1.0422201721194229</c:v>
                </c:pt>
                <c:pt idx="49">
                  <c:v>1.04606523465844</c:v>
                </c:pt>
                <c:pt idx="50">
                  <c:v>1.0496113388917101</c:v>
                </c:pt>
                <c:pt idx="51">
                  <c:v>1.0528655106987501</c:v>
                </c:pt>
                <c:pt idx="52">
                  <c:v>1.0558350972218828</c:v>
                </c:pt>
                <c:pt idx="53">
                  <c:v>1.0585278963478899</c:v>
                </c:pt>
                <c:pt idx="54">
                  <c:v>1.0609518378993299</c:v>
                </c:pt>
                <c:pt idx="55">
                  <c:v>1.06311532282211</c:v>
                </c:pt>
                <c:pt idx="56">
                  <c:v>1.0650269851214298</c:v>
                </c:pt>
                <c:pt idx="57">
                  <c:v>1.0666957296799</c:v>
                </c:pt>
                <c:pt idx="58">
                  <c:v>1.06813073075541</c:v>
                </c:pt>
                <c:pt idx="59">
                  <c:v>1.0693412198634829</c:v>
                </c:pt>
                <c:pt idx="60">
                  <c:v>1.0703367771509098</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0.5128151398087365</c:v>
                </c:pt>
                <c:pt idx="1">
                  <c:v>0.52250566968571099</c:v>
                </c:pt>
                <c:pt idx="2">
                  <c:v>0.53237903740649228</c:v>
                </c:pt>
                <c:pt idx="3">
                  <c:v>0.54243866160343002</c:v>
                </c:pt>
                <c:pt idx="4">
                  <c:v>0.55268801722959005</c:v>
                </c:pt>
                <c:pt idx="5">
                  <c:v>0.56313064256224898</c:v>
                </c:pt>
                <c:pt idx="6">
                  <c:v>0.57377013720529213</c:v>
                </c:pt>
                <c:pt idx="7">
                  <c:v>0.58461014737901751</c:v>
                </c:pt>
                <c:pt idx="8">
                  <c:v>0.59565440075695397</c:v>
                </c:pt>
                <c:pt idx="9">
                  <c:v>0.60690665697619428</c:v>
                </c:pt>
                <c:pt idx="10">
                  <c:v>0.61837075894395699</c:v>
                </c:pt>
                <c:pt idx="11">
                  <c:v>0.63005058419076998</c:v>
                </c:pt>
                <c:pt idx="12">
                  <c:v>0.64195006872456595</c:v>
                </c:pt>
                <c:pt idx="13">
                  <c:v>0.65407078106348071</c:v>
                </c:pt>
                <c:pt idx="14">
                  <c:v>0.66640442320013571</c:v>
                </c:pt>
                <c:pt idx="15">
                  <c:v>0.67893931214170467</c:v>
                </c:pt>
                <c:pt idx="16">
                  <c:v>0.69166271133405299</c:v>
                </c:pt>
                <c:pt idx="17">
                  <c:v>0.70456077777755144</c:v>
                </c:pt>
                <c:pt idx="18">
                  <c:v>0.71761851077003302</c:v>
                </c:pt>
                <c:pt idx="19">
                  <c:v>0.73081978435602002</c:v>
                </c:pt>
                <c:pt idx="20">
                  <c:v>0.74414722533344901</c:v>
                </c:pt>
                <c:pt idx="21">
                  <c:v>0.75758223829303695</c:v>
                </c:pt>
                <c:pt idx="22">
                  <c:v>0.77110505767729443</c:v>
                </c:pt>
                <c:pt idx="23">
                  <c:v>0.784694553603</c:v>
                </c:pt>
                <c:pt idx="24">
                  <c:v>0.79832848577910998</c:v>
                </c:pt>
                <c:pt idx="25">
                  <c:v>0.81198323228315417</c:v>
                </c:pt>
                <c:pt idx="26">
                  <c:v>0.82563405068182172</c:v>
                </c:pt>
                <c:pt idx="27">
                  <c:v>0.83925500054220004</c:v>
                </c:pt>
                <c:pt idx="28">
                  <c:v>0.85281886733531964</c:v>
                </c:pt>
                <c:pt idx="29">
                  <c:v>0.86629746879784197</c:v>
                </c:pt>
                <c:pt idx="30">
                  <c:v>0.87966142018530802</c:v>
                </c:pt>
                <c:pt idx="31">
                  <c:v>0.89288046784567898</c:v>
                </c:pt>
                <c:pt idx="32">
                  <c:v>0.90592347963790198</c:v>
                </c:pt>
                <c:pt idx="33">
                  <c:v>0.91875842401673302</c:v>
                </c:pt>
                <c:pt idx="34">
                  <c:v>0.93135277951580697</c:v>
                </c:pt>
                <c:pt idx="35">
                  <c:v>0.94367336403549895</c:v>
                </c:pt>
                <c:pt idx="36">
                  <c:v>0.95568677108519595</c:v>
                </c:pt>
                <c:pt idx="37">
                  <c:v>0.96735947535796596</c:v>
                </c:pt>
                <c:pt idx="38">
                  <c:v>0.97865789239663958</c:v>
                </c:pt>
                <c:pt idx="39">
                  <c:v>0.98954894412668759</c:v>
                </c:pt>
                <c:pt idx="40">
                  <c:v>1</c:v>
                </c:pt>
                <c:pt idx="41">
                  <c:v>1.0028988126650729</c:v>
                </c:pt>
                <c:pt idx="42">
                  <c:v>1.0056098719225599</c:v>
                </c:pt>
                <c:pt idx="43">
                  <c:v>1.0081300082796298</c:v>
                </c:pt>
                <c:pt idx="44">
                  <c:v>1.010455841527518</c:v>
                </c:pt>
                <c:pt idx="45">
                  <c:v>1.0125839573373698</c:v>
                </c:pt>
                <c:pt idx="46">
                  <c:v>1.0145108324054499</c:v>
                </c:pt>
                <c:pt idx="47">
                  <c:v>1.0162328944049499</c:v>
                </c:pt>
                <c:pt idx="48">
                  <c:v>1.0177466008808698</c:v>
                </c:pt>
                <c:pt idx="49">
                  <c:v>1.0190483536966299</c:v>
                </c:pt>
                <c:pt idx="50">
                  <c:v>1.0201347595808199</c:v>
                </c:pt>
                <c:pt idx="51">
                  <c:v>1.02100259636533</c:v>
                </c:pt>
                <c:pt idx="52">
                  <c:v>1.02164886717635</c:v>
                </c:pt>
                <c:pt idx="53">
                  <c:v>1.0220709773255701</c:v>
                </c:pt>
                <c:pt idx="54">
                  <c:v>1.0222666528903712</c:v>
                </c:pt>
                <c:pt idx="55">
                  <c:v>1.0222342330731828</c:v>
                </c:pt>
                <c:pt idx="56">
                  <c:v>1.021972643207141</c:v>
                </c:pt>
                <c:pt idx="57">
                  <c:v>1.0214815153441417</c:v>
                </c:pt>
                <c:pt idx="58">
                  <c:v>1.0207612756735898</c:v>
                </c:pt>
                <c:pt idx="59">
                  <c:v>1.0198131014423</c:v>
                </c:pt>
                <c:pt idx="60">
                  <c:v>1.0186391643860901</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0.826020945275736</c:v>
                </c:pt>
                <c:pt idx="1">
                  <c:v>0.83038437664598164</c:v>
                </c:pt>
                <c:pt idx="2">
                  <c:v>0.8347712990985604</c:v>
                </c:pt>
                <c:pt idx="3">
                  <c:v>0.83918188275116501</c:v>
                </c:pt>
                <c:pt idx="4">
                  <c:v>0.84361630323237702</c:v>
                </c:pt>
                <c:pt idx="5">
                  <c:v>0.84807474566225449</c:v>
                </c:pt>
                <c:pt idx="6">
                  <c:v>0.85255740491771659</c:v>
                </c:pt>
                <c:pt idx="7">
                  <c:v>0.85706448107243749</c:v>
                </c:pt>
                <c:pt idx="8">
                  <c:v>0.86159619595143244</c:v>
                </c:pt>
                <c:pt idx="9">
                  <c:v>0.86615277517627698</c:v>
                </c:pt>
                <c:pt idx="10">
                  <c:v>0.87073447250570801</c:v>
                </c:pt>
                <c:pt idx="11">
                  <c:v>0.87534155425905258</c:v>
                </c:pt>
                <c:pt idx="12">
                  <c:v>0.87997431442777541</c:v>
                </c:pt>
                <c:pt idx="13">
                  <c:v>0.88463226547257501</c:v>
                </c:pt>
                <c:pt idx="14">
                  <c:v>0.88931169689917466</c:v>
                </c:pt>
                <c:pt idx="15">
                  <c:v>0.8940079725101957</c:v>
                </c:pt>
                <c:pt idx="16">
                  <c:v>0.89871634112268328</c:v>
                </c:pt>
                <c:pt idx="17">
                  <c:v>0.90343192520240256</c:v>
                </c:pt>
                <c:pt idx="18">
                  <c:v>0.90814970895228697</c:v>
                </c:pt>
                <c:pt idx="19">
                  <c:v>0.91286455464205896</c:v>
                </c:pt>
                <c:pt idx="20">
                  <c:v>0.91757116117209458</c:v>
                </c:pt>
                <c:pt idx="21">
                  <c:v>0.92226407345295858</c:v>
                </c:pt>
                <c:pt idx="22">
                  <c:v>0.92693769709469165</c:v>
                </c:pt>
                <c:pt idx="23">
                  <c:v>0.93158622506198829</c:v>
                </c:pt>
                <c:pt idx="24">
                  <c:v>0.93620371485232656</c:v>
                </c:pt>
                <c:pt idx="25">
                  <c:v>0.94078398215122749</c:v>
                </c:pt>
                <c:pt idx="26">
                  <c:v>0.94532067017114463</c:v>
                </c:pt>
                <c:pt idx="27">
                  <c:v>0.94980719890698251</c:v>
                </c:pt>
                <c:pt idx="28">
                  <c:v>0.95423671097691398</c:v>
                </c:pt>
                <c:pt idx="29">
                  <c:v>0.95860213484687362</c:v>
                </c:pt>
                <c:pt idx="30">
                  <c:v>0.96289606470352263</c:v>
                </c:pt>
                <c:pt idx="31">
                  <c:v>0.96711081527421505</c:v>
                </c:pt>
                <c:pt idx="32">
                  <c:v>0.97123835569019201</c:v>
                </c:pt>
                <c:pt idx="33">
                  <c:v>0.97527023027884385</c:v>
                </c:pt>
                <c:pt idx="34">
                  <c:v>0.97919760104516662</c:v>
                </c:pt>
                <c:pt idx="35">
                  <c:v>0.98301109375562756</c:v>
                </c:pt>
                <c:pt idx="36">
                  <c:v>0.98670081643415131</c:v>
                </c:pt>
                <c:pt idx="37">
                  <c:v>0.99025625513744298</c:v>
                </c:pt>
                <c:pt idx="38">
                  <c:v>0.99366613316066321</c:v>
                </c:pt>
                <c:pt idx="39">
                  <c:v>0.99691840049381464</c:v>
                </c:pt>
                <c:pt idx="40">
                  <c:v>1</c:v>
                </c:pt>
                <c:pt idx="41">
                  <c:v>1.00998532804</c:v>
                </c:pt>
                <c:pt idx="42">
                  <c:v>1.0195038828264098</c:v>
                </c:pt>
                <c:pt idx="43">
                  <c:v>1.02856218557086</c:v>
                </c:pt>
                <c:pt idx="44">
                  <c:v>1.0371681191492499</c:v>
                </c:pt>
                <c:pt idx="45">
                  <c:v>1.0453313555405221</c:v>
                </c:pt>
                <c:pt idx="46">
                  <c:v>1.0530629488719601</c:v>
                </c:pt>
                <c:pt idx="47">
                  <c:v>1.0603753208695601</c:v>
                </c:pt>
                <c:pt idx="48">
                  <c:v>1.0672822549665371</c:v>
                </c:pt>
                <c:pt idx="49">
                  <c:v>1.0737983837485099</c:v>
                </c:pt>
                <c:pt idx="50">
                  <c:v>1.0799396377619028</c:v>
                </c:pt>
                <c:pt idx="51">
                  <c:v>1.08572278617623</c:v>
                </c:pt>
                <c:pt idx="52">
                  <c:v>1.09116526072859</c:v>
                </c:pt>
                <c:pt idx="53">
                  <c:v>1.0962852210896601</c:v>
                </c:pt>
                <c:pt idx="54">
                  <c:v>1.1011009692621501</c:v>
                </c:pt>
                <c:pt idx="55">
                  <c:v>1.1056313250450798</c:v>
                </c:pt>
                <c:pt idx="56">
                  <c:v>1.1098951489320099</c:v>
                </c:pt>
                <c:pt idx="57">
                  <c:v>1.1139112775173212</c:v>
                </c:pt>
                <c:pt idx="58">
                  <c:v>1.1176984131095828</c:v>
                </c:pt>
                <c:pt idx="59">
                  <c:v>1.1212747148295399</c:v>
                </c:pt>
                <c:pt idx="60">
                  <c:v>1.1246581287813058</c:v>
                </c:pt>
              </c:numCache>
            </c:numRef>
          </c:yVal>
          <c:smooth val="1"/>
        </c:ser>
        <c:axId val="210457344"/>
        <c:axId val="210459264"/>
      </c:scatterChart>
      <c:valAx>
        <c:axId val="210457344"/>
        <c:scaling>
          <c:orientation val="minMax"/>
          <c:max val="6"/>
          <c:min val="0"/>
        </c:scaling>
        <c:axPos val="b"/>
        <c:title>
          <c:tx>
            <c:rich>
              <a:bodyPr/>
              <a:lstStyle/>
              <a:p>
                <a:pPr>
                  <a:defRPr sz="1700"/>
                </a:pPr>
                <a:r>
                  <a:rPr lang="en-US" sz="1700" dirty="0" smtClean="0"/>
                  <a:t>Oxygen Required at Rest (L/min)</a:t>
                </a:r>
                <a:endParaRPr lang="en-US" sz="1700" dirty="0"/>
              </a:p>
            </c:rich>
          </c:tx>
        </c:title>
        <c:numFmt formatCode="#,##0" sourceLinked="0"/>
        <c:tickLblPos val="nextTo"/>
        <c:txPr>
          <a:bodyPr rot="0"/>
          <a:lstStyle/>
          <a:p>
            <a:pPr>
              <a:defRPr sz="1500" b="1"/>
            </a:pPr>
            <a:endParaRPr lang="en-US"/>
          </a:p>
        </c:txPr>
        <c:crossAx val="210459264"/>
        <c:crosses val="autoZero"/>
        <c:crossBetween val="midCat"/>
        <c:majorUnit val="1"/>
      </c:valAx>
      <c:valAx>
        <c:axId val="21045926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1045734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92"/>
          <c:h val="0.79616642199386056"/>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Sheet1!$A$2:$A$22</c:f>
              <c:numCache>
                <c:formatCode>General</c:formatCode>
                <c:ptCount val="2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numCache>
            </c:numRef>
          </c:xVal>
          <c:yVal>
            <c:numRef>
              <c:f>Sheet1!$B$2:$B$22</c:f>
              <c:numCache>
                <c:formatCode>General</c:formatCode>
                <c:ptCount val="21"/>
                <c:pt idx="0">
                  <c:v>0.81651544694693357</c:v>
                </c:pt>
                <c:pt idx="1">
                  <c:v>0.84457263224883417</c:v>
                </c:pt>
                <c:pt idx="2">
                  <c:v>0.87359392135305602</c:v>
                </c:pt>
                <c:pt idx="3">
                  <c:v>0.90361244289071996</c:v>
                </c:pt>
                <c:pt idx="4">
                  <c:v>0.93466246386224761</c:v>
                </c:pt>
                <c:pt idx="5">
                  <c:v>0.9667794287541841</c:v>
                </c:pt>
                <c:pt idx="6">
                  <c:v>1</c:v>
                </c:pt>
                <c:pt idx="7">
                  <c:v>1.03436209983143</c:v>
                </c:pt>
                <c:pt idx="8">
                  <c:v>1.0699049535676719</c:v>
                </c:pt>
                <c:pt idx="9">
                  <c:v>1.1066691343923201</c:v>
                </c:pt>
                <c:pt idx="10">
                  <c:v>1.1446966096686699</c:v>
                </c:pt>
                <c:pt idx="11">
                  <c:v>1.1840307888468085</c:v>
                </c:pt>
                <c:pt idx="12">
                  <c:v>1.2247165730166401</c:v>
                </c:pt>
                <c:pt idx="13">
                  <c:v>1.26680040616384</c:v>
                </c:pt>
                <c:pt idx="14">
                  <c:v>1.3103303281869401</c:v>
                </c:pt>
                <c:pt idx="15">
                  <c:v>1.3553560297362626</c:v>
                </c:pt>
                <c:pt idx="16">
                  <c:v>1.4019289089371694</c:v>
                </c:pt>
                <c:pt idx="17">
                  <c:v>1.45010213006264</c:v>
                </c:pt>
                <c:pt idx="18">
                  <c:v>1.4999306842216298</c:v>
                </c:pt>
                <c:pt idx="19">
                  <c:v>1.5514714521330621</c:v>
                </c:pt>
                <c:pt idx="20">
                  <c:v>1.6047832690568871</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Sheet1!$A$2:$A$22</c:f>
              <c:numCache>
                <c:formatCode>General</c:formatCode>
                <c:ptCount val="2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numCache>
            </c:numRef>
          </c:xVal>
          <c:yVal>
            <c:numRef>
              <c:f>Sheet1!$C$2:$C$22</c:f>
              <c:numCache>
                <c:formatCode>General</c:formatCode>
                <c:ptCount val="21"/>
                <c:pt idx="0">
                  <c:v>0.72982113142568783</c:v>
                </c:pt>
                <c:pt idx="1">
                  <c:v>0.76915469418090165</c:v>
                </c:pt>
                <c:pt idx="2">
                  <c:v>0.810608131371647</c:v>
                </c:pt>
                <c:pt idx="3">
                  <c:v>0.85429569320329402</c:v>
                </c:pt>
                <c:pt idx="4">
                  <c:v>0.90033778737295889</c:v>
                </c:pt>
                <c:pt idx="5">
                  <c:v>0.94886131092640003</c:v>
                </c:pt>
                <c:pt idx="6">
                  <c:v>1</c:v>
                </c:pt>
                <c:pt idx="7">
                  <c:v>1.0151914168088798</c:v>
                </c:pt>
                <c:pt idx="8">
                  <c:v>1.0306136127624121</c:v>
                </c:pt>
                <c:pt idx="9">
                  <c:v>1.0462700937228</c:v>
                </c:pt>
                <c:pt idx="10">
                  <c:v>1.06216441881121</c:v>
                </c:pt>
                <c:pt idx="11">
                  <c:v>1.07830020121694</c:v>
                </c:pt>
                <c:pt idx="12">
                  <c:v>1.0946811090187389</c:v>
                </c:pt>
                <c:pt idx="13">
                  <c:v>1.1113108660186461</c:v>
                </c:pt>
                <c:pt idx="14">
                  <c:v>1.1281932525885598</c:v>
                </c:pt>
                <c:pt idx="15">
                  <c:v>1.1453321065296</c:v>
                </c:pt>
                <c:pt idx="16">
                  <c:v>1.1627313239444899</c:v>
                </c:pt>
                <c:pt idx="17">
                  <c:v>1.1803948601232701</c:v>
                </c:pt>
                <c:pt idx="18">
                  <c:v>1.1983267304424698</c:v>
                </c:pt>
                <c:pt idx="19">
                  <c:v>1.2165310112778398</c:v>
                </c:pt>
                <c:pt idx="20">
                  <c:v>1.23501184093109</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numCache>
            </c:numRef>
          </c:xVal>
          <c:yVal>
            <c:numRef>
              <c:f>Sheet1!$D$2:$D$22</c:f>
              <c:numCache>
                <c:formatCode>General</c:formatCode>
                <c:ptCount val="21"/>
                <c:pt idx="0">
                  <c:v>0.91350804518441198</c:v>
                </c:pt>
                <c:pt idx="1">
                  <c:v>0.92738552665707563</c:v>
                </c:pt>
                <c:pt idx="2">
                  <c:v>0.94147382673504598</c:v>
                </c:pt>
                <c:pt idx="3">
                  <c:v>0.95577614805162958</c:v>
                </c:pt>
                <c:pt idx="4">
                  <c:v>0.97029574189266599</c:v>
                </c:pt>
                <c:pt idx="5">
                  <c:v>0.98503590893563997</c:v>
                </c:pt>
                <c:pt idx="6">
                  <c:v>1</c:v>
                </c:pt>
                <c:pt idx="7">
                  <c:v>1.0538947984122757</c:v>
                </c:pt>
                <c:pt idx="8">
                  <c:v>1.110694246120471</c:v>
                </c:pt>
                <c:pt idx="9">
                  <c:v>1.1705548886128401</c:v>
                </c:pt>
                <c:pt idx="10">
                  <c:v>1.233641708365141</c:v>
                </c:pt>
                <c:pt idx="11">
                  <c:v>1.30012857955048</c:v>
                </c:pt>
                <c:pt idx="12">
                  <c:v>1.3701987472554098</c:v>
                </c:pt>
                <c:pt idx="13">
                  <c:v>1.4440453325235201</c:v>
                </c:pt>
                <c:pt idx="14">
                  <c:v>1.52187186461808</c:v>
                </c:pt>
                <c:pt idx="15">
                  <c:v>1.6038928419710101</c:v>
                </c:pt>
                <c:pt idx="16">
                  <c:v>1.6903343233639601</c:v>
                </c:pt>
                <c:pt idx="17">
                  <c:v>1.7814345509710299</c:v>
                </c:pt>
                <c:pt idx="18">
                  <c:v>1.8774446069803099</c:v>
                </c:pt>
                <c:pt idx="19">
                  <c:v>1.978629105603757</c:v>
                </c:pt>
                <c:pt idx="20">
                  <c:v>2.0852669223829601</c:v>
                </c:pt>
              </c:numCache>
            </c:numRef>
          </c:yVal>
          <c:smooth val="1"/>
        </c:ser>
        <c:axId val="210914304"/>
        <c:axId val="210945152"/>
      </c:scatterChart>
      <c:valAx>
        <c:axId val="210914304"/>
        <c:scaling>
          <c:orientation val="minMax"/>
          <c:max val="1.5"/>
          <c:min val="0"/>
        </c:scaling>
        <c:axPos val="b"/>
        <c:title>
          <c:tx>
            <c:rich>
              <a:bodyPr/>
              <a:lstStyle/>
              <a:p>
                <a:pPr>
                  <a:defRPr sz="1700"/>
                </a:pPr>
                <a:r>
                  <a:rPr lang="en-US" sz="1700" dirty="0" smtClean="0"/>
                  <a:t>Bilirubin (mg/dl)</a:t>
                </a:r>
                <a:endParaRPr lang="en-US" sz="1700" dirty="0"/>
              </a:p>
            </c:rich>
          </c:tx>
        </c:title>
        <c:numFmt formatCode="#,##0.0" sourceLinked="0"/>
        <c:tickLblPos val="nextTo"/>
        <c:txPr>
          <a:bodyPr rot="0"/>
          <a:lstStyle/>
          <a:p>
            <a:pPr>
              <a:defRPr sz="1500" b="1"/>
            </a:pPr>
            <a:endParaRPr lang="en-US"/>
          </a:p>
        </c:txPr>
        <c:crossAx val="210945152"/>
        <c:crosses val="autoZero"/>
        <c:crossBetween val="midCat"/>
        <c:majorUnit val="0.5"/>
      </c:valAx>
      <c:valAx>
        <c:axId val="21094515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1091430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58"/>
          <c:h val="0.81311557453623351"/>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Sheet1!$B$2:$B$27</c:f>
              <c:numCache>
                <c:formatCode>General</c:formatCode>
                <c:ptCount val="26"/>
                <c:pt idx="0">
                  <c:v>1.37017719507768</c:v>
                </c:pt>
                <c:pt idx="1">
                  <c:v>1.3284871064583805</c:v>
                </c:pt>
                <c:pt idx="2">
                  <c:v>1.2880655132536101</c:v>
                </c:pt>
                <c:pt idx="3">
                  <c:v>1.2488738192245898</c:v>
                </c:pt>
                <c:pt idx="4">
                  <c:v>1.210874602491981</c:v>
                </c:pt>
                <c:pt idx="5">
                  <c:v>1.1741169898403689</c:v>
                </c:pt>
                <c:pt idx="6">
                  <c:v>1.1389722308685801</c:v>
                </c:pt>
                <c:pt idx="7">
                  <c:v>1.1058443946447298</c:v>
                </c:pt>
                <c:pt idx="8">
                  <c:v>1.0750869469315689</c:v>
                </c:pt>
                <c:pt idx="9">
                  <c:v>1.04701137693032</c:v>
                </c:pt>
                <c:pt idx="10">
                  <c:v>1.0218967490110678</c:v>
                </c:pt>
                <c:pt idx="11">
                  <c:v>1</c:v>
                </c:pt>
                <c:pt idx="12">
                  <c:v>0.9814455263716555</c:v>
                </c:pt>
                <c:pt idx="13">
                  <c:v>0.96588769747633763</c:v>
                </c:pt>
                <c:pt idx="14">
                  <c:v>0.95290281035111901</c:v>
                </c:pt>
                <c:pt idx="15">
                  <c:v>0.94210527211008799</c:v>
                </c:pt>
                <c:pt idx="16">
                  <c:v>0.93313915452761498</c:v>
                </c:pt>
                <c:pt idx="17">
                  <c:v>0.92567141733386604</c:v>
                </c:pt>
                <c:pt idx="18">
                  <c:v>0.91938639303138758</c:v>
                </c:pt>
                <c:pt idx="19">
                  <c:v>0.91398141291178159</c:v>
                </c:pt>
                <c:pt idx="20">
                  <c:v>0.90916360053754097</c:v>
                </c:pt>
                <c:pt idx="21">
                  <c:v>0.90464754755399102</c:v>
                </c:pt>
                <c:pt idx="22">
                  <c:v>0.90019976996064444</c:v>
                </c:pt>
                <c:pt idx="23">
                  <c:v>0.89577384228884271</c:v>
                </c:pt>
                <c:pt idx="24">
                  <c:v>0.89136969303181002</c:v>
                </c:pt>
                <c:pt idx="25">
                  <c:v>0.88698717937000959</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Sheet1!$C$2:$C$27</c:f>
              <c:numCache>
                <c:formatCode>General</c:formatCode>
                <c:ptCount val="26"/>
                <c:pt idx="0">
                  <c:v>1.0817703702646098</c:v>
                </c:pt>
                <c:pt idx="1">
                  <c:v>1.0748118639820801</c:v>
                </c:pt>
                <c:pt idx="2">
                  <c:v>1.06787492362362</c:v>
                </c:pt>
                <c:pt idx="3">
                  <c:v>1.0609493560301098</c:v>
                </c:pt>
                <c:pt idx="4">
                  <c:v>1.0540180191338078</c:v>
                </c:pt>
                <c:pt idx="5">
                  <c:v>1.0470316391104328</c:v>
                </c:pt>
                <c:pt idx="6">
                  <c:v>1.0398612674911494</c:v>
                </c:pt>
                <c:pt idx="7">
                  <c:v>1.0323863116002101</c:v>
                </c:pt>
                <c:pt idx="8">
                  <c:v>1.02453976027189</c:v>
                </c:pt>
                <c:pt idx="9">
                  <c:v>1.0163488148873701</c:v>
                </c:pt>
                <c:pt idx="10">
                  <c:v>1.0080069885001099</c:v>
                </c:pt>
                <c:pt idx="11">
                  <c:v>1</c:v>
                </c:pt>
                <c:pt idx="12">
                  <c:v>0.96981014674875998</c:v>
                </c:pt>
                <c:pt idx="13">
                  <c:v>0.94366486221470158</c:v>
                </c:pt>
                <c:pt idx="14">
                  <c:v>0.919983895694648</c:v>
                </c:pt>
                <c:pt idx="15">
                  <c:v>0.89765381830939128</c:v>
                </c:pt>
                <c:pt idx="16">
                  <c:v>0.87599793943069071</c:v>
                </c:pt>
                <c:pt idx="17">
                  <c:v>0.85466951263004942</c:v>
                </c:pt>
                <c:pt idx="18">
                  <c:v>0.83353293720372901</c:v>
                </c:pt>
                <c:pt idx="19">
                  <c:v>0.81257217263139903</c:v>
                </c:pt>
                <c:pt idx="20">
                  <c:v>0.79183203119050904</c:v>
                </c:pt>
                <c:pt idx="21">
                  <c:v>0.77138389452070066</c:v>
                </c:pt>
                <c:pt idx="22">
                  <c:v>0.75130268532494549</c:v>
                </c:pt>
                <c:pt idx="23">
                  <c:v>0.73163763131730764</c:v>
                </c:pt>
                <c:pt idx="24">
                  <c:v>0.71241349680093558</c:v>
                </c:pt>
                <c:pt idx="25">
                  <c:v>0.69364165278578027</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Sheet1!$D$2:$D$27</c:f>
              <c:numCache>
                <c:formatCode>General</c:formatCode>
                <c:ptCount val="26"/>
                <c:pt idx="0">
                  <c:v>1.73547510406642</c:v>
                </c:pt>
                <c:pt idx="1">
                  <c:v>1.6420343421660899</c:v>
                </c:pt>
                <c:pt idx="2">
                  <c:v>1.5536583262049299</c:v>
                </c:pt>
                <c:pt idx="3">
                  <c:v>1.4700850775579699</c:v>
                </c:pt>
                <c:pt idx="4">
                  <c:v>1.3910742286598599</c:v>
                </c:pt>
                <c:pt idx="5">
                  <c:v>1.31662755387509</c:v>
                </c:pt>
                <c:pt idx="6">
                  <c:v>1.2475296303896157</c:v>
                </c:pt>
                <c:pt idx="7">
                  <c:v>1.1845292904665599</c:v>
                </c:pt>
                <c:pt idx="8">
                  <c:v>1.12812795391748</c:v>
                </c:pt>
                <c:pt idx="9">
                  <c:v>1.0785990079036099</c:v>
                </c:pt>
                <c:pt idx="10">
                  <c:v>1.0359779024878</c:v>
                </c:pt>
                <c:pt idx="11">
                  <c:v>1</c:v>
                </c:pt>
                <c:pt idx="12">
                  <c:v>0.99322050245002702</c:v>
                </c:pt>
                <c:pt idx="13">
                  <c:v>0.98863386938728959</c:v>
                </c:pt>
                <c:pt idx="14">
                  <c:v>0.98699963143315617</c:v>
                </c:pt>
                <c:pt idx="15">
                  <c:v>0.98875794391340899</c:v>
                </c:pt>
                <c:pt idx="16">
                  <c:v>0.99400768257333405</c:v>
                </c:pt>
                <c:pt idx="17">
                  <c:v>1.002571824788828</c:v>
                </c:pt>
                <c:pt idx="18">
                  <c:v>1.0140827098289871</c:v>
                </c:pt>
                <c:pt idx="19">
                  <c:v>1.0280465554745799</c:v>
                </c:pt>
                <c:pt idx="20">
                  <c:v>1.043881050504651</c:v>
                </c:pt>
                <c:pt idx="21">
                  <c:v>1.0609337206916301</c:v>
                </c:pt>
                <c:pt idx="22">
                  <c:v>1.0786060554098928</c:v>
                </c:pt>
                <c:pt idx="23">
                  <c:v>1.09673251098932</c:v>
                </c:pt>
                <c:pt idx="24">
                  <c:v>1.1152791647315505</c:v>
                </c:pt>
                <c:pt idx="25">
                  <c:v>1.1342257968607701</c:v>
                </c:pt>
              </c:numCache>
            </c:numRef>
          </c:yVal>
          <c:smooth val="1"/>
        </c:ser>
        <c:axId val="211304832"/>
        <c:axId val="211306752"/>
      </c:scatterChart>
      <c:valAx>
        <c:axId val="211304832"/>
        <c:scaling>
          <c:orientation val="minMax"/>
          <c:max val="55"/>
          <c:min val="30"/>
        </c:scaling>
        <c:axPos val="b"/>
        <c:title>
          <c:tx>
            <c:rich>
              <a:bodyPr/>
              <a:lstStyle/>
              <a:p>
                <a:pPr>
                  <a:defRPr sz="1700"/>
                </a:pPr>
                <a:r>
                  <a:rPr lang="en-US" sz="1700" dirty="0" smtClean="0"/>
                  <a:t>PCO</a:t>
                </a:r>
                <a:r>
                  <a:rPr lang="en-US" sz="1700" baseline="-25000" dirty="0" smtClean="0"/>
                  <a:t>2</a:t>
                </a:r>
                <a:endParaRPr lang="en-US" sz="1700" baseline="-25000" dirty="0"/>
              </a:p>
            </c:rich>
          </c:tx>
        </c:title>
        <c:numFmt formatCode="#,##0" sourceLinked="0"/>
        <c:tickLblPos val="nextTo"/>
        <c:txPr>
          <a:bodyPr rot="0"/>
          <a:lstStyle/>
          <a:p>
            <a:pPr>
              <a:defRPr sz="1500" b="1"/>
            </a:pPr>
            <a:endParaRPr lang="en-US"/>
          </a:p>
        </c:txPr>
        <c:crossAx val="211306752"/>
        <c:crosses val="autoZero"/>
        <c:crossBetween val="midCat"/>
        <c:majorUnit val="5"/>
      </c:valAx>
      <c:valAx>
        <c:axId val="21130675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1130483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1014"/>
          <c:h val="0.77921726945148861"/>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Sheet1!$A$2:$A$47</c:f>
              <c:numCache>
                <c:formatCode>General</c:formatCode>
                <c:ptCount val="4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numCache>
            </c:numRef>
          </c:xVal>
          <c:yVal>
            <c:numRef>
              <c:f>Sheet1!$B$2:$B$47</c:f>
              <c:numCache>
                <c:formatCode>General</c:formatCode>
                <c:ptCount val="46"/>
                <c:pt idx="0">
                  <c:v>1.12880371041159</c:v>
                </c:pt>
                <c:pt idx="1">
                  <c:v>1.12198617823638</c:v>
                </c:pt>
                <c:pt idx="2">
                  <c:v>1.11520982128457</c:v>
                </c:pt>
                <c:pt idx="3">
                  <c:v>1.1084743908739598</c:v>
                </c:pt>
                <c:pt idx="4">
                  <c:v>1.1017796398242599</c:v>
                </c:pt>
                <c:pt idx="5">
                  <c:v>1.0951253224480699</c:v>
                </c:pt>
                <c:pt idx="6">
                  <c:v>1.0885111945418571</c:v>
                </c:pt>
                <c:pt idx="7">
                  <c:v>1.0819370133769399</c:v>
                </c:pt>
                <c:pt idx="8">
                  <c:v>1.07540253769067</c:v>
                </c:pt>
                <c:pt idx="9">
                  <c:v>1.0689075276775171</c:v>
                </c:pt>
                <c:pt idx="10">
                  <c:v>1.0624517449802671</c:v>
                </c:pt>
                <c:pt idx="11">
                  <c:v>1.05603495268129</c:v>
                </c:pt>
                <c:pt idx="12">
                  <c:v>1.0496569152938799</c:v>
                </c:pt>
                <c:pt idx="13">
                  <c:v>1.04331739875354</c:v>
                </c:pt>
                <c:pt idx="14">
                  <c:v>1.0370161704094398</c:v>
                </c:pt>
                <c:pt idx="15">
                  <c:v>1.0307529990158901</c:v>
                </c:pt>
                <c:pt idx="16">
                  <c:v>1.02452765472381</c:v>
                </c:pt>
                <c:pt idx="17">
                  <c:v>1.01833990907233</c:v>
                </c:pt>
                <c:pt idx="18">
                  <c:v>1.0121895349803978</c:v>
                </c:pt>
                <c:pt idx="19">
                  <c:v>1.0060763067384</c:v>
                </c:pt>
                <c:pt idx="20">
                  <c:v>1</c:v>
                </c:pt>
                <c:pt idx="21">
                  <c:v>0.99396039177375328</c:v>
                </c:pt>
                <c:pt idx="22">
                  <c:v>0.9879572604150425</c:v>
                </c:pt>
                <c:pt idx="23">
                  <c:v>0.98199038561786456</c:v>
                </c:pt>
                <c:pt idx="24">
                  <c:v>0.97605954840679765</c:v>
                </c:pt>
                <c:pt idx="25">
                  <c:v>0.97016453112893797</c:v>
                </c:pt>
                <c:pt idx="26">
                  <c:v>0.96430511744592295</c:v>
                </c:pt>
                <c:pt idx="27">
                  <c:v>0.95848109232599354</c:v>
                </c:pt>
                <c:pt idx="28">
                  <c:v>0.95269224203608571</c:v>
                </c:pt>
                <c:pt idx="29">
                  <c:v>0.94693835413400362</c:v>
                </c:pt>
                <c:pt idx="30">
                  <c:v>0.94121921746063164</c:v>
                </c:pt>
                <c:pt idx="31">
                  <c:v>0.93553462213215899</c:v>
                </c:pt>
                <c:pt idx="32">
                  <c:v>0.92988435953239601</c:v>
                </c:pt>
                <c:pt idx="33">
                  <c:v>0.92426822230511063</c:v>
                </c:pt>
                <c:pt idx="34">
                  <c:v>0.918686004346422</c:v>
                </c:pt>
                <c:pt idx="35">
                  <c:v>0.91313750079723188</c:v>
                </c:pt>
                <c:pt idx="36">
                  <c:v>0.90762250803573397</c:v>
                </c:pt>
                <c:pt idx="37">
                  <c:v>0.90214082366988702</c:v>
                </c:pt>
                <c:pt idx="38">
                  <c:v>0.896692246530018</c:v>
                </c:pt>
                <c:pt idx="39">
                  <c:v>0.89127657666146398</c:v>
                </c:pt>
                <c:pt idx="40">
                  <c:v>0.88589361531720301</c:v>
                </c:pt>
                <c:pt idx="41">
                  <c:v>0.88054316495055329</c:v>
                </c:pt>
                <c:pt idx="42">
                  <c:v>0.87522502920796197</c:v>
                </c:pt>
                <c:pt idx="43">
                  <c:v>0.86993901292174958</c:v>
                </c:pt>
                <c:pt idx="44">
                  <c:v>0.86468492210297465</c:v>
                </c:pt>
                <c:pt idx="45">
                  <c:v>0.85946256393432929</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Sheet1!$A$2:$A$47</c:f>
              <c:numCache>
                <c:formatCode>General</c:formatCode>
                <c:ptCount val="4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numCache>
            </c:numRef>
          </c:xVal>
          <c:yVal>
            <c:numRef>
              <c:f>Sheet1!$C$2:$C$47</c:f>
              <c:numCache>
                <c:formatCode>General</c:formatCode>
                <c:ptCount val="46"/>
                <c:pt idx="0">
                  <c:v>1.0065308541940499</c:v>
                </c:pt>
                <c:pt idx="1">
                  <c:v>1.00620330080577</c:v>
                </c:pt>
                <c:pt idx="2">
                  <c:v>1.0058758540125599</c:v>
                </c:pt>
                <c:pt idx="3">
                  <c:v>1.00554851377972</c:v>
                </c:pt>
                <c:pt idx="4">
                  <c:v>1.0052212800725657</c:v>
                </c:pt>
                <c:pt idx="5">
                  <c:v>1.0048941528564614</c:v>
                </c:pt>
                <c:pt idx="6">
                  <c:v>1.0045671320967478</c:v>
                </c:pt>
                <c:pt idx="7">
                  <c:v>1.00424021775874</c:v>
                </c:pt>
                <c:pt idx="8">
                  <c:v>1.0039134098078399</c:v>
                </c:pt>
                <c:pt idx="9">
                  <c:v>1.003586708209411</c:v>
                </c:pt>
                <c:pt idx="10">
                  <c:v>1.0032601129288699</c:v>
                </c:pt>
                <c:pt idx="11">
                  <c:v>1.00293362393159</c:v>
                </c:pt>
                <c:pt idx="12">
                  <c:v>1.002607241183</c:v>
                </c:pt>
                <c:pt idx="13">
                  <c:v>1.0022809646485158</c:v>
                </c:pt>
                <c:pt idx="14">
                  <c:v>1.0019547942935598</c:v>
                </c:pt>
                <c:pt idx="15">
                  <c:v>1.0016287300835898</c:v>
                </c:pt>
                <c:pt idx="16">
                  <c:v>1.0013027719840799</c:v>
                </c:pt>
                <c:pt idx="17">
                  <c:v>1.0009769199604699</c:v>
                </c:pt>
                <c:pt idx="18">
                  <c:v>1.0006511739782677</c:v>
                </c:pt>
                <c:pt idx="19">
                  <c:v>1.00032553400294</c:v>
                </c:pt>
                <c:pt idx="20">
                  <c:v>1</c:v>
                </c:pt>
                <c:pt idx="21">
                  <c:v>0.98827887409675796</c:v>
                </c:pt>
                <c:pt idx="22">
                  <c:v>0.976695132985959</c:v>
                </c:pt>
                <c:pt idx="23">
                  <c:v>0.965247166363146</c:v>
                </c:pt>
                <c:pt idx="24">
                  <c:v>0.95393338279845197</c:v>
                </c:pt>
                <c:pt idx="25">
                  <c:v>0.94275220951536598</c:v>
                </c:pt>
                <c:pt idx="26">
                  <c:v>0.93170209217207989</c:v>
                </c:pt>
                <c:pt idx="27">
                  <c:v>0.92078149464541759</c:v>
                </c:pt>
                <c:pt idx="28">
                  <c:v>0.9099888988172975</c:v>
                </c:pt>
                <c:pt idx="29">
                  <c:v>0.89932280436370804</c:v>
                </c:pt>
                <c:pt idx="30">
                  <c:v>0.88878172854610404</c:v>
                </c:pt>
                <c:pt idx="31">
                  <c:v>0.87836420600531395</c:v>
                </c:pt>
                <c:pt idx="32">
                  <c:v>0.86806878855782299</c:v>
                </c:pt>
                <c:pt idx="33">
                  <c:v>0.85789404499446265</c:v>
                </c:pt>
                <c:pt idx="34">
                  <c:v>0.8478385608814395</c:v>
                </c:pt>
                <c:pt idx="35">
                  <c:v>0.83790093836372959</c:v>
                </c:pt>
                <c:pt idx="36">
                  <c:v>0.82807979597071901</c:v>
                </c:pt>
                <c:pt idx="37">
                  <c:v>0.8183737684242145</c:v>
                </c:pt>
                <c:pt idx="38">
                  <c:v>0.80878150644860758</c:v>
                </c:pt>
                <c:pt idx="39">
                  <c:v>0.7993016765833113</c:v>
                </c:pt>
                <c:pt idx="40">
                  <c:v>0.78993296099739529</c:v>
                </c:pt>
                <c:pt idx="41">
                  <c:v>0.78067405730643258</c:v>
                </c:pt>
                <c:pt idx="42">
                  <c:v>0.77152367839134395</c:v>
                </c:pt>
                <c:pt idx="43">
                  <c:v>0.76248055221959399</c:v>
                </c:pt>
                <c:pt idx="44">
                  <c:v>0.75354342166824695</c:v>
                </c:pt>
                <c:pt idx="45">
                  <c:v>0.74471104434931801</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numCache>
            </c:numRef>
          </c:xVal>
          <c:yVal>
            <c:numRef>
              <c:f>Sheet1!$D$2:$D$47</c:f>
              <c:numCache>
                <c:formatCode>General</c:formatCode>
                <c:ptCount val="46"/>
                <c:pt idx="0">
                  <c:v>1.2659302110110198</c:v>
                </c:pt>
                <c:pt idx="1">
                  <c:v>1.2510920836230399</c:v>
                </c:pt>
                <c:pt idx="2">
                  <c:v>1.2364278757943499</c:v>
                </c:pt>
                <c:pt idx="3">
                  <c:v>1.2219355489918799</c:v>
                </c:pt>
                <c:pt idx="4">
                  <c:v>1.2076130885765</c:v>
                </c:pt>
                <c:pt idx="5">
                  <c:v>1.1934585035228971</c:v>
                </c:pt>
                <c:pt idx="6">
                  <c:v>1.17946982614281</c:v>
                </c:pt>
                <c:pt idx="7">
                  <c:v>1.1656451118115205</c:v>
                </c:pt>
                <c:pt idx="8">
                  <c:v>1.15198243869747</c:v>
                </c:pt>
                <c:pt idx="9">
                  <c:v>1.1384799074951699</c:v>
                </c:pt>
                <c:pt idx="10">
                  <c:v>1.12513564116111</c:v>
                </c:pt>
                <c:pt idx="11">
                  <c:v>1.1119477846528401</c:v>
                </c:pt>
                <c:pt idx="12">
                  <c:v>1.0989145046710975</c:v>
                </c:pt>
                <c:pt idx="13">
                  <c:v>1.08603398940494</c:v>
                </c:pt>
                <c:pt idx="14">
                  <c:v>1.0733044482799119</c:v>
                </c:pt>
                <c:pt idx="15">
                  <c:v>1.0607241117091128</c:v>
                </c:pt>
                <c:pt idx="16">
                  <c:v>1.0482912308471721</c:v>
                </c:pt>
                <c:pt idx="17">
                  <c:v>1.0360040773471428</c:v>
                </c:pt>
                <c:pt idx="18">
                  <c:v>1.0238609431202899</c:v>
                </c:pt>
                <c:pt idx="19">
                  <c:v>1.0118601400985698</c:v>
                </c:pt>
                <c:pt idx="20">
                  <c:v>1</c:v>
                </c:pt>
                <c:pt idx="21">
                  <c:v>0.99967457193496256</c:v>
                </c:pt>
                <c:pt idx="22">
                  <c:v>0.99934924977335049</c:v>
                </c:pt>
                <c:pt idx="23">
                  <c:v>0.99902403348070401</c:v>
                </c:pt>
                <c:pt idx="24">
                  <c:v>0.99869892302255903</c:v>
                </c:pt>
                <c:pt idx="25">
                  <c:v>0.99837391836448564</c:v>
                </c:pt>
                <c:pt idx="26">
                  <c:v>0.99804901947204805</c:v>
                </c:pt>
                <c:pt idx="27">
                  <c:v>0.99772422631083302</c:v>
                </c:pt>
                <c:pt idx="28">
                  <c:v>0.99739953884641896</c:v>
                </c:pt>
                <c:pt idx="29">
                  <c:v>0.99707495704442295</c:v>
                </c:pt>
                <c:pt idx="30">
                  <c:v>0.99675048087045459</c:v>
                </c:pt>
                <c:pt idx="31">
                  <c:v>0.9964261102901395</c:v>
                </c:pt>
                <c:pt idx="32">
                  <c:v>0.99610184526911505</c:v>
                </c:pt>
                <c:pt idx="33">
                  <c:v>0.9957776857730285</c:v>
                </c:pt>
                <c:pt idx="34">
                  <c:v>0.99545363176753698</c:v>
                </c:pt>
                <c:pt idx="35">
                  <c:v>0.99512968321832063</c:v>
                </c:pt>
                <c:pt idx="36">
                  <c:v>0.994805840091049</c:v>
                </c:pt>
                <c:pt idx="37">
                  <c:v>0.99448210235141699</c:v>
                </c:pt>
                <c:pt idx="38">
                  <c:v>0.99415846996513757</c:v>
                </c:pt>
                <c:pt idx="39">
                  <c:v>0.9938349428979123</c:v>
                </c:pt>
                <c:pt idx="40">
                  <c:v>0.99351152111548258</c:v>
                </c:pt>
                <c:pt idx="41">
                  <c:v>0.9931882045835787</c:v>
                </c:pt>
                <c:pt idx="42">
                  <c:v>0.99286499326793498</c:v>
                </c:pt>
                <c:pt idx="43">
                  <c:v>0.992541887134336</c:v>
                </c:pt>
                <c:pt idx="44">
                  <c:v>0.99221888614853704</c:v>
                </c:pt>
                <c:pt idx="45">
                  <c:v>0.99189599027632402</c:v>
                </c:pt>
              </c:numCache>
            </c:numRef>
          </c:yVal>
          <c:smooth val="1"/>
        </c:ser>
        <c:axId val="211446016"/>
        <c:axId val="211452288"/>
      </c:scatterChart>
      <c:valAx>
        <c:axId val="211446016"/>
        <c:scaling>
          <c:orientation val="minMax"/>
          <c:max val="70"/>
          <c:min val="25"/>
        </c:scaling>
        <c:axPos val="b"/>
        <c:title>
          <c:tx>
            <c:rich>
              <a:bodyPr/>
              <a:lstStyle/>
              <a:p>
                <a:pPr>
                  <a:defRPr sz="1700"/>
                </a:pPr>
                <a:r>
                  <a:rPr lang="en-US" sz="1700" dirty="0" smtClean="0"/>
                  <a:t>FVC (% predicted)</a:t>
                </a:r>
                <a:endParaRPr lang="en-US" sz="1700" dirty="0"/>
              </a:p>
            </c:rich>
          </c:tx>
        </c:title>
        <c:numFmt formatCode="#,##0" sourceLinked="0"/>
        <c:tickLblPos val="nextTo"/>
        <c:txPr>
          <a:bodyPr rot="0"/>
          <a:lstStyle/>
          <a:p>
            <a:pPr>
              <a:defRPr sz="1500" b="1"/>
            </a:pPr>
            <a:endParaRPr lang="en-US"/>
          </a:p>
        </c:txPr>
        <c:crossAx val="211452288"/>
        <c:crosses val="autoZero"/>
        <c:crossBetween val="midCat"/>
        <c:majorUnit val="5"/>
      </c:valAx>
      <c:valAx>
        <c:axId val="21145228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1144601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92"/>
          <c:h val="0.79616642199386056"/>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Sheet1!$B$2:$B$42</c:f>
              <c:numCache>
                <c:formatCode>General</c:formatCode>
                <c:ptCount val="41"/>
                <c:pt idx="0">
                  <c:v>1.4237613179294586</c:v>
                </c:pt>
                <c:pt idx="1">
                  <c:v>1.3990516912911399</c:v>
                </c:pt>
                <c:pt idx="2">
                  <c:v>1.374770904543968</c:v>
                </c:pt>
                <c:pt idx="3">
                  <c:v>1.35091151509663</c:v>
                </c:pt>
                <c:pt idx="4">
                  <c:v>1.3274662095253198</c:v>
                </c:pt>
                <c:pt idx="5">
                  <c:v>1.3044278013319601</c:v>
                </c:pt>
                <c:pt idx="6">
                  <c:v>1.2817892287414099</c:v>
                </c:pt>
                <c:pt idx="7">
                  <c:v>1.2595435525368499</c:v>
                </c:pt>
                <c:pt idx="8">
                  <c:v>1.2376839539328</c:v>
                </c:pt>
                <c:pt idx="9">
                  <c:v>1.2162037324849921</c:v>
                </c:pt>
                <c:pt idx="10">
                  <c:v>1.1950963040365601</c:v>
                </c:pt>
                <c:pt idx="11">
                  <c:v>1.1743551986997978</c:v>
                </c:pt>
                <c:pt idx="12">
                  <c:v>1.1539740588730298</c:v>
                </c:pt>
                <c:pt idx="13">
                  <c:v>1.1339466372918998</c:v>
                </c:pt>
                <c:pt idx="14">
                  <c:v>1.114266795114391</c:v>
                </c:pt>
                <c:pt idx="15">
                  <c:v>1.0949285000392099</c:v>
                </c:pt>
                <c:pt idx="16">
                  <c:v>1.0759258244566301</c:v>
                </c:pt>
                <c:pt idx="17">
                  <c:v>1.0572529436316878</c:v>
                </c:pt>
                <c:pt idx="18">
                  <c:v>1.03890413391868</c:v>
                </c:pt>
                <c:pt idx="19">
                  <c:v>1.0208737710068101</c:v>
                </c:pt>
                <c:pt idx="20">
                  <c:v>1.00315632819615</c:v>
                </c:pt>
                <c:pt idx="21">
                  <c:v>0.98574637470362858</c:v>
                </c:pt>
                <c:pt idx="22">
                  <c:v>0.96863857399835362</c:v>
                </c:pt>
                <c:pt idx="23">
                  <c:v>0.95182768216587677</c:v>
                </c:pt>
                <c:pt idx="24">
                  <c:v>0.93530854630077165</c:v>
                </c:pt>
                <c:pt idx="25">
                  <c:v>0.91907610292722197</c:v>
                </c:pt>
                <c:pt idx="26">
                  <c:v>0.90312537644691104</c:v>
                </c:pt>
                <c:pt idx="27">
                  <c:v>0.88745147761388765</c:v>
                </c:pt>
                <c:pt idx="28">
                  <c:v>0.8720496020359173</c:v>
                </c:pt>
                <c:pt idx="29">
                  <c:v>0.856915028701842</c:v>
                </c:pt>
                <c:pt idx="30">
                  <c:v>0.84204311853449543</c:v>
                </c:pt>
                <c:pt idx="31">
                  <c:v>0.82742931296866395</c:v>
                </c:pt>
                <c:pt idx="32">
                  <c:v>0.81306913255388102</c:v>
                </c:pt>
                <c:pt idx="33">
                  <c:v>0.79895817558126858</c:v>
                </c:pt>
                <c:pt idx="34">
                  <c:v>0.78509211673443502</c:v>
                </c:pt>
                <c:pt idx="35">
                  <c:v>0.77146670576357201</c:v>
                </c:pt>
                <c:pt idx="36">
                  <c:v>0.75807776618271205</c:v>
                </c:pt>
                <c:pt idx="37">
                  <c:v>0.74492119398953671</c:v>
                </c:pt>
                <c:pt idx="38">
                  <c:v>0.73199295640738971</c:v>
                </c:pt>
                <c:pt idx="39">
                  <c:v>0.71928909064917601</c:v>
                </c:pt>
                <c:pt idx="40">
                  <c:v>0.70680570270264598</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Sheet1!$C$2:$C$42</c:f>
              <c:numCache>
                <c:formatCode>General</c:formatCode>
                <c:ptCount val="41"/>
                <c:pt idx="0">
                  <c:v>1.2079852946105498</c:v>
                </c:pt>
                <c:pt idx="1">
                  <c:v>1.1967272037291399</c:v>
                </c:pt>
                <c:pt idx="2">
                  <c:v>1.1855740351599728</c:v>
                </c:pt>
                <c:pt idx="3">
                  <c:v>1.1745248110559898</c:v>
                </c:pt>
                <c:pt idx="4">
                  <c:v>1.163578562683327</c:v>
                </c:pt>
                <c:pt idx="5">
                  <c:v>1.1527343303364499</c:v>
                </c:pt>
                <c:pt idx="6">
                  <c:v>1.1419911632540698</c:v>
                </c:pt>
                <c:pt idx="7">
                  <c:v>1.1313481195357089</c:v>
                </c:pt>
                <c:pt idx="8">
                  <c:v>1.1208042660590998</c:v>
                </c:pt>
                <c:pt idx="9">
                  <c:v>1.1103586783985078</c:v>
                </c:pt>
                <c:pt idx="10">
                  <c:v>1.1000104407434901</c:v>
                </c:pt>
                <c:pt idx="11">
                  <c:v>1.0897586458188</c:v>
                </c:pt>
                <c:pt idx="12">
                  <c:v>1.0796023948046698</c:v>
                </c:pt>
                <c:pt idx="13">
                  <c:v>1.0695407972581219</c:v>
                </c:pt>
                <c:pt idx="14">
                  <c:v>1.05957297103488</c:v>
                </c:pt>
                <c:pt idx="15">
                  <c:v>1.0496980422119628</c:v>
                </c:pt>
                <c:pt idx="16">
                  <c:v>1.0399151450111599</c:v>
                </c:pt>
                <c:pt idx="17">
                  <c:v>1.030223421723037</c:v>
                </c:pt>
                <c:pt idx="18">
                  <c:v>1.0206220226317761</c:v>
                </c:pt>
                <c:pt idx="19">
                  <c:v>1.011110105940717</c:v>
                </c:pt>
                <c:pt idx="20">
                  <c:v>1.0016868376984698</c:v>
                </c:pt>
                <c:pt idx="21">
                  <c:v>0.97918532018320803</c:v>
                </c:pt>
                <c:pt idx="22">
                  <c:v>0.9543870125435413</c:v>
                </c:pt>
                <c:pt idx="23">
                  <c:v>0.93021673317299258</c:v>
                </c:pt>
                <c:pt idx="24">
                  <c:v>0.906658576973842</c:v>
                </c:pt>
                <c:pt idx="25">
                  <c:v>0.88369704165206897</c:v>
                </c:pt>
                <c:pt idx="26">
                  <c:v>0.86131701751623302</c:v>
                </c:pt>
                <c:pt idx="27">
                  <c:v>0.83950377753460004</c:v>
                </c:pt>
                <c:pt idx="28">
                  <c:v>0.81824296764410964</c:v>
                </c:pt>
                <c:pt idx="29">
                  <c:v>0.79752059730481495</c:v>
                </c:pt>
                <c:pt idx="30">
                  <c:v>0.77732303029346028</c:v>
                </c:pt>
                <c:pt idx="31">
                  <c:v>0.75763697573024658</c:v>
                </c:pt>
                <c:pt idx="32">
                  <c:v>0.73844947933290095</c:v>
                </c:pt>
                <c:pt idx="33">
                  <c:v>0.71974791489214063</c:v>
                </c:pt>
                <c:pt idx="34">
                  <c:v>0.701519975963104</c:v>
                </c:pt>
                <c:pt idx="35">
                  <c:v>0.6837536677671695</c:v>
                </c:pt>
                <c:pt idx="36">
                  <c:v>0.66643729929886864</c:v>
                </c:pt>
                <c:pt idx="37">
                  <c:v>0.64955947563269101</c:v>
                </c:pt>
                <c:pt idx="38">
                  <c:v>0.63310909042472219</c:v>
                </c:pt>
                <c:pt idx="39">
                  <c:v>0.61707531860420006</c:v>
                </c:pt>
                <c:pt idx="40">
                  <c:v>0.60144760925012164</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Sheet1!$D$2:$D$42</c:f>
              <c:numCache>
                <c:formatCode>General</c:formatCode>
                <c:ptCount val="41"/>
                <c:pt idx="0">
                  <c:v>1.6780802709074401</c:v>
                </c:pt>
                <c:pt idx="1">
                  <c:v>1.6355821350139801</c:v>
                </c:pt>
                <c:pt idx="2">
                  <c:v>1.5941602834829098</c:v>
                </c:pt>
                <c:pt idx="3">
                  <c:v>1.55378745892978</c:v>
                </c:pt>
                <c:pt idx="4">
                  <c:v>1.51443709427562</c:v>
                </c:pt>
                <c:pt idx="5">
                  <c:v>1.476083295264671</c:v>
                </c:pt>
                <c:pt idx="6">
                  <c:v>1.43870082342481</c:v>
                </c:pt>
                <c:pt idx="7">
                  <c:v>1.4022650794595499</c:v>
                </c:pt>
                <c:pt idx="8">
                  <c:v>1.36675208706062</c:v>
                </c:pt>
                <c:pt idx="9">
                  <c:v>1.33213847713053</c:v>
                </c:pt>
                <c:pt idx="10">
                  <c:v>1.2984014724046598</c:v>
                </c:pt>
                <c:pt idx="11">
                  <c:v>1.2655188724628299</c:v>
                </c:pt>
                <c:pt idx="12">
                  <c:v>1.2334690391204719</c:v>
                </c:pt>
                <c:pt idx="13">
                  <c:v>1.2022308821897798</c:v>
                </c:pt>
                <c:pt idx="14">
                  <c:v>1.1717838456013701</c:v>
                </c:pt>
                <c:pt idx="15">
                  <c:v>1.1421078938775671</c:v>
                </c:pt>
                <c:pt idx="16">
                  <c:v>1.11318349894813</c:v>
                </c:pt>
                <c:pt idx="17">
                  <c:v>1.0849916273000138</c:v>
                </c:pt>
                <c:pt idx="18">
                  <c:v>1.0575137274523998</c:v>
                </c:pt>
                <c:pt idx="19">
                  <c:v>1.0307317177490194</c:v>
                </c:pt>
                <c:pt idx="20">
                  <c:v>1.0046279744597471</c:v>
                </c:pt>
                <c:pt idx="21">
                  <c:v>0.99235139172586329</c:v>
                </c:pt>
                <c:pt idx="22">
                  <c:v>0.98310294954350497</c:v>
                </c:pt>
                <c:pt idx="23">
                  <c:v>0.97394070029996704</c:v>
                </c:pt>
                <c:pt idx="24">
                  <c:v>0.96486384070075759</c:v>
                </c:pt>
                <c:pt idx="25">
                  <c:v>0.95587157493786701</c:v>
                </c:pt>
                <c:pt idx="26">
                  <c:v>0.94696311461999205</c:v>
                </c:pt>
                <c:pt idx="27">
                  <c:v>0.93813767870342402</c:v>
                </c:pt>
                <c:pt idx="28">
                  <c:v>0.92939449342357039</c:v>
                </c:pt>
                <c:pt idx="29">
                  <c:v>0.92073279222709103</c:v>
                </c:pt>
                <c:pt idx="30">
                  <c:v>0.91215181570474302</c:v>
                </c:pt>
                <c:pt idx="31">
                  <c:v>0.90365081152475402</c:v>
                </c:pt>
                <c:pt idx="32">
                  <c:v>0.89522903436686563</c:v>
                </c:pt>
                <c:pt idx="33">
                  <c:v>0.8868857458570153</c:v>
                </c:pt>
                <c:pt idx="34">
                  <c:v>0.87862021450260153</c:v>
                </c:pt>
                <c:pt idx="35">
                  <c:v>0.87043171562826505</c:v>
                </c:pt>
                <c:pt idx="36">
                  <c:v>0.86231953131250305</c:v>
                </c:pt>
                <c:pt idx="37">
                  <c:v>0.8542829503246</c:v>
                </c:pt>
                <c:pt idx="38">
                  <c:v>0.846321268062314</c:v>
                </c:pt>
                <c:pt idx="39">
                  <c:v>0.83843378649011902</c:v>
                </c:pt>
                <c:pt idx="40">
                  <c:v>0.83061981407798424</c:v>
                </c:pt>
              </c:numCache>
            </c:numRef>
          </c:yVal>
          <c:smooth val="1"/>
        </c:ser>
        <c:axId val="211026688"/>
        <c:axId val="211028608"/>
      </c:scatterChart>
      <c:valAx>
        <c:axId val="211026688"/>
        <c:scaling>
          <c:orientation val="minMax"/>
          <c:max val="190"/>
          <c:min val="150"/>
        </c:scaling>
        <c:axPos val="b"/>
        <c:title>
          <c:tx>
            <c:rich>
              <a:bodyPr/>
              <a:lstStyle/>
              <a:p>
                <a:pPr>
                  <a:defRPr sz="1700"/>
                </a:pPr>
                <a:r>
                  <a:rPr lang="en-US" sz="1700" dirty="0" smtClean="0"/>
                  <a:t>Donor Height (cm)</a:t>
                </a:r>
                <a:endParaRPr lang="en-US" sz="1700" dirty="0"/>
              </a:p>
            </c:rich>
          </c:tx>
        </c:title>
        <c:numFmt formatCode="#,##0" sourceLinked="0"/>
        <c:tickLblPos val="nextTo"/>
        <c:txPr>
          <a:bodyPr rot="0"/>
          <a:lstStyle/>
          <a:p>
            <a:pPr>
              <a:defRPr sz="1500" b="1"/>
            </a:pPr>
            <a:endParaRPr lang="en-US"/>
          </a:p>
        </c:txPr>
        <c:crossAx val="211028608"/>
        <c:crosses val="autoZero"/>
        <c:crossBetween val="midCat"/>
        <c:majorUnit val="10"/>
      </c:valAx>
      <c:valAx>
        <c:axId val="21102860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1102668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1014"/>
          <c:h val="0.79616642199386056"/>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0.87107457340345529</c:v>
                </c:pt>
                <c:pt idx="1">
                  <c:v>0.90165729896823898</c:v>
                </c:pt>
                <c:pt idx="2">
                  <c:v>0.93331375935611749</c:v>
                </c:pt>
                <c:pt idx="3">
                  <c:v>0.96608165253053702</c:v>
                </c:pt>
                <c:pt idx="4">
                  <c:v>1</c:v>
                </c:pt>
                <c:pt idx="5">
                  <c:v>1.03510919328674</c:v>
                </c:pt>
                <c:pt idx="6">
                  <c:v>1.07145104202673</c:v>
                </c:pt>
                <c:pt idx="7">
                  <c:v>1.1090688237585378</c:v>
                </c:pt>
                <c:pt idx="8">
                  <c:v>1.1480073354601701</c:v>
                </c:pt>
                <c:pt idx="9">
                  <c:v>1.1883129468954505</c:v>
                </c:pt>
                <c:pt idx="10">
                  <c:v>1.2300336558331229</c:v>
                </c:pt>
                <c:pt idx="11">
                  <c:v>1.2732191452049721</c:v>
                </c:pt>
                <c:pt idx="12">
                  <c:v>1.3179208422703519</c:v>
                </c:pt>
                <c:pt idx="13">
                  <c:v>1.364191979858268</c:v>
                </c:pt>
                <c:pt idx="14">
                  <c:v>1.4120876597593299</c:v>
                </c:pt>
                <c:pt idx="15">
                  <c:v>1.461664918343641</c:v>
                </c:pt>
                <c:pt idx="16">
                  <c:v>1.5129827944822301</c:v>
                </c:pt>
                <c:pt idx="17">
                  <c:v>1.5661023998532271</c:v>
                </c:pt>
                <c:pt idx="18">
                  <c:v>1.6210869917165089</c:v>
                </c:pt>
                <c:pt idx="19">
                  <c:v>1.678002048243308</c:v>
                </c:pt>
                <c:pt idx="20">
                  <c:v>1.73691534649063</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0.74518718985638044</c:v>
                </c:pt>
                <c:pt idx="1">
                  <c:v>0.80204555341571171</c:v>
                </c:pt>
                <c:pt idx="2">
                  <c:v>0.86324225444332359</c:v>
                </c:pt>
                <c:pt idx="3">
                  <c:v>0.92910831147036899</c:v>
                </c:pt>
                <c:pt idx="4">
                  <c:v>1</c:v>
                </c:pt>
                <c:pt idx="5">
                  <c:v>0.99549406848062449</c:v>
                </c:pt>
                <c:pt idx="6">
                  <c:v>0.99100844038010705</c:v>
                </c:pt>
                <c:pt idx="7">
                  <c:v>0.9865430242126263</c:v>
                </c:pt>
                <c:pt idx="8">
                  <c:v>0.98209772890461156</c:v>
                </c:pt>
                <c:pt idx="9">
                  <c:v>0.97767246379283401</c:v>
                </c:pt>
                <c:pt idx="10">
                  <c:v>0.9732671386226035</c:v>
                </c:pt>
                <c:pt idx="11">
                  <c:v>0.96888166354591365</c:v>
                </c:pt>
                <c:pt idx="12">
                  <c:v>0.96451594911959704</c:v>
                </c:pt>
                <c:pt idx="13">
                  <c:v>0.96016990630352428</c:v>
                </c:pt>
                <c:pt idx="14">
                  <c:v>0.95584344645875574</c:v>
                </c:pt>
                <c:pt idx="15">
                  <c:v>0.95153648134575841</c:v>
                </c:pt>
                <c:pt idx="16">
                  <c:v>0.94724892312263198</c:v>
                </c:pt>
                <c:pt idx="17">
                  <c:v>0.94298068434323901</c:v>
                </c:pt>
                <c:pt idx="18">
                  <c:v>0.93873167795550017</c:v>
                </c:pt>
                <c:pt idx="19">
                  <c:v>0.93450181729956394</c:v>
                </c:pt>
                <c:pt idx="20">
                  <c:v>0.93029101610608389</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1.0182286045151099</c:v>
                </c:pt>
                <c:pt idx="1">
                  <c:v>1.0136405361520899</c:v>
                </c:pt>
                <c:pt idx="2">
                  <c:v>1.00907314131093</c:v>
                </c:pt>
                <c:pt idx="3">
                  <c:v>1.0045263268381399</c:v>
                </c:pt>
                <c:pt idx="4">
                  <c:v>1</c:v>
                </c:pt>
                <c:pt idx="5">
                  <c:v>1.0763007796340101</c:v>
                </c:pt>
                <c:pt idx="6">
                  <c:v>1.1584233682407901</c:v>
                </c:pt>
                <c:pt idx="7">
                  <c:v>1.2468119743838271</c:v>
                </c:pt>
                <c:pt idx="8">
                  <c:v>1.3419447000863298</c:v>
                </c:pt>
                <c:pt idx="9">
                  <c:v>1.4443361269286501</c:v>
                </c:pt>
                <c:pt idx="10">
                  <c:v>1.5545400994668801</c:v>
                </c:pt>
                <c:pt idx="11">
                  <c:v>1.6731527210285542</c:v>
                </c:pt>
                <c:pt idx="12">
                  <c:v>1.8008155780897901</c:v>
                </c:pt>
                <c:pt idx="13">
                  <c:v>1.9382192106751199</c:v>
                </c:pt>
                <c:pt idx="14">
                  <c:v>2.0861068475512612</c:v>
                </c:pt>
                <c:pt idx="15">
                  <c:v>2.2452784264192567</c:v>
                </c:pt>
                <c:pt idx="16">
                  <c:v>2.41659492085049</c:v>
                </c:pt>
                <c:pt idx="17">
                  <c:v>2.6009829973709802</c:v>
                </c:pt>
                <c:pt idx="18">
                  <c:v>2.7994400278851987</c:v>
                </c:pt>
                <c:pt idx="19">
                  <c:v>3.01303948455151</c:v>
                </c:pt>
                <c:pt idx="20">
                  <c:v>3.2429367462908787</c:v>
                </c:pt>
              </c:numCache>
            </c:numRef>
          </c:yVal>
          <c:smooth val="1"/>
        </c:ser>
        <c:axId val="216541824"/>
        <c:axId val="216552192"/>
      </c:scatterChart>
      <c:valAx>
        <c:axId val="216541824"/>
        <c:scaling>
          <c:orientation val="minMax"/>
          <c:max val="1.5"/>
          <c:min val="0.5"/>
        </c:scaling>
        <c:axPos val="b"/>
        <c:title>
          <c:tx>
            <c:rich>
              <a:bodyPr/>
              <a:lstStyle/>
              <a:p>
                <a:pPr>
                  <a:defRPr sz="1700"/>
                </a:pPr>
                <a:r>
                  <a:rPr lang="en-US" sz="1700" dirty="0" smtClean="0"/>
                  <a:t>Creatinine</a:t>
                </a:r>
                <a:endParaRPr lang="en-US" sz="1700" dirty="0"/>
              </a:p>
            </c:rich>
          </c:tx>
        </c:title>
        <c:numFmt formatCode="#,##0.00" sourceLinked="0"/>
        <c:tickLblPos val="nextTo"/>
        <c:txPr>
          <a:bodyPr rot="0"/>
          <a:lstStyle/>
          <a:p>
            <a:pPr>
              <a:defRPr sz="1500" b="1"/>
            </a:pPr>
            <a:endParaRPr lang="en-US"/>
          </a:p>
        </c:txPr>
        <c:crossAx val="216552192"/>
        <c:crosses val="autoZero"/>
        <c:crossBetween val="midCat"/>
        <c:majorUnit val="0.25"/>
      </c:valAx>
      <c:valAx>
        <c:axId val="21655219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1654182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92"/>
          <c:h val="0.77074260114040993"/>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numCache>
            </c:numRef>
          </c:xVal>
          <c:yVal>
            <c:numRef>
              <c:f>Sheet1!$B$2:$B$52</c:f>
              <c:numCache>
                <c:formatCode>General</c:formatCode>
                <c:ptCount val="51"/>
                <c:pt idx="0">
                  <c:v>1.2325497464498698</c:v>
                </c:pt>
                <c:pt idx="1">
                  <c:v>1.2233801804840498</c:v>
                </c:pt>
                <c:pt idx="2">
                  <c:v>1.2142788315944599</c:v>
                </c:pt>
                <c:pt idx="3">
                  <c:v>1.2052451922794691</c:v>
                </c:pt>
                <c:pt idx="4">
                  <c:v>1.1962787588130601</c:v>
                </c:pt>
                <c:pt idx="5">
                  <c:v>1.1873790312166401</c:v>
                </c:pt>
                <c:pt idx="6">
                  <c:v>1.1785455132312526</c:v>
                </c:pt>
                <c:pt idx="7">
                  <c:v>1.1697777122897999</c:v>
                </c:pt>
                <c:pt idx="8">
                  <c:v>1.1610751394897489</c:v>
                </c:pt>
                <c:pt idx="9">
                  <c:v>1.1524373095656471</c:v>
                </c:pt>
                <c:pt idx="10">
                  <c:v>1.1438637408622498</c:v>
                </c:pt>
                <c:pt idx="11">
                  <c:v>1.13535395530759</c:v>
                </c:pt>
                <c:pt idx="12">
                  <c:v>1.1269074783862982</c:v>
                </c:pt>
                <c:pt idx="13">
                  <c:v>1.11852383911315</c:v>
                </c:pt>
                <c:pt idx="14">
                  <c:v>1.1102025700068789</c:v>
                </c:pt>
                <c:pt idx="15">
                  <c:v>1.101943207063971</c:v>
                </c:pt>
                <c:pt idx="16">
                  <c:v>1.0937452897329698</c:v>
                </c:pt>
                <c:pt idx="17">
                  <c:v>1.0856083608886</c:v>
                </c:pt>
                <c:pt idx="18">
                  <c:v>1.07753196680643</c:v>
                </c:pt>
                <c:pt idx="19">
                  <c:v>1.0695156571374862</c:v>
                </c:pt>
                <c:pt idx="20">
                  <c:v>1.0615589848832305</c:v>
                </c:pt>
                <c:pt idx="21">
                  <c:v>1.0536615063704529</c:v>
                </c:pt>
                <c:pt idx="22">
                  <c:v>1.0458227812268099</c:v>
                </c:pt>
                <c:pt idx="23">
                  <c:v>1.03804237235598</c:v>
                </c:pt>
                <c:pt idx="24">
                  <c:v>1.0303198459134999</c:v>
                </c:pt>
                <c:pt idx="25">
                  <c:v>1.0226547712824698</c:v>
                </c:pt>
                <c:pt idx="26">
                  <c:v>1.0150467210495799</c:v>
                </c:pt>
                <c:pt idx="27">
                  <c:v>1.0074952709812499</c:v>
                </c:pt>
                <c:pt idx="28">
                  <c:v>1</c:v>
                </c:pt>
                <c:pt idx="29">
                  <c:v>0.99256049016095771</c:v>
                </c:pt>
                <c:pt idx="30">
                  <c:v>0.98517632662857602</c:v>
                </c:pt>
                <c:pt idx="31">
                  <c:v>0.97784709765344002</c:v>
                </c:pt>
                <c:pt idx="32">
                  <c:v>0.9705723945493655</c:v>
                </c:pt>
                <c:pt idx="33">
                  <c:v>0.963351811670622</c:v>
                </c:pt>
                <c:pt idx="34">
                  <c:v>0.95618494638924101</c:v>
                </c:pt>
                <c:pt idx="35">
                  <c:v>0.94907139907263849</c:v>
                </c:pt>
                <c:pt idx="36">
                  <c:v>0.94201077306129</c:v>
                </c:pt>
                <c:pt idx="37">
                  <c:v>0.93500267464662201</c:v>
                </c:pt>
                <c:pt idx="38">
                  <c:v>0.92804671304906305</c:v>
                </c:pt>
                <c:pt idx="39">
                  <c:v>0.92114250039624757</c:v>
                </c:pt>
                <c:pt idx="40">
                  <c:v>0.91428965170139498</c:v>
                </c:pt>
                <c:pt idx="41">
                  <c:v>0.90748778484182768</c:v>
                </c:pt>
                <c:pt idx="42">
                  <c:v>0.90073652053769659</c:v>
                </c:pt>
                <c:pt idx="43">
                  <c:v>0.89403548233078101</c:v>
                </c:pt>
                <c:pt idx="44">
                  <c:v>0.88738429656353301</c:v>
                </c:pt>
                <c:pt idx="45">
                  <c:v>0.88078259235823797</c:v>
                </c:pt>
                <c:pt idx="46">
                  <c:v>0.87423000159633701</c:v>
                </c:pt>
                <c:pt idx="47">
                  <c:v>0.86772615889787963</c:v>
                </c:pt>
                <c:pt idx="48">
                  <c:v>0.86127070160116903</c:v>
                </c:pt>
                <c:pt idx="49">
                  <c:v>0.85486326974253257</c:v>
                </c:pt>
                <c:pt idx="50">
                  <c:v>0.84850350603625158</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numCache>
            </c:numRef>
          </c:xVal>
          <c:yVal>
            <c:numRef>
              <c:f>Sheet1!$C$2:$C$52</c:f>
              <c:numCache>
                <c:formatCode>General</c:formatCode>
                <c:ptCount val="51"/>
                <c:pt idx="0">
                  <c:v>0.98925055010810303</c:v>
                </c:pt>
                <c:pt idx="1">
                  <c:v>0.9896324618962431</c:v>
                </c:pt>
                <c:pt idx="2">
                  <c:v>0.99001452112592159</c:v>
                </c:pt>
                <c:pt idx="3">
                  <c:v>0.99039672785404997</c:v>
                </c:pt>
                <c:pt idx="4">
                  <c:v>0.9907790821375797</c:v>
                </c:pt>
                <c:pt idx="5">
                  <c:v>0.99116158403345656</c:v>
                </c:pt>
                <c:pt idx="6">
                  <c:v>0.99154423359868971</c:v>
                </c:pt>
                <c:pt idx="7">
                  <c:v>0.99192703089027001</c:v>
                </c:pt>
                <c:pt idx="8">
                  <c:v>0.99230997596523929</c:v>
                </c:pt>
                <c:pt idx="9">
                  <c:v>0.99269306888065856</c:v>
                </c:pt>
                <c:pt idx="10">
                  <c:v>0.99307630969359195</c:v>
                </c:pt>
                <c:pt idx="11">
                  <c:v>0.99345969846113902</c:v>
                </c:pt>
                <c:pt idx="12">
                  <c:v>0.99384323524042095</c:v>
                </c:pt>
                <c:pt idx="13">
                  <c:v>0.99422692008857905</c:v>
                </c:pt>
                <c:pt idx="14">
                  <c:v>0.99461075306277702</c:v>
                </c:pt>
                <c:pt idx="15">
                  <c:v>0.99499473422020002</c:v>
                </c:pt>
                <c:pt idx="16">
                  <c:v>0.99537886361805805</c:v>
                </c:pt>
                <c:pt idx="17">
                  <c:v>0.99576314131357802</c:v>
                </c:pt>
                <c:pt idx="18">
                  <c:v>0.996147567364015</c:v>
                </c:pt>
                <c:pt idx="19">
                  <c:v>0.99653214182662919</c:v>
                </c:pt>
                <c:pt idx="20">
                  <c:v>0.99691686475874752</c:v>
                </c:pt>
                <c:pt idx="21">
                  <c:v>0.99730173621766849</c:v>
                </c:pt>
                <c:pt idx="22">
                  <c:v>0.99768675626073</c:v>
                </c:pt>
                <c:pt idx="23">
                  <c:v>0.99807192494529851</c:v>
                </c:pt>
                <c:pt idx="24">
                  <c:v>0.99845724232875999</c:v>
                </c:pt>
                <c:pt idx="25">
                  <c:v>0.99884270846852163</c:v>
                </c:pt>
                <c:pt idx="26">
                  <c:v>0.99922832342200996</c:v>
                </c:pt>
                <c:pt idx="27">
                  <c:v>0.999614087246678</c:v>
                </c:pt>
                <c:pt idx="28">
                  <c:v>1</c:v>
                </c:pt>
                <c:pt idx="29">
                  <c:v>0.98479613451985504</c:v>
                </c:pt>
                <c:pt idx="30">
                  <c:v>0.969823426565252</c:v>
                </c:pt>
                <c:pt idx="31">
                  <c:v>0.95507836164825699</c:v>
                </c:pt>
                <c:pt idx="32">
                  <c:v>0.94055747871475859</c:v>
                </c:pt>
                <c:pt idx="33">
                  <c:v>0.92625736933203029</c:v>
                </c:pt>
                <c:pt idx="34">
                  <c:v>0.912174676888722</c:v>
                </c:pt>
                <c:pt idx="35">
                  <c:v>0.89830609580690068</c:v>
                </c:pt>
                <c:pt idx="36">
                  <c:v>0.88464837076626357</c:v>
                </c:pt>
                <c:pt idx="37">
                  <c:v>0.87119829593990405</c:v>
                </c:pt>
                <c:pt idx="38">
                  <c:v>0.857952714241902</c:v>
                </c:pt>
                <c:pt idx="39">
                  <c:v>0.84490851658624655</c:v>
                </c:pt>
                <c:pt idx="40">
                  <c:v>0.8320626411570331</c:v>
                </c:pt>
                <c:pt idx="41">
                  <c:v>0.81941207268983163</c:v>
                </c:pt>
                <c:pt idx="42">
                  <c:v>0.80695384176384799</c:v>
                </c:pt>
                <c:pt idx="43">
                  <c:v>0.79468502410498465</c:v>
                </c:pt>
                <c:pt idx="44">
                  <c:v>0.78260273989940599</c:v>
                </c:pt>
                <c:pt idx="45">
                  <c:v>0.77070415311758944</c:v>
                </c:pt>
                <c:pt idx="46">
                  <c:v>0.75898647084859772</c:v>
                </c:pt>
                <c:pt idx="47">
                  <c:v>0.74744694264456502</c:v>
                </c:pt>
                <c:pt idx="48">
                  <c:v>0.73608285987504696</c:v>
                </c:pt>
                <c:pt idx="49">
                  <c:v>0.72489155509126701</c:v>
                </c:pt>
                <c:pt idx="50">
                  <c:v>0.71387040139996505</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numCache>
            </c:numRef>
          </c:xVal>
          <c:yVal>
            <c:numRef>
              <c:f>Sheet1!$D$2:$D$52</c:f>
              <c:numCache>
                <c:formatCode>General</c:formatCode>
                <c:ptCount val="51"/>
                <c:pt idx="0">
                  <c:v>1.53568666432141</c:v>
                </c:pt>
                <c:pt idx="1">
                  <c:v>1.5123382908574019</c:v>
                </c:pt>
                <c:pt idx="2">
                  <c:v>1.4893449029227399</c:v>
                </c:pt>
                <c:pt idx="3">
                  <c:v>1.4667011033651698</c:v>
                </c:pt>
                <c:pt idx="4">
                  <c:v>1.4444015770900198</c:v>
                </c:pt>
                <c:pt idx="5">
                  <c:v>1.4224410898126398</c:v>
                </c:pt>
                <c:pt idx="6">
                  <c:v>1.4008144868296819</c:v>
                </c:pt>
                <c:pt idx="7">
                  <c:v>1.3795166918092998</c:v>
                </c:pt>
                <c:pt idx="8">
                  <c:v>1.3585427055994099</c:v>
                </c:pt>
                <c:pt idx="9">
                  <c:v>1.3378876050544424</c:v>
                </c:pt>
                <c:pt idx="10">
                  <c:v>1.3175465418796499</c:v>
                </c:pt>
                <c:pt idx="11">
                  <c:v>1.2975147414930799</c:v>
                </c:pt>
                <c:pt idx="12">
                  <c:v>1.2777875019049101</c:v>
                </c:pt>
                <c:pt idx="13">
                  <c:v>1.25836019261374</c:v>
                </c:pt>
                <c:pt idx="14">
                  <c:v>1.2392282535196548</c:v>
                </c:pt>
                <c:pt idx="15">
                  <c:v>1.2203871938539601</c:v>
                </c:pt>
                <c:pt idx="16">
                  <c:v>1.2018325911249021</c:v>
                </c:pt>
                <c:pt idx="17">
                  <c:v>1.1835600900797998</c:v>
                </c:pt>
                <c:pt idx="18">
                  <c:v>1.1655654016825501</c:v>
                </c:pt>
                <c:pt idx="19">
                  <c:v>1.1478443021070519</c:v>
                </c:pt>
                <c:pt idx="20">
                  <c:v>1.1303926317456701</c:v>
                </c:pt>
                <c:pt idx="21">
                  <c:v>1.1132062942328698</c:v>
                </c:pt>
                <c:pt idx="22">
                  <c:v>1.0962812554837</c:v>
                </c:pt>
                <c:pt idx="23">
                  <c:v>1.07961354274692</c:v>
                </c:pt>
                <c:pt idx="24">
                  <c:v>1.0631992436724373</c:v>
                </c:pt>
                <c:pt idx="25">
                  <c:v>1.0470345053930599</c:v>
                </c:pt>
                <c:pt idx="26">
                  <c:v>1.0311155336200071</c:v>
                </c:pt>
                <c:pt idx="27">
                  <c:v>1.0154385917523499</c:v>
                </c:pt>
                <c:pt idx="28">
                  <c:v>1</c:v>
                </c:pt>
                <c:pt idx="29">
                  <c:v>1.00038606173947</c:v>
                </c:pt>
                <c:pt idx="30">
                  <c:v>1.0007722725226098</c:v>
                </c:pt>
                <c:pt idx="31">
                  <c:v>1.0011586324069499</c:v>
                </c:pt>
                <c:pt idx="32">
                  <c:v>1.00154514145007</c:v>
                </c:pt>
                <c:pt idx="33">
                  <c:v>1.0019317997095203</c:v>
                </c:pt>
                <c:pt idx="34">
                  <c:v>1.0023186072429529</c:v>
                </c:pt>
                <c:pt idx="35">
                  <c:v>1.0027055641079701</c:v>
                </c:pt>
                <c:pt idx="36">
                  <c:v>1.0030926703622298</c:v>
                </c:pt>
                <c:pt idx="37">
                  <c:v>1.0034799260634</c:v>
                </c:pt>
                <c:pt idx="38">
                  <c:v>1.0038673312691728</c:v>
                </c:pt>
                <c:pt idx="39">
                  <c:v>1.00425488603729</c:v>
                </c:pt>
                <c:pt idx="40">
                  <c:v>1.0046425904254599</c:v>
                </c:pt>
                <c:pt idx="41">
                  <c:v>1.0050304444914699</c:v>
                </c:pt>
                <c:pt idx="42">
                  <c:v>1.0054184482930899</c:v>
                </c:pt>
                <c:pt idx="43">
                  <c:v>1.0058066018881398</c:v>
                </c:pt>
                <c:pt idx="44">
                  <c:v>1.0061949053344221</c:v>
                </c:pt>
                <c:pt idx="45">
                  <c:v>1.0065833586898298</c:v>
                </c:pt>
                <c:pt idx="46">
                  <c:v>1.00697196201221</c:v>
                </c:pt>
                <c:pt idx="47">
                  <c:v>1.0073607153594453</c:v>
                </c:pt>
                <c:pt idx="48">
                  <c:v>1.007749618789501</c:v>
                </c:pt>
                <c:pt idx="49">
                  <c:v>1.0081386723602899</c:v>
                </c:pt>
                <c:pt idx="50">
                  <c:v>1.00852787612977</c:v>
                </c:pt>
              </c:numCache>
            </c:numRef>
          </c:yVal>
          <c:smooth val="1"/>
        </c:ser>
        <c:axId val="216383872"/>
        <c:axId val="216385792"/>
      </c:scatterChart>
      <c:valAx>
        <c:axId val="216383872"/>
        <c:scaling>
          <c:orientation val="minMax"/>
          <c:max val="60"/>
          <c:min val="10"/>
        </c:scaling>
        <c:axPos val="b"/>
        <c:title>
          <c:tx>
            <c:rich>
              <a:bodyPr/>
              <a:lstStyle/>
              <a:p>
                <a:pPr>
                  <a:defRPr sz="1700"/>
                </a:pPr>
                <a:r>
                  <a:rPr lang="en-US" sz="1700" dirty="0" smtClean="0"/>
                  <a:t>PA Systolic (mm Hg)</a:t>
                </a:r>
                <a:endParaRPr lang="en-US" sz="1700" dirty="0"/>
              </a:p>
            </c:rich>
          </c:tx>
        </c:title>
        <c:numFmt formatCode="#,##0" sourceLinked="0"/>
        <c:tickLblPos val="nextTo"/>
        <c:txPr>
          <a:bodyPr rot="0"/>
          <a:lstStyle/>
          <a:p>
            <a:pPr>
              <a:defRPr sz="1500" b="1"/>
            </a:pPr>
            <a:endParaRPr lang="en-US"/>
          </a:p>
        </c:txPr>
        <c:crossAx val="216385792"/>
        <c:crosses val="autoZero"/>
        <c:crossBetween val="midCat"/>
        <c:majorUnit val="5"/>
      </c:valAx>
      <c:valAx>
        <c:axId val="21638579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1638387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03"/>
          <c:h val="0.80568876471086259"/>
        </c:manualLayout>
      </c:layout>
      <c:scatterChart>
        <c:scatterStyle val="smoothMarker"/>
        <c:ser>
          <c:idx val="0"/>
          <c:order val="0"/>
          <c:tx>
            <c:strRef>
              <c:f>Sheet1!$A$1</c:f>
              <c:strCache>
                <c:ptCount val="1"/>
                <c:pt idx="0">
                  <c:v>Recipient Age</c:v>
                </c:pt>
              </c:strCache>
            </c:strRef>
          </c:tx>
          <c:spPr>
            <a:ln w="41275">
              <a:solidFill>
                <a:srgbClr val="00FF00"/>
              </a:solidFill>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Sheet1!$B$2:$B$47</c:f>
              <c:numCache>
                <c:formatCode>General</c:formatCode>
                <c:ptCount val="46"/>
                <c:pt idx="0">
                  <c:v>1.29347266822688</c:v>
                </c:pt>
                <c:pt idx="1">
                  <c:v>1.2724554756825801</c:v>
                </c:pt>
                <c:pt idx="2">
                  <c:v>1.2517797842718599</c:v>
                </c:pt>
                <c:pt idx="3">
                  <c:v>1.2314400450602399</c:v>
                </c:pt>
                <c:pt idx="4">
                  <c:v>1.2114307992759674</c:v>
                </c:pt>
                <c:pt idx="5">
                  <c:v>1.19174667684502</c:v>
                </c:pt>
                <c:pt idx="6">
                  <c:v>1.1723823949498222</c:v>
                </c:pt>
                <c:pt idx="7">
                  <c:v>1.1533327566115201</c:v>
                </c:pt>
                <c:pt idx="8">
                  <c:v>1.1345926492951699</c:v>
                </c:pt>
                <c:pt idx="9">
                  <c:v>1.1161570435376322</c:v>
                </c:pt>
                <c:pt idx="10">
                  <c:v>1.0980209915978101</c:v>
                </c:pt>
                <c:pt idx="11">
                  <c:v>1.080179626128742</c:v>
                </c:pt>
                <c:pt idx="12">
                  <c:v>1.062652452883232</c:v>
                </c:pt>
                <c:pt idx="13">
                  <c:v>1.0455530888037601</c:v>
                </c:pt>
                <c:pt idx="14">
                  <c:v>1.0290111376765101</c:v>
                </c:pt>
                <c:pt idx="15">
                  <c:v>1.0131477403212301</c:v>
                </c:pt>
                <c:pt idx="16">
                  <c:v>0.99807637631619395</c:v>
                </c:pt>
                <c:pt idx="17">
                  <c:v>0.983903797554319</c:v>
                </c:pt>
                <c:pt idx="18">
                  <c:v>0.97073107963823313</c:v>
                </c:pt>
                <c:pt idx="19">
                  <c:v>0.95865478061518838</c:v>
                </c:pt>
                <c:pt idx="20">
                  <c:v>0.94776820037500265</c:v>
                </c:pt>
                <c:pt idx="21">
                  <c:v>0.93816273816262274</c:v>
                </c:pt>
                <c:pt idx="22">
                  <c:v>0.92992935009523103</c:v>
                </c:pt>
                <c:pt idx="23">
                  <c:v>0.92316011335499104</c:v>
                </c:pt>
                <c:pt idx="24">
                  <c:v>0.91794990891710104</c:v>
                </c:pt>
                <c:pt idx="25">
                  <c:v>0.91439824036762496</c:v>
                </c:pt>
                <c:pt idx="26">
                  <c:v>0.91261121270550238</c:v>
                </c:pt>
                <c:pt idx="27">
                  <c:v>0.91270370219147212</c:v>
                </c:pt>
                <c:pt idx="28">
                  <c:v>0.9148017565411245</c:v>
                </c:pt>
                <c:pt idx="29">
                  <c:v>0.91904527436195405</c:v>
                </c:pt>
                <c:pt idx="30">
                  <c:v>0.92559102408730998</c:v>
                </c:pt>
                <c:pt idx="31">
                  <c:v>0.93461607624496801</c:v>
                </c:pt>
                <c:pt idx="32">
                  <c:v>0.946321739322044</c:v>
                </c:pt>
                <c:pt idx="33">
                  <c:v>0.96093810951825198</c:v>
                </c:pt>
                <c:pt idx="34">
                  <c:v>0.97872936928849275</c:v>
                </c:pt>
                <c:pt idx="35">
                  <c:v>1</c:v>
                </c:pt>
                <c:pt idx="36">
                  <c:v>1.0250083728693598</c:v>
                </c:pt>
                <c:pt idx="37">
                  <c:v>1.0536730113029198</c:v>
                </c:pt>
                <c:pt idx="38">
                  <c:v>1.0858169355401699</c:v>
                </c:pt>
                <c:pt idx="39">
                  <c:v>1.1212461349527127</c:v>
                </c:pt>
                <c:pt idx="40">
                  <c:v>1.1597387846806</c:v>
                </c:pt>
                <c:pt idx="41">
                  <c:v>1.201034712151466</c:v>
                </c:pt>
                <c:pt idx="42">
                  <c:v>1.2448252096908499</c:v>
                </c:pt>
                <c:pt idx="43">
                  <c:v>1.290743387649588</c:v>
                </c:pt>
                <c:pt idx="44">
                  <c:v>1.3384471562116225</c:v>
                </c:pt>
                <c:pt idx="45">
                  <c:v>1.3879139781867522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Sheet1!$C$2:$C$47</c:f>
              <c:numCache>
                <c:formatCode>General</c:formatCode>
                <c:ptCount val="46"/>
                <c:pt idx="0">
                  <c:v>1.04767717952415</c:v>
                </c:pt>
                <c:pt idx="1">
                  <c:v>1.03870720299252</c:v>
                </c:pt>
                <c:pt idx="2">
                  <c:v>1.0297961638269799</c:v>
                </c:pt>
                <c:pt idx="3">
                  <c:v>1.0209416633553099</c:v>
                </c:pt>
                <c:pt idx="4">
                  <c:v>1.0121410072344377</c:v>
                </c:pt>
                <c:pt idx="5">
                  <c:v>1.0033911407415599</c:v>
                </c:pt>
                <c:pt idx="6">
                  <c:v>0.99468856708590159</c:v>
                </c:pt>
                <c:pt idx="7">
                  <c:v>0.98602924347582299</c:v>
                </c:pt>
                <c:pt idx="8">
                  <c:v>0.97740844780355995</c:v>
                </c:pt>
                <c:pt idx="9">
                  <c:v>0.96882060619927524</c:v>
                </c:pt>
                <c:pt idx="10">
                  <c:v>0.96025906804656902</c:v>
                </c:pt>
                <c:pt idx="11">
                  <c:v>0.95171580990922899</c:v>
                </c:pt>
                <c:pt idx="12">
                  <c:v>0.94319923296771113</c:v>
                </c:pt>
                <c:pt idx="13">
                  <c:v>0.9347880367631155</c:v>
                </c:pt>
                <c:pt idx="14">
                  <c:v>0.92657618179869838</c:v>
                </c:pt>
                <c:pt idx="15">
                  <c:v>0.91865508535560303</c:v>
                </c:pt>
                <c:pt idx="16">
                  <c:v>0.91111428231285796</c:v>
                </c:pt>
                <c:pt idx="17">
                  <c:v>0.90404229629621602</c:v>
                </c:pt>
                <c:pt idx="18">
                  <c:v>0.89752775291095788</c:v>
                </c:pt>
                <c:pt idx="19">
                  <c:v>0.89166076979060838</c:v>
                </c:pt>
                <c:pt idx="20">
                  <c:v>0.88653465523498498</c:v>
                </c:pt>
                <c:pt idx="21">
                  <c:v>0.88224793419185099</c:v>
                </c:pt>
                <c:pt idx="22">
                  <c:v>0.87890669336163163</c:v>
                </c:pt>
                <c:pt idx="23">
                  <c:v>0.87662719523170995</c:v>
                </c:pt>
                <c:pt idx="24">
                  <c:v>0.87553865967232103</c:v>
                </c:pt>
                <c:pt idx="25">
                  <c:v>0.87578606757787425</c:v>
                </c:pt>
                <c:pt idx="26">
                  <c:v>0.87753282987176151</c:v>
                </c:pt>
                <c:pt idx="27">
                  <c:v>0.88096321352373363</c:v>
                </c:pt>
                <c:pt idx="28">
                  <c:v>0.88628453414936859</c:v>
                </c:pt>
                <c:pt idx="29">
                  <c:v>0.89372929106319376</c:v>
                </c:pt>
                <c:pt idx="30">
                  <c:v>0.9035575849795795</c:v>
                </c:pt>
                <c:pt idx="31">
                  <c:v>0.9160602659589745</c:v>
                </c:pt>
                <c:pt idx="32">
                  <c:v>0.931563282409692</c:v>
                </c:pt>
                <c:pt idx="33">
                  <c:v>0.95043365666586699</c:v>
                </c:pt>
                <c:pt idx="34">
                  <c:v>0.97308744507557865</c:v>
                </c:pt>
                <c:pt idx="35">
                  <c:v>1</c:v>
                </c:pt>
                <c:pt idx="36">
                  <c:v>1.01845402722728</c:v>
                </c:pt>
                <c:pt idx="37">
                  <c:v>1.039607061278002</c:v>
                </c:pt>
                <c:pt idx="38">
                  <c:v>1.0632399047041199</c:v>
                </c:pt>
                <c:pt idx="39">
                  <c:v>1.0891340959698674</c:v>
                </c:pt>
                <c:pt idx="40">
                  <c:v>1.1170620419792101</c:v>
                </c:pt>
                <c:pt idx="41">
                  <c:v>1.14677883720094</c:v>
                </c:pt>
                <c:pt idx="42">
                  <c:v>1.1780153301808525</c:v>
                </c:pt>
                <c:pt idx="43">
                  <c:v>1.2104722115842399</c:v>
                </c:pt>
                <c:pt idx="44">
                  <c:v>1.2438800720553198</c:v>
                </c:pt>
                <c:pt idx="45">
                  <c:v>1.2782040578688398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Sheet1!$D$2:$D$47</c:f>
              <c:numCache>
                <c:formatCode>General</c:formatCode>
                <c:ptCount val="46"/>
                <c:pt idx="0">
                  <c:v>1.5969342237747999</c:v>
                </c:pt>
                <c:pt idx="1">
                  <c:v>1.55880592040744</c:v>
                </c:pt>
                <c:pt idx="2">
                  <c:v>1.5216143576302674</c:v>
                </c:pt>
                <c:pt idx="3">
                  <c:v>1.4853391129069879</c:v>
                </c:pt>
                <c:pt idx="4">
                  <c:v>1.4499605993085598</c:v>
                </c:pt>
                <c:pt idx="5">
                  <c:v>1.4154601172993162</c:v>
                </c:pt>
                <c:pt idx="6">
                  <c:v>1.38181992381298</c:v>
                </c:pt>
                <c:pt idx="7">
                  <c:v>1.34902332387645</c:v>
                </c:pt>
                <c:pt idx="8">
                  <c:v>1.31705479191167</c:v>
                </c:pt>
                <c:pt idx="9">
                  <c:v>1.2859001324569499</c:v>
                </c:pt>
                <c:pt idx="10">
                  <c:v>1.2555466937084572</c:v>
                </c:pt>
                <c:pt idx="11">
                  <c:v>1.2259836524255174</c:v>
                </c:pt>
                <c:pt idx="12">
                  <c:v>1.1972340478540198</c:v>
                </c:pt>
                <c:pt idx="13">
                  <c:v>1.1694429309262839</c:v>
                </c:pt>
                <c:pt idx="14">
                  <c:v>1.14277049449599</c:v>
                </c:pt>
                <c:pt idx="15">
                  <c:v>1.1173598884729199</c:v>
                </c:pt>
                <c:pt idx="16">
                  <c:v>1.093338642910668</c:v>
                </c:pt>
                <c:pt idx="17">
                  <c:v>1.0708201229167025</c:v>
                </c:pt>
                <c:pt idx="18">
                  <c:v>1.0499049482529976</c:v>
                </c:pt>
                <c:pt idx="19">
                  <c:v>1.0306823172361499</c:v>
                </c:pt>
                <c:pt idx="20">
                  <c:v>1.0132311876786977</c:v>
                </c:pt>
                <c:pt idx="21">
                  <c:v>0.997621291211092</c:v>
                </c:pt>
                <c:pt idx="22">
                  <c:v>0.98391399530817303</c:v>
                </c:pt>
                <c:pt idx="23">
                  <c:v>0.97216308086853398</c:v>
                </c:pt>
                <c:pt idx="24">
                  <c:v>0.96241556665959138</c:v>
                </c:pt>
                <c:pt idx="25">
                  <c:v>0.95471276940936556</c:v>
                </c:pt>
                <c:pt idx="26">
                  <c:v>0.94909181423732525</c:v>
                </c:pt>
                <c:pt idx="27">
                  <c:v>0.9455877784749005</c:v>
                </c:pt>
                <c:pt idx="28">
                  <c:v>0.94423655330273959</c:v>
                </c:pt>
                <c:pt idx="29">
                  <c:v>0.94507836407849999</c:v>
                </c:pt>
                <c:pt idx="30">
                  <c:v>0.94816175317742002</c:v>
                </c:pt>
                <c:pt idx="31">
                  <c:v>0.95354775491884403</c:v>
                </c:pt>
                <c:pt idx="32">
                  <c:v>0.96131400971174563</c:v>
                </c:pt>
                <c:pt idx="33">
                  <c:v>0.97155866045802564</c:v>
                </c:pt>
                <c:pt idx="34">
                  <c:v>0.98440400516466087</c:v>
                </c:pt>
                <c:pt idx="35">
                  <c:v>1</c:v>
                </c:pt>
                <c:pt idx="36">
                  <c:v>1.0316048995482299</c:v>
                </c:pt>
                <c:pt idx="37">
                  <c:v>1.0679292745312399</c:v>
                </c:pt>
                <c:pt idx="38">
                  <c:v>1.1088733711832901</c:v>
                </c:pt>
                <c:pt idx="39">
                  <c:v>1.1543049655670301</c:v>
                </c:pt>
                <c:pt idx="40">
                  <c:v>1.2040459689323701</c:v>
                </c:pt>
                <c:pt idx="41">
                  <c:v>1.25785751620041</c:v>
                </c:pt>
                <c:pt idx="42">
                  <c:v>1.3154241400610598</c:v>
                </c:pt>
                <c:pt idx="43">
                  <c:v>1.3763376613005325</c:v>
                </c:pt>
                <c:pt idx="44">
                  <c:v>1.4402037866969799</c:v>
                </c:pt>
                <c:pt idx="45">
                  <c:v>1.5070404439631699</c:v>
                </c:pt>
              </c:numCache>
            </c:numRef>
          </c:yVal>
          <c:smooth val="1"/>
        </c:ser>
        <c:axId val="217799296"/>
        <c:axId val="217817856"/>
      </c:scatterChart>
      <c:valAx>
        <c:axId val="217799296"/>
        <c:scaling>
          <c:orientation val="minMax"/>
          <c:max val="65"/>
          <c:min val="20"/>
        </c:scaling>
        <c:axPos val="b"/>
        <c:title>
          <c:tx>
            <c:rich>
              <a:bodyPr/>
              <a:lstStyle/>
              <a:p>
                <a:pPr>
                  <a:defRPr sz="1700"/>
                </a:pPr>
                <a:r>
                  <a:rPr lang="en-US" sz="1700" dirty="0" smtClean="0"/>
                  <a:t>Recipient Age</a:t>
                </a:r>
                <a:endParaRPr lang="en-US" sz="1700" dirty="0"/>
              </a:p>
            </c:rich>
          </c:tx>
        </c:title>
        <c:numFmt formatCode="#,##0" sourceLinked="0"/>
        <c:tickLblPos val="nextTo"/>
        <c:txPr>
          <a:bodyPr rot="0"/>
          <a:lstStyle/>
          <a:p>
            <a:pPr>
              <a:defRPr sz="1500" b="1"/>
            </a:pPr>
            <a:endParaRPr lang="en-US"/>
          </a:p>
        </c:txPr>
        <c:crossAx val="217817856"/>
        <c:crosses val="autoZero"/>
        <c:crossBetween val="midCat"/>
        <c:majorUnit val="5"/>
      </c:valAx>
      <c:valAx>
        <c:axId val="21781785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1779929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25"/>
          <c:h val="0.78955973245279865"/>
        </c:manualLayout>
      </c:layout>
      <c:scatterChart>
        <c:scatterStyle val="smoothMarker"/>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1.3364962428403528</c:v>
                </c:pt>
                <c:pt idx="1">
                  <c:v>1.3179561750693598</c:v>
                </c:pt>
                <c:pt idx="2">
                  <c:v>1.2996732977803958</c:v>
                </c:pt>
                <c:pt idx="3">
                  <c:v>1.2816440431902199</c:v>
                </c:pt>
                <c:pt idx="4">
                  <c:v>1.263864893008291</c:v>
                </c:pt>
                <c:pt idx="5">
                  <c:v>1.2463380545912601</c:v>
                </c:pt>
                <c:pt idx="6">
                  <c:v>1.2290878615028089</c:v>
                </c:pt>
                <c:pt idx="7">
                  <c:v>1.2121426745799</c:v>
                </c:pt>
                <c:pt idx="8">
                  <c:v>1.1955291212149599</c:v>
                </c:pt>
                <c:pt idx="9">
                  <c:v>1.1792721782895501</c:v>
                </c:pt>
                <c:pt idx="10">
                  <c:v>1.1633952602191728</c:v>
                </c:pt>
                <c:pt idx="11">
                  <c:v>1.1479203115522498</c:v>
                </c:pt>
                <c:pt idx="12">
                  <c:v>1.1328679034331701</c:v>
                </c:pt>
                <c:pt idx="13">
                  <c:v>1.1182573339560558</c:v>
                </c:pt>
                <c:pt idx="14">
                  <c:v>1.10410672977916</c:v>
                </c:pt>
                <c:pt idx="15">
                  <c:v>1.0904331530792499</c:v>
                </c:pt>
                <c:pt idx="16">
                  <c:v>1.07725270741051</c:v>
                </c:pt>
                <c:pt idx="17">
                  <c:v>1.0645806475887101</c:v>
                </c:pt>
                <c:pt idx="18">
                  <c:v>1.0524314911928898</c:v>
                </c:pt>
                <c:pt idx="19">
                  <c:v>1.0408191286944899</c:v>
                </c:pt>
                <c:pt idx="20">
                  <c:v>1.0297569425567401</c:v>
                </c:pt>
                <c:pt idx="21">
                  <c:v>1.019257914583368</c:v>
                </c:pt>
                <c:pt idx="22">
                  <c:v>1.0093347541550028</c:v>
                </c:pt>
                <c:pt idx="23">
                  <c:v>1</c:v>
                </c:pt>
                <c:pt idx="24">
                  <c:v>0.9912583449121003</c:v>
                </c:pt>
                <c:pt idx="25">
                  <c:v>0.98308381898160757</c:v>
                </c:pt>
                <c:pt idx="26">
                  <c:v>0.9754441282519285</c:v>
                </c:pt>
                <c:pt idx="27">
                  <c:v>0.96830848694067695</c:v>
                </c:pt>
                <c:pt idx="28">
                  <c:v>0.96164746459225103</c:v>
                </c:pt>
                <c:pt idx="29">
                  <c:v>0.95543288416361749</c:v>
                </c:pt>
                <c:pt idx="30">
                  <c:v>0.94963769735123904</c:v>
                </c:pt>
                <c:pt idx="31">
                  <c:v>0.94423588563079763</c:v>
                </c:pt>
                <c:pt idx="32">
                  <c:v>0.93920236086331899</c:v>
                </c:pt>
                <c:pt idx="33">
                  <c:v>0.93451289810841698</c:v>
                </c:pt>
                <c:pt idx="34">
                  <c:v>0.93014401339622865</c:v>
                </c:pt>
                <c:pt idx="35">
                  <c:v>0.92607293873181451</c:v>
                </c:pt>
                <c:pt idx="36">
                  <c:v>0.92227750450629198</c:v>
                </c:pt>
                <c:pt idx="37">
                  <c:v>0.91873612583527897</c:v>
                </c:pt>
                <c:pt idx="38">
                  <c:v>0.91542770458786049</c:v>
                </c:pt>
                <c:pt idx="39">
                  <c:v>0.91233160968532301</c:v>
                </c:pt>
                <c:pt idx="40">
                  <c:v>0.909427573632696</c:v>
                </c:pt>
                <c:pt idx="41">
                  <c:v>0.906695738352016</c:v>
                </c:pt>
                <c:pt idx="42">
                  <c:v>0.90411655281075998</c:v>
                </c:pt>
                <c:pt idx="43">
                  <c:v>0.90167075545544895</c:v>
                </c:pt>
                <c:pt idx="44">
                  <c:v>0.89933932891974644</c:v>
                </c:pt>
                <c:pt idx="45">
                  <c:v>0.89710350639549064</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1.2170053219402241</c:v>
                </c:pt>
                <c:pt idx="1">
                  <c:v>1.2061037364496099</c:v>
                </c:pt>
                <c:pt idx="2">
                  <c:v>1.19529582024438</c:v>
                </c:pt>
                <c:pt idx="3">
                  <c:v>1.1845800585066075</c:v>
                </c:pt>
                <c:pt idx="4">
                  <c:v>1.1739547706245199</c:v>
                </c:pt>
                <c:pt idx="5">
                  <c:v>1.1634199112381001</c:v>
                </c:pt>
                <c:pt idx="6">
                  <c:v>1.1529826203387505</c:v>
                </c:pt>
                <c:pt idx="7">
                  <c:v>1.1426516870501529</c:v>
                </c:pt>
                <c:pt idx="8">
                  <c:v>1.1324357504249798</c:v>
                </c:pt>
                <c:pt idx="9">
                  <c:v>1.1223433690603171</c:v>
                </c:pt>
                <c:pt idx="10">
                  <c:v>1.1123831040489005</c:v>
                </c:pt>
                <c:pt idx="11">
                  <c:v>1.1025636199692299</c:v>
                </c:pt>
                <c:pt idx="12">
                  <c:v>1.0928938100943228</c:v>
                </c:pt>
                <c:pt idx="13">
                  <c:v>1.0833829543569671</c:v>
                </c:pt>
                <c:pt idx="14">
                  <c:v>1.0740409203908805</c:v>
                </c:pt>
                <c:pt idx="15">
                  <c:v>1.0648784243423071</c:v>
                </c:pt>
                <c:pt idx="16">
                  <c:v>1.05590736886588</c:v>
                </c:pt>
                <c:pt idx="17">
                  <c:v>1.0471412862973919</c:v>
                </c:pt>
                <c:pt idx="18">
                  <c:v>1.03859591889147</c:v>
                </c:pt>
                <c:pt idx="19">
                  <c:v>1.0302899737143001</c:v>
                </c:pt>
                <c:pt idx="20">
                  <c:v>1.0222460993545199</c:v>
                </c:pt>
                <c:pt idx="21">
                  <c:v>1.0144921087660101</c:v>
                </c:pt>
                <c:pt idx="22">
                  <c:v>1.0070624729454498</c:v>
                </c:pt>
                <c:pt idx="23">
                  <c:v>1</c:v>
                </c:pt>
                <c:pt idx="24">
                  <c:v>0.98916964248209904</c:v>
                </c:pt>
                <c:pt idx="25">
                  <c:v>0.97903768766233901</c:v>
                </c:pt>
                <c:pt idx="26">
                  <c:v>0.96951493666342758</c:v>
                </c:pt>
                <c:pt idx="27">
                  <c:v>0.96051858503866361</c:v>
                </c:pt>
                <c:pt idx="28">
                  <c:v>0.95197358165687562</c:v>
                </c:pt>
                <c:pt idx="29">
                  <c:v>0.94381362941195057</c:v>
                </c:pt>
                <c:pt idx="30">
                  <c:v>0.93598156057632997</c:v>
                </c:pt>
                <c:pt idx="31">
                  <c:v>0.92842911459712463</c:v>
                </c:pt>
                <c:pt idx="32">
                  <c:v>0.92111621072497896</c:v>
                </c:pt>
                <c:pt idx="33">
                  <c:v>0.91400993101108663</c:v>
                </c:pt>
                <c:pt idx="34">
                  <c:v>0.90708334244830202</c:v>
                </c:pt>
                <c:pt idx="35">
                  <c:v>0.90031441242655963</c:v>
                </c:pt>
                <c:pt idx="36">
                  <c:v>0.89368497566329463</c:v>
                </c:pt>
                <c:pt idx="37">
                  <c:v>0.88717991922444495</c:v>
                </c:pt>
                <c:pt idx="38">
                  <c:v>0.88078647358254403</c:v>
                </c:pt>
                <c:pt idx="39">
                  <c:v>0.87449369094049401</c:v>
                </c:pt>
                <c:pt idx="40">
                  <c:v>0.86829200033140663</c:v>
                </c:pt>
                <c:pt idx="41">
                  <c:v>0.86217293264950101</c:v>
                </c:pt>
                <c:pt idx="42">
                  <c:v>0.85612884731144301</c:v>
                </c:pt>
                <c:pt idx="43">
                  <c:v>0.85015275832927095</c:v>
                </c:pt>
                <c:pt idx="44">
                  <c:v>0.84423819037245551</c:v>
                </c:pt>
                <c:pt idx="45">
                  <c:v>0.83837908814481255</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1.46771930650121</c:v>
                </c:pt>
                <c:pt idx="1">
                  <c:v>1.4401816584340121</c:v>
                </c:pt>
                <c:pt idx="2">
                  <c:v>1.4131653874754166</c:v>
                </c:pt>
                <c:pt idx="3">
                  <c:v>1.3866614093739</c:v>
                </c:pt>
                <c:pt idx="4">
                  <c:v>1.36066099627426</c:v>
                </c:pt>
                <c:pt idx="5">
                  <c:v>1.33516585999396</c:v>
                </c:pt>
                <c:pt idx="6">
                  <c:v>1.3102166022673398</c:v>
                </c:pt>
                <c:pt idx="7">
                  <c:v>1.2858597945370298</c:v>
                </c:pt>
                <c:pt idx="8">
                  <c:v>1.2621377231658601</c:v>
                </c:pt>
                <c:pt idx="9">
                  <c:v>1.2390885969702301</c:v>
                </c:pt>
                <c:pt idx="10">
                  <c:v>1.2167467543995998</c:v>
                </c:pt>
                <c:pt idx="11">
                  <c:v>1.1951428632399301</c:v>
                </c:pt>
                <c:pt idx="12">
                  <c:v>1.17430410418218</c:v>
                </c:pt>
                <c:pt idx="13">
                  <c:v>1.154254328921678</c:v>
                </c:pt>
                <c:pt idx="14">
                  <c:v>1.1350141764617305</c:v>
                </c:pt>
                <c:pt idx="15">
                  <c:v>1.1166011388283601</c:v>
                </c:pt>
                <c:pt idx="16">
                  <c:v>1.0990295454322898</c:v>
                </c:pt>
                <c:pt idx="17">
                  <c:v>1.0823104485047601</c:v>
                </c:pt>
                <c:pt idx="18">
                  <c:v>1.06645137296196</c:v>
                </c:pt>
                <c:pt idx="19">
                  <c:v>1.0514558874633499</c:v>
                </c:pt>
                <c:pt idx="20">
                  <c:v>1.0373229708710801</c:v>
                </c:pt>
                <c:pt idx="21">
                  <c:v>1.02404610884995</c:v>
                </c:pt>
                <c:pt idx="22">
                  <c:v>1.0116121624168071</c:v>
                </c:pt>
                <c:pt idx="23">
                  <c:v>1</c:v>
                </c:pt>
                <c:pt idx="24">
                  <c:v>0.99335145778664258</c:v>
                </c:pt>
                <c:pt idx="25">
                  <c:v>0.98714667200511763</c:v>
                </c:pt>
                <c:pt idx="26">
                  <c:v>0.98140958056377503</c:v>
                </c:pt>
                <c:pt idx="27">
                  <c:v>0.9761615657271141</c:v>
                </c:pt>
                <c:pt idx="28">
                  <c:v>0.97141965278824705</c:v>
                </c:pt>
                <c:pt idx="29">
                  <c:v>0.96719518313161901</c:v>
                </c:pt>
                <c:pt idx="30">
                  <c:v>0.96349307958083563</c:v>
                </c:pt>
                <c:pt idx="31">
                  <c:v>0.96031177145910795</c:v>
                </c:pt>
                <c:pt idx="32">
                  <c:v>0.95764363321428803</c:v>
                </c:pt>
                <c:pt idx="33">
                  <c:v>0.95547578543804801</c:v>
                </c:pt>
                <c:pt idx="34">
                  <c:v>0.953790953013951</c:v>
                </c:pt>
                <c:pt idx="35">
                  <c:v>0.95256843166590699</c:v>
                </c:pt>
                <c:pt idx="36">
                  <c:v>0.95178482181267499</c:v>
                </c:pt>
                <c:pt idx="37">
                  <c:v>0.95141475886052396</c:v>
                </c:pt>
                <c:pt idx="38">
                  <c:v>0.95143137123627197</c:v>
                </c:pt>
                <c:pt idx="39">
                  <c:v>0.95180671359200764</c:v>
                </c:pt>
                <c:pt idx="40">
                  <c:v>0.95251195607904204</c:v>
                </c:pt>
                <c:pt idx="41">
                  <c:v>0.95351771183462941</c:v>
                </c:pt>
                <c:pt idx="42">
                  <c:v>0.95479406357284158</c:v>
                </c:pt>
                <c:pt idx="43">
                  <c:v>0.95631066685160959</c:v>
                </c:pt>
                <c:pt idx="44">
                  <c:v>0.9580367694394395</c:v>
                </c:pt>
                <c:pt idx="45">
                  <c:v>0.95994128738105955</c:v>
                </c:pt>
              </c:numCache>
            </c:numRef>
          </c:yVal>
          <c:smooth val="1"/>
        </c:ser>
        <c:axId val="221111040"/>
        <c:axId val="221112960"/>
      </c:scatterChart>
      <c:valAx>
        <c:axId val="221111040"/>
        <c:scaling>
          <c:orientation val="minMax"/>
          <c:max val="5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221112960"/>
        <c:crosses val="autoZero"/>
        <c:crossBetween val="midCat"/>
        <c:majorUnit val="5"/>
      </c:valAx>
      <c:valAx>
        <c:axId val="22111296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111104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065274449389477"/>
          <c:y val="2.2115283666465039E-2"/>
          <c:w val="0.84177519114460064"/>
          <c:h val="0.79366323440339881"/>
        </c:manualLayout>
      </c:layout>
      <c:areaChart>
        <c:grouping val="stacked"/>
        <c:ser>
          <c:idx val="0"/>
          <c:order val="0"/>
          <c:tx>
            <c:strRef>
              <c:f>Sheet1!$B$1</c:f>
              <c:strCache>
                <c:ptCount val="1"/>
                <c:pt idx="0">
                  <c:v>CF</c:v>
                </c:pt>
              </c:strCache>
            </c:strRef>
          </c:tx>
          <c:spPr>
            <a:solidFill>
              <a:srgbClr val="990099"/>
            </a:solidFill>
            <a:ln>
              <a:solidFill>
                <a:schemeClr val="bg2"/>
              </a:solidFill>
            </a:ln>
          </c:spP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Sheet1!$B$2:$B$23</c:f>
              <c:numCache>
                <c:formatCode>General</c:formatCode>
                <c:ptCount val="22"/>
                <c:pt idx="0">
                  <c:v>49</c:v>
                </c:pt>
                <c:pt idx="1">
                  <c:v>78</c:v>
                </c:pt>
                <c:pt idx="2">
                  <c:v>112</c:v>
                </c:pt>
                <c:pt idx="3">
                  <c:v>145</c:v>
                </c:pt>
                <c:pt idx="4">
                  <c:v>168</c:v>
                </c:pt>
                <c:pt idx="5">
                  <c:v>205</c:v>
                </c:pt>
                <c:pt idx="6">
                  <c:v>204</c:v>
                </c:pt>
                <c:pt idx="7">
                  <c:v>242</c:v>
                </c:pt>
                <c:pt idx="8">
                  <c:v>251</c:v>
                </c:pt>
                <c:pt idx="9">
                  <c:v>242</c:v>
                </c:pt>
                <c:pt idx="10">
                  <c:v>260</c:v>
                </c:pt>
                <c:pt idx="11">
                  <c:v>277</c:v>
                </c:pt>
                <c:pt idx="12">
                  <c:v>319</c:v>
                </c:pt>
                <c:pt idx="13">
                  <c:v>342</c:v>
                </c:pt>
                <c:pt idx="14">
                  <c:v>379</c:v>
                </c:pt>
                <c:pt idx="15">
                  <c:v>402</c:v>
                </c:pt>
                <c:pt idx="16">
                  <c:v>454</c:v>
                </c:pt>
                <c:pt idx="17">
                  <c:v>450</c:v>
                </c:pt>
                <c:pt idx="18">
                  <c:v>433</c:v>
                </c:pt>
                <c:pt idx="19">
                  <c:v>502</c:v>
                </c:pt>
                <c:pt idx="20">
                  <c:v>522</c:v>
                </c:pt>
                <c:pt idx="21">
                  <c:v>561</c:v>
                </c:pt>
              </c:numCache>
            </c:numRef>
          </c:val>
        </c:ser>
        <c:ser>
          <c:idx val="1"/>
          <c:order val="1"/>
          <c:tx>
            <c:strRef>
              <c:f>Sheet1!$C$1</c:f>
              <c:strCache>
                <c:ptCount val="1"/>
                <c:pt idx="0">
                  <c:v>IPF</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Sheet1!$C$2:$C$23</c:f>
              <c:numCache>
                <c:formatCode>General</c:formatCode>
                <c:ptCount val="22"/>
                <c:pt idx="0">
                  <c:v>69</c:v>
                </c:pt>
                <c:pt idx="1">
                  <c:v>113</c:v>
                </c:pt>
                <c:pt idx="2">
                  <c:v>109</c:v>
                </c:pt>
                <c:pt idx="3">
                  <c:v>136</c:v>
                </c:pt>
                <c:pt idx="4">
                  <c:v>154</c:v>
                </c:pt>
                <c:pt idx="5">
                  <c:v>181</c:v>
                </c:pt>
                <c:pt idx="6">
                  <c:v>231</c:v>
                </c:pt>
                <c:pt idx="7">
                  <c:v>219</c:v>
                </c:pt>
                <c:pt idx="8">
                  <c:v>251</c:v>
                </c:pt>
                <c:pt idx="9">
                  <c:v>258</c:v>
                </c:pt>
                <c:pt idx="10">
                  <c:v>257</c:v>
                </c:pt>
                <c:pt idx="11">
                  <c:v>282</c:v>
                </c:pt>
                <c:pt idx="12">
                  <c:v>334</c:v>
                </c:pt>
                <c:pt idx="13">
                  <c:v>375</c:v>
                </c:pt>
                <c:pt idx="14">
                  <c:v>469</c:v>
                </c:pt>
                <c:pt idx="15">
                  <c:v>597</c:v>
                </c:pt>
                <c:pt idx="16">
                  <c:v>655</c:v>
                </c:pt>
                <c:pt idx="17">
                  <c:v>763</c:v>
                </c:pt>
                <c:pt idx="18">
                  <c:v>799</c:v>
                </c:pt>
                <c:pt idx="19">
                  <c:v>882</c:v>
                </c:pt>
                <c:pt idx="20">
                  <c:v>931</c:v>
                </c:pt>
                <c:pt idx="21">
                  <c:v>1012</c:v>
                </c:pt>
              </c:numCache>
            </c:numRef>
          </c:val>
        </c:ser>
        <c:ser>
          <c:idx val="2"/>
          <c:order val="2"/>
          <c:tx>
            <c:strRef>
              <c:f>Sheet1!$D$1</c:f>
              <c:strCache>
                <c:ptCount val="1"/>
                <c:pt idx="0">
                  <c:v>COPD</c:v>
                </c:pt>
              </c:strCache>
            </c:strRef>
          </c:tx>
          <c:spPr>
            <a:gradFill flip="none" rotWithShape="1">
              <a:gsLst>
                <a:gs pos="0">
                  <a:srgbClr val="00B050"/>
                </a:gs>
                <a:gs pos="50000">
                  <a:srgbClr val="00FF00"/>
                </a:gs>
                <a:gs pos="100000">
                  <a:srgbClr val="00B050"/>
                </a:gs>
              </a:gsLst>
              <a:lin ang="10800000" scaled="1"/>
              <a:tileRect/>
            </a:gradFill>
            <a:ln>
              <a:solidFill>
                <a:srgbClr val="000000"/>
              </a:solidFill>
            </a:ln>
          </c:spP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Sheet1!$D$2:$D$23</c:f>
              <c:numCache>
                <c:formatCode>General</c:formatCode>
                <c:ptCount val="22"/>
                <c:pt idx="0">
                  <c:v>69</c:v>
                </c:pt>
                <c:pt idx="1">
                  <c:v>155</c:v>
                </c:pt>
                <c:pt idx="2">
                  <c:v>234</c:v>
                </c:pt>
                <c:pt idx="3">
                  <c:v>364</c:v>
                </c:pt>
                <c:pt idx="4">
                  <c:v>426</c:v>
                </c:pt>
                <c:pt idx="5">
                  <c:v>432</c:v>
                </c:pt>
                <c:pt idx="6">
                  <c:v>444</c:v>
                </c:pt>
                <c:pt idx="7">
                  <c:v>495</c:v>
                </c:pt>
                <c:pt idx="8">
                  <c:v>539</c:v>
                </c:pt>
                <c:pt idx="9">
                  <c:v>591</c:v>
                </c:pt>
                <c:pt idx="10">
                  <c:v>642</c:v>
                </c:pt>
                <c:pt idx="11">
                  <c:v>673</c:v>
                </c:pt>
                <c:pt idx="12">
                  <c:v>712</c:v>
                </c:pt>
                <c:pt idx="13">
                  <c:v>713</c:v>
                </c:pt>
                <c:pt idx="14">
                  <c:v>722</c:v>
                </c:pt>
                <c:pt idx="15">
                  <c:v>788</c:v>
                </c:pt>
                <c:pt idx="16">
                  <c:v>866</c:v>
                </c:pt>
                <c:pt idx="17">
                  <c:v>864</c:v>
                </c:pt>
                <c:pt idx="18">
                  <c:v>870</c:v>
                </c:pt>
                <c:pt idx="19">
                  <c:v>915</c:v>
                </c:pt>
                <c:pt idx="20">
                  <c:v>947</c:v>
                </c:pt>
                <c:pt idx="21">
                  <c:v>1043</c:v>
                </c:pt>
              </c:numCache>
            </c:numRef>
          </c:val>
        </c:ser>
        <c:ser>
          <c:idx val="3"/>
          <c:order val="3"/>
          <c:tx>
            <c:strRef>
              <c:f>Sheet1!$E$1</c:f>
              <c:strCache>
                <c:ptCount val="1"/>
                <c:pt idx="0">
                  <c:v>Alpha-1</c:v>
                </c:pt>
              </c:strCache>
            </c:strRef>
          </c:tx>
          <c:spPr>
            <a:solidFill>
              <a:srgbClr val="FF0000"/>
            </a:solidFill>
            <a:ln>
              <a:solidFill>
                <a:srgbClr val="000000"/>
              </a:solidFill>
            </a:ln>
          </c:spP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Sheet1!$E$2:$E$23</c:f>
              <c:numCache>
                <c:formatCode>General</c:formatCode>
                <c:ptCount val="22"/>
                <c:pt idx="0">
                  <c:v>58</c:v>
                </c:pt>
                <c:pt idx="1">
                  <c:v>95</c:v>
                </c:pt>
                <c:pt idx="2">
                  <c:v>136</c:v>
                </c:pt>
                <c:pt idx="3">
                  <c:v>125</c:v>
                </c:pt>
                <c:pt idx="4">
                  <c:v>125</c:v>
                </c:pt>
                <c:pt idx="5">
                  <c:v>134</c:v>
                </c:pt>
                <c:pt idx="6">
                  <c:v>112</c:v>
                </c:pt>
                <c:pt idx="7">
                  <c:v>140</c:v>
                </c:pt>
                <c:pt idx="8">
                  <c:v>141</c:v>
                </c:pt>
                <c:pt idx="9">
                  <c:v>118</c:v>
                </c:pt>
                <c:pt idx="10">
                  <c:v>140</c:v>
                </c:pt>
                <c:pt idx="11">
                  <c:v>142</c:v>
                </c:pt>
                <c:pt idx="12">
                  <c:v>158</c:v>
                </c:pt>
                <c:pt idx="13">
                  <c:v>132</c:v>
                </c:pt>
                <c:pt idx="14">
                  <c:v>139</c:v>
                </c:pt>
                <c:pt idx="15">
                  <c:v>118</c:v>
                </c:pt>
                <c:pt idx="16">
                  <c:v>114</c:v>
                </c:pt>
                <c:pt idx="17">
                  <c:v>110</c:v>
                </c:pt>
                <c:pt idx="18">
                  <c:v>101</c:v>
                </c:pt>
                <c:pt idx="19">
                  <c:v>103</c:v>
                </c:pt>
                <c:pt idx="20">
                  <c:v>116</c:v>
                </c:pt>
                <c:pt idx="21">
                  <c:v>124</c:v>
                </c:pt>
              </c:numCache>
            </c:numRef>
          </c:val>
        </c:ser>
        <c:ser>
          <c:idx val="4"/>
          <c:order val="4"/>
          <c:tx>
            <c:strRef>
              <c:f>Sheet1!$F$1</c:f>
              <c:strCache>
                <c:ptCount val="1"/>
                <c:pt idx="0">
                  <c:v>IPAH</c:v>
                </c:pt>
              </c:strCache>
            </c:strRef>
          </c:tx>
          <c:spPr>
            <a:solidFill>
              <a:schemeClr val="bg1">
                <a:lumMod val="50000"/>
                <a:lumOff val="50000"/>
              </a:schemeClr>
            </a:solidFill>
            <a:ln>
              <a:solidFill>
                <a:schemeClr val="bg2"/>
              </a:solidFill>
            </a:ln>
          </c:spP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Sheet1!$F$2:$F$23</c:f>
              <c:numCache>
                <c:formatCode>General</c:formatCode>
                <c:ptCount val="22"/>
                <c:pt idx="0">
                  <c:v>40</c:v>
                </c:pt>
                <c:pt idx="1">
                  <c:v>62</c:v>
                </c:pt>
                <c:pt idx="2">
                  <c:v>77</c:v>
                </c:pt>
                <c:pt idx="3">
                  <c:v>64</c:v>
                </c:pt>
                <c:pt idx="4">
                  <c:v>85</c:v>
                </c:pt>
                <c:pt idx="5">
                  <c:v>75</c:v>
                </c:pt>
                <c:pt idx="6">
                  <c:v>60</c:v>
                </c:pt>
                <c:pt idx="7">
                  <c:v>62</c:v>
                </c:pt>
                <c:pt idx="8">
                  <c:v>54</c:v>
                </c:pt>
                <c:pt idx="9">
                  <c:v>59</c:v>
                </c:pt>
                <c:pt idx="10">
                  <c:v>57</c:v>
                </c:pt>
                <c:pt idx="11">
                  <c:v>60</c:v>
                </c:pt>
                <c:pt idx="12">
                  <c:v>67</c:v>
                </c:pt>
                <c:pt idx="13">
                  <c:v>68</c:v>
                </c:pt>
                <c:pt idx="14">
                  <c:v>55</c:v>
                </c:pt>
                <c:pt idx="15">
                  <c:v>68</c:v>
                </c:pt>
                <c:pt idx="16">
                  <c:v>56</c:v>
                </c:pt>
                <c:pt idx="17">
                  <c:v>57</c:v>
                </c:pt>
                <c:pt idx="18">
                  <c:v>66</c:v>
                </c:pt>
                <c:pt idx="19">
                  <c:v>73</c:v>
                </c:pt>
                <c:pt idx="20">
                  <c:v>92</c:v>
                </c:pt>
                <c:pt idx="21">
                  <c:v>95</c:v>
                </c:pt>
              </c:numCache>
            </c:numRef>
          </c:val>
        </c:ser>
        <c:ser>
          <c:idx val="5"/>
          <c:order val="5"/>
          <c:tx>
            <c:strRef>
              <c:f>Sheet1!$G$1</c:f>
              <c:strCache>
                <c:ptCount val="1"/>
                <c:pt idx="0">
                  <c:v>Re-Tx</c:v>
                </c:pt>
              </c:strCache>
            </c:strRef>
          </c:tx>
          <c:spPr>
            <a:solidFill>
              <a:srgbClr val="FF00FF"/>
            </a:solidFill>
            <a:ln>
              <a:solidFill>
                <a:srgbClr val="000000"/>
              </a:solidFill>
            </a:ln>
          </c:spP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Sheet1!$G$2:$G$23</c:f>
              <c:numCache>
                <c:formatCode>General</c:formatCode>
                <c:ptCount val="22"/>
                <c:pt idx="0">
                  <c:v>17</c:v>
                </c:pt>
                <c:pt idx="1">
                  <c:v>18</c:v>
                </c:pt>
                <c:pt idx="2">
                  <c:v>19</c:v>
                </c:pt>
                <c:pt idx="3">
                  <c:v>15</c:v>
                </c:pt>
                <c:pt idx="4">
                  <c:v>37</c:v>
                </c:pt>
                <c:pt idx="5">
                  <c:v>18</c:v>
                </c:pt>
                <c:pt idx="6">
                  <c:v>22</c:v>
                </c:pt>
                <c:pt idx="7">
                  <c:v>37</c:v>
                </c:pt>
                <c:pt idx="8">
                  <c:v>22</c:v>
                </c:pt>
                <c:pt idx="9">
                  <c:v>27</c:v>
                </c:pt>
                <c:pt idx="10">
                  <c:v>22</c:v>
                </c:pt>
                <c:pt idx="11">
                  <c:v>33</c:v>
                </c:pt>
                <c:pt idx="12">
                  <c:v>35</c:v>
                </c:pt>
                <c:pt idx="13">
                  <c:v>40</c:v>
                </c:pt>
                <c:pt idx="14">
                  <c:v>36</c:v>
                </c:pt>
                <c:pt idx="15">
                  <c:v>69</c:v>
                </c:pt>
                <c:pt idx="16">
                  <c:v>67</c:v>
                </c:pt>
                <c:pt idx="17">
                  <c:v>103</c:v>
                </c:pt>
                <c:pt idx="18">
                  <c:v>89</c:v>
                </c:pt>
                <c:pt idx="19">
                  <c:v>115</c:v>
                </c:pt>
                <c:pt idx="20">
                  <c:v>107</c:v>
                </c:pt>
                <c:pt idx="21">
                  <c:v>84</c:v>
                </c:pt>
              </c:numCache>
            </c:numRef>
          </c:val>
        </c:ser>
        <c:axId val="166724352"/>
        <c:axId val="166726272"/>
      </c:areaChart>
      <c:catAx>
        <c:axId val="166724352"/>
        <c:scaling>
          <c:orientation val="minMax"/>
        </c:scaling>
        <c:axPos val="b"/>
        <c:title>
          <c:tx>
            <c:rich>
              <a:bodyPr/>
              <a:lstStyle/>
              <a:p>
                <a:pPr>
                  <a:defRPr sz="1700"/>
                </a:pPr>
                <a:r>
                  <a:rPr lang="en-US" sz="1700" dirty="0" smtClean="0"/>
                  <a:t>Transplant Year</a:t>
                </a:r>
                <a:endParaRPr lang="en-US" sz="1700" dirty="0"/>
              </a:p>
            </c:rich>
          </c:tx>
          <c:layout/>
        </c:title>
        <c:numFmt formatCode="0" sourceLinked="0"/>
        <c:tickLblPos val="nextTo"/>
        <c:txPr>
          <a:bodyPr rot="-2700000" vert="horz"/>
          <a:lstStyle/>
          <a:p>
            <a:pPr>
              <a:defRPr sz="1500" b="1"/>
            </a:pPr>
            <a:endParaRPr lang="en-US"/>
          </a:p>
        </c:txPr>
        <c:crossAx val="166726272"/>
        <c:crosses val="autoZero"/>
        <c:auto val="1"/>
        <c:lblAlgn val="ctr"/>
        <c:lblOffset val="100"/>
        <c:tickLblSkip val="1"/>
      </c:catAx>
      <c:valAx>
        <c:axId val="166726272"/>
        <c:scaling>
          <c:orientation val="minMax"/>
          <c:max val="3000"/>
        </c:scaling>
        <c:axPos val="l"/>
        <c:majorGridlines>
          <c:spPr>
            <a:ln w="6350">
              <a:solidFill>
                <a:schemeClr val="tx1"/>
              </a:solidFill>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9.7842063220358322E-3"/>
              <c:y val="0.19045656591313168"/>
            </c:manualLayout>
          </c:layout>
        </c:title>
        <c:numFmt formatCode="#,##0" sourceLinked="0"/>
        <c:tickLblPos val="nextTo"/>
        <c:txPr>
          <a:bodyPr/>
          <a:lstStyle/>
          <a:p>
            <a:pPr>
              <a:defRPr sz="1500" b="1"/>
            </a:pPr>
            <a:endParaRPr lang="en-US"/>
          </a:p>
        </c:txPr>
        <c:crossAx val="166724352"/>
        <c:crosses val="autoZero"/>
        <c:crossBetween val="midCat"/>
        <c:majorUnit val="500"/>
      </c:valAx>
      <c:spPr>
        <a:solidFill>
          <a:srgbClr val="000000"/>
        </a:solidFill>
        <a:ln w="15875">
          <a:solidFill>
            <a:srgbClr val="FFFFFF"/>
          </a:solidFill>
        </a:ln>
      </c:spPr>
    </c:plotArea>
    <c:legend>
      <c:legendPos val="t"/>
      <c:layout>
        <c:manualLayout>
          <c:xMode val="edge"/>
          <c:yMode val="edge"/>
          <c:x val="0.13864247403857127"/>
          <c:y val="4.7311730264486533E-2"/>
          <c:w val="0.76474392331394914"/>
          <c:h val="6.5772161544323124E-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1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92"/>
          <c:h val="0.80568876471086259"/>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0.85559119306545905</c:v>
                </c:pt>
                <c:pt idx="1">
                  <c:v>0.86320145884889399</c:v>
                </c:pt>
                <c:pt idx="2">
                  <c:v>0.87086556991859765</c:v>
                </c:pt>
                <c:pt idx="3">
                  <c:v>0.878569791565733</c:v>
                </c:pt>
                <c:pt idx="4">
                  <c:v>0.88629989328245162</c:v>
                </c:pt>
                <c:pt idx="5">
                  <c:v>0.89404114873591956</c:v>
                </c:pt>
                <c:pt idx="6">
                  <c:v>0.90177833125660001</c:v>
                </c:pt>
                <c:pt idx="7">
                  <c:v>0.90949570268491464</c:v>
                </c:pt>
                <c:pt idx="8">
                  <c:v>0.91717704216859131</c:v>
                </c:pt>
                <c:pt idx="9">
                  <c:v>0.92480561495058644</c:v>
                </c:pt>
                <c:pt idx="10">
                  <c:v>0.93236421972491157</c:v>
                </c:pt>
                <c:pt idx="11">
                  <c:v>0.9398351649161435</c:v>
                </c:pt>
                <c:pt idx="12">
                  <c:v>0.94720030399154498</c:v>
                </c:pt>
                <c:pt idx="13">
                  <c:v>0.95444103596899765</c:v>
                </c:pt>
                <c:pt idx="14">
                  <c:v>0.96153836965878703</c:v>
                </c:pt>
                <c:pt idx="15">
                  <c:v>0.96847288585698799</c:v>
                </c:pt>
                <c:pt idx="16">
                  <c:v>0.97522480824211955</c:v>
                </c:pt>
                <c:pt idx="17">
                  <c:v>0.98177402124356095</c:v>
                </c:pt>
                <c:pt idx="18">
                  <c:v>0.98810010135738158</c:v>
                </c:pt>
                <c:pt idx="19">
                  <c:v>0.99418239484023097</c:v>
                </c:pt>
                <c:pt idx="20">
                  <c:v>1</c:v>
                </c:pt>
                <c:pt idx="21">
                  <c:v>1.005536284704881</c:v>
                </c:pt>
                <c:pt idx="22">
                  <c:v>1.0107924945258899</c:v>
                </c:pt>
                <c:pt idx="23">
                  <c:v>1.0157746486066321</c:v>
                </c:pt>
                <c:pt idx="24">
                  <c:v>1.0204892900291473</c:v>
                </c:pt>
                <c:pt idx="25">
                  <c:v>1.0249432980249273</c:v>
                </c:pt>
                <c:pt idx="26">
                  <c:v>1.0291440014604698</c:v>
                </c:pt>
                <c:pt idx="27">
                  <c:v>1.0330991022009322</c:v>
                </c:pt>
                <c:pt idx="28">
                  <c:v>1.03681658909726</c:v>
                </c:pt>
                <c:pt idx="29">
                  <c:v>1.0403048645288178</c:v>
                </c:pt>
                <c:pt idx="30">
                  <c:v>1.043572539642728</c:v>
                </c:pt>
                <c:pt idx="31">
                  <c:v>1.0466285787709699</c:v>
                </c:pt>
                <c:pt idx="32">
                  <c:v>1.0494822174880198</c:v>
                </c:pt>
                <c:pt idx="33">
                  <c:v>1.0521428593650501</c:v>
                </c:pt>
                <c:pt idx="34">
                  <c:v>1.0546202199316399</c:v>
                </c:pt>
                <c:pt idx="35">
                  <c:v>1.05692413056186</c:v>
                </c:pt>
                <c:pt idx="36">
                  <c:v>1.0590646762816598</c:v>
                </c:pt>
                <c:pt idx="37">
                  <c:v>1.0610521206925505</c:v>
                </c:pt>
                <c:pt idx="38">
                  <c:v>1.0628968058604098</c:v>
                </c:pt>
                <c:pt idx="39">
                  <c:v>1.0646092939800698</c:v>
                </c:pt>
                <c:pt idx="40">
                  <c:v>1.0662002074917101</c:v>
                </c:pt>
                <c:pt idx="41">
                  <c:v>1.0676803143420699</c:v>
                </c:pt>
                <c:pt idx="42">
                  <c:v>1.06906050188545</c:v>
                </c:pt>
                <c:pt idx="43">
                  <c:v>1.0703517493418671</c:v>
                </c:pt>
                <c:pt idx="44">
                  <c:v>1.0715649961425529</c:v>
                </c:pt>
                <c:pt idx="45">
                  <c:v>1.0727114044137289</c:v>
                </c:pt>
                <c:pt idx="46">
                  <c:v>1.07380211991537</c:v>
                </c:pt>
                <c:pt idx="47">
                  <c:v>1.0748483784960301</c:v>
                </c:pt>
                <c:pt idx="48">
                  <c:v>1.0758614784624494</c:v>
                </c:pt>
                <c:pt idx="49">
                  <c:v>1.0768526796371001</c:v>
                </c:pt>
                <c:pt idx="50">
                  <c:v>1.0778333540512</c:v>
                </c:pt>
                <c:pt idx="51">
                  <c:v>1.0788130302055501</c:v>
                </c:pt>
                <c:pt idx="52">
                  <c:v>1.07979357976331</c:v>
                </c:pt>
                <c:pt idx="53">
                  <c:v>1.0807750832779899</c:v>
                </c:pt>
                <c:pt idx="54">
                  <c:v>1.0817574161756001</c:v>
                </c:pt>
                <c:pt idx="55">
                  <c:v>1.0827406590316899</c:v>
                </c:pt>
                <c:pt idx="56">
                  <c:v>1.0837247784709694</c:v>
                </c:pt>
                <c:pt idx="57">
                  <c:v>1.08470980952366</c:v>
                </c:pt>
                <c:pt idx="58">
                  <c:v>1.0856957817598298</c:v>
                </c:pt>
                <c:pt idx="59">
                  <c:v>1.0866825699916658</c:v>
                </c:pt>
                <c:pt idx="60">
                  <c:v>1.0876702894727399</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0.7835265557900406</c:v>
                </c:pt>
                <c:pt idx="1">
                  <c:v>0.79467582557670058</c:v>
                </c:pt>
                <c:pt idx="2">
                  <c:v>0.8059580502038014</c:v>
                </c:pt>
                <c:pt idx="3">
                  <c:v>0.81735034737359358</c:v>
                </c:pt>
                <c:pt idx="4">
                  <c:v>0.82882854361839142</c:v>
                </c:pt>
                <c:pt idx="5">
                  <c:v>0.84036717573553998</c:v>
                </c:pt>
                <c:pt idx="6">
                  <c:v>0.85193949421999471</c:v>
                </c:pt>
                <c:pt idx="7">
                  <c:v>0.86351746659622797</c:v>
                </c:pt>
                <c:pt idx="8">
                  <c:v>0.87507185280929589</c:v>
                </c:pt>
                <c:pt idx="9">
                  <c:v>0.88657220386855351</c:v>
                </c:pt>
                <c:pt idx="10">
                  <c:v>0.89798699586047659</c:v>
                </c:pt>
                <c:pt idx="11">
                  <c:v>0.90928367512604458</c:v>
                </c:pt>
                <c:pt idx="12">
                  <c:v>0.92042881649803376</c:v>
                </c:pt>
                <c:pt idx="13">
                  <c:v>0.93138825496181799</c:v>
                </c:pt>
                <c:pt idx="14">
                  <c:v>0.94212734916698349</c:v>
                </c:pt>
                <c:pt idx="15">
                  <c:v>0.95261112611625898</c:v>
                </c:pt>
                <c:pt idx="16">
                  <c:v>0.96280464227556128</c:v>
                </c:pt>
                <c:pt idx="17">
                  <c:v>0.97267332043718902</c:v>
                </c:pt>
                <c:pt idx="18">
                  <c:v>0.9821833804114356</c:v>
                </c:pt>
                <c:pt idx="19">
                  <c:v>0.99130242759891596</c:v>
                </c:pt>
                <c:pt idx="20">
                  <c:v>1</c:v>
                </c:pt>
                <c:pt idx="21">
                  <c:v>1.0028243396482899</c:v>
                </c:pt>
                <c:pt idx="22">
                  <c:v>1.00553214848804</c:v>
                </c:pt>
                <c:pt idx="23">
                  <c:v>1.0081125510155771</c:v>
                </c:pt>
                <c:pt idx="24">
                  <c:v>1.0105540939061499</c:v>
                </c:pt>
                <c:pt idx="25">
                  <c:v>1.0128448152809078</c:v>
                </c:pt>
                <c:pt idx="26">
                  <c:v>1.0149725130999798</c:v>
                </c:pt>
                <c:pt idx="27">
                  <c:v>1.0169249748953999</c:v>
                </c:pt>
                <c:pt idx="28">
                  <c:v>1.0186902460492528</c:v>
                </c:pt>
                <c:pt idx="29">
                  <c:v>1.0202570521576699</c:v>
                </c:pt>
                <c:pt idx="30">
                  <c:v>1.0216150564545399</c:v>
                </c:pt>
                <c:pt idx="31">
                  <c:v>1.0227553151091298</c:v>
                </c:pt>
                <c:pt idx="32">
                  <c:v>1.0236705810239</c:v>
                </c:pt>
                <c:pt idx="33">
                  <c:v>1.0243555335215933</c:v>
                </c:pt>
                <c:pt idx="34">
                  <c:v>1.02480710618939</c:v>
                </c:pt>
                <c:pt idx="35">
                  <c:v>1.0250245092046038</c:v>
                </c:pt>
                <c:pt idx="36">
                  <c:v>1.0250093938264921</c:v>
                </c:pt>
                <c:pt idx="37">
                  <c:v>1.0247657942029498</c:v>
                </c:pt>
                <c:pt idx="38">
                  <c:v>1.0242999631101899</c:v>
                </c:pt>
                <c:pt idx="39">
                  <c:v>1.0236203409691094</c:v>
                </c:pt>
                <c:pt idx="40">
                  <c:v>1.0227372589984898</c:v>
                </c:pt>
                <c:pt idx="41">
                  <c:v>1.0216627846499728</c:v>
                </c:pt>
                <c:pt idx="42">
                  <c:v>1.0204105067001201</c:v>
                </c:pt>
                <c:pt idx="43">
                  <c:v>1.0189952708146719</c:v>
                </c:pt>
                <c:pt idx="44">
                  <c:v>1.0174328688032701</c:v>
                </c:pt>
                <c:pt idx="45">
                  <c:v>1.0157400809982</c:v>
                </c:pt>
                <c:pt idx="46">
                  <c:v>1.0139342709389694</c:v>
                </c:pt>
                <c:pt idx="47">
                  <c:v>1.0120333482997599</c:v>
                </c:pt>
                <c:pt idx="48">
                  <c:v>1.010055586018068</c:v>
                </c:pt>
                <c:pt idx="49">
                  <c:v>1.0080194350123699</c:v>
                </c:pt>
                <c:pt idx="50">
                  <c:v>1.0059435272974429</c:v>
                </c:pt>
                <c:pt idx="51">
                  <c:v>1.0038440287527699</c:v>
                </c:pt>
                <c:pt idx="52">
                  <c:v>1.0017266000061757</c:v>
                </c:pt>
                <c:pt idx="53">
                  <c:v>0.99959404518021056</c:v>
                </c:pt>
                <c:pt idx="54">
                  <c:v>0.99744854800899996</c:v>
                </c:pt>
                <c:pt idx="55">
                  <c:v>0.99529219522371859</c:v>
                </c:pt>
                <c:pt idx="56">
                  <c:v>0.99312666188107857</c:v>
                </c:pt>
                <c:pt idx="57">
                  <c:v>0.99095348756892698</c:v>
                </c:pt>
                <c:pt idx="58">
                  <c:v>0.98877399419838563</c:v>
                </c:pt>
                <c:pt idx="59">
                  <c:v>0.98658917547782699</c:v>
                </c:pt>
                <c:pt idx="60">
                  <c:v>0.98440016764894356</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0.93428395533198949</c:v>
                </c:pt>
                <c:pt idx="1">
                  <c:v>0.93763612101590321</c:v>
                </c:pt>
                <c:pt idx="2">
                  <c:v>0.94100039161823801</c:v>
                </c:pt>
                <c:pt idx="3">
                  <c:v>0.94437456487560156</c:v>
                </c:pt>
                <c:pt idx="4">
                  <c:v>0.9477563325740973</c:v>
                </c:pt>
                <c:pt idx="5">
                  <c:v>0.95114326060324705</c:v>
                </c:pt>
                <c:pt idx="6">
                  <c:v>0.95453276229256256</c:v>
                </c:pt>
                <c:pt idx="7">
                  <c:v>0.95792206318984363</c:v>
                </c:pt>
                <c:pt idx="8">
                  <c:v>0.96130817598637397</c:v>
                </c:pt>
                <c:pt idx="9">
                  <c:v>0.96468784122959883</c:v>
                </c:pt>
                <c:pt idx="10">
                  <c:v>0.968057491066731</c:v>
                </c:pt>
                <c:pt idx="11">
                  <c:v>0.97141316992247628</c:v>
                </c:pt>
                <c:pt idx="12">
                  <c:v>0.97475046391444564</c:v>
                </c:pt>
                <c:pt idx="13">
                  <c:v>0.97806439611901264</c:v>
                </c:pt>
                <c:pt idx="14">
                  <c:v>0.98134932304380995</c:v>
                </c:pt>
                <c:pt idx="15">
                  <c:v>0.98459875695982901</c:v>
                </c:pt>
                <c:pt idx="16">
                  <c:v>0.98780519417009305</c:v>
                </c:pt>
                <c:pt idx="17">
                  <c:v>0.99095987166124699</c:v>
                </c:pt>
                <c:pt idx="18">
                  <c:v>0.99405246492102961</c:v>
                </c:pt>
                <c:pt idx="19">
                  <c:v>0.99707072906531957</c:v>
                </c:pt>
                <c:pt idx="20">
                  <c:v>1</c:v>
                </c:pt>
                <c:pt idx="21">
                  <c:v>1.0082555636939705</c:v>
                </c:pt>
                <c:pt idx="22">
                  <c:v>1.0160803595649699</c:v>
                </c:pt>
                <c:pt idx="23">
                  <c:v>1.0234949815003498</c:v>
                </c:pt>
                <c:pt idx="24">
                  <c:v>1.0305221633795401</c:v>
                </c:pt>
                <c:pt idx="25">
                  <c:v>1.0371862977596082</c:v>
                </c:pt>
                <c:pt idx="26">
                  <c:v>1.0435133583146896</c:v>
                </c:pt>
                <c:pt idx="27">
                  <c:v>1.0495304779766699</c:v>
                </c:pt>
                <c:pt idx="28">
                  <c:v>1.05526546817972</c:v>
                </c:pt>
                <c:pt idx="29">
                  <c:v>1.0607466117225799</c:v>
                </c:pt>
                <c:pt idx="30">
                  <c:v>1.0660019530994698</c:v>
                </c:pt>
                <c:pt idx="31">
                  <c:v>1.07105909469975</c:v>
                </c:pt>
                <c:pt idx="32">
                  <c:v>1.0759446888880098</c:v>
                </c:pt>
                <c:pt idx="33">
                  <c:v>1.0806839620489501</c:v>
                </c:pt>
                <c:pt idx="34">
                  <c:v>1.0853006400631928</c:v>
                </c:pt>
                <c:pt idx="35">
                  <c:v>1.0898164948570499</c:v>
                </c:pt>
                <c:pt idx="36">
                  <c:v>1.094251423745918</c:v>
                </c:pt>
                <c:pt idx="37">
                  <c:v>1.0986233236852001</c:v>
                </c:pt>
                <c:pt idx="38">
                  <c:v>1.1029480236218121</c:v>
                </c:pt>
                <c:pt idx="39">
                  <c:v>1.1072395725896798</c:v>
                </c:pt>
                <c:pt idx="40">
                  <c:v>1.1115101874439899</c:v>
                </c:pt>
                <c:pt idx="41">
                  <c:v>1.11577055635253</c:v>
                </c:pt>
                <c:pt idx="42">
                  <c:v>1.1200299773348499</c:v>
                </c:pt>
                <c:pt idx="43">
                  <c:v>1.1242965498782389</c:v>
                </c:pt>
                <c:pt idx="44">
                  <c:v>1.12857720264984</c:v>
                </c:pt>
                <c:pt idx="45">
                  <c:v>1.1328781631107989</c:v>
                </c:pt>
                <c:pt idx="46">
                  <c:v>1.1372048719360601</c:v>
                </c:pt>
                <c:pt idx="47">
                  <c:v>1.14156222094506</c:v>
                </c:pt>
                <c:pt idx="48">
                  <c:v>1.1459546750318499</c:v>
                </c:pt>
                <c:pt idx="49">
                  <c:v>1.15038624590345</c:v>
                </c:pt>
                <c:pt idx="50">
                  <c:v>1.1548607924605099</c:v>
                </c:pt>
                <c:pt idx="51">
                  <c:v>1.159380860777057</c:v>
                </c:pt>
                <c:pt idx="52">
                  <c:v>1.1639445083028299</c:v>
                </c:pt>
                <c:pt idx="53">
                  <c:v>1.1685491587977141</c:v>
                </c:pt>
                <c:pt idx="54">
                  <c:v>1.17319245166755</c:v>
                </c:pt>
                <c:pt idx="55">
                  <c:v>1.1778725286365526</c:v>
                </c:pt>
                <c:pt idx="56">
                  <c:v>1.182587720731866</c:v>
                </c:pt>
                <c:pt idx="57">
                  <c:v>1.1873366264276899</c:v>
                </c:pt>
                <c:pt idx="58">
                  <c:v>1.1921180547297123</c:v>
                </c:pt>
                <c:pt idx="59">
                  <c:v>1.1969308373484999</c:v>
                </c:pt>
                <c:pt idx="60">
                  <c:v>1.2017741336098628</c:v>
                </c:pt>
              </c:numCache>
            </c:numRef>
          </c:yVal>
          <c:smooth val="1"/>
        </c:ser>
        <c:axId val="217819776"/>
        <c:axId val="193078016"/>
      </c:scatterChart>
      <c:valAx>
        <c:axId val="217819776"/>
        <c:scaling>
          <c:orientation val="minMax"/>
          <c:max val="6"/>
          <c:min val="0"/>
        </c:scaling>
        <c:axPos val="b"/>
        <c:title>
          <c:tx>
            <c:rich>
              <a:bodyPr/>
              <a:lstStyle/>
              <a:p>
                <a:pPr>
                  <a:defRPr sz="1700"/>
                </a:pPr>
                <a:r>
                  <a:rPr lang="en-US" sz="1700" dirty="0" smtClean="0"/>
                  <a:t>Oxygen Required at Rest (L/min)</a:t>
                </a:r>
                <a:endParaRPr lang="en-US" sz="1700" dirty="0"/>
              </a:p>
            </c:rich>
          </c:tx>
        </c:title>
        <c:numFmt formatCode="#,##0" sourceLinked="0"/>
        <c:tickLblPos val="nextTo"/>
        <c:txPr>
          <a:bodyPr rot="0"/>
          <a:lstStyle/>
          <a:p>
            <a:pPr>
              <a:defRPr sz="1500" b="1"/>
            </a:pPr>
            <a:endParaRPr lang="en-US"/>
          </a:p>
        </c:txPr>
        <c:crossAx val="193078016"/>
        <c:crosses val="autoZero"/>
        <c:crossBetween val="midCat"/>
        <c:majorUnit val="1"/>
      </c:valAx>
      <c:valAx>
        <c:axId val="19307801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1781977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1014"/>
          <c:h val="0.80568876471086259"/>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Sheet1!$B$2:$B$52</c:f>
              <c:numCache>
                <c:formatCode>General</c:formatCode>
                <c:ptCount val="51"/>
                <c:pt idx="0">
                  <c:v>1.2773027320618999</c:v>
                </c:pt>
                <c:pt idx="1">
                  <c:v>1.260700826725567</c:v>
                </c:pt>
                <c:pt idx="2">
                  <c:v>1.2443146679608499</c:v>
                </c:pt>
                <c:pt idx="3">
                  <c:v>1.2281415291993401</c:v>
                </c:pt>
                <c:pt idx="4">
                  <c:v>1.2121785650635371</c:v>
                </c:pt>
                <c:pt idx="5">
                  <c:v>1.19642311940232</c:v>
                </c:pt>
                <c:pt idx="6">
                  <c:v>1.1808724571576299</c:v>
                </c:pt>
                <c:pt idx="7">
                  <c:v>1.1655238802758998</c:v>
                </c:pt>
                <c:pt idx="8">
                  <c:v>1.1503874073581701</c:v>
                </c:pt>
                <c:pt idx="9">
                  <c:v>1.1355219322959398</c:v>
                </c:pt>
                <c:pt idx="10">
                  <c:v>1.1209955928198398</c:v>
                </c:pt>
                <c:pt idx="11">
                  <c:v>1.10687280868496</c:v>
                </c:pt>
                <c:pt idx="12">
                  <c:v>1.093214657848971</c:v>
                </c:pt>
                <c:pt idx="13">
                  <c:v>1.0800790407851</c:v>
                </c:pt>
                <c:pt idx="14">
                  <c:v>1.0675212497862798</c:v>
                </c:pt>
                <c:pt idx="15">
                  <c:v>1.0555938905007398</c:v>
                </c:pt>
                <c:pt idx="16">
                  <c:v>1.0443475080729101</c:v>
                </c:pt>
                <c:pt idx="17">
                  <c:v>1.0338308975684107</c:v>
                </c:pt>
                <c:pt idx="18">
                  <c:v>1.024091443009471</c:v>
                </c:pt>
                <c:pt idx="19">
                  <c:v>1.0151758033164</c:v>
                </c:pt>
                <c:pt idx="20">
                  <c:v>1.0071299683042998</c:v>
                </c:pt>
                <c:pt idx="21">
                  <c:v>1</c:v>
                </c:pt>
                <c:pt idx="22">
                  <c:v>0.99381265869889601</c:v>
                </c:pt>
                <c:pt idx="23">
                  <c:v>0.98851728271891959</c:v>
                </c:pt>
                <c:pt idx="24">
                  <c:v>0.98404696943961056</c:v>
                </c:pt>
                <c:pt idx="25">
                  <c:v>0.98033775762754649</c:v>
                </c:pt>
                <c:pt idx="26">
                  <c:v>0.97732839506881863</c:v>
                </c:pt>
                <c:pt idx="27">
                  <c:v>0.97495987000220463</c:v>
                </c:pt>
                <c:pt idx="28">
                  <c:v>0.97317493660506171</c:v>
                </c:pt>
                <c:pt idx="29">
                  <c:v>0.97191804980327401</c:v>
                </c:pt>
                <c:pt idx="30">
                  <c:v>0.97113466112798097</c:v>
                </c:pt>
                <c:pt idx="31">
                  <c:v>0.97077119845081972</c:v>
                </c:pt>
                <c:pt idx="32">
                  <c:v>0.97077477948033664</c:v>
                </c:pt>
                <c:pt idx="33">
                  <c:v>0.97109289512427555</c:v>
                </c:pt>
                <c:pt idx="34">
                  <c:v>0.97167349193692898</c:v>
                </c:pt>
                <c:pt idx="35">
                  <c:v>0.97246447760920895</c:v>
                </c:pt>
                <c:pt idx="36">
                  <c:v>0.9734137995650155</c:v>
                </c:pt>
                <c:pt idx="37">
                  <c:v>0.97446929740968524</c:v>
                </c:pt>
                <c:pt idx="38">
                  <c:v>0.97557854648528863</c:v>
                </c:pt>
                <c:pt idx="39">
                  <c:v>0.97669789920861971</c:v>
                </c:pt>
                <c:pt idx="40">
                  <c:v>0.97781856073243656</c:v>
                </c:pt>
                <c:pt idx="41">
                  <c:v>0.97894048358819152</c:v>
                </c:pt>
                <c:pt idx="42">
                  <c:v>0.98006371824954197</c:v>
                </c:pt>
                <c:pt idx="43">
                  <c:v>0.9811881559286193</c:v>
                </c:pt>
                <c:pt idx="44">
                  <c:v>0.98231396956543571</c:v>
                </c:pt>
                <c:pt idx="45">
                  <c:v>0.98344105033301255</c:v>
                </c:pt>
                <c:pt idx="46">
                  <c:v>0.98456944893706189</c:v>
                </c:pt>
                <c:pt idx="47">
                  <c:v>0.9856991422637924</c:v>
                </c:pt>
                <c:pt idx="48">
                  <c:v>0.98683004552564757</c:v>
                </c:pt>
                <c:pt idx="49">
                  <c:v>0.987962332657082</c:v>
                </c:pt>
                <c:pt idx="50">
                  <c:v>0.98909589420534305</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Sheet1!$C$2:$C$52</c:f>
              <c:numCache>
                <c:formatCode>General</c:formatCode>
                <c:ptCount val="51"/>
                <c:pt idx="0">
                  <c:v>1.1170897010354</c:v>
                </c:pt>
                <c:pt idx="1">
                  <c:v>1.110570666763337</c:v>
                </c:pt>
                <c:pt idx="2">
                  <c:v>1.1040829140513344</c:v>
                </c:pt>
                <c:pt idx="3">
                  <c:v>1.0976250763683999</c:v>
                </c:pt>
                <c:pt idx="4">
                  <c:v>1.0911954041899099</c:v>
                </c:pt>
                <c:pt idx="5">
                  <c:v>1.0847917707635699</c:v>
                </c:pt>
                <c:pt idx="6">
                  <c:v>1.0784113922950798</c:v>
                </c:pt>
                <c:pt idx="7">
                  <c:v>1.0720506147292901</c:v>
                </c:pt>
                <c:pt idx="8">
                  <c:v>1.0657098820159598</c:v>
                </c:pt>
                <c:pt idx="9">
                  <c:v>1.0594099283967473</c:v>
                </c:pt>
                <c:pt idx="10">
                  <c:v>1.05317738654038</c:v>
                </c:pt>
                <c:pt idx="11">
                  <c:v>1.0470400987790198</c:v>
                </c:pt>
                <c:pt idx="12">
                  <c:v>1.04102787481412</c:v>
                </c:pt>
                <c:pt idx="13">
                  <c:v>1.0351733117189399</c:v>
                </c:pt>
                <c:pt idx="14">
                  <c:v>1.0295130001476198</c:v>
                </c:pt>
                <c:pt idx="15">
                  <c:v>1.02408869824687</c:v>
                </c:pt>
                <c:pt idx="16">
                  <c:v>1.0189491379174298</c:v>
                </c:pt>
                <c:pt idx="17">
                  <c:v>1.0141520461553801</c:v>
                </c:pt>
                <c:pt idx="18">
                  <c:v>1.0097665332293098</c:v>
                </c:pt>
                <c:pt idx="19">
                  <c:v>1.0058759498219401</c:v>
                </c:pt>
                <c:pt idx="20">
                  <c:v>1.0025805066278801</c:v>
                </c:pt>
                <c:pt idx="21">
                  <c:v>1</c:v>
                </c:pt>
                <c:pt idx="22">
                  <c:v>0.98938928818324556</c:v>
                </c:pt>
                <c:pt idx="23">
                  <c:v>0.97971300647002701</c:v>
                </c:pt>
                <c:pt idx="24">
                  <c:v>0.97081650526966157</c:v>
                </c:pt>
                <c:pt idx="25">
                  <c:v>0.96256736257881104</c:v>
                </c:pt>
                <c:pt idx="26">
                  <c:v>0.95485410738852028</c:v>
                </c:pt>
                <c:pt idx="27">
                  <c:v>0.94758387238868558</c:v>
                </c:pt>
                <c:pt idx="28">
                  <c:v>0.94067969260850204</c:v>
                </c:pt>
                <c:pt idx="29">
                  <c:v>0.93407816409358702</c:v>
                </c:pt>
                <c:pt idx="30">
                  <c:v>0.92772656402110798</c:v>
                </c:pt>
                <c:pt idx="31">
                  <c:v>0.9215809849241775</c:v>
                </c:pt>
                <c:pt idx="32">
                  <c:v>0.91560446574225329</c:v>
                </c:pt>
                <c:pt idx="33">
                  <c:v>0.90976543007076005</c:v>
                </c:pt>
                <c:pt idx="34">
                  <c:v>0.904036747255199</c:v>
                </c:pt>
                <c:pt idx="35">
                  <c:v>0.89839444658012302</c:v>
                </c:pt>
                <c:pt idx="36">
                  <c:v>0.89281719388633329</c:v>
                </c:pt>
                <c:pt idx="37">
                  <c:v>0.88728565322279995</c:v>
                </c:pt>
                <c:pt idx="38">
                  <c:v>0.88178196186102897</c:v>
                </c:pt>
                <c:pt idx="39">
                  <c:v>0.87629306697361065</c:v>
                </c:pt>
                <c:pt idx="40">
                  <c:v>0.87081984903662901</c:v>
                </c:pt>
                <c:pt idx="41">
                  <c:v>0.86536573778622949</c:v>
                </c:pt>
                <c:pt idx="42">
                  <c:v>0.85993337385356505</c:v>
                </c:pt>
                <c:pt idx="43">
                  <c:v>0.85452470365934663</c:v>
                </c:pt>
                <c:pt idx="44">
                  <c:v>0.84914140526493664</c:v>
                </c:pt>
                <c:pt idx="45">
                  <c:v>0.84378462647247843</c:v>
                </c:pt>
                <c:pt idx="46">
                  <c:v>0.83845533508780601</c:v>
                </c:pt>
                <c:pt idx="47">
                  <c:v>0.83315426658593905</c:v>
                </c:pt>
                <c:pt idx="48">
                  <c:v>0.827881947226628</c:v>
                </c:pt>
                <c:pt idx="49">
                  <c:v>0.82263894058384401</c:v>
                </c:pt>
                <c:pt idx="50">
                  <c:v>0.81742553127889728</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Sheet1!$D$2:$D$52</c:f>
              <c:numCache>
                <c:formatCode>General</c:formatCode>
                <c:ptCount val="51"/>
                <c:pt idx="0">
                  <c:v>1.4604935197420499</c:v>
                </c:pt>
                <c:pt idx="1">
                  <c:v>1.4311260166258428</c:v>
                </c:pt>
                <c:pt idx="2">
                  <c:v>1.4023575342010628</c:v>
                </c:pt>
                <c:pt idx="3">
                  <c:v>1.3741774383786389</c:v>
                </c:pt>
                <c:pt idx="4">
                  <c:v>1.34657538691738</c:v>
                </c:pt>
                <c:pt idx="5">
                  <c:v>1.3195419795937771</c:v>
                </c:pt>
                <c:pt idx="6">
                  <c:v>1.2930684616617489</c:v>
                </c:pt>
                <c:pt idx="7">
                  <c:v>1.2671471820725699</c:v>
                </c:pt>
                <c:pt idx="8">
                  <c:v>1.241793108369051</c:v>
                </c:pt>
                <c:pt idx="9">
                  <c:v>1.2171021095454799</c:v>
                </c:pt>
                <c:pt idx="10">
                  <c:v>1.1931808783413678</c:v>
                </c:pt>
                <c:pt idx="11">
                  <c:v>1.1701246361384099</c:v>
                </c:pt>
                <c:pt idx="12">
                  <c:v>1.1480175671081405</c:v>
                </c:pt>
                <c:pt idx="13">
                  <c:v>1.1269327765088271</c:v>
                </c:pt>
                <c:pt idx="14">
                  <c:v>1.1069327134109499</c:v>
                </c:pt>
                <c:pt idx="15">
                  <c:v>1.0880683124127999</c:v>
                </c:pt>
                <c:pt idx="16">
                  <c:v>1.0703789590982378</c:v>
                </c:pt>
                <c:pt idx="17">
                  <c:v>1.0538916021704339</c:v>
                </c:pt>
                <c:pt idx="18">
                  <c:v>1.038619571091568</c:v>
                </c:pt>
                <c:pt idx="19">
                  <c:v>1.0245616388596714</c:v>
                </c:pt>
                <c:pt idx="20">
                  <c:v>1.0117000743094398</c:v>
                </c:pt>
                <c:pt idx="21">
                  <c:v>1</c:v>
                </c:pt>
                <c:pt idx="22">
                  <c:v>0.99825580525916602</c:v>
                </c:pt>
                <c:pt idx="23">
                  <c:v>0.997400679363039</c:v>
                </c:pt>
                <c:pt idx="24">
                  <c:v>0.9974577407852151</c:v>
                </c:pt>
                <c:pt idx="25">
                  <c:v>0.99843622004326471</c:v>
                </c:pt>
                <c:pt idx="26">
                  <c:v>1.0003316573880894</c:v>
                </c:pt>
                <c:pt idx="27">
                  <c:v>1.0031267688405898</c:v>
                </c:pt>
                <c:pt idx="28">
                  <c:v>1.0067927102901919</c:v>
                </c:pt>
                <c:pt idx="29">
                  <c:v>1.0112908446479398</c:v>
                </c:pt>
                <c:pt idx="30">
                  <c:v>1.0165738123918799</c:v>
                </c:pt>
                <c:pt idx="31">
                  <c:v>1.02258698384404</c:v>
                </c:pt>
                <c:pt idx="32">
                  <c:v>1.02926941461684</c:v>
                </c:pt>
                <c:pt idx="33">
                  <c:v>1.03655445655645</c:v>
                </c:pt>
                <c:pt idx="34">
                  <c:v>1.04437057210284</c:v>
                </c:pt>
                <c:pt idx="35">
                  <c:v>1.05264136906863</c:v>
                </c:pt>
                <c:pt idx="36">
                  <c:v>1.0612860411649199</c:v>
                </c:pt>
                <c:pt idx="37">
                  <c:v>1.07021950388245</c:v>
                </c:pt>
                <c:pt idx="38">
                  <c:v>1.0793524267083505</c:v>
                </c:pt>
                <c:pt idx="39">
                  <c:v>1.0886070223208271</c:v>
                </c:pt>
                <c:pt idx="40">
                  <c:v>1.0979643364475498</c:v>
                </c:pt>
                <c:pt idx="41">
                  <c:v>1.1074213232192898</c:v>
                </c:pt>
                <c:pt idx="42">
                  <c:v>1.1169759437580478</c:v>
                </c:pt>
                <c:pt idx="43">
                  <c:v>1.1266265249113405</c:v>
                </c:pt>
                <c:pt idx="44">
                  <c:v>1.13637225651757</c:v>
                </c:pt>
                <c:pt idx="45">
                  <c:v>1.1462122787462901</c:v>
                </c:pt>
                <c:pt idx="46">
                  <c:v>1.15614625993015</c:v>
                </c:pt>
                <c:pt idx="47">
                  <c:v>1.1661739464420671</c:v>
                </c:pt>
                <c:pt idx="48">
                  <c:v>1.176295173502047</c:v>
                </c:pt>
                <c:pt idx="49">
                  <c:v>1.1865102933937171</c:v>
                </c:pt>
                <c:pt idx="50">
                  <c:v>1.19681934377957</c:v>
                </c:pt>
              </c:numCache>
            </c:numRef>
          </c:yVal>
          <c:smooth val="1"/>
        </c:ser>
        <c:axId val="224794880"/>
        <c:axId val="224813440"/>
      </c:scatterChart>
      <c:valAx>
        <c:axId val="224794880"/>
        <c:scaling>
          <c:orientation val="minMax"/>
          <c:max val="8"/>
          <c:min val="3"/>
        </c:scaling>
        <c:axPos val="b"/>
        <c:title>
          <c:tx>
            <c:rich>
              <a:bodyPr/>
              <a:lstStyle/>
              <a:p>
                <a:pPr>
                  <a:defRPr sz="1700"/>
                </a:pPr>
                <a:r>
                  <a:rPr lang="en-US" sz="1700" dirty="0" smtClean="0"/>
                  <a:t>Cardiac output</a:t>
                </a:r>
                <a:endParaRPr lang="en-US" sz="1700" dirty="0"/>
              </a:p>
            </c:rich>
          </c:tx>
        </c:title>
        <c:numFmt formatCode="#,##0" sourceLinked="0"/>
        <c:tickLblPos val="nextTo"/>
        <c:txPr>
          <a:bodyPr rot="0"/>
          <a:lstStyle/>
          <a:p>
            <a:pPr>
              <a:defRPr sz="1500" b="1"/>
            </a:pPr>
            <a:endParaRPr lang="en-US"/>
          </a:p>
        </c:txPr>
        <c:crossAx val="224813440"/>
        <c:crosses val="autoZero"/>
        <c:crossBetween val="midCat"/>
        <c:majorUnit val="1"/>
      </c:valAx>
      <c:valAx>
        <c:axId val="22481344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479488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1014"/>
          <c:h val="0.81311557453623351"/>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Sheet1!$B$2:$B$27</c:f>
              <c:numCache>
                <c:formatCode>General</c:formatCode>
                <c:ptCount val="26"/>
                <c:pt idx="0">
                  <c:v>1.1041210589311299</c:v>
                </c:pt>
                <c:pt idx="1">
                  <c:v>1.0957405071330399</c:v>
                </c:pt>
                <c:pt idx="2">
                  <c:v>1.0874235657949398</c:v>
                </c:pt>
                <c:pt idx="3">
                  <c:v>1.0791697520976857</c:v>
                </c:pt>
                <c:pt idx="4">
                  <c:v>1.0709785868869401</c:v>
                </c:pt>
                <c:pt idx="5">
                  <c:v>1.0628495946451499</c:v>
                </c:pt>
                <c:pt idx="6">
                  <c:v>1.0547823034641199</c:v>
                </c:pt>
                <c:pt idx="7">
                  <c:v>1.0467762450175429</c:v>
                </c:pt>
                <c:pt idx="8">
                  <c:v>1.0388309545338501</c:v>
                </c:pt>
                <c:pt idx="9">
                  <c:v>1.03094597076915</c:v>
                </c:pt>
                <c:pt idx="10">
                  <c:v>1.0231208359805499</c:v>
                </c:pt>
                <c:pt idx="11">
                  <c:v>1.0153550958995299</c:v>
                </c:pt>
                <c:pt idx="12">
                  <c:v>1.0076482997055698</c:v>
                </c:pt>
                <c:pt idx="13">
                  <c:v>1</c:v>
                </c:pt>
                <c:pt idx="14">
                  <c:v>0.99240975278000498</c:v>
                </c:pt>
                <c:pt idx="15">
                  <c:v>0.98487711741286998</c:v>
                </c:pt>
                <c:pt idx="16">
                  <c:v>0.97740165661039702</c:v>
                </c:pt>
                <c:pt idx="17">
                  <c:v>0.96998293640348943</c:v>
                </c:pt>
                <c:pt idx="18">
                  <c:v>0.96262052611700655</c:v>
                </c:pt>
                <c:pt idx="19">
                  <c:v>0.95531399834473296</c:v>
                </c:pt>
                <c:pt idx="20">
                  <c:v>0.948062928924574</c:v>
                </c:pt>
                <c:pt idx="21">
                  <c:v>0.940866896913924</c:v>
                </c:pt>
                <c:pt idx="22">
                  <c:v>0.93372548456523763</c:v>
                </c:pt>
                <c:pt idx="23">
                  <c:v>0.92663827730178205</c:v>
                </c:pt>
                <c:pt idx="24">
                  <c:v>0.9196048636935521</c:v>
                </c:pt>
                <c:pt idx="25">
                  <c:v>0.91262483543340878</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Sheet1!$C$2:$C$27</c:f>
              <c:numCache>
                <c:formatCode>General</c:formatCode>
                <c:ptCount val="26"/>
                <c:pt idx="0">
                  <c:v>1.0386387934160399</c:v>
                </c:pt>
                <c:pt idx="1">
                  <c:v>1.0356142949506528</c:v>
                </c:pt>
                <c:pt idx="2">
                  <c:v>1.03259860377327</c:v>
                </c:pt>
                <c:pt idx="3">
                  <c:v>1.0295916942371741</c:v>
                </c:pt>
                <c:pt idx="4">
                  <c:v>1.0265935407704398</c:v>
                </c:pt>
                <c:pt idx="5">
                  <c:v>1.0236041178754673</c:v>
                </c:pt>
                <c:pt idx="6">
                  <c:v>1.0206234001290428</c:v>
                </c:pt>
                <c:pt idx="7">
                  <c:v>1.0176513621818899</c:v>
                </c:pt>
                <c:pt idx="8">
                  <c:v>1.0146879787586005</c:v>
                </c:pt>
                <c:pt idx="9">
                  <c:v>1.0117332246573099</c:v>
                </c:pt>
                <c:pt idx="10">
                  <c:v>1.0087870747496201</c:v>
                </c:pt>
                <c:pt idx="11">
                  <c:v>1.00584950398025</c:v>
                </c:pt>
                <c:pt idx="12">
                  <c:v>1.0029204873668898</c:v>
                </c:pt>
                <c:pt idx="13">
                  <c:v>1</c:v>
                </c:pt>
                <c:pt idx="14">
                  <c:v>0.98775343859221698</c:v>
                </c:pt>
                <c:pt idx="15">
                  <c:v>0.97565685545074865</c:v>
                </c:pt>
                <c:pt idx="16">
                  <c:v>0.96370841385755002</c:v>
                </c:pt>
                <c:pt idx="17">
                  <c:v>0.95190629958804263</c:v>
                </c:pt>
                <c:pt idx="18">
                  <c:v>0.94024872063568365</c:v>
                </c:pt>
                <c:pt idx="19">
                  <c:v>0.92873390693982705</c:v>
                </c:pt>
                <c:pt idx="20">
                  <c:v>0.91736011011699758</c:v>
                </c:pt>
                <c:pt idx="21">
                  <c:v>0.90612560319540458</c:v>
                </c:pt>
                <c:pt idx="22">
                  <c:v>0.895028680352702</c:v>
                </c:pt>
                <c:pt idx="23">
                  <c:v>0.88406765665703602</c:v>
                </c:pt>
                <c:pt idx="24">
                  <c:v>0.87324086781115062</c:v>
                </c:pt>
                <c:pt idx="25">
                  <c:v>0.86254666989971496</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Sheet1!$D$2:$D$27</c:f>
              <c:numCache>
                <c:formatCode>General</c:formatCode>
                <c:ptCount val="26"/>
                <c:pt idx="0">
                  <c:v>1.17373173475033</c:v>
                </c:pt>
                <c:pt idx="1">
                  <c:v>1.1593575569844401</c:v>
                </c:pt>
                <c:pt idx="2">
                  <c:v>1.14515941346925</c:v>
                </c:pt>
                <c:pt idx="3">
                  <c:v>1.1311351483904999</c:v>
                </c:pt>
                <c:pt idx="4">
                  <c:v>1.1172826323352401</c:v>
                </c:pt>
                <c:pt idx="5">
                  <c:v>1.1035997619684899</c:v>
                </c:pt>
                <c:pt idx="6">
                  <c:v>1.0900844597139301</c:v>
                </c:pt>
                <c:pt idx="7">
                  <c:v>1.0767346734383698</c:v>
                </c:pt>
                <c:pt idx="8">
                  <c:v>1.06354837614022</c:v>
                </c:pt>
                <c:pt idx="9">
                  <c:v>1.05052356564167</c:v>
                </c:pt>
                <c:pt idx="10">
                  <c:v>1.0376582642847201</c:v>
                </c:pt>
                <c:pt idx="11">
                  <c:v>1.0249505186308601</c:v>
                </c:pt>
                <c:pt idx="12">
                  <c:v>1.0123983991645098</c:v>
                </c:pt>
                <c:pt idx="13">
                  <c:v>1</c:v>
                </c:pt>
                <c:pt idx="14">
                  <c:v>0.99708801704254602</c:v>
                </c:pt>
                <c:pt idx="15">
                  <c:v>0.99418451372983596</c:v>
                </c:pt>
                <c:pt idx="16">
                  <c:v>0.99128946536928997</c:v>
                </c:pt>
                <c:pt idx="17">
                  <c:v>0.98840284734022699</c:v>
                </c:pt>
                <c:pt idx="18">
                  <c:v>0.98552463509367705</c:v>
                </c:pt>
                <c:pt idx="19">
                  <c:v>0.98265480415213302</c:v>
                </c:pt>
                <c:pt idx="20">
                  <c:v>0.97979333010938741</c:v>
                </c:pt>
                <c:pt idx="21">
                  <c:v>0.97694018863027665</c:v>
                </c:pt>
                <c:pt idx="22">
                  <c:v>0.97409535545053672</c:v>
                </c:pt>
                <c:pt idx="23">
                  <c:v>0.97125880637653028</c:v>
                </c:pt>
                <c:pt idx="24">
                  <c:v>0.968430517285083</c:v>
                </c:pt>
                <c:pt idx="25">
                  <c:v>0.96561046412326701</c:v>
                </c:pt>
              </c:numCache>
            </c:numRef>
          </c:yVal>
          <c:smooth val="1"/>
        </c:ser>
        <c:axId val="224659328"/>
        <c:axId val="224677888"/>
      </c:scatterChart>
      <c:valAx>
        <c:axId val="224659328"/>
        <c:scaling>
          <c:orientation val="minMax"/>
          <c:max val="55"/>
          <c:min val="30"/>
        </c:scaling>
        <c:axPos val="b"/>
        <c:title>
          <c:tx>
            <c:rich>
              <a:bodyPr/>
              <a:lstStyle/>
              <a:p>
                <a:pPr>
                  <a:defRPr sz="1700"/>
                </a:pPr>
                <a:r>
                  <a:rPr lang="en-US" sz="1700" dirty="0" smtClean="0"/>
                  <a:t>PCO</a:t>
                </a:r>
                <a:r>
                  <a:rPr lang="en-US" sz="1700" baseline="-25000" dirty="0" smtClean="0"/>
                  <a:t>2</a:t>
                </a:r>
                <a:endParaRPr lang="en-US" sz="1700" baseline="-25000" dirty="0"/>
              </a:p>
            </c:rich>
          </c:tx>
        </c:title>
        <c:numFmt formatCode="#,##0" sourceLinked="0"/>
        <c:tickLblPos val="nextTo"/>
        <c:txPr>
          <a:bodyPr rot="0"/>
          <a:lstStyle/>
          <a:p>
            <a:pPr>
              <a:defRPr sz="1500" b="1"/>
            </a:pPr>
            <a:endParaRPr lang="en-US"/>
          </a:p>
        </c:txPr>
        <c:crossAx val="224677888"/>
        <c:crosses val="autoZero"/>
        <c:crossBetween val="midCat"/>
        <c:majorUnit val="5"/>
      </c:valAx>
      <c:valAx>
        <c:axId val="22467788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465932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1036"/>
          <c:h val="0.80568876471086259"/>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Sheet1!$B$2:$B$57</c:f>
              <c:numCache>
                <c:formatCode>General</c:formatCode>
                <c:ptCount val="56"/>
                <c:pt idx="0">
                  <c:v>1.0632671790414501</c:v>
                </c:pt>
                <c:pt idx="1">
                  <c:v>1.06030641684646</c:v>
                </c:pt>
                <c:pt idx="2">
                  <c:v>1.0573538991575899</c:v>
                </c:pt>
                <c:pt idx="3">
                  <c:v>1.0544096030172898</c:v>
                </c:pt>
                <c:pt idx="4">
                  <c:v>1.05147350553193</c:v>
                </c:pt>
                <c:pt idx="5">
                  <c:v>1.0485455838716176</c:v>
                </c:pt>
                <c:pt idx="6">
                  <c:v>1.0456258152700231</c:v>
                </c:pt>
                <c:pt idx="7">
                  <c:v>1.0427141770242698</c:v>
                </c:pt>
                <c:pt idx="8">
                  <c:v>1.0398106464946131</c:v>
                </c:pt>
                <c:pt idx="9">
                  <c:v>1.0369152011044298</c:v>
                </c:pt>
                <c:pt idx="10">
                  <c:v>1.0340278183399099</c:v>
                </c:pt>
                <c:pt idx="11">
                  <c:v>1.0311484757499498</c:v>
                </c:pt>
                <c:pt idx="12">
                  <c:v>1.02827715094598</c:v>
                </c:pt>
                <c:pt idx="13">
                  <c:v>1.0254138216017703</c:v>
                </c:pt>
                <c:pt idx="14">
                  <c:v>1.0225584654532187</c:v>
                </c:pt>
                <c:pt idx="15">
                  <c:v>1.01971106029827</c:v>
                </c:pt>
                <c:pt idx="16">
                  <c:v>1.01687158399668</c:v>
                </c:pt>
                <c:pt idx="17">
                  <c:v>1.01404001446984</c:v>
                </c:pt>
                <c:pt idx="18">
                  <c:v>1.01121632970063</c:v>
                </c:pt>
                <c:pt idx="19">
                  <c:v>1.0084005077332501</c:v>
                </c:pt>
                <c:pt idx="20">
                  <c:v>1.0055925266730201</c:v>
                </c:pt>
                <c:pt idx="21">
                  <c:v>1.0027923646862476</c:v>
                </c:pt>
                <c:pt idx="22">
                  <c:v>1</c:v>
                </c:pt>
                <c:pt idx="23">
                  <c:v>0.99721541090202259</c:v>
                </c:pt>
                <c:pt idx="24">
                  <c:v>0.99443857574048655</c:v>
                </c:pt>
                <c:pt idx="25">
                  <c:v>0.99166947292388108</c:v>
                </c:pt>
                <c:pt idx="26">
                  <c:v>0.98890808092077498</c:v>
                </c:pt>
                <c:pt idx="27">
                  <c:v>0.98615437825974051</c:v>
                </c:pt>
                <c:pt idx="28">
                  <c:v>0.98340834352911699</c:v>
                </c:pt>
                <c:pt idx="29">
                  <c:v>0.98066995537686596</c:v>
                </c:pt>
                <c:pt idx="30">
                  <c:v>0.97793919251041506</c:v>
                </c:pt>
                <c:pt idx="31">
                  <c:v>0.97521603369646104</c:v>
                </c:pt>
                <c:pt idx="32">
                  <c:v>0.97250045776085703</c:v>
                </c:pt>
                <c:pt idx="33">
                  <c:v>0.969792443588405</c:v>
                </c:pt>
                <c:pt idx="34">
                  <c:v>0.96709197012268444</c:v>
                </c:pt>
                <c:pt idx="35">
                  <c:v>0.96439901636594083</c:v>
                </c:pt>
                <c:pt idx="36">
                  <c:v>0.96171356137886399</c:v>
                </c:pt>
                <c:pt idx="37">
                  <c:v>0.95903558428047264</c:v>
                </c:pt>
                <c:pt idx="38">
                  <c:v>0.95636506424791157</c:v>
                </c:pt>
                <c:pt idx="39">
                  <c:v>0.95370198051632105</c:v>
                </c:pt>
                <c:pt idx="40">
                  <c:v>0.95104631237865955</c:v>
                </c:pt>
                <c:pt idx="41">
                  <c:v>0.94839803918553878</c:v>
                </c:pt>
                <c:pt idx="42">
                  <c:v>0.94575714034507663</c:v>
                </c:pt>
                <c:pt idx="43">
                  <c:v>0.94312359532273649</c:v>
                </c:pt>
                <c:pt idx="44">
                  <c:v>0.94049738364115698</c:v>
                </c:pt>
                <c:pt idx="45">
                  <c:v>0.93787848487999304</c:v>
                </c:pt>
                <c:pt idx="46">
                  <c:v>0.93526687867576896</c:v>
                </c:pt>
                <c:pt idx="47">
                  <c:v>0.9326625447217054</c:v>
                </c:pt>
                <c:pt idx="48">
                  <c:v>0.93006546276758595</c:v>
                </c:pt>
                <c:pt idx="49">
                  <c:v>0.92747561261956579</c:v>
                </c:pt>
                <c:pt idx="50">
                  <c:v>0.92489297414001803</c:v>
                </c:pt>
                <c:pt idx="51">
                  <c:v>0.92231752724742855</c:v>
                </c:pt>
                <c:pt idx="52">
                  <c:v>0.91974925191619106</c:v>
                </c:pt>
                <c:pt idx="53">
                  <c:v>0.91718812817642659</c:v>
                </c:pt>
                <c:pt idx="54">
                  <c:v>0.91463413611391364</c:v>
                </c:pt>
                <c:pt idx="55">
                  <c:v>0.91208725586985151</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Sheet1!$C$2:$C$57</c:f>
              <c:numCache>
                <c:formatCode>General</c:formatCode>
                <c:ptCount val="56"/>
                <c:pt idx="0">
                  <c:v>1.0008200314101598</c:v>
                </c:pt>
                <c:pt idx="1">
                  <c:v>1.0007827426710101</c:v>
                </c:pt>
                <c:pt idx="2">
                  <c:v>1.0007454553211799</c:v>
                </c:pt>
                <c:pt idx="3">
                  <c:v>1.0007081693606001</c:v>
                </c:pt>
                <c:pt idx="4">
                  <c:v>1.0006708847892301</c:v>
                </c:pt>
                <c:pt idx="5">
                  <c:v>1.0006336016070099</c:v>
                </c:pt>
                <c:pt idx="6">
                  <c:v>1.0005963198138998</c:v>
                </c:pt>
                <c:pt idx="7">
                  <c:v>1.00055903940984</c:v>
                </c:pt>
                <c:pt idx="8">
                  <c:v>1.0005217603947798</c:v>
                </c:pt>
                <c:pt idx="9">
                  <c:v>1.0004844827686699</c:v>
                </c:pt>
                <c:pt idx="10">
                  <c:v>1.00044720653146</c:v>
                </c:pt>
                <c:pt idx="11">
                  <c:v>1.0004099316830901</c:v>
                </c:pt>
                <c:pt idx="12">
                  <c:v>1.00037265822351</c:v>
                </c:pt>
                <c:pt idx="13">
                  <c:v>1.0003353861526798</c:v>
                </c:pt>
                <c:pt idx="14">
                  <c:v>1.0002981154705299</c:v>
                </c:pt>
                <c:pt idx="15">
                  <c:v>1.0002608461770299</c:v>
                </c:pt>
                <c:pt idx="16">
                  <c:v>1.0002235782721098</c:v>
                </c:pt>
                <c:pt idx="17">
                  <c:v>1.0001863117557201</c:v>
                </c:pt>
                <c:pt idx="18">
                  <c:v>1.00014904662782</c:v>
                </c:pt>
                <c:pt idx="19">
                  <c:v>1.0001117828883499</c:v>
                </c:pt>
                <c:pt idx="20">
                  <c:v>1.0000745205372501</c:v>
                </c:pt>
                <c:pt idx="21">
                  <c:v>1.0000372595744838</c:v>
                </c:pt>
                <c:pt idx="22">
                  <c:v>1</c:v>
                </c:pt>
                <c:pt idx="23">
                  <c:v>0.99447562809867862</c:v>
                </c:pt>
                <c:pt idx="24">
                  <c:v>0.9889817748822548</c:v>
                </c:pt>
                <c:pt idx="25">
                  <c:v>0.9835182717541805</c:v>
                </c:pt>
                <c:pt idx="26">
                  <c:v>0.97808495104926496</c:v>
                </c:pt>
                <c:pt idx="27">
                  <c:v>0.9726816460285922</c:v>
                </c:pt>
                <c:pt idx="28">
                  <c:v>0.96730819087432951</c:v>
                </c:pt>
                <c:pt idx="29">
                  <c:v>0.96196442068474564</c:v>
                </c:pt>
                <c:pt idx="30">
                  <c:v>0.95665017146904363</c:v>
                </c:pt>
                <c:pt idx="31">
                  <c:v>0.95136528014238397</c:v>
                </c:pt>
                <c:pt idx="32">
                  <c:v>0.9461095845208759</c:v>
                </c:pt>
                <c:pt idx="33">
                  <c:v>0.94088292331657364</c:v>
                </c:pt>
                <c:pt idx="34">
                  <c:v>0.93568513613256965</c:v>
                </c:pt>
                <c:pt idx="35">
                  <c:v>0.93051606345803251</c:v>
                </c:pt>
                <c:pt idx="36">
                  <c:v>0.92537554666333965</c:v>
                </c:pt>
                <c:pt idx="37">
                  <c:v>0.92026342799517902</c:v>
                </c:pt>
                <c:pt idx="38">
                  <c:v>0.91517955057174805</c:v>
                </c:pt>
                <c:pt idx="39">
                  <c:v>0.91012375837790449</c:v>
                </c:pt>
                <c:pt idx="40">
                  <c:v>0.90509589626040277</c:v>
                </c:pt>
                <c:pt idx="41">
                  <c:v>0.9000958099230969</c:v>
                </c:pt>
                <c:pt idx="42">
                  <c:v>0.89512334592224907</c:v>
                </c:pt>
                <c:pt idx="43">
                  <c:v>0.89017835166182602</c:v>
                </c:pt>
                <c:pt idx="44">
                  <c:v>0.88526067538873998</c:v>
                </c:pt>
                <c:pt idx="45">
                  <c:v>0.88037016618827701</c:v>
                </c:pt>
                <c:pt idx="46">
                  <c:v>0.87550667397942405</c:v>
                </c:pt>
                <c:pt idx="47">
                  <c:v>0.8706700495102766</c:v>
                </c:pt>
                <c:pt idx="48">
                  <c:v>0.86586014435343495</c:v>
                </c:pt>
                <c:pt idx="49">
                  <c:v>0.8610768109014979</c:v>
                </c:pt>
                <c:pt idx="50">
                  <c:v>0.85631990236246902</c:v>
                </c:pt>
                <c:pt idx="51">
                  <c:v>0.85158927275531504</c:v>
                </c:pt>
                <c:pt idx="52">
                  <c:v>0.84688477690543895</c:v>
                </c:pt>
                <c:pt idx="53">
                  <c:v>0.84220627044024499</c:v>
                </c:pt>
                <c:pt idx="54">
                  <c:v>0.8375536097847065</c:v>
                </c:pt>
                <c:pt idx="55">
                  <c:v>0.83292665215696104</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Sheet1!$D$2:$D$57</c:f>
              <c:numCache>
                <c:formatCode>General</c:formatCode>
                <c:ptCount val="56"/>
                <c:pt idx="0">
                  <c:v>1.1296107777077899</c:v>
                </c:pt>
                <c:pt idx="1">
                  <c:v>1.1233703876679824</c:v>
                </c:pt>
                <c:pt idx="2">
                  <c:v>1.11716447186358</c:v>
                </c:pt>
                <c:pt idx="3">
                  <c:v>1.1109928398460676</c:v>
                </c:pt>
                <c:pt idx="4">
                  <c:v>1.1048553022190499</c:v>
                </c:pt>
                <c:pt idx="5">
                  <c:v>1.0987516706324398</c:v>
                </c:pt>
                <c:pt idx="6">
                  <c:v>1.0926817577766699</c:v>
                </c:pt>
                <c:pt idx="7">
                  <c:v>1.08664537737692</c:v>
                </c:pt>
                <c:pt idx="8">
                  <c:v>1.08064234418744</c:v>
                </c:pt>
                <c:pt idx="9">
                  <c:v>1.0746724739858375</c:v>
                </c:pt>
                <c:pt idx="10">
                  <c:v>1.0687355835674199</c:v>
                </c:pt>
                <c:pt idx="11">
                  <c:v>1.0628314907396124</c:v>
                </c:pt>
                <c:pt idx="12">
                  <c:v>1.05696001431633</c:v>
                </c:pt>
                <c:pt idx="13">
                  <c:v>1.0511209741124199</c:v>
                </c:pt>
                <c:pt idx="14">
                  <c:v>1.0453141909381498</c:v>
                </c:pt>
                <c:pt idx="15">
                  <c:v>1.0395394865936698</c:v>
                </c:pt>
                <c:pt idx="16">
                  <c:v>1.0337966838636123</c:v>
                </c:pt>
                <c:pt idx="17">
                  <c:v>1.0280856065116069</c:v>
                </c:pt>
                <c:pt idx="18">
                  <c:v>1.02240607927484</c:v>
                </c:pt>
                <c:pt idx="19">
                  <c:v>1.0167579278587637</c:v>
                </c:pt>
                <c:pt idx="20">
                  <c:v>1.0111409789316401</c:v>
                </c:pt>
                <c:pt idx="21">
                  <c:v>1.0055550601193599</c:v>
                </c:pt>
                <c:pt idx="22">
                  <c:v>1</c:v>
                </c:pt>
                <c:pt idx="23">
                  <c:v>0.99996274181372891</c:v>
                </c:pt>
                <c:pt idx="24">
                  <c:v>0.99992548501564249</c:v>
                </c:pt>
                <c:pt idx="25">
                  <c:v>0.99988822960567103</c:v>
                </c:pt>
                <c:pt idx="26">
                  <c:v>0.99985097558376801</c:v>
                </c:pt>
                <c:pt idx="27">
                  <c:v>0.99981372294988302</c:v>
                </c:pt>
                <c:pt idx="28">
                  <c:v>0.99977647170396156</c:v>
                </c:pt>
                <c:pt idx="29">
                  <c:v>0.9997392218459531</c:v>
                </c:pt>
                <c:pt idx="30">
                  <c:v>0.9997019733758179</c:v>
                </c:pt>
                <c:pt idx="31">
                  <c:v>0.99966472629348391</c:v>
                </c:pt>
                <c:pt idx="32">
                  <c:v>0.99962748059890605</c:v>
                </c:pt>
                <c:pt idx="33">
                  <c:v>0.99959023629203803</c:v>
                </c:pt>
                <c:pt idx="34">
                  <c:v>0.99955299337282255</c:v>
                </c:pt>
                <c:pt idx="35">
                  <c:v>0.99951575184121011</c:v>
                </c:pt>
                <c:pt idx="36">
                  <c:v>0.99947851169715951</c:v>
                </c:pt>
                <c:pt idx="37">
                  <c:v>0.99944127294060403</c:v>
                </c:pt>
                <c:pt idx="38">
                  <c:v>0.99940403557149604</c:v>
                </c:pt>
                <c:pt idx="39">
                  <c:v>0.99936679958978458</c:v>
                </c:pt>
                <c:pt idx="40">
                  <c:v>0.99932956499541759</c:v>
                </c:pt>
                <c:pt idx="41">
                  <c:v>0.99929233178834209</c:v>
                </c:pt>
                <c:pt idx="42">
                  <c:v>0.99925509996851503</c:v>
                </c:pt>
                <c:pt idx="43">
                  <c:v>0.99921786953587399</c:v>
                </c:pt>
                <c:pt idx="44">
                  <c:v>0.99918064049037203</c:v>
                </c:pt>
                <c:pt idx="45">
                  <c:v>0.99914341283195596</c:v>
                </c:pt>
                <c:pt idx="46">
                  <c:v>0.99910618656057604</c:v>
                </c:pt>
                <c:pt idx="47">
                  <c:v>0.99906896167617898</c:v>
                </c:pt>
                <c:pt idx="48">
                  <c:v>0.99903173817871305</c:v>
                </c:pt>
                <c:pt idx="49">
                  <c:v>0.99899451606813294</c:v>
                </c:pt>
                <c:pt idx="50">
                  <c:v>0.99895729534437061</c:v>
                </c:pt>
                <c:pt idx="51">
                  <c:v>0.99892007600739063</c:v>
                </c:pt>
                <c:pt idx="52">
                  <c:v>0.9988828580571345</c:v>
                </c:pt>
                <c:pt idx="53">
                  <c:v>0.99884564149355648</c:v>
                </c:pt>
                <c:pt idx="54">
                  <c:v>0.99880842631659683</c:v>
                </c:pt>
                <c:pt idx="55">
                  <c:v>0.99877121252620549</c:v>
                </c:pt>
              </c:numCache>
            </c:numRef>
          </c:yVal>
          <c:smooth val="1"/>
        </c:ser>
        <c:axId val="225087488"/>
        <c:axId val="225089408"/>
      </c:scatterChart>
      <c:valAx>
        <c:axId val="225087488"/>
        <c:scaling>
          <c:orientation val="minMax"/>
          <c:max val="80"/>
          <c:min val="25"/>
        </c:scaling>
        <c:axPos val="b"/>
        <c:title>
          <c:tx>
            <c:rich>
              <a:bodyPr/>
              <a:lstStyle/>
              <a:p>
                <a:pPr>
                  <a:defRPr sz="1700"/>
                </a:pPr>
                <a:r>
                  <a:rPr lang="en-US" sz="1700" dirty="0" smtClean="0"/>
                  <a:t>Recipient FVC (% predicted)</a:t>
                </a:r>
                <a:endParaRPr lang="en-US" sz="1700" dirty="0"/>
              </a:p>
            </c:rich>
          </c:tx>
        </c:title>
        <c:numFmt formatCode="#,##0" sourceLinked="0"/>
        <c:tickLblPos val="nextTo"/>
        <c:txPr>
          <a:bodyPr rot="0"/>
          <a:lstStyle/>
          <a:p>
            <a:pPr>
              <a:defRPr sz="1500" b="1"/>
            </a:pPr>
            <a:endParaRPr lang="en-US"/>
          </a:p>
        </c:txPr>
        <c:crossAx val="225089408"/>
        <c:crosses val="autoZero"/>
        <c:crossBetween val="midCat"/>
        <c:majorUnit val="5"/>
      </c:valAx>
      <c:valAx>
        <c:axId val="22508940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508748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25"/>
          <c:h val="0.79616642199386056"/>
        </c:manualLayout>
      </c:layout>
      <c:scatterChart>
        <c:scatterStyle val="smoothMarker"/>
        <c:ser>
          <c:idx val="0"/>
          <c:order val="0"/>
          <c:tx>
            <c:strRef>
              <c:f>Sheet1!$A$1</c:f>
              <c:strCache>
                <c:ptCount val="1"/>
                <c:pt idx="0">
                  <c:v>Recipient Age</c:v>
                </c:pt>
              </c:strCache>
            </c:strRef>
          </c:tx>
          <c:spPr>
            <a:ln w="41275">
              <a:solidFill>
                <a:srgbClr val="00FF00"/>
              </a:solidFill>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Sheet1!$B$2:$B$47</c:f>
              <c:numCache>
                <c:formatCode>General</c:formatCode>
                <c:ptCount val="46"/>
                <c:pt idx="0">
                  <c:v>1.9141735849298482</c:v>
                </c:pt>
                <c:pt idx="1">
                  <c:v>1.8594593622769999</c:v>
                </c:pt>
                <c:pt idx="2">
                  <c:v>1.8063090762410301</c:v>
                </c:pt>
                <c:pt idx="3">
                  <c:v>1.7546780236785173</c:v>
                </c:pt>
                <c:pt idx="4">
                  <c:v>1.7045227792286699</c:v>
                </c:pt>
                <c:pt idx="5">
                  <c:v>1.6558011587895498</c:v>
                </c:pt>
                <c:pt idx="6">
                  <c:v>1.6084721840382117</c:v>
                </c:pt>
                <c:pt idx="7">
                  <c:v>1.5624960479650498</c:v>
                </c:pt>
                <c:pt idx="8">
                  <c:v>1.5178340813933633</c:v>
                </c:pt>
                <c:pt idx="9">
                  <c:v>1.4744487204557601</c:v>
                </c:pt>
                <c:pt idx="10">
                  <c:v>1.4323034750003099</c:v>
                </c:pt>
                <c:pt idx="11">
                  <c:v>1.3913628978997898</c:v>
                </c:pt>
                <c:pt idx="12">
                  <c:v>1.3516299609832401</c:v>
                </c:pt>
                <c:pt idx="13">
                  <c:v>1.3132497179030398</c:v>
                </c:pt>
                <c:pt idx="14">
                  <c:v>1.2763831173576898</c:v>
                </c:pt>
                <c:pt idx="15">
                  <c:v>1.2411695986922533</c:v>
                </c:pt>
                <c:pt idx="16">
                  <c:v>1.2077294743290126</c:v>
                </c:pt>
                <c:pt idx="17">
                  <c:v>1.1761664125436599</c:v>
                </c:pt>
                <c:pt idx="18">
                  <c:v>1.14656998247187</c:v>
                </c:pt>
                <c:pt idx="19">
                  <c:v>1.1190182331840599</c:v>
                </c:pt>
                <c:pt idx="20">
                  <c:v>1.0935802884150099</c:v>
                </c:pt>
                <c:pt idx="21">
                  <c:v>1.0703189480205566</c:v>
                </c:pt>
                <c:pt idx="22">
                  <c:v>1.049293296464618</c:v>
                </c:pt>
                <c:pt idx="23">
                  <c:v>1.03056132769373</c:v>
                </c:pt>
                <c:pt idx="24">
                  <c:v>1.0141826047707685</c:v>
                </c:pt>
                <c:pt idx="25">
                  <c:v>1.0002209818217385</c:v>
                </c:pt>
                <c:pt idx="26">
                  <c:v>0.98874742546463901</c:v>
                </c:pt>
                <c:pt idx="27">
                  <c:v>0.97984298328243202</c:v>
                </c:pt>
                <c:pt idx="28">
                  <c:v>0.97360195849750086</c:v>
                </c:pt>
                <c:pt idx="29">
                  <c:v>0.97013536332896499</c:v>
                </c:pt>
                <c:pt idx="30">
                  <c:v>0.96957473921781201</c:v>
                </c:pt>
                <c:pt idx="31">
                  <c:v>0.97207645099892304</c:v>
                </c:pt>
                <c:pt idx="32">
                  <c:v>0.97782658519995458</c:v>
                </c:pt>
                <c:pt idx="33">
                  <c:v>0.9870466112377495</c:v>
                </c:pt>
                <c:pt idx="34">
                  <c:v>1</c:v>
                </c:pt>
                <c:pt idx="35">
                  <c:v>1.0168999685657201</c:v>
                </c:pt>
                <c:pt idx="36">
                  <c:v>1.03760202544114</c:v>
                </c:pt>
                <c:pt idx="37">
                  <c:v>1.0618750840055999</c:v>
                </c:pt>
                <c:pt idx="38">
                  <c:v>1.0894864075986099</c:v>
                </c:pt>
                <c:pt idx="39">
                  <c:v>1.1201898489381001</c:v>
                </c:pt>
                <c:pt idx="40">
                  <c:v>1.15371529479357</c:v>
                </c:pt>
                <c:pt idx="41">
                  <c:v>1.1897577558111501</c:v>
                </c:pt>
                <c:pt idx="42">
                  <c:v>1.2279678387302699</c:v>
                </c:pt>
                <c:pt idx="43">
                  <c:v>1.2679430984468698</c:v>
                </c:pt>
                <c:pt idx="44">
                  <c:v>1.30931227874134</c:v>
                </c:pt>
                <c:pt idx="45">
                  <c:v>1.3520312113080899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Sheet1!$C$2:$C$47</c:f>
              <c:numCache>
                <c:formatCode>General</c:formatCode>
                <c:ptCount val="46"/>
                <c:pt idx="0">
                  <c:v>1.4500272177303826</c:v>
                </c:pt>
                <c:pt idx="1">
                  <c:v>1.4236481528960199</c:v>
                </c:pt>
                <c:pt idx="2">
                  <c:v>1.3977217865036633</c:v>
                </c:pt>
                <c:pt idx="3">
                  <c:v>1.3722374138262885</c:v>
                </c:pt>
                <c:pt idx="4">
                  <c:v>1.34718408456092</c:v>
                </c:pt>
                <c:pt idx="5">
                  <c:v>1.3225505101500301</c:v>
                </c:pt>
                <c:pt idx="6">
                  <c:v>1.2983249460875199</c:v>
                </c:pt>
                <c:pt idx="7">
                  <c:v>1.2744950408787701</c:v>
                </c:pt>
                <c:pt idx="8">
                  <c:v>1.2510476401057899</c:v>
                </c:pt>
                <c:pt idx="9">
                  <c:v>1.2279685294253799</c:v>
                </c:pt>
                <c:pt idx="10">
                  <c:v>1.2052420936209098</c:v>
                </c:pt>
                <c:pt idx="11">
                  <c:v>1.1828508590248301</c:v>
                </c:pt>
                <c:pt idx="12">
                  <c:v>1.16080029435029</c:v>
                </c:pt>
                <c:pt idx="13">
                  <c:v>1.1391922824630698</c:v>
                </c:pt>
                <c:pt idx="14">
                  <c:v>1.11814529440646</c:v>
                </c:pt>
                <c:pt idx="15">
                  <c:v>1.0977693933382098</c:v>
                </c:pt>
                <c:pt idx="16">
                  <c:v>1.0781674831224199</c:v>
                </c:pt>
                <c:pt idx="17">
                  <c:v>1.0594368420310198</c:v>
                </c:pt>
                <c:pt idx="18">
                  <c:v>1.0416709981238899</c:v>
                </c:pt>
                <c:pt idx="19">
                  <c:v>1.0249620164764399</c:v>
                </c:pt>
                <c:pt idx="20">
                  <c:v>1.0094032725483533</c:v>
                </c:pt>
                <c:pt idx="21">
                  <c:v>0.9950927694957562</c:v>
                </c:pt>
                <c:pt idx="22">
                  <c:v>0.98213700579351459</c:v>
                </c:pt>
                <c:pt idx="23">
                  <c:v>0.97065530140157574</c:v>
                </c:pt>
                <c:pt idx="24">
                  <c:v>0.96078434961460801</c:v>
                </c:pt>
                <c:pt idx="25">
                  <c:v>0.9526826146181806</c:v>
                </c:pt>
                <c:pt idx="26">
                  <c:v>0.94653412073230903</c:v>
                </c:pt>
                <c:pt idx="27">
                  <c:v>0.94255127644005765</c:v>
                </c:pt>
                <c:pt idx="28">
                  <c:v>0.94097669561727204</c:v>
                </c:pt>
                <c:pt idx="29">
                  <c:v>0.94208445163360088</c:v>
                </c:pt>
                <c:pt idx="30">
                  <c:v>0.94618163942840194</c:v>
                </c:pt>
                <c:pt idx="31">
                  <c:v>0.95361132883111299</c:v>
                </c:pt>
                <c:pt idx="32">
                  <c:v>0.96475790353825963</c:v>
                </c:pt>
                <c:pt idx="33">
                  <c:v>0.98005550204027703</c:v>
                </c:pt>
                <c:pt idx="34">
                  <c:v>1</c:v>
                </c:pt>
                <c:pt idx="35">
                  <c:v>1.0088254084289698</c:v>
                </c:pt>
                <c:pt idx="36">
                  <c:v>1.0203201608804799</c:v>
                </c:pt>
                <c:pt idx="37">
                  <c:v>1.0342011663317598</c:v>
                </c:pt>
                <c:pt idx="38">
                  <c:v>1.05020571906114</c:v>
                </c:pt>
                <c:pt idx="39">
                  <c:v>1.06807889645795</c:v>
                </c:pt>
                <c:pt idx="40">
                  <c:v>1.0875643570156852</c:v>
                </c:pt>
                <c:pt idx="41">
                  <c:v>1.10839655029322</c:v>
                </c:pt>
                <c:pt idx="42">
                  <c:v>1.1302949578792398</c:v>
                </c:pt>
                <c:pt idx="43">
                  <c:v>1.1529595615490966</c:v>
                </c:pt>
                <c:pt idx="44">
                  <c:v>1.1761260020608799</c:v>
                </c:pt>
                <c:pt idx="45">
                  <c:v>1.1997493857097798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Sheet1!$D$2:$D$47</c:f>
              <c:numCache>
                <c:formatCode>General</c:formatCode>
                <c:ptCount val="46"/>
                <c:pt idx="0">
                  <c:v>2.5268908531097867</c:v>
                </c:pt>
                <c:pt idx="1">
                  <c:v>2.4286823348353987</c:v>
                </c:pt>
                <c:pt idx="2">
                  <c:v>2.3343361392915867</c:v>
                </c:pt>
                <c:pt idx="3">
                  <c:v>2.2437042859772656</c:v>
                </c:pt>
                <c:pt idx="4">
                  <c:v>2.1566450629917777</c:v>
                </c:pt>
                <c:pt idx="5">
                  <c:v>2.0730228875249499</c:v>
                </c:pt>
                <c:pt idx="6">
                  <c:v>1.9927082003785301</c:v>
                </c:pt>
                <c:pt idx="7">
                  <c:v>1.9155774025005701</c:v>
                </c:pt>
                <c:pt idx="8">
                  <c:v>1.8415128447422273</c:v>
                </c:pt>
                <c:pt idx="9">
                  <c:v>1.77040288668548</c:v>
                </c:pt>
                <c:pt idx="10">
                  <c:v>1.7021420471091098</c:v>
                </c:pt>
                <c:pt idx="11">
                  <c:v>1.6366312784758699</c:v>
                </c:pt>
                <c:pt idx="12">
                  <c:v>1.5738310545915899</c:v>
                </c:pt>
                <c:pt idx="13">
                  <c:v>1.5139014265823398</c:v>
                </c:pt>
                <c:pt idx="14">
                  <c:v>1.4570144599504298</c:v>
                </c:pt>
                <c:pt idx="15">
                  <c:v>1.4033019886201912</c:v>
                </c:pt>
                <c:pt idx="16">
                  <c:v>1.35286076235471</c:v>
                </c:pt>
                <c:pt idx="17">
                  <c:v>1.3057573374018301</c:v>
                </c:pt>
                <c:pt idx="18">
                  <c:v>1.2620325679348301</c:v>
                </c:pt>
                <c:pt idx="19">
                  <c:v>1.2217055715909599</c:v>
                </c:pt>
                <c:pt idx="20">
                  <c:v>1.1847770655534173</c:v>
                </c:pt>
                <c:pt idx="21">
                  <c:v>1.1512320113352901</c:v>
                </c:pt>
                <c:pt idx="22">
                  <c:v>1.1210415812771899</c:v>
                </c:pt>
                <c:pt idx="23">
                  <c:v>1.0941645799536901</c:v>
                </c:pt>
                <c:pt idx="24">
                  <c:v>1.0705486160678799</c:v>
                </c:pt>
                <c:pt idx="25">
                  <c:v>1.05013148883523</c:v>
                </c:pt>
                <c:pt idx="26">
                  <c:v>1.03284334917223</c:v>
                </c:pt>
                <c:pt idx="27">
                  <c:v>1.0186101232752185</c:v>
                </c:pt>
                <c:pt idx="28">
                  <c:v>1.0073583947457301</c:v>
                </c:pt>
                <c:pt idx="29">
                  <c:v>0.999021501256523</c:v>
                </c:pt>
                <c:pt idx="30">
                  <c:v>0.99354620271135086</c:v>
                </c:pt>
                <c:pt idx="31">
                  <c:v>0.99089912002714098</c:v>
                </c:pt>
                <c:pt idx="32">
                  <c:v>0.99107229618657533</c:v>
                </c:pt>
                <c:pt idx="33">
                  <c:v>0.9940875906800305</c:v>
                </c:pt>
                <c:pt idx="34">
                  <c:v>1</c:v>
                </c:pt>
                <c:pt idx="35">
                  <c:v>1.0250391568540298</c:v>
                </c:pt>
                <c:pt idx="36">
                  <c:v>1.0551766048320599</c:v>
                </c:pt>
                <c:pt idx="37">
                  <c:v>1.0902895207818821</c:v>
                </c:pt>
                <c:pt idx="38">
                  <c:v>1.1302363058956399</c:v>
                </c:pt>
                <c:pt idx="39">
                  <c:v>1.1748432646926301</c:v>
                </c:pt>
                <c:pt idx="40">
                  <c:v>1.2238898533720526</c:v>
                </c:pt>
                <c:pt idx="41">
                  <c:v>1.2770912334022533</c:v>
                </c:pt>
                <c:pt idx="42">
                  <c:v>1.3340809869533317</c:v>
                </c:pt>
                <c:pt idx="43">
                  <c:v>1.3943938317654401</c:v>
                </c:pt>
                <c:pt idx="44">
                  <c:v>1.45758076962753</c:v>
                </c:pt>
                <c:pt idx="45">
                  <c:v>1.5236418689806399</c:v>
                </c:pt>
              </c:numCache>
            </c:numRef>
          </c:yVal>
          <c:smooth val="1"/>
        </c:ser>
        <c:axId val="225985664"/>
        <c:axId val="225987584"/>
      </c:scatterChart>
      <c:valAx>
        <c:axId val="225985664"/>
        <c:scaling>
          <c:orientation val="minMax"/>
          <c:max val="65"/>
          <c:min val="20"/>
        </c:scaling>
        <c:axPos val="b"/>
        <c:title>
          <c:tx>
            <c:rich>
              <a:bodyPr/>
              <a:lstStyle/>
              <a:p>
                <a:pPr>
                  <a:defRPr sz="1700"/>
                </a:pPr>
                <a:r>
                  <a:rPr lang="en-US" sz="1700" dirty="0" smtClean="0"/>
                  <a:t>Recipient Age</a:t>
                </a:r>
                <a:endParaRPr lang="en-US" sz="1700" dirty="0"/>
              </a:p>
            </c:rich>
          </c:tx>
        </c:title>
        <c:numFmt formatCode="#,##0" sourceLinked="0"/>
        <c:tickLblPos val="nextTo"/>
        <c:txPr>
          <a:bodyPr rot="0"/>
          <a:lstStyle/>
          <a:p>
            <a:pPr>
              <a:defRPr sz="1500" b="1"/>
            </a:pPr>
            <a:endParaRPr lang="en-US"/>
          </a:p>
        </c:txPr>
        <c:crossAx val="225987584"/>
        <c:crosses val="autoZero"/>
        <c:crossBetween val="midCat"/>
        <c:majorUnit val="5"/>
      </c:valAx>
      <c:valAx>
        <c:axId val="225987584"/>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598566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58"/>
          <c:h val="0.81311557453623351"/>
        </c:manualLayout>
      </c:layout>
      <c:scatterChart>
        <c:scatterStyle val="smoothMarker"/>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1.25326883317577</c:v>
                </c:pt>
                <c:pt idx="1">
                  <c:v>1.2394205461376926</c:v>
                </c:pt>
                <c:pt idx="2">
                  <c:v>1.2257252789855533</c:v>
                </c:pt>
                <c:pt idx="3">
                  <c:v>1.2121813408903299</c:v>
                </c:pt>
                <c:pt idx="4">
                  <c:v>1.1987870597062349</c:v>
                </c:pt>
                <c:pt idx="5">
                  <c:v>1.1855407817641799</c:v>
                </c:pt>
                <c:pt idx="6">
                  <c:v>1.1724478653864499</c:v>
                </c:pt>
                <c:pt idx="7">
                  <c:v>1.1595410447659</c:v>
                </c:pt>
                <c:pt idx="8">
                  <c:v>1.1468583983145899</c:v>
                </c:pt>
                <c:pt idx="9">
                  <c:v>1.1344362695337085</c:v>
                </c:pt>
                <c:pt idx="10">
                  <c:v>1.1223093506449198</c:v>
                </c:pt>
                <c:pt idx="11">
                  <c:v>1.1105107769748066</c:v>
                </c:pt>
                <c:pt idx="12">
                  <c:v>1.09907223133564</c:v>
                </c:pt>
                <c:pt idx="13">
                  <c:v>1.088024057494968</c:v>
                </c:pt>
                <c:pt idx="14">
                  <c:v>1.0773953827461198</c:v>
                </c:pt>
                <c:pt idx="15">
                  <c:v>1.0672142462711098</c:v>
                </c:pt>
                <c:pt idx="16">
                  <c:v>1.0575077384649199</c:v>
                </c:pt>
                <c:pt idx="17">
                  <c:v>1.0483021431732573</c:v>
                </c:pt>
                <c:pt idx="18">
                  <c:v>1.0396230894026326</c:v>
                </c:pt>
                <c:pt idx="19">
                  <c:v>1.0314957096284099</c:v>
                </c:pt>
                <c:pt idx="20">
                  <c:v>1.0239448010450998</c:v>
                </c:pt>
                <c:pt idx="21">
                  <c:v>1.01699500328653</c:v>
                </c:pt>
                <c:pt idx="22">
                  <c:v>1.0106709662773601</c:v>
                </c:pt>
                <c:pt idx="23">
                  <c:v>1.0049975506675299</c:v>
                </c:pt>
                <c:pt idx="24">
                  <c:v>1</c:v>
                </c:pt>
                <c:pt idx="25">
                  <c:v>0.99569388830029804</c:v>
                </c:pt>
                <c:pt idx="26">
                  <c:v>0.99205477865588365</c:v>
                </c:pt>
                <c:pt idx="27">
                  <c:v>0.98904960634172479</c:v>
                </c:pt>
                <c:pt idx="28">
                  <c:v>0.98664688478926255</c:v>
                </c:pt>
                <c:pt idx="29">
                  <c:v>0.98481649798994819</c:v>
                </c:pt>
                <c:pt idx="30">
                  <c:v>0.98352955977135803</c:v>
                </c:pt>
                <c:pt idx="31">
                  <c:v>0.9827582419659322</c:v>
                </c:pt>
                <c:pt idx="32">
                  <c:v>0.98247563592283649</c:v>
                </c:pt>
                <c:pt idx="33">
                  <c:v>0.98265561238616395</c:v>
                </c:pt>
                <c:pt idx="34">
                  <c:v>0.98327272430133317</c:v>
                </c:pt>
                <c:pt idx="35">
                  <c:v>0.98430203303953201</c:v>
                </c:pt>
                <c:pt idx="36">
                  <c:v>0.98571906693610101</c:v>
                </c:pt>
                <c:pt idx="37">
                  <c:v>0.987499651151442</c:v>
                </c:pt>
                <c:pt idx="38">
                  <c:v>0.98961988053578065</c:v>
                </c:pt>
                <c:pt idx="39">
                  <c:v>0.99205597420074298</c:v>
                </c:pt>
                <c:pt idx="40">
                  <c:v>0.99478423877079003</c:v>
                </c:pt>
                <c:pt idx="41">
                  <c:v>0.9977809120629535</c:v>
                </c:pt>
                <c:pt idx="42">
                  <c:v>1.0010222188547098</c:v>
                </c:pt>
                <c:pt idx="43">
                  <c:v>1.0044842151503326</c:v>
                </c:pt>
                <c:pt idx="44">
                  <c:v>1.0081427526695299</c:v>
                </c:pt>
                <c:pt idx="45">
                  <c:v>1.0119734030579233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1.0999148032758599</c:v>
                </c:pt>
                <c:pt idx="1">
                  <c:v>1.09494262570769</c:v>
                </c:pt>
                <c:pt idx="2">
                  <c:v>1.0899888077599098</c:v>
                </c:pt>
                <c:pt idx="3">
                  <c:v>1.0850525738393801</c:v>
                </c:pt>
                <c:pt idx="4">
                  <c:v>1.08013297888417</c:v>
                </c:pt>
                <c:pt idx="5">
                  <c:v>1.0752288516612101</c:v>
                </c:pt>
                <c:pt idx="6">
                  <c:v>1.0703409227184466</c:v>
                </c:pt>
                <c:pt idx="7">
                  <c:v>1.06547848084724</c:v>
                </c:pt>
                <c:pt idx="8">
                  <c:v>1.0606529539111673</c:v>
                </c:pt>
                <c:pt idx="9">
                  <c:v>1.0558757970436026</c:v>
                </c:pt>
                <c:pt idx="10">
                  <c:v>1.05115857815486</c:v>
                </c:pt>
                <c:pt idx="11">
                  <c:v>1.0465130827474098</c:v>
                </c:pt>
                <c:pt idx="12">
                  <c:v>1.04195144455393</c:v>
                </c:pt>
                <c:pt idx="13">
                  <c:v>1.0374863106177599</c:v>
                </c:pt>
                <c:pt idx="14">
                  <c:v>1.0331310527325719</c:v>
                </c:pt>
                <c:pt idx="15">
                  <c:v>1.0289000398963466</c:v>
                </c:pt>
                <c:pt idx="16">
                  <c:v>1.0248089950326758</c:v>
                </c:pt>
                <c:pt idx="17">
                  <c:v>1.0208754611331201</c:v>
                </c:pt>
                <c:pt idx="18">
                  <c:v>1.01711941637077</c:v>
                </c:pt>
                <c:pt idx="19">
                  <c:v>1.0135640842938398</c:v>
                </c:pt>
                <c:pt idx="20">
                  <c:v>1.0102369942771299</c:v>
                </c:pt>
                <c:pt idx="21">
                  <c:v>1.0071713617573799</c:v>
                </c:pt>
                <c:pt idx="22">
                  <c:v>1.0044078308262598</c:v>
                </c:pt>
                <c:pt idx="23">
                  <c:v>1.0019966237166833</c:v>
                </c:pt>
                <c:pt idx="24">
                  <c:v>1</c:v>
                </c:pt>
                <c:pt idx="25">
                  <c:v>0.99290876983264265</c:v>
                </c:pt>
                <c:pt idx="26">
                  <c:v>0.98663431954748104</c:v>
                </c:pt>
                <c:pt idx="27">
                  <c:v>0.98106842844933551</c:v>
                </c:pt>
                <c:pt idx="28">
                  <c:v>0.97611000341225396</c:v>
                </c:pt>
                <c:pt idx="29">
                  <c:v>0.97166689391302263</c:v>
                </c:pt>
                <c:pt idx="30">
                  <c:v>0.96765730065625399</c:v>
                </c:pt>
                <c:pt idx="31">
                  <c:v>0.96401041007125698</c:v>
                </c:pt>
                <c:pt idx="32">
                  <c:v>0.96066626889342599</c:v>
                </c:pt>
                <c:pt idx="33">
                  <c:v>0.95757499645419086</c:v>
                </c:pt>
                <c:pt idx="34">
                  <c:v>0.95469560071353998</c:v>
                </c:pt>
                <c:pt idx="35">
                  <c:v>0.95199455459676563</c:v>
                </c:pt>
                <c:pt idx="36">
                  <c:v>0.94944446851442565</c:v>
                </c:pt>
                <c:pt idx="37">
                  <c:v>0.94702280071530998</c:v>
                </c:pt>
                <c:pt idx="38">
                  <c:v>0.9447108355908358</c:v>
                </c:pt>
                <c:pt idx="39">
                  <c:v>0.94249278180354856</c:v>
                </c:pt>
                <c:pt idx="40">
                  <c:v>0.94035510740330563</c:v>
                </c:pt>
                <c:pt idx="41">
                  <c:v>0.93828596459939995</c:v>
                </c:pt>
                <c:pt idx="42">
                  <c:v>0.93627483839055825</c:v>
                </c:pt>
                <c:pt idx="43">
                  <c:v>0.93431218824188556</c:v>
                </c:pt>
                <c:pt idx="44">
                  <c:v>0.9323892216109525</c:v>
                </c:pt>
                <c:pt idx="45">
                  <c:v>0.93049770448302305</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1.42800402679537</c:v>
                </c:pt>
                <c:pt idx="1">
                  <c:v>1.4029623599642098</c:v>
                </c:pt>
                <c:pt idx="2">
                  <c:v>1.3783650335198301</c:v>
                </c:pt>
                <c:pt idx="3">
                  <c:v>1.3542049838224599</c:v>
                </c:pt>
                <c:pt idx="4">
                  <c:v>1.3304754531276899</c:v>
                </c:pt>
                <c:pt idx="5">
                  <c:v>1.3071700438976599</c:v>
                </c:pt>
                <c:pt idx="6">
                  <c:v>1.2842954687352801</c:v>
                </c:pt>
                <c:pt idx="7">
                  <c:v>1.2619076393055499</c:v>
                </c:pt>
                <c:pt idx="8">
                  <c:v>1.2400702613749299</c:v>
                </c:pt>
                <c:pt idx="9">
                  <c:v>1.2188418876887899</c:v>
                </c:pt>
                <c:pt idx="10">
                  <c:v>1.1982761732830185</c:v>
                </c:pt>
                <c:pt idx="11">
                  <c:v>1.1784221393005201</c:v>
                </c:pt>
                <c:pt idx="12">
                  <c:v>1.15932443494066</c:v>
                </c:pt>
                <c:pt idx="13">
                  <c:v>1.1410235851526098</c:v>
                </c:pt>
                <c:pt idx="14">
                  <c:v>1.1235562106979933</c:v>
                </c:pt>
                <c:pt idx="15">
                  <c:v>1.1069551980567185</c:v>
                </c:pt>
                <c:pt idx="16">
                  <c:v>1.0912498058992299</c:v>
                </c:pt>
                <c:pt idx="17">
                  <c:v>1.07646566620562</c:v>
                </c:pt>
                <c:pt idx="18">
                  <c:v>1.062624654119368</c:v>
                </c:pt>
                <c:pt idx="19">
                  <c:v>1.0497445750784498</c:v>
                </c:pt>
                <c:pt idx="20">
                  <c:v>1.0378386076996766</c:v>
                </c:pt>
                <c:pt idx="21">
                  <c:v>1.0269144616116601</c:v>
                </c:pt>
                <c:pt idx="22">
                  <c:v>1.0169731564475499</c:v>
                </c:pt>
                <c:pt idx="23">
                  <c:v>1.0080074652360573</c:v>
                </c:pt>
                <c:pt idx="24">
                  <c:v>1</c:v>
                </c:pt>
                <c:pt idx="25">
                  <c:v>0.99848681905152559</c:v>
                </c:pt>
                <c:pt idx="26">
                  <c:v>0.99750501716316065</c:v>
                </c:pt>
                <c:pt idx="27">
                  <c:v>0.99709571263125263</c:v>
                </c:pt>
                <c:pt idx="28">
                  <c:v>0.99729750935993766</c:v>
                </c:pt>
                <c:pt idx="29">
                  <c:v>0.99814405614606505</c:v>
                </c:pt>
                <c:pt idx="30">
                  <c:v>0.99966216788527651</c:v>
                </c:pt>
                <c:pt idx="31">
                  <c:v>1.0018706769780499</c:v>
                </c:pt>
                <c:pt idx="32">
                  <c:v>1.0047801264989273</c:v>
                </c:pt>
                <c:pt idx="33">
                  <c:v>1.0083931348767501</c:v>
                </c:pt>
                <c:pt idx="34">
                  <c:v>1.0127052535199426</c:v>
                </c:pt>
                <c:pt idx="35">
                  <c:v>1.0177059181353498</c:v>
                </c:pt>
                <c:pt idx="36">
                  <c:v>1.0233795773666299</c:v>
                </c:pt>
                <c:pt idx="37">
                  <c:v>1.02970652901668</c:v>
                </c:pt>
                <c:pt idx="38">
                  <c:v>1.0366637822452398</c:v>
                </c:pt>
                <c:pt idx="39">
                  <c:v>1.0442255632601001</c:v>
                </c:pt>
                <c:pt idx="40">
                  <c:v>1.0523638080080699</c:v>
                </c:pt>
                <c:pt idx="41">
                  <c:v>1.0610483221948599</c:v>
                </c:pt>
                <c:pt idx="42">
                  <c:v>1.0702471555930173</c:v>
                </c:pt>
                <c:pt idx="43">
                  <c:v>1.07992655044435</c:v>
                </c:pt>
                <c:pt idx="44">
                  <c:v>1.0900510068145901</c:v>
                </c:pt>
                <c:pt idx="45">
                  <c:v>1.1005832293435285</c:v>
                </c:pt>
              </c:numCache>
            </c:numRef>
          </c:yVal>
          <c:smooth val="1"/>
        </c:ser>
        <c:axId val="225967488"/>
        <c:axId val="226100736"/>
      </c:scatterChart>
      <c:valAx>
        <c:axId val="225967488"/>
        <c:scaling>
          <c:orientation val="minMax"/>
          <c:max val="5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226100736"/>
        <c:crosses val="autoZero"/>
        <c:crossBetween val="midCat"/>
        <c:majorUnit val="5"/>
      </c:valAx>
      <c:valAx>
        <c:axId val="22610073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596748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92"/>
          <c:h val="0.79616642199386056"/>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Sheet1!$B$2:$B$52</c:f>
              <c:numCache>
                <c:formatCode>General</c:formatCode>
                <c:ptCount val="51"/>
                <c:pt idx="0">
                  <c:v>1.26355262222531</c:v>
                </c:pt>
                <c:pt idx="1">
                  <c:v>1.2480141083315901</c:v>
                </c:pt>
                <c:pt idx="2">
                  <c:v>1.2326666426462198</c:v>
                </c:pt>
                <c:pt idx="3">
                  <c:v>1.21750794848803</c:v>
                </c:pt>
                <c:pt idx="4">
                  <c:v>1.20253563260126</c:v>
                </c:pt>
                <c:pt idx="5">
                  <c:v>1.1877474739553961</c:v>
                </c:pt>
                <c:pt idx="6">
                  <c:v>1.17314117240399</c:v>
                </c:pt>
                <c:pt idx="7">
                  <c:v>1.1587144573793933</c:v>
                </c:pt>
                <c:pt idx="8">
                  <c:v>1.1444759999748073</c:v>
                </c:pt>
                <c:pt idx="9">
                  <c:v>1.1304765456730201</c:v>
                </c:pt>
                <c:pt idx="10">
                  <c:v>1.1167749559592599</c:v>
                </c:pt>
                <c:pt idx="11">
                  <c:v>1.1034270386320399</c:v>
                </c:pt>
                <c:pt idx="12">
                  <c:v>1.0904858596456166</c:v>
                </c:pt>
                <c:pt idx="13">
                  <c:v>1.07800184898475</c:v>
                </c:pt>
                <c:pt idx="14">
                  <c:v>1.0660232829174117</c:v>
                </c:pt>
                <c:pt idx="15">
                  <c:v>1.05459614966399</c:v>
                </c:pt>
                <c:pt idx="16">
                  <c:v>1.0437646752670866</c:v>
                </c:pt>
                <c:pt idx="17">
                  <c:v>1.0335715471222098</c:v>
                </c:pt>
                <c:pt idx="18">
                  <c:v>1.0240581599419099</c:v>
                </c:pt>
                <c:pt idx="19">
                  <c:v>1.0152651850202699</c:v>
                </c:pt>
                <c:pt idx="20">
                  <c:v>1.00723253999964</c:v>
                </c:pt>
                <c:pt idx="21">
                  <c:v>1</c:v>
                </c:pt>
                <c:pt idx="22">
                  <c:v>0.993590396100691</c:v>
                </c:pt>
                <c:pt idx="23">
                  <c:v>0.98795937457043403</c:v>
                </c:pt>
                <c:pt idx="24">
                  <c:v>0.983048362270316</c:v>
                </c:pt>
                <c:pt idx="25">
                  <c:v>0.97880117328218585</c:v>
                </c:pt>
                <c:pt idx="26">
                  <c:v>0.97516387709834795</c:v>
                </c:pt>
                <c:pt idx="27">
                  <c:v>0.97208443243793663</c:v>
                </c:pt>
                <c:pt idx="28">
                  <c:v>0.96951231194740639</c:v>
                </c:pt>
                <c:pt idx="29">
                  <c:v>0.96739850041530595</c:v>
                </c:pt>
                <c:pt idx="30">
                  <c:v>0.96569488991971464</c:v>
                </c:pt>
                <c:pt idx="31">
                  <c:v>0.96435431047561504</c:v>
                </c:pt>
                <c:pt idx="32">
                  <c:v>0.96333030366658079</c:v>
                </c:pt>
                <c:pt idx="33">
                  <c:v>0.96257686813680399</c:v>
                </c:pt>
                <c:pt idx="34">
                  <c:v>0.96204856917450865</c:v>
                </c:pt>
                <c:pt idx="35">
                  <c:v>0.96170010214215895</c:v>
                </c:pt>
                <c:pt idx="36">
                  <c:v>0.96148639363333199</c:v>
                </c:pt>
                <c:pt idx="37">
                  <c:v>0.9613624814789502</c:v>
                </c:pt>
                <c:pt idx="38">
                  <c:v>0.96128338476204001</c:v>
                </c:pt>
                <c:pt idx="39">
                  <c:v>0.96121181995109894</c:v>
                </c:pt>
                <c:pt idx="40">
                  <c:v>0.96114028127061601</c:v>
                </c:pt>
                <c:pt idx="41">
                  <c:v>0.96106872711331603</c:v>
                </c:pt>
                <c:pt idx="42">
                  <c:v>0.96099719908259162</c:v>
                </c:pt>
                <c:pt idx="43">
                  <c:v>0.96092559888028695</c:v>
                </c:pt>
                <c:pt idx="44">
                  <c:v>0.96085408150195351</c:v>
                </c:pt>
                <c:pt idx="45">
                  <c:v>0.96078254865141199</c:v>
                </c:pt>
                <c:pt idx="46">
                  <c:v>0.9607110419196635</c:v>
                </c:pt>
                <c:pt idx="47">
                  <c:v>0.96063954050984579</c:v>
                </c:pt>
                <c:pt idx="48">
                  <c:v>0.96056796695530156</c:v>
                </c:pt>
                <c:pt idx="49">
                  <c:v>0.96049647619390865</c:v>
                </c:pt>
                <c:pt idx="50">
                  <c:v>0.9604249699660582</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Sheet1!$C$2:$C$52</c:f>
              <c:numCache>
                <c:formatCode>General</c:formatCode>
                <c:ptCount val="51"/>
                <c:pt idx="0">
                  <c:v>1.0580143375572599</c:v>
                </c:pt>
                <c:pt idx="1">
                  <c:v>1.05520895116081</c:v>
                </c:pt>
                <c:pt idx="2">
                  <c:v>1.05240619988141</c:v>
                </c:pt>
                <c:pt idx="3">
                  <c:v>1.04960517604859</c:v>
                </c:pt>
                <c:pt idx="4">
                  <c:v>1.0468046934316926</c:v>
                </c:pt>
                <c:pt idx="5">
                  <c:v>1.04400324649364</c:v>
                </c:pt>
                <c:pt idx="6">
                  <c:v>1.04119882397508</c:v>
                </c:pt>
                <c:pt idx="7">
                  <c:v>1.0383887159844198</c:v>
                </c:pt>
                <c:pt idx="8">
                  <c:v>1.0355693962455426</c:v>
                </c:pt>
                <c:pt idx="9">
                  <c:v>1.0327374394215485</c:v>
                </c:pt>
                <c:pt idx="10">
                  <c:v>1.0298903635907199</c:v>
                </c:pt>
                <c:pt idx="11">
                  <c:v>1.0270269756014498</c:v>
                </c:pt>
                <c:pt idx="12">
                  <c:v>1.0241479247239549</c:v>
                </c:pt>
                <c:pt idx="13">
                  <c:v>1.02125636513639</c:v>
                </c:pt>
                <c:pt idx="14">
                  <c:v>1.0183589175815466</c:v>
                </c:pt>
                <c:pt idx="15">
                  <c:v>1.0154667986884882</c:v>
                </c:pt>
                <c:pt idx="16">
                  <c:v>1.0125975209383273</c:v>
                </c:pt>
                <c:pt idx="17">
                  <c:v>1.0097771086955101</c:v>
                </c:pt>
                <c:pt idx="18">
                  <c:v>1.0070430911333599</c:v>
                </c:pt>
                <c:pt idx="19">
                  <c:v>1.0044485757031401</c:v>
                </c:pt>
                <c:pt idx="20">
                  <c:v>1.0020673012253101</c:v>
                </c:pt>
                <c:pt idx="21">
                  <c:v>1</c:v>
                </c:pt>
                <c:pt idx="22">
                  <c:v>0.98883379539357164</c:v>
                </c:pt>
                <c:pt idx="23">
                  <c:v>0.97872762643120725</c:v>
                </c:pt>
                <c:pt idx="24">
                  <c:v>0.96947638939837499</c:v>
                </c:pt>
                <c:pt idx="25">
                  <c:v>0.96089813868636464</c:v>
                </c:pt>
                <c:pt idx="26">
                  <c:v>0.95283707386792049</c:v>
                </c:pt>
                <c:pt idx="27">
                  <c:v>0.94516428694362697</c:v>
                </c:pt>
                <c:pt idx="28">
                  <c:v>0.93777657345209564</c:v>
                </c:pt>
                <c:pt idx="29">
                  <c:v>0.93059411939337733</c:v>
                </c:pt>
                <c:pt idx="30">
                  <c:v>0.92355661778140896</c:v>
                </c:pt>
                <c:pt idx="31">
                  <c:v>0.91661987762070496</c:v>
                </c:pt>
                <c:pt idx="32">
                  <c:v>0.90975231264860179</c:v>
                </c:pt>
                <c:pt idx="33">
                  <c:v>0.90293189045919486</c:v>
                </c:pt>
                <c:pt idx="34">
                  <c:v>0.89614391274560101</c:v>
                </c:pt>
                <c:pt idx="35">
                  <c:v>0.88937877558312695</c:v>
                </c:pt>
                <c:pt idx="36">
                  <c:v>0.88263068654644905</c:v>
                </c:pt>
                <c:pt idx="37">
                  <c:v>0.87589648449507795</c:v>
                </c:pt>
                <c:pt idx="38">
                  <c:v>0.86917473536100565</c:v>
                </c:pt>
                <c:pt idx="39">
                  <c:v>0.86246669845320001</c:v>
                </c:pt>
                <c:pt idx="40">
                  <c:v>0.85577891858605826</c:v>
                </c:pt>
                <c:pt idx="41">
                  <c:v>0.84911756190405763</c:v>
                </c:pt>
                <c:pt idx="42">
                  <c:v>0.8424872788473855</c:v>
                </c:pt>
                <c:pt idx="43">
                  <c:v>0.83589155224609546</c:v>
                </c:pt>
                <c:pt idx="44">
                  <c:v>0.82933316978349259</c:v>
                </c:pt>
                <c:pt idx="45">
                  <c:v>0.82281416653574302</c:v>
                </c:pt>
                <c:pt idx="46">
                  <c:v>0.81633615398152048</c:v>
                </c:pt>
                <c:pt idx="47">
                  <c:v>0.80990036889001249</c:v>
                </c:pt>
                <c:pt idx="48">
                  <c:v>0.80350772573165741</c:v>
                </c:pt>
                <c:pt idx="49">
                  <c:v>0.79715902802392302</c:v>
                </c:pt>
                <c:pt idx="50">
                  <c:v>0.79085478057373504</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Sheet1!$D$2:$D$52</c:f>
              <c:numCache>
                <c:formatCode>General</c:formatCode>
                <c:ptCount val="51"/>
                <c:pt idx="0">
                  <c:v>1.5090204097031499</c:v>
                </c:pt>
                <c:pt idx="1">
                  <c:v>1.4760481446648801</c:v>
                </c:pt>
                <c:pt idx="2">
                  <c:v>1.4438028320850933</c:v>
                </c:pt>
                <c:pt idx="3">
                  <c:v>1.4122697167062399</c:v>
                </c:pt>
                <c:pt idx="4">
                  <c:v>1.3814343370347726</c:v>
                </c:pt>
                <c:pt idx="5">
                  <c:v>1.3512832135584898</c:v>
                </c:pt>
                <c:pt idx="6">
                  <c:v>1.3218034622197699</c:v>
                </c:pt>
                <c:pt idx="7">
                  <c:v>1.2929832278340898</c:v>
                </c:pt>
                <c:pt idx="8">
                  <c:v>1.2648358664007273</c:v>
                </c:pt>
                <c:pt idx="9">
                  <c:v>1.23746575996376</c:v>
                </c:pt>
                <c:pt idx="10">
                  <c:v>1.2109893891127199</c:v>
                </c:pt>
                <c:pt idx="11">
                  <c:v>1.18551046711431</c:v>
                </c:pt>
                <c:pt idx="12">
                  <c:v>1.1611207535352499</c:v>
                </c:pt>
                <c:pt idx="13">
                  <c:v>1.1379003608553599</c:v>
                </c:pt>
                <c:pt idx="14">
                  <c:v>1.1159185824393298</c:v>
                </c:pt>
                <c:pt idx="15">
                  <c:v>1.0952332861325498</c:v>
                </c:pt>
                <c:pt idx="16">
                  <c:v>1.0758911362195598</c:v>
                </c:pt>
                <c:pt idx="17">
                  <c:v>1.0579266788892114</c:v>
                </c:pt>
                <c:pt idx="18">
                  <c:v>1.04136071651447</c:v>
                </c:pt>
                <c:pt idx="19">
                  <c:v>1.0261982752005798</c:v>
                </c:pt>
                <c:pt idx="20">
                  <c:v>1.0124244034243914</c:v>
                </c:pt>
                <c:pt idx="21">
                  <c:v>1</c:v>
                </c:pt>
                <c:pt idx="22">
                  <c:v>0.99836987754913664</c:v>
                </c:pt>
                <c:pt idx="23">
                  <c:v>0.99727820022889291</c:v>
                </c:pt>
                <c:pt idx="24">
                  <c:v>0.99681033301084998</c:v>
                </c:pt>
                <c:pt idx="25">
                  <c:v>0.99703776940219357</c:v>
                </c:pt>
                <c:pt idx="26">
                  <c:v>0.99801384022269557</c:v>
                </c:pt>
                <c:pt idx="27">
                  <c:v>0.99977131684043863</c:v>
                </c:pt>
                <c:pt idx="28">
                  <c:v>1.0023220345092501</c:v>
                </c:pt>
                <c:pt idx="29">
                  <c:v>1.0056584703284399</c:v>
                </c:pt>
                <c:pt idx="30">
                  <c:v>1.0097557664166601</c:v>
                </c:pt>
                <c:pt idx="31">
                  <c:v>1.0145745895745499</c:v>
                </c:pt>
                <c:pt idx="32">
                  <c:v>1.0200636602512201</c:v>
                </c:pt>
                <c:pt idx="33">
                  <c:v>1.0261618144873099</c:v>
                </c:pt>
                <c:pt idx="34">
                  <c:v>1.0328000182638799</c:v>
                </c:pt>
                <c:pt idx="35">
                  <c:v>1.0399023586478533</c:v>
                </c:pt>
                <c:pt idx="36">
                  <c:v>1.0473872019555901</c:v>
                </c:pt>
                <c:pt idx="37">
                  <c:v>1.0551678619056801</c:v>
                </c:pt>
                <c:pt idx="38">
                  <c:v>1.0631530211652773</c:v>
                </c:pt>
                <c:pt idx="39">
                  <c:v>1.07126242030067</c:v>
                </c:pt>
                <c:pt idx="40">
                  <c:v>1.0794734717317873</c:v>
                </c:pt>
                <c:pt idx="41">
                  <c:v>1.0877799961692098</c:v>
                </c:pt>
                <c:pt idx="42">
                  <c:v>1.0961775208143885</c:v>
                </c:pt>
                <c:pt idx="43">
                  <c:v>1.1046624458666601</c:v>
                </c:pt>
                <c:pt idx="44">
                  <c:v>1.1132324131928599</c:v>
                </c:pt>
                <c:pt idx="45">
                  <c:v>1.1218852850815599</c:v>
                </c:pt>
                <c:pt idx="46">
                  <c:v>1.13061966147742</c:v>
                </c:pt>
                <c:pt idx="47">
                  <c:v>1.1394343825966098</c:v>
                </c:pt>
                <c:pt idx="48">
                  <c:v>1.1483284971534633</c:v>
                </c:pt>
                <c:pt idx="49">
                  <c:v>1.1573016780200398</c:v>
                </c:pt>
                <c:pt idx="50">
                  <c:v>1.1663533503143699</c:v>
                </c:pt>
              </c:numCache>
            </c:numRef>
          </c:yVal>
          <c:smooth val="1"/>
        </c:ser>
        <c:axId val="226151808"/>
        <c:axId val="226162176"/>
      </c:scatterChart>
      <c:valAx>
        <c:axId val="226151808"/>
        <c:scaling>
          <c:orientation val="minMax"/>
          <c:max val="8"/>
          <c:min val="3"/>
        </c:scaling>
        <c:axPos val="b"/>
        <c:title>
          <c:tx>
            <c:rich>
              <a:bodyPr/>
              <a:lstStyle/>
              <a:p>
                <a:pPr>
                  <a:defRPr sz="1700"/>
                </a:pPr>
                <a:r>
                  <a:rPr lang="en-US" sz="1700" dirty="0" smtClean="0"/>
                  <a:t>Cardiac output</a:t>
                </a:r>
                <a:endParaRPr lang="en-US" sz="1700" dirty="0"/>
              </a:p>
            </c:rich>
          </c:tx>
        </c:title>
        <c:numFmt formatCode="#,##0" sourceLinked="0"/>
        <c:tickLblPos val="nextTo"/>
        <c:txPr>
          <a:bodyPr rot="0"/>
          <a:lstStyle/>
          <a:p>
            <a:pPr>
              <a:defRPr sz="1500" b="1"/>
            </a:pPr>
            <a:endParaRPr lang="en-US"/>
          </a:p>
        </c:txPr>
        <c:crossAx val="226162176"/>
        <c:crosses val="autoZero"/>
        <c:crossBetween val="midCat"/>
        <c:majorUnit val="1"/>
      </c:valAx>
      <c:valAx>
        <c:axId val="226162176"/>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615180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1014"/>
          <c:h val="0.80568876471086259"/>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0.95078900025659085</c:v>
                </c:pt>
                <c:pt idx="1">
                  <c:v>0.95319101792855065</c:v>
                </c:pt>
                <c:pt idx="2">
                  <c:v>0.95559910391733649</c:v>
                </c:pt>
                <c:pt idx="3">
                  <c:v>0.95801327355360932</c:v>
                </c:pt>
                <c:pt idx="4">
                  <c:v>0.9604335422067205</c:v>
                </c:pt>
                <c:pt idx="5">
                  <c:v>0.96285992528488495</c:v>
                </c:pt>
                <c:pt idx="6">
                  <c:v>0.96529243823521105</c:v>
                </c:pt>
                <c:pt idx="7">
                  <c:v>0.96773109654386846</c:v>
                </c:pt>
                <c:pt idx="8">
                  <c:v>0.97017591573610595</c:v>
                </c:pt>
                <c:pt idx="9">
                  <c:v>0.97262691137644164</c:v>
                </c:pt>
                <c:pt idx="10">
                  <c:v>0.97508409906868365</c:v>
                </c:pt>
                <c:pt idx="11">
                  <c:v>0.97754749445606903</c:v>
                </c:pt>
                <c:pt idx="12">
                  <c:v>0.98001711322135221</c:v>
                </c:pt>
                <c:pt idx="13">
                  <c:v>0.98249297108691813</c:v>
                </c:pt>
                <c:pt idx="14">
                  <c:v>0.98497508381486798</c:v>
                </c:pt>
                <c:pt idx="15">
                  <c:v>0.98746346720710321</c:v>
                </c:pt>
                <c:pt idx="16">
                  <c:v>0.98995813710548264</c:v>
                </c:pt>
                <c:pt idx="17">
                  <c:v>0.99245910939185156</c:v>
                </c:pt>
                <c:pt idx="18">
                  <c:v>0.99496639998819958</c:v>
                </c:pt>
                <c:pt idx="19">
                  <c:v>0.99748002485673415</c:v>
                </c:pt>
                <c:pt idx="20">
                  <c:v>1</c:v>
                </c:pt>
                <c:pt idx="21">
                  <c:v>1.0025263414609498</c:v>
                </c:pt>
                <c:pt idx="22">
                  <c:v>1.00505906532307</c:v>
                </c:pt>
                <c:pt idx="23">
                  <c:v>1.00759818771048</c:v>
                </c:pt>
                <c:pt idx="24">
                  <c:v>1.0101437247880873</c:v>
                </c:pt>
                <c:pt idx="25">
                  <c:v>1.0126956927615298</c:v>
                </c:pt>
                <c:pt idx="26">
                  <c:v>1.0152541078774633</c:v>
                </c:pt>
                <c:pt idx="27">
                  <c:v>1.0178189864236</c:v>
                </c:pt>
                <c:pt idx="28">
                  <c:v>1.0203903447287401</c:v>
                </c:pt>
                <c:pt idx="29">
                  <c:v>1.0229681991629698</c:v>
                </c:pt>
                <c:pt idx="30">
                  <c:v>1.0255525661377585</c:v>
                </c:pt>
                <c:pt idx="31">
                  <c:v>1.02814346210596</c:v>
                </c:pt>
                <c:pt idx="32">
                  <c:v>1.03074090356208</c:v>
                </c:pt>
                <c:pt idx="33">
                  <c:v>1.0333449070422398</c:v>
                </c:pt>
                <c:pt idx="34">
                  <c:v>1.0359554891243599</c:v>
                </c:pt>
                <c:pt idx="35">
                  <c:v>1.0385726664282273</c:v>
                </c:pt>
                <c:pt idx="36">
                  <c:v>1.0411964556156226</c:v>
                </c:pt>
                <c:pt idx="37">
                  <c:v>1.0438268733904326</c:v>
                </c:pt>
                <c:pt idx="38">
                  <c:v>1.0464639364987385</c:v>
                </c:pt>
                <c:pt idx="39">
                  <c:v>1.0491076617288901</c:v>
                </c:pt>
                <c:pt idx="40">
                  <c:v>1.0517580659117285</c:v>
                </c:pt>
                <c:pt idx="41">
                  <c:v>1.0544151659205201</c:v>
                </c:pt>
                <c:pt idx="42">
                  <c:v>1.0570789786712376</c:v>
                </c:pt>
                <c:pt idx="43">
                  <c:v>1.0597495211225401</c:v>
                </c:pt>
                <c:pt idx="44">
                  <c:v>1.0624268102759638</c:v>
                </c:pt>
                <c:pt idx="45">
                  <c:v>1.06511086317599</c:v>
                </c:pt>
                <c:pt idx="46">
                  <c:v>1.0678016969101201</c:v>
                </c:pt>
                <c:pt idx="47">
                  <c:v>1.0704993286090998</c:v>
                </c:pt>
                <c:pt idx="48">
                  <c:v>1.0732037754468799</c:v>
                </c:pt>
                <c:pt idx="49">
                  <c:v>1.07591505464084</c:v>
                </c:pt>
                <c:pt idx="50">
                  <c:v>1.0786331834518301</c:v>
                </c:pt>
                <c:pt idx="51">
                  <c:v>1.0813581791843401</c:v>
                </c:pt>
                <c:pt idx="52">
                  <c:v>1.0840900591865501</c:v>
                </c:pt>
                <c:pt idx="53">
                  <c:v>1.0868288408504698</c:v>
                </c:pt>
                <c:pt idx="54">
                  <c:v>1.0895745416120599</c:v>
                </c:pt>
                <c:pt idx="55">
                  <c:v>1.0923271789513285</c:v>
                </c:pt>
                <c:pt idx="56">
                  <c:v>1.0950867703924299</c:v>
                </c:pt>
                <c:pt idx="57">
                  <c:v>1.0978533335038001</c:v>
                </c:pt>
                <c:pt idx="58">
                  <c:v>1.10062688589827</c:v>
                </c:pt>
                <c:pt idx="59">
                  <c:v>1.1034074452331499</c:v>
                </c:pt>
                <c:pt idx="60">
                  <c:v>1.1061950292103566</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0.90544744967723956</c:v>
                </c:pt>
                <c:pt idx="1">
                  <c:v>0.90995535961949425</c:v>
                </c:pt>
                <c:pt idx="2">
                  <c:v>0.91448571288747205</c:v>
                </c:pt>
                <c:pt idx="3">
                  <c:v>0.91903862121875102</c:v>
                </c:pt>
                <c:pt idx="4">
                  <c:v>0.92361419690719104</c:v>
                </c:pt>
                <c:pt idx="5">
                  <c:v>0.92821255280572956</c:v>
                </c:pt>
                <c:pt idx="6">
                  <c:v>0.9328338023291658</c:v>
                </c:pt>
                <c:pt idx="7">
                  <c:v>0.93747805945693397</c:v>
                </c:pt>
                <c:pt idx="8">
                  <c:v>0.94214543873595502</c:v>
                </c:pt>
                <c:pt idx="9">
                  <c:v>0.94683605528342762</c:v>
                </c:pt>
                <c:pt idx="10">
                  <c:v>0.95155002478967998</c:v>
                </c:pt>
                <c:pt idx="11">
                  <c:v>0.95628746352102301</c:v>
                </c:pt>
                <c:pt idx="12">
                  <c:v>0.96104848832261902</c:v>
                </c:pt>
                <c:pt idx="13">
                  <c:v>0.96583321662136279</c:v>
                </c:pt>
                <c:pt idx="14">
                  <c:v>0.9706417664287732</c:v>
                </c:pt>
                <c:pt idx="15">
                  <c:v>0.97547425634390328</c:v>
                </c:pt>
                <c:pt idx="16">
                  <c:v>0.9803308055562765</c:v>
                </c:pt>
                <c:pt idx="17">
                  <c:v>0.98521153384883098</c:v>
                </c:pt>
                <c:pt idx="18">
                  <c:v>0.99011656160083805</c:v>
                </c:pt>
                <c:pt idx="19">
                  <c:v>0.9950460097909215</c:v>
                </c:pt>
                <c:pt idx="20">
                  <c:v>1</c:v>
                </c:pt>
                <c:pt idx="21">
                  <c:v>1.00008001255392</c:v>
                </c:pt>
                <c:pt idx="22">
                  <c:v>1.00016003150984</c:v>
                </c:pt>
                <c:pt idx="23">
                  <c:v>1.0002400568682901</c:v>
                </c:pt>
                <c:pt idx="24">
                  <c:v>1.0003200886297698</c:v>
                </c:pt>
                <c:pt idx="25">
                  <c:v>1.0004001267947966</c:v>
                </c:pt>
                <c:pt idx="26">
                  <c:v>1.0004801713638873</c:v>
                </c:pt>
                <c:pt idx="27">
                  <c:v>1.0005602223375298</c:v>
                </c:pt>
                <c:pt idx="28">
                  <c:v>1.0006402797162701</c:v>
                </c:pt>
                <c:pt idx="29">
                  <c:v>1.0007203435005998</c:v>
                </c:pt>
                <c:pt idx="30">
                  <c:v>1.00080041369104</c:v>
                </c:pt>
                <c:pt idx="31">
                  <c:v>1.0008804902880999</c:v>
                </c:pt>
                <c:pt idx="32">
                  <c:v>1.0009605732922899</c:v>
                </c:pt>
                <c:pt idx="33">
                  <c:v>1.0010406627041233</c:v>
                </c:pt>
                <c:pt idx="34">
                  <c:v>1.0011207585241166</c:v>
                </c:pt>
                <c:pt idx="35">
                  <c:v>1.0012008607528</c:v>
                </c:pt>
                <c:pt idx="36">
                  <c:v>1.0012809693906501</c:v>
                </c:pt>
                <c:pt idx="37">
                  <c:v>1.0013610844381933</c:v>
                </c:pt>
                <c:pt idx="38">
                  <c:v>1.0014412058959514</c:v>
                </c:pt>
                <c:pt idx="39">
                  <c:v>1.0015213337644275</c:v>
                </c:pt>
                <c:pt idx="40">
                  <c:v>1.0016014680441512</c:v>
                </c:pt>
                <c:pt idx="41">
                  <c:v>1.0016816087356133</c:v>
                </c:pt>
                <c:pt idx="42">
                  <c:v>1.001761755839335</c:v>
                </c:pt>
                <c:pt idx="43">
                  <c:v>1.0018419093558499</c:v>
                </c:pt>
                <c:pt idx="44">
                  <c:v>1.0019220692856399</c:v>
                </c:pt>
                <c:pt idx="45">
                  <c:v>1.00200223562922</c:v>
                </c:pt>
                <c:pt idx="46">
                  <c:v>1.00208240838713</c:v>
                </c:pt>
                <c:pt idx="47">
                  <c:v>1.0021625875598599</c:v>
                </c:pt>
                <c:pt idx="48">
                  <c:v>1.00224277314793</c:v>
                </c:pt>
                <c:pt idx="49">
                  <c:v>1.0023229651518561</c:v>
                </c:pt>
                <c:pt idx="50">
                  <c:v>1.00240316357214</c:v>
                </c:pt>
                <c:pt idx="51">
                  <c:v>1.00248336840931</c:v>
                </c:pt>
                <c:pt idx="52">
                  <c:v>1.0025635796638801</c:v>
                </c:pt>
                <c:pt idx="53">
                  <c:v>1.0026437973363498</c:v>
                </c:pt>
                <c:pt idx="54">
                  <c:v>1.0027240214272499</c:v>
                </c:pt>
                <c:pt idx="55">
                  <c:v>1.0028042519370626</c:v>
                </c:pt>
                <c:pt idx="56">
                  <c:v>1.00288448886635</c:v>
                </c:pt>
                <c:pt idx="57">
                  <c:v>1.0029647322155826</c:v>
                </c:pt>
                <c:pt idx="58">
                  <c:v>1.0030449819853</c:v>
                </c:pt>
                <c:pt idx="59">
                  <c:v>1.0031252381759916</c:v>
                </c:pt>
                <c:pt idx="60">
                  <c:v>1.0032055007882101</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0.99840109255502463</c:v>
                </c:pt>
                <c:pt idx="1">
                  <c:v>0.99848097717627149</c:v>
                </c:pt>
                <c:pt idx="2">
                  <c:v>0.99856086818929257</c:v>
                </c:pt>
                <c:pt idx="3">
                  <c:v>0.99864076559460002</c:v>
                </c:pt>
                <c:pt idx="4">
                  <c:v>0.99872066939269799</c:v>
                </c:pt>
                <c:pt idx="5">
                  <c:v>0.99880057958410595</c:v>
                </c:pt>
                <c:pt idx="6">
                  <c:v>0.99888049616933205</c:v>
                </c:pt>
                <c:pt idx="7">
                  <c:v>0.99896041914889155</c:v>
                </c:pt>
                <c:pt idx="8">
                  <c:v>0.99904034852328605</c:v>
                </c:pt>
                <c:pt idx="9">
                  <c:v>0.99912028429303701</c:v>
                </c:pt>
                <c:pt idx="10">
                  <c:v>0.99920022645865303</c:v>
                </c:pt>
                <c:pt idx="11">
                  <c:v>0.99928017502064115</c:v>
                </c:pt>
                <c:pt idx="12">
                  <c:v>0.9993601299795235</c:v>
                </c:pt>
                <c:pt idx="13">
                  <c:v>0.99944009133581002</c:v>
                </c:pt>
                <c:pt idx="14">
                  <c:v>0.99952005909000396</c:v>
                </c:pt>
                <c:pt idx="15">
                  <c:v>0.99960003324262303</c:v>
                </c:pt>
                <c:pt idx="16">
                  <c:v>0.99968001379418225</c:v>
                </c:pt>
                <c:pt idx="17">
                  <c:v>0.99976000074518101</c:v>
                </c:pt>
                <c:pt idx="18">
                  <c:v>0.99983999409614399</c:v>
                </c:pt>
                <c:pt idx="19">
                  <c:v>0.99991999384758001</c:v>
                </c:pt>
                <c:pt idx="20">
                  <c:v>1</c:v>
                </c:pt>
                <c:pt idx="21">
                  <c:v>1.0049786544142998</c:v>
                </c:pt>
                <c:pt idx="22">
                  <c:v>1.0099820958283698</c:v>
                </c:pt>
                <c:pt idx="23">
                  <c:v>1.0150104476481299</c:v>
                </c:pt>
                <c:pt idx="24">
                  <c:v>1.0200638338938701</c:v>
                </c:pt>
                <c:pt idx="25">
                  <c:v>1.0251423792033501</c:v>
                </c:pt>
                <c:pt idx="26">
                  <c:v>1.0302462088348499</c:v>
                </c:pt>
                <c:pt idx="27">
                  <c:v>1.03537544867028</c:v>
                </c:pt>
                <c:pt idx="28">
                  <c:v>1.04053022521826</c:v>
                </c:pt>
                <c:pt idx="29">
                  <c:v>1.0457106656172499</c:v>
                </c:pt>
                <c:pt idx="30">
                  <c:v>1.0509168976387</c:v>
                </c:pt>
                <c:pt idx="31">
                  <c:v>1.05614904969019</c:v>
                </c:pt>
                <c:pt idx="32">
                  <c:v>1.0614072508185899</c:v>
                </c:pt>
                <c:pt idx="33">
                  <c:v>1.0666916307132399</c:v>
                </c:pt>
                <c:pt idx="34">
                  <c:v>1.0720023197091799</c:v>
                </c:pt>
                <c:pt idx="35">
                  <c:v>1.0773394487903398</c:v>
                </c:pt>
                <c:pt idx="36">
                  <c:v>1.0827031495927621</c:v>
                </c:pt>
                <c:pt idx="37">
                  <c:v>1.08809355440785</c:v>
                </c:pt>
                <c:pt idx="38">
                  <c:v>1.0935107961856698</c:v>
                </c:pt>
                <c:pt idx="39">
                  <c:v>1.0989550085381801</c:v>
                </c:pt>
                <c:pt idx="40">
                  <c:v>1.10442632574255</c:v>
                </c:pt>
                <c:pt idx="41">
                  <c:v>1.109924882744465</c:v>
                </c:pt>
                <c:pt idx="42">
                  <c:v>1.1154508151614899</c:v>
                </c:pt>
                <c:pt idx="43">
                  <c:v>1.1210042592863299</c:v>
                </c:pt>
                <c:pt idx="44">
                  <c:v>1.12658535209027</c:v>
                </c:pt>
                <c:pt idx="45">
                  <c:v>1.1321942312265301</c:v>
                </c:pt>
                <c:pt idx="46">
                  <c:v>1.1378310350336698</c:v>
                </c:pt>
                <c:pt idx="47">
                  <c:v>1.1434959025389699</c:v>
                </c:pt>
                <c:pt idx="48">
                  <c:v>1.1491889734618801</c:v>
                </c:pt>
                <c:pt idx="49">
                  <c:v>1.1549103882174598</c:v>
                </c:pt>
                <c:pt idx="50">
                  <c:v>1.1606602879198678</c:v>
                </c:pt>
                <c:pt idx="51">
                  <c:v>1.1664388143858366</c:v>
                </c:pt>
                <c:pt idx="52">
                  <c:v>1.1722461101380801</c:v>
                </c:pt>
                <c:pt idx="53">
                  <c:v>1.1780823184089666</c:v>
                </c:pt>
                <c:pt idx="54">
                  <c:v>1.1839475831439101</c:v>
                </c:pt>
                <c:pt idx="55">
                  <c:v>1.1898420490050201</c:v>
                </c:pt>
                <c:pt idx="56">
                  <c:v>1.19576586137462</c:v>
                </c:pt>
                <c:pt idx="57">
                  <c:v>1.20171916635882</c:v>
                </c:pt>
                <c:pt idx="58">
                  <c:v>1.2077021107911499</c:v>
                </c:pt>
                <c:pt idx="59">
                  <c:v>1.2137148422361916</c:v>
                </c:pt>
                <c:pt idx="60">
                  <c:v>1.2197575089932073</c:v>
                </c:pt>
              </c:numCache>
            </c:numRef>
          </c:yVal>
          <c:smooth val="1"/>
        </c:ser>
        <c:axId val="226388992"/>
        <c:axId val="226407552"/>
      </c:scatterChart>
      <c:valAx>
        <c:axId val="226388992"/>
        <c:scaling>
          <c:orientation val="minMax"/>
          <c:max val="6"/>
          <c:min val="0"/>
        </c:scaling>
        <c:axPos val="b"/>
        <c:title>
          <c:tx>
            <c:rich>
              <a:bodyPr/>
              <a:lstStyle/>
              <a:p>
                <a:pPr>
                  <a:defRPr sz="1700"/>
                </a:pPr>
                <a:r>
                  <a:rPr lang="en-US" sz="1700" dirty="0" smtClean="0"/>
                  <a:t>Oxygen Required at Rest (L/min)</a:t>
                </a:r>
                <a:endParaRPr lang="en-US" sz="1700" dirty="0"/>
              </a:p>
            </c:rich>
          </c:tx>
        </c:title>
        <c:numFmt formatCode="#,##0" sourceLinked="0"/>
        <c:tickLblPos val="nextTo"/>
        <c:txPr>
          <a:bodyPr rot="0"/>
          <a:lstStyle/>
          <a:p>
            <a:pPr>
              <a:defRPr sz="1500" b="1"/>
            </a:pPr>
            <a:endParaRPr lang="en-US"/>
          </a:p>
        </c:txPr>
        <c:crossAx val="226407552"/>
        <c:crosses val="autoZero"/>
        <c:crossBetween val="midCat"/>
        <c:majorUnit val="1"/>
      </c:valAx>
      <c:valAx>
        <c:axId val="22640755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63889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1014"/>
          <c:h val="0.79616642199386056"/>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1</c:v>
                </c:pt>
                <c:pt idx="1">
                  <c:v>1.1000000000000001</c:v>
                </c:pt>
                <c:pt idx="2">
                  <c:v>1.2</c:v>
                </c:pt>
                <c:pt idx="3">
                  <c:v>1.3</c:v>
                </c:pt>
                <c:pt idx="4">
                  <c:v>1.4</c:v>
                </c:pt>
                <c:pt idx="5">
                  <c:v>1.5</c:v>
                </c:pt>
                <c:pt idx="6">
                  <c:v>1.6</c:v>
                </c:pt>
                <c:pt idx="7">
                  <c:v>1.7</c:v>
                </c:pt>
                <c:pt idx="8">
                  <c:v>1.8</c:v>
                </c:pt>
                <c:pt idx="9">
                  <c:v>1.9000000000000001</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Sheet1!$B$2:$B$52</c:f>
              <c:numCache>
                <c:formatCode>General</c:formatCode>
                <c:ptCount val="51"/>
                <c:pt idx="0">
                  <c:v>1.0856613897397598</c:v>
                </c:pt>
                <c:pt idx="1">
                  <c:v>1.08016410036055</c:v>
                </c:pt>
                <c:pt idx="2">
                  <c:v>1.0746946467234926</c:v>
                </c:pt>
                <c:pt idx="3">
                  <c:v>1.0692528878812366</c:v>
                </c:pt>
                <c:pt idx="4">
                  <c:v>1.0638386836000433</c:v>
                </c:pt>
                <c:pt idx="5">
                  <c:v>1.0584518943563501</c:v>
                </c:pt>
                <c:pt idx="6">
                  <c:v>1.053092381333</c:v>
                </c:pt>
                <c:pt idx="7">
                  <c:v>1.0477600064157999</c:v>
                </c:pt>
                <c:pt idx="8">
                  <c:v>1.0424546321898498</c:v>
                </c:pt>
                <c:pt idx="9">
                  <c:v>1.0371761219360973</c:v>
                </c:pt>
                <c:pt idx="10">
                  <c:v>1.0319243396277398</c:v>
                </c:pt>
                <c:pt idx="11">
                  <c:v>1.0266991499268001</c:v>
                </c:pt>
                <c:pt idx="12">
                  <c:v>1.0215004181805298</c:v>
                </c:pt>
                <c:pt idx="13">
                  <c:v>1.0163280104180399</c:v>
                </c:pt>
                <c:pt idx="14">
                  <c:v>1.0111817933467999</c:v>
                </c:pt>
                <c:pt idx="15">
                  <c:v>1.0060616343491933</c:v>
                </c:pt>
                <c:pt idx="16">
                  <c:v>1.0009674014791698</c:v>
                </c:pt>
                <c:pt idx="17">
                  <c:v>0.99589896345872164</c:v>
                </c:pt>
                <c:pt idx="18">
                  <c:v>0.99085618967461719</c:v>
                </c:pt>
                <c:pt idx="19">
                  <c:v>0.98583895017499201</c:v>
                </c:pt>
                <c:pt idx="20">
                  <c:v>0.98084711566597504</c:v>
                </c:pt>
                <c:pt idx="21">
                  <c:v>0.97588055750840186</c:v>
                </c:pt>
                <c:pt idx="22">
                  <c:v>0.970939147714449</c:v>
                </c:pt>
                <c:pt idx="23">
                  <c:v>0.96602275894440104</c:v>
                </c:pt>
                <c:pt idx="24">
                  <c:v>0.96113126450331132</c:v>
                </c:pt>
                <c:pt idx="25">
                  <c:v>0.95626453833774949</c:v>
                </c:pt>
                <c:pt idx="26">
                  <c:v>0.95142245503258505</c:v>
                </c:pt>
                <c:pt idx="27">
                  <c:v>0.94660488980771551</c:v>
                </c:pt>
                <c:pt idx="28">
                  <c:v>0.94181171851487866</c:v>
                </c:pt>
                <c:pt idx="29">
                  <c:v>0.93704281763442066</c:v>
                </c:pt>
                <c:pt idx="30">
                  <c:v>0.93229806427215001</c:v>
                </c:pt>
                <c:pt idx="31">
                  <c:v>0.927577336156166</c:v>
                </c:pt>
                <c:pt idx="32">
                  <c:v>0.92288051163368079</c:v>
                </c:pt>
                <c:pt idx="33">
                  <c:v>0.91820746966789302</c:v>
                </c:pt>
                <c:pt idx="34">
                  <c:v>0.9135580898348965</c:v>
                </c:pt>
                <c:pt idx="35">
                  <c:v>0.90893225232054564</c:v>
                </c:pt>
                <c:pt idx="36">
                  <c:v>0.90432983791737465</c:v>
                </c:pt>
                <c:pt idx="37">
                  <c:v>0.89975072802153599</c:v>
                </c:pt>
                <c:pt idx="38">
                  <c:v>0.89519480462973833</c:v>
                </c:pt>
                <c:pt idx="39">
                  <c:v>0.89066195033619433</c:v>
                </c:pt>
                <c:pt idx="40">
                  <c:v>0.88615204832961358</c:v>
                </c:pt>
                <c:pt idx="41">
                  <c:v>0.88166498239019064</c:v>
                </c:pt>
                <c:pt idx="42">
                  <c:v>0.87720063688659689</c:v>
                </c:pt>
                <c:pt idx="43">
                  <c:v>0.87275889677299379</c:v>
                </c:pt>
                <c:pt idx="44">
                  <c:v>0.86833964758610638</c:v>
                </c:pt>
                <c:pt idx="45">
                  <c:v>0.86394277544223097</c:v>
                </c:pt>
                <c:pt idx="46">
                  <c:v>0.85956816703433359</c:v>
                </c:pt>
                <c:pt idx="47">
                  <c:v>0.85521570962910365</c:v>
                </c:pt>
                <c:pt idx="48">
                  <c:v>0.85088529106406063</c:v>
                </c:pt>
                <c:pt idx="49">
                  <c:v>0.84657679974466205</c:v>
                </c:pt>
                <c:pt idx="50">
                  <c:v>0.84229012464144803</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1</c:v>
                </c:pt>
                <c:pt idx="1">
                  <c:v>1.1000000000000001</c:v>
                </c:pt>
                <c:pt idx="2">
                  <c:v>1.2</c:v>
                </c:pt>
                <c:pt idx="3">
                  <c:v>1.3</c:v>
                </c:pt>
                <c:pt idx="4">
                  <c:v>1.4</c:v>
                </c:pt>
                <c:pt idx="5">
                  <c:v>1.5</c:v>
                </c:pt>
                <c:pt idx="6">
                  <c:v>1.6</c:v>
                </c:pt>
                <c:pt idx="7">
                  <c:v>1.7</c:v>
                </c:pt>
                <c:pt idx="8">
                  <c:v>1.8</c:v>
                </c:pt>
                <c:pt idx="9">
                  <c:v>1.9000000000000001</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Sheet1!$C$2:$C$52</c:f>
              <c:numCache>
                <c:formatCode>General</c:formatCode>
                <c:ptCount val="51"/>
                <c:pt idx="0">
                  <c:v>1.00216362691842</c:v>
                </c:pt>
                <c:pt idx="1">
                  <c:v>1.0020298556021801</c:v>
                </c:pt>
                <c:pt idx="2">
                  <c:v>1.0018961021420882</c:v>
                </c:pt>
                <c:pt idx="3">
                  <c:v>1.00176236653575</c:v>
                </c:pt>
                <c:pt idx="4">
                  <c:v>1.0016286487807533</c:v>
                </c:pt>
                <c:pt idx="5">
                  <c:v>1.0014949488747498</c:v>
                </c:pt>
                <c:pt idx="6">
                  <c:v>1.0013612668153498</c:v>
                </c:pt>
                <c:pt idx="7">
                  <c:v>1.0012276026001514</c:v>
                </c:pt>
                <c:pt idx="8">
                  <c:v>1.0010939562268</c:v>
                </c:pt>
                <c:pt idx="9">
                  <c:v>1.0009603276928998</c:v>
                </c:pt>
                <c:pt idx="10">
                  <c:v>1.0008267169960798</c:v>
                </c:pt>
                <c:pt idx="11">
                  <c:v>1.0006931241339401</c:v>
                </c:pt>
                <c:pt idx="12">
                  <c:v>1.0005595491041099</c:v>
                </c:pt>
                <c:pt idx="13">
                  <c:v>1.00042599190421</c:v>
                </c:pt>
                <c:pt idx="14">
                  <c:v>1.0002924525318699</c:v>
                </c:pt>
                <c:pt idx="15">
                  <c:v>1.0001589309846901</c:v>
                </c:pt>
                <c:pt idx="16">
                  <c:v>1.00002542726031</c:v>
                </c:pt>
                <c:pt idx="17">
                  <c:v>0.99192193115665706</c:v>
                </c:pt>
                <c:pt idx="18">
                  <c:v>0.98203317587783401</c:v>
                </c:pt>
                <c:pt idx="19">
                  <c:v>0.97224300444710265</c:v>
                </c:pt>
                <c:pt idx="20">
                  <c:v>0.96255043405367779</c:v>
                </c:pt>
                <c:pt idx="21">
                  <c:v>0.95295449168472879</c:v>
                </c:pt>
                <c:pt idx="22">
                  <c:v>0.9434542140276605</c:v>
                </c:pt>
                <c:pt idx="23">
                  <c:v>0.93404864737343396</c:v>
                </c:pt>
                <c:pt idx="24">
                  <c:v>0.92473684752078178</c:v>
                </c:pt>
                <c:pt idx="25">
                  <c:v>0.91551787968147003</c:v>
                </c:pt>
                <c:pt idx="26">
                  <c:v>0.90639081838644064</c:v>
                </c:pt>
                <c:pt idx="27">
                  <c:v>0.89735474739289101</c:v>
                </c:pt>
                <c:pt idx="28">
                  <c:v>0.88840875959231358</c:v>
                </c:pt>
                <c:pt idx="29">
                  <c:v>0.87955195691942878</c:v>
                </c:pt>
                <c:pt idx="30">
                  <c:v>0.87078345026201265</c:v>
                </c:pt>
                <c:pt idx="31">
                  <c:v>0.86210235937168</c:v>
                </c:pt>
                <c:pt idx="32">
                  <c:v>0.85350781277548526</c:v>
                </c:pt>
                <c:pt idx="33">
                  <c:v>0.84499894768844086</c:v>
                </c:pt>
                <c:pt idx="34">
                  <c:v>0.8365749099269052</c:v>
                </c:pt>
                <c:pt idx="35">
                  <c:v>0.82823485382287965</c:v>
                </c:pt>
                <c:pt idx="36">
                  <c:v>0.81997794213902264</c:v>
                </c:pt>
                <c:pt idx="37">
                  <c:v>0.81180334598467996</c:v>
                </c:pt>
                <c:pt idx="38">
                  <c:v>0.80371024473263886</c:v>
                </c:pt>
                <c:pt idx="39">
                  <c:v>0.79569782593676897</c:v>
                </c:pt>
                <c:pt idx="40">
                  <c:v>0.78776528525042699</c:v>
                </c:pt>
                <c:pt idx="41">
                  <c:v>0.77991182634575296</c:v>
                </c:pt>
                <c:pt idx="42">
                  <c:v>0.77213666083368504</c:v>
                </c:pt>
                <c:pt idx="43">
                  <c:v>0.76443900818486865</c:v>
                </c:pt>
                <c:pt idx="44">
                  <c:v>0.75681809565125102</c:v>
                </c:pt>
                <c:pt idx="45">
                  <c:v>0.74927315818853679</c:v>
                </c:pt>
                <c:pt idx="46">
                  <c:v>0.74180343837936602</c:v>
                </c:pt>
                <c:pt idx="47">
                  <c:v>0.73440818635729499</c:v>
                </c:pt>
                <c:pt idx="48">
                  <c:v>0.72708665973152697</c:v>
                </c:pt>
                <c:pt idx="49">
                  <c:v>0.71983812351235699</c:v>
                </c:pt>
                <c:pt idx="50">
                  <c:v>0.71266185003741578</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1</c:v>
                </c:pt>
                <c:pt idx="1">
                  <c:v>1.1000000000000001</c:v>
                </c:pt>
                <c:pt idx="2">
                  <c:v>1.2</c:v>
                </c:pt>
                <c:pt idx="3">
                  <c:v>1.3</c:v>
                </c:pt>
                <c:pt idx="4">
                  <c:v>1.4</c:v>
                </c:pt>
                <c:pt idx="5">
                  <c:v>1.5</c:v>
                </c:pt>
                <c:pt idx="6">
                  <c:v>1.6</c:v>
                </c:pt>
                <c:pt idx="7">
                  <c:v>1.7</c:v>
                </c:pt>
                <c:pt idx="8">
                  <c:v>1.8</c:v>
                </c:pt>
                <c:pt idx="9">
                  <c:v>1.9000000000000001</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Sheet1!$D$2:$D$52</c:f>
              <c:numCache>
                <c:formatCode>General</c:formatCode>
                <c:ptCount val="51"/>
                <c:pt idx="0">
                  <c:v>1.1761159769846798</c:v>
                </c:pt>
                <c:pt idx="1">
                  <c:v>1.1643909382385871</c:v>
                </c:pt>
                <c:pt idx="2">
                  <c:v>1.1527827897790701</c:v>
                </c:pt>
                <c:pt idx="3">
                  <c:v>1.1412903662932201</c:v>
                </c:pt>
                <c:pt idx="4">
                  <c:v>1.12991251408545</c:v>
                </c:pt>
                <c:pt idx="5">
                  <c:v>1.1186480909617185</c:v>
                </c:pt>
                <c:pt idx="6">
                  <c:v>1.10749596611481</c:v>
                </c:pt>
                <c:pt idx="7">
                  <c:v>1.0964550200109073</c:v>
                </c:pt>
                <c:pt idx="8">
                  <c:v>1.0855241442770898</c:v>
                </c:pt>
                <c:pt idx="9">
                  <c:v>1.0747022415901699</c:v>
                </c:pt>
                <c:pt idx="10">
                  <c:v>1.0639882255664599</c:v>
                </c:pt>
                <c:pt idx="11">
                  <c:v>1.0533810206527601</c:v>
                </c:pt>
                <c:pt idx="12">
                  <c:v>1.04287956201837</c:v>
                </c:pt>
                <c:pt idx="13">
                  <c:v>1.0324827954481899</c:v>
                </c:pt>
                <c:pt idx="14">
                  <c:v>1.0221896772368899</c:v>
                </c:pt>
                <c:pt idx="15">
                  <c:v>1.0119991740841414</c:v>
                </c:pt>
                <c:pt idx="16">
                  <c:v>1.0019102629908998</c:v>
                </c:pt>
                <c:pt idx="17">
                  <c:v>0.99989194135633497</c:v>
                </c:pt>
                <c:pt idx="18">
                  <c:v>0.99975847327039979</c:v>
                </c:pt>
                <c:pt idx="19">
                  <c:v>0.99962502300011602</c:v>
                </c:pt>
                <c:pt idx="20">
                  <c:v>0.99949159054310832</c:v>
                </c:pt>
                <c:pt idx="21">
                  <c:v>0.99935817589699305</c:v>
                </c:pt>
                <c:pt idx="22">
                  <c:v>0.99922477905941198</c:v>
                </c:pt>
                <c:pt idx="23">
                  <c:v>0.99909140002797103</c:v>
                </c:pt>
                <c:pt idx="24">
                  <c:v>0.99895803880029799</c:v>
                </c:pt>
                <c:pt idx="25">
                  <c:v>0.99882469537401664</c:v>
                </c:pt>
                <c:pt idx="26">
                  <c:v>0.99869136974674566</c:v>
                </c:pt>
                <c:pt idx="27">
                  <c:v>0.99855806191611862</c:v>
                </c:pt>
                <c:pt idx="28">
                  <c:v>0.9984247718797552</c:v>
                </c:pt>
                <c:pt idx="29">
                  <c:v>0.99829149963528463</c:v>
                </c:pt>
                <c:pt idx="30">
                  <c:v>0.99815824518032259</c:v>
                </c:pt>
                <c:pt idx="31">
                  <c:v>0.99802500851250164</c:v>
                </c:pt>
                <c:pt idx="32">
                  <c:v>0.99789178962944403</c:v>
                </c:pt>
                <c:pt idx="33">
                  <c:v>0.99775858852877863</c:v>
                </c:pt>
                <c:pt idx="34">
                  <c:v>0.99762540520813225</c:v>
                </c:pt>
                <c:pt idx="35">
                  <c:v>0.99749223966512401</c:v>
                </c:pt>
                <c:pt idx="36">
                  <c:v>0.99735909189738858</c:v>
                </c:pt>
                <c:pt idx="37">
                  <c:v>0.9972259619025492</c:v>
                </c:pt>
                <c:pt idx="38">
                  <c:v>0.99709284967824297</c:v>
                </c:pt>
                <c:pt idx="39">
                  <c:v>0.99695975522208702</c:v>
                </c:pt>
                <c:pt idx="40">
                  <c:v>0.99682667853171203</c:v>
                </c:pt>
                <c:pt idx="41">
                  <c:v>0.99669361960475278</c:v>
                </c:pt>
                <c:pt idx="42">
                  <c:v>0.99656057843882451</c:v>
                </c:pt>
                <c:pt idx="43">
                  <c:v>0.99642755503156566</c:v>
                </c:pt>
                <c:pt idx="44">
                  <c:v>0.99629454938061157</c:v>
                </c:pt>
                <c:pt idx="45">
                  <c:v>0.99616156148358304</c:v>
                </c:pt>
                <c:pt idx="46">
                  <c:v>0.99602859133811295</c:v>
                </c:pt>
                <c:pt idx="47">
                  <c:v>0.99589563894183164</c:v>
                </c:pt>
                <c:pt idx="48">
                  <c:v>0.99576270429236224</c:v>
                </c:pt>
                <c:pt idx="49">
                  <c:v>0.99562978738735597</c:v>
                </c:pt>
                <c:pt idx="50">
                  <c:v>0.9954968882244265</c:v>
                </c:pt>
              </c:numCache>
            </c:numRef>
          </c:yVal>
          <c:smooth val="1"/>
        </c:ser>
        <c:axId val="226491392"/>
        <c:axId val="226624640"/>
      </c:scatterChart>
      <c:valAx>
        <c:axId val="226491392"/>
        <c:scaling>
          <c:orientation val="minMax"/>
          <c:max val="6"/>
          <c:min val="1"/>
        </c:scaling>
        <c:axPos val="b"/>
        <c:title>
          <c:tx>
            <c:rich>
              <a:bodyPr/>
              <a:lstStyle/>
              <a:p>
                <a:pPr>
                  <a:defRPr sz="1700"/>
                </a:pPr>
                <a:r>
                  <a:rPr lang="en-US" sz="1700" dirty="0" smtClean="0"/>
                  <a:t>Recipient PVR</a:t>
                </a:r>
                <a:endParaRPr lang="en-US" sz="1700" dirty="0"/>
              </a:p>
            </c:rich>
          </c:tx>
        </c:title>
        <c:numFmt formatCode="#,##0" sourceLinked="0"/>
        <c:tickLblPos val="nextTo"/>
        <c:txPr>
          <a:bodyPr rot="0"/>
          <a:lstStyle/>
          <a:p>
            <a:pPr>
              <a:defRPr sz="1500" b="1"/>
            </a:pPr>
            <a:endParaRPr lang="en-US"/>
          </a:p>
        </c:txPr>
        <c:crossAx val="226624640"/>
        <c:crosses val="autoZero"/>
        <c:crossBetween val="midCat"/>
        <c:majorUnit val="1"/>
      </c:valAx>
      <c:valAx>
        <c:axId val="22662464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64913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596474113302266"/>
          <c:y val="3.3590551181102365E-2"/>
          <c:w val="0.85673065756161448"/>
          <c:h val="0.80129811898512671"/>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Sheet1!$A$2:$A$62</c:f>
              <c:numCache>
                <c:formatCode>General</c:formatCode>
                <c:ptCount val="61"/>
                <c:pt idx="0">
                  <c:v>120</c:v>
                </c:pt>
                <c:pt idx="1">
                  <c:v>126</c:v>
                </c:pt>
                <c:pt idx="2">
                  <c:v>132</c:v>
                </c:pt>
                <c:pt idx="3">
                  <c:v>138</c:v>
                </c:pt>
                <c:pt idx="4">
                  <c:v>144</c:v>
                </c:pt>
                <c:pt idx="5">
                  <c:v>150</c:v>
                </c:pt>
                <c:pt idx="6">
                  <c:v>156</c:v>
                </c:pt>
                <c:pt idx="7">
                  <c:v>162</c:v>
                </c:pt>
                <c:pt idx="8">
                  <c:v>168</c:v>
                </c:pt>
                <c:pt idx="9">
                  <c:v>174</c:v>
                </c:pt>
                <c:pt idx="10">
                  <c:v>180</c:v>
                </c:pt>
                <c:pt idx="11">
                  <c:v>186</c:v>
                </c:pt>
                <c:pt idx="12">
                  <c:v>192</c:v>
                </c:pt>
                <c:pt idx="13">
                  <c:v>198</c:v>
                </c:pt>
                <c:pt idx="14">
                  <c:v>204</c:v>
                </c:pt>
                <c:pt idx="15">
                  <c:v>210</c:v>
                </c:pt>
                <c:pt idx="16">
                  <c:v>216</c:v>
                </c:pt>
                <c:pt idx="17">
                  <c:v>222</c:v>
                </c:pt>
                <c:pt idx="18">
                  <c:v>228</c:v>
                </c:pt>
                <c:pt idx="19">
                  <c:v>234</c:v>
                </c:pt>
                <c:pt idx="20">
                  <c:v>240</c:v>
                </c:pt>
                <c:pt idx="21">
                  <c:v>245.99999999999997</c:v>
                </c:pt>
                <c:pt idx="22">
                  <c:v>252</c:v>
                </c:pt>
                <c:pt idx="23">
                  <c:v>258</c:v>
                </c:pt>
                <c:pt idx="24">
                  <c:v>264</c:v>
                </c:pt>
                <c:pt idx="25">
                  <c:v>270</c:v>
                </c:pt>
                <c:pt idx="26">
                  <c:v>276</c:v>
                </c:pt>
                <c:pt idx="27">
                  <c:v>282</c:v>
                </c:pt>
                <c:pt idx="28">
                  <c:v>288</c:v>
                </c:pt>
                <c:pt idx="29">
                  <c:v>294</c:v>
                </c:pt>
                <c:pt idx="30">
                  <c:v>300</c:v>
                </c:pt>
                <c:pt idx="31">
                  <c:v>306</c:v>
                </c:pt>
                <c:pt idx="32">
                  <c:v>312</c:v>
                </c:pt>
                <c:pt idx="33">
                  <c:v>318</c:v>
                </c:pt>
                <c:pt idx="34">
                  <c:v>324</c:v>
                </c:pt>
                <c:pt idx="35">
                  <c:v>330</c:v>
                </c:pt>
                <c:pt idx="36">
                  <c:v>336</c:v>
                </c:pt>
                <c:pt idx="37">
                  <c:v>342</c:v>
                </c:pt>
                <c:pt idx="38">
                  <c:v>348</c:v>
                </c:pt>
                <c:pt idx="39">
                  <c:v>354</c:v>
                </c:pt>
                <c:pt idx="40">
                  <c:v>360</c:v>
                </c:pt>
                <c:pt idx="41">
                  <c:v>366</c:v>
                </c:pt>
                <c:pt idx="42">
                  <c:v>372</c:v>
                </c:pt>
                <c:pt idx="43">
                  <c:v>378</c:v>
                </c:pt>
                <c:pt idx="44">
                  <c:v>384</c:v>
                </c:pt>
                <c:pt idx="45">
                  <c:v>390</c:v>
                </c:pt>
                <c:pt idx="46">
                  <c:v>396</c:v>
                </c:pt>
                <c:pt idx="47">
                  <c:v>402</c:v>
                </c:pt>
                <c:pt idx="48">
                  <c:v>408</c:v>
                </c:pt>
                <c:pt idx="49">
                  <c:v>414</c:v>
                </c:pt>
                <c:pt idx="50">
                  <c:v>420</c:v>
                </c:pt>
                <c:pt idx="51">
                  <c:v>426</c:v>
                </c:pt>
                <c:pt idx="52">
                  <c:v>432</c:v>
                </c:pt>
                <c:pt idx="53">
                  <c:v>438</c:v>
                </c:pt>
                <c:pt idx="54">
                  <c:v>444</c:v>
                </c:pt>
                <c:pt idx="55">
                  <c:v>450</c:v>
                </c:pt>
                <c:pt idx="56">
                  <c:v>456</c:v>
                </c:pt>
                <c:pt idx="57">
                  <c:v>462</c:v>
                </c:pt>
                <c:pt idx="58">
                  <c:v>468</c:v>
                </c:pt>
                <c:pt idx="59">
                  <c:v>474</c:v>
                </c:pt>
                <c:pt idx="60">
                  <c:v>480</c:v>
                </c:pt>
              </c:numCache>
            </c:numRef>
          </c:xVal>
          <c:yVal>
            <c:numRef>
              <c:f>Sheet1!$B$2:$B$62</c:f>
              <c:numCache>
                <c:formatCode>General</c:formatCode>
                <c:ptCount val="61"/>
                <c:pt idx="0">
                  <c:v>1.0968738246061873</c:v>
                </c:pt>
                <c:pt idx="1">
                  <c:v>1.0929793412001598</c:v>
                </c:pt>
                <c:pt idx="2">
                  <c:v>1.0890986852742426</c:v>
                </c:pt>
                <c:pt idx="3">
                  <c:v>1.0852318077335799</c:v>
                </c:pt>
                <c:pt idx="4">
                  <c:v>1.0813786596575798</c:v>
                </c:pt>
                <c:pt idx="5">
                  <c:v>1.0775391922993496</c:v>
                </c:pt>
                <c:pt idx="6">
                  <c:v>1.0737133570851201</c:v>
                </c:pt>
                <c:pt idx="7">
                  <c:v>1.0699011056135499</c:v>
                </c:pt>
                <c:pt idx="8">
                  <c:v>1.06610238965514</c:v>
                </c:pt>
                <c:pt idx="9">
                  <c:v>1.0623171611516644</c:v>
                </c:pt>
                <c:pt idx="10">
                  <c:v>1.0585453722154698</c:v>
                </c:pt>
                <c:pt idx="11">
                  <c:v>1.05478697512901</c:v>
                </c:pt>
                <c:pt idx="12">
                  <c:v>1.0510419223441099</c:v>
                </c:pt>
                <c:pt idx="13">
                  <c:v>1.0473101664814266</c:v>
                </c:pt>
                <c:pt idx="14">
                  <c:v>1.0435916603298214</c:v>
                </c:pt>
                <c:pt idx="15">
                  <c:v>1.0398863568458399</c:v>
                </c:pt>
                <c:pt idx="16">
                  <c:v>1.0361942091529626</c:v>
                </c:pt>
                <c:pt idx="17">
                  <c:v>1.0325151705412219</c:v>
                </c:pt>
                <c:pt idx="18">
                  <c:v>1.02884919446636</c:v>
                </c:pt>
                <c:pt idx="19">
                  <c:v>1.0251962345494801</c:v>
                </c:pt>
                <c:pt idx="20">
                  <c:v>1.02155624457635</c:v>
                </c:pt>
                <c:pt idx="21">
                  <c:v>1.0179291784967599</c:v>
                </c:pt>
                <c:pt idx="22">
                  <c:v>1.0143149904240498</c:v>
                </c:pt>
                <c:pt idx="23">
                  <c:v>1.0107136346344698</c:v>
                </c:pt>
                <c:pt idx="24">
                  <c:v>1.00712506556662</c:v>
                </c:pt>
                <c:pt idx="25">
                  <c:v>1.0035492378208433</c:v>
                </c:pt>
                <c:pt idx="26">
                  <c:v>0.99998610615871597</c:v>
                </c:pt>
                <c:pt idx="27">
                  <c:v>0.9964356255023975</c:v>
                </c:pt>
                <c:pt idx="28">
                  <c:v>0.99289775093411803</c:v>
                </c:pt>
                <c:pt idx="29">
                  <c:v>0.98937243769558625</c:v>
                </c:pt>
                <c:pt idx="30">
                  <c:v>0.98585964118741298</c:v>
                </c:pt>
                <c:pt idx="31">
                  <c:v>0.98235931696858825</c:v>
                </c:pt>
                <c:pt idx="32">
                  <c:v>0.97887142075585765</c:v>
                </c:pt>
                <c:pt idx="33">
                  <c:v>0.97539590842322565</c:v>
                </c:pt>
                <c:pt idx="34">
                  <c:v>0.971932736001348</c:v>
                </c:pt>
                <c:pt idx="35">
                  <c:v>0.96848185967700495</c:v>
                </c:pt>
                <c:pt idx="36">
                  <c:v>0.96504323579253304</c:v>
                </c:pt>
                <c:pt idx="37">
                  <c:v>0.961616820845276</c:v>
                </c:pt>
                <c:pt idx="38">
                  <c:v>0.95820257148703558</c:v>
                </c:pt>
                <c:pt idx="39">
                  <c:v>0.95480044452353086</c:v>
                </c:pt>
                <c:pt idx="40">
                  <c:v>0.95141039691381701</c:v>
                </c:pt>
                <c:pt idx="41">
                  <c:v>0.9480323857698012</c:v>
                </c:pt>
                <c:pt idx="42">
                  <c:v>0.94466636835565021</c:v>
                </c:pt>
                <c:pt idx="43">
                  <c:v>0.94131230208726313</c:v>
                </c:pt>
                <c:pt idx="44">
                  <c:v>0.93797014453174798</c:v>
                </c:pt>
                <c:pt idx="45">
                  <c:v>0.93463985340685296</c:v>
                </c:pt>
                <c:pt idx="46">
                  <c:v>0.93132138658045205</c:v>
                </c:pt>
                <c:pt idx="47">
                  <c:v>0.928014702070033</c:v>
                </c:pt>
                <c:pt idx="48">
                  <c:v>0.92471975804212503</c:v>
                </c:pt>
                <c:pt idx="49">
                  <c:v>0.92143651281179351</c:v>
                </c:pt>
                <c:pt idx="50">
                  <c:v>0.91816492484210366</c:v>
                </c:pt>
                <c:pt idx="51">
                  <c:v>0.91490495274360994</c:v>
                </c:pt>
                <c:pt idx="52">
                  <c:v>0.91165655527380662</c:v>
                </c:pt>
                <c:pt idx="53">
                  <c:v>0.90841969133662659</c:v>
                </c:pt>
                <c:pt idx="54">
                  <c:v>0.90519431998191957</c:v>
                </c:pt>
                <c:pt idx="55">
                  <c:v>0.901980400404927</c:v>
                </c:pt>
                <c:pt idx="56">
                  <c:v>0.89877789194576796</c:v>
                </c:pt>
                <c:pt idx="57">
                  <c:v>0.89558675408892074</c:v>
                </c:pt>
                <c:pt idx="58">
                  <c:v>0.89240694646273266</c:v>
                </c:pt>
                <c:pt idx="59">
                  <c:v>0.88923842883887505</c:v>
                </c:pt>
                <c:pt idx="60">
                  <c:v>0.88608116113184821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120</c:v>
                </c:pt>
                <c:pt idx="1">
                  <c:v>126</c:v>
                </c:pt>
                <c:pt idx="2">
                  <c:v>132</c:v>
                </c:pt>
                <c:pt idx="3">
                  <c:v>138</c:v>
                </c:pt>
                <c:pt idx="4">
                  <c:v>144</c:v>
                </c:pt>
                <c:pt idx="5">
                  <c:v>150</c:v>
                </c:pt>
                <c:pt idx="6">
                  <c:v>156</c:v>
                </c:pt>
                <c:pt idx="7">
                  <c:v>162</c:v>
                </c:pt>
                <c:pt idx="8">
                  <c:v>168</c:v>
                </c:pt>
                <c:pt idx="9">
                  <c:v>174</c:v>
                </c:pt>
                <c:pt idx="10">
                  <c:v>180</c:v>
                </c:pt>
                <c:pt idx="11">
                  <c:v>186</c:v>
                </c:pt>
                <c:pt idx="12">
                  <c:v>192</c:v>
                </c:pt>
                <c:pt idx="13">
                  <c:v>198</c:v>
                </c:pt>
                <c:pt idx="14">
                  <c:v>204</c:v>
                </c:pt>
                <c:pt idx="15">
                  <c:v>210</c:v>
                </c:pt>
                <c:pt idx="16">
                  <c:v>216</c:v>
                </c:pt>
                <c:pt idx="17">
                  <c:v>222</c:v>
                </c:pt>
                <c:pt idx="18">
                  <c:v>228</c:v>
                </c:pt>
                <c:pt idx="19">
                  <c:v>234</c:v>
                </c:pt>
                <c:pt idx="20">
                  <c:v>240</c:v>
                </c:pt>
                <c:pt idx="21">
                  <c:v>245.99999999999997</c:v>
                </c:pt>
                <c:pt idx="22">
                  <c:v>252</c:v>
                </c:pt>
                <c:pt idx="23">
                  <c:v>258</c:v>
                </c:pt>
                <c:pt idx="24">
                  <c:v>264</c:v>
                </c:pt>
                <c:pt idx="25">
                  <c:v>270</c:v>
                </c:pt>
                <c:pt idx="26">
                  <c:v>276</c:v>
                </c:pt>
                <c:pt idx="27">
                  <c:v>282</c:v>
                </c:pt>
                <c:pt idx="28">
                  <c:v>288</c:v>
                </c:pt>
                <c:pt idx="29">
                  <c:v>294</c:v>
                </c:pt>
                <c:pt idx="30">
                  <c:v>300</c:v>
                </c:pt>
                <c:pt idx="31">
                  <c:v>306</c:v>
                </c:pt>
                <c:pt idx="32">
                  <c:v>312</c:v>
                </c:pt>
                <c:pt idx="33">
                  <c:v>318</c:v>
                </c:pt>
                <c:pt idx="34">
                  <c:v>324</c:v>
                </c:pt>
                <c:pt idx="35">
                  <c:v>330</c:v>
                </c:pt>
                <c:pt idx="36">
                  <c:v>336</c:v>
                </c:pt>
                <c:pt idx="37">
                  <c:v>342</c:v>
                </c:pt>
                <c:pt idx="38">
                  <c:v>348</c:v>
                </c:pt>
                <c:pt idx="39">
                  <c:v>354</c:v>
                </c:pt>
                <c:pt idx="40">
                  <c:v>360</c:v>
                </c:pt>
                <c:pt idx="41">
                  <c:v>366</c:v>
                </c:pt>
                <c:pt idx="42">
                  <c:v>372</c:v>
                </c:pt>
                <c:pt idx="43">
                  <c:v>378</c:v>
                </c:pt>
                <c:pt idx="44">
                  <c:v>384</c:v>
                </c:pt>
                <c:pt idx="45">
                  <c:v>390</c:v>
                </c:pt>
                <c:pt idx="46">
                  <c:v>396</c:v>
                </c:pt>
                <c:pt idx="47">
                  <c:v>402</c:v>
                </c:pt>
                <c:pt idx="48">
                  <c:v>408</c:v>
                </c:pt>
                <c:pt idx="49">
                  <c:v>414</c:v>
                </c:pt>
                <c:pt idx="50">
                  <c:v>420</c:v>
                </c:pt>
                <c:pt idx="51">
                  <c:v>426</c:v>
                </c:pt>
                <c:pt idx="52">
                  <c:v>432</c:v>
                </c:pt>
                <c:pt idx="53">
                  <c:v>438</c:v>
                </c:pt>
                <c:pt idx="54">
                  <c:v>444</c:v>
                </c:pt>
                <c:pt idx="55">
                  <c:v>450</c:v>
                </c:pt>
                <c:pt idx="56">
                  <c:v>456</c:v>
                </c:pt>
                <c:pt idx="57">
                  <c:v>462</c:v>
                </c:pt>
                <c:pt idx="58">
                  <c:v>468</c:v>
                </c:pt>
                <c:pt idx="59">
                  <c:v>474</c:v>
                </c:pt>
                <c:pt idx="60">
                  <c:v>480</c:v>
                </c:pt>
              </c:numCache>
            </c:numRef>
          </c:xVal>
          <c:yVal>
            <c:numRef>
              <c:f>Sheet1!$C$2:$C$62</c:f>
              <c:numCache>
                <c:formatCode>General</c:formatCode>
                <c:ptCount val="61"/>
                <c:pt idx="0">
                  <c:v>0.99991369166485999</c:v>
                </c:pt>
                <c:pt idx="1">
                  <c:v>0.99991701157724666</c:v>
                </c:pt>
                <c:pt idx="2">
                  <c:v>0.99992033150066251</c:v>
                </c:pt>
                <c:pt idx="3">
                  <c:v>0.99992365143509965</c:v>
                </c:pt>
                <c:pt idx="4">
                  <c:v>0.99992697138055797</c:v>
                </c:pt>
                <c:pt idx="5">
                  <c:v>0.99993029133703959</c:v>
                </c:pt>
                <c:pt idx="6">
                  <c:v>0.99993361130454395</c:v>
                </c:pt>
                <c:pt idx="7">
                  <c:v>0.99993693128307204</c:v>
                </c:pt>
                <c:pt idx="8">
                  <c:v>0.99994025127262198</c:v>
                </c:pt>
                <c:pt idx="9">
                  <c:v>0.99994357127319933</c:v>
                </c:pt>
                <c:pt idx="10">
                  <c:v>0.99994689128479364</c:v>
                </c:pt>
                <c:pt idx="11">
                  <c:v>0.99995021130741302</c:v>
                </c:pt>
                <c:pt idx="12">
                  <c:v>0.99995353134105458</c:v>
                </c:pt>
                <c:pt idx="13">
                  <c:v>0.99995685138572199</c:v>
                </c:pt>
                <c:pt idx="14">
                  <c:v>0.99996017144141058</c:v>
                </c:pt>
                <c:pt idx="15">
                  <c:v>0.99996349150812303</c:v>
                </c:pt>
                <c:pt idx="16">
                  <c:v>0.99996681158585898</c:v>
                </c:pt>
                <c:pt idx="17">
                  <c:v>0.99997013167461801</c:v>
                </c:pt>
                <c:pt idx="18">
                  <c:v>0.999973451774401</c:v>
                </c:pt>
                <c:pt idx="19">
                  <c:v>0.99997677188520151</c:v>
                </c:pt>
                <c:pt idx="20">
                  <c:v>0.99998009200703597</c:v>
                </c:pt>
                <c:pt idx="21">
                  <c:v>0.99998341213989295</c:v>
                </c:pt>
                <c:pt idx="22">
                  <c:v>0.999986732283765</c:v>
                </c:pt>
                <c:pt idx="23">
                  <c:v>0.99999005243866779</c:v>
                </c:pt>
                <c:pt idx="24">
                  <c:v>0.99999337260459398</c:v>
                </c:pt>
                <c:pt idx="25">
                  <c:v>0.99999669278153502</c:v>
                </c:pt>
                <c:pt idx="26">
                  <c:v>0.99997219954132266</c:v>
                </c:pt>
                <c:pt idx="27">
                  <c:v>0.99288064633186102</c:v>
                </c:pt>
                <c:pt idx="28">
                  <c:v>0.98583938464744558</c:v>
                </c:pt>
                <c:pt idx="29">
                  <c:v>0.97884805783314766</c:v>
                </c:pt>
                <c:pt idx="30">
                  <c:v>0.97190631176331099</c:v>
                </c:pt>
                <c:pt idx="31">
                  <c:v>0.96501379482369398</c:v>
                </c:pt>
                <c:pt idx="32">
                  <c:v>0.95817015789359394</c:v>
                </c:pt>
                <c:pt idx="33">
                  <c:v>0.95137505432817582</c:v>
                </c:pt>
                <c:pt idx="34">
                  <c:v>0.94462813994092898</c:v>
                </c:pt>
                <c:pt idx="35">
                  <c:v>0.93792907298624595</c:v>
                </c:pt>
                <c:pt idx="36">
                  <c:v>0.93127751414207305</c:v>
                </c:pt>
                <c:pt idx="37">
                  <c:v>0.92467312649275102</c:v>
                </c:pt>
                <c:pt idx="38">
                  <c:v>0.91811557551193956</c:v>
                </c:pt>
                <c:pt idx="39">
                  <c:v>0.91160452904568101</c:v>
                </c:pt>
                <c:pt idx="40">
                  <c:v>0.90513965729556778</c:v>
                </c:pt>
                <c:pt idx="41">
                  <c:v>0.89872063280203163</c:v>
                </c:pt>
                <c:pt idx="42">
                  <c:v>0.89234713042778202</c:v>
                </c:pt>
                <c:pt idx="43">
                  <c:v>0.88601882734131199</c:v>
                </c:pt>
                <c:pt idx="44">
                  <c:v>0.87973540300056086</c:v>
                </c:pt>
                <c:pt idx="45">
                  <c:v>0.87349653913664949</c:v>
                </c:pt>
                <c:pt idx="46">
                  <c:v>0.86730191973781801</c:v>
                </c:pt>
                <c:pt idx="47">
                  <c:v>0.86115123103336233</c:v>
                </c:pt>
                <c:pt idx="48">
                  <c:v>0.85504416147775497</c:v>
                </c:pt>
                <c:pt idx="49">
                  <c:v>0.84898040173489164</c:v>
                </c:pt>
                <c:pt idx="50">
                  <c:v>0.84295964466239126</c:v>
                </c:pt>
                <c:pt idx="51">
                  <c:v>0.8369815852960395</c:v>
                </c:pt>
                <c:pt idx="52">
                  <c:v>0.83104592083438078</c:v>
                </c:pt>
                <c:pt idx="53">
                  <c:v>0.82515235062331604</c:v>
                </c:pt>
                <c:pt idx="54">
                  <c:v>0.81930057614094098</c:v>
                </c:pt>
                <c:pt idx="55">
                  <c:v>0.81349030098237796</c:v>
                </c:pt>
                <c:pt idx="56">
                  <c:v>0.80772123084478786</c:v>
                </c:pt>
                <c:pt idx="57">
                  <c:v>0.80199307351243065</c:v>
                </c:pt>
                <c:pt idx="58">
                  <c:v>0.79630553884192157</c:v>
                </c:pt>
                <c:pt idx="59">
                  <c:v>0.79065833874748004</c:v>
                </c:pt>
                <c:pt idx="60">
                  <c:v>0.78505118718636058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Sheet1!$A$2:$A$62</c:f>
              <c:numCache>
                <c:formatCode>General</c:formatCode>
                <c:ptCount val="61"/>
                <c:pt idx="0">
                  <c:v>120</c:v>
                </c:pt>
                <c:pt idx="1">
                  <c:v>126</c:v>
                </c:pt>
                <c:pt idx="2">
                  <c:v>132</c:v>
                </c:pt>
                <c:pt idx="3">
                  <c:v>138</c:v>
                </c:pt>
                <c:pt idx="4">
                  <c:v>144</c:v>
                </c:pt>
                <c:pt idx="5">
                  <c:v>150</c:v>
                </c:pt>
                <c:pt idx="6">
                  <c:v>156</c:v>
                </c:pt>
                <c:pt idx="7">
                  <c:v>162</c:v>
                </c:pt>
                <c:pt idx="8">
                  <c:v>168</c:v>
                </c:pt>
                <c:pt idx="9">
                  <c:v>174</c:v>
                </c:pt>
                <c:pt idx="10">
                  <c:v>180</c:v>
                </c:pt>
                <c:pt idx="11">
                  <c:v>186</c:v>
                </c:pt>
                <c:pt idx="12">
                  <c:v>192</c:v>
                </c:pt>
                <c:pt idx="13">
                  <c:v>198</c:v>
                </c:pt>
                <c:pt idx="14">
                  <c:v>204</c:v>
                </c:pt>
                <c:pt idx="15">
                  <c:v>210</c:v>
                </c:pt>
                <c:pt idx="16">
                  <c:v>216</c:v>
                </c:pt>
                <c:pt idx="17">
                  <c:v>222</c:v>
                </c:pt>
                <c:pt idx="18">
                  <c:v>228</c:v>
                </c:pt>
                <c:pt idx="19">
                  <c:v>234</c:v>
                </c:pt>
                <c:pt idx="20">
                  <c:v>240</c:v>
                </c:pt>
                <c:pt idx="21">
                  <c:v>245.99999999999997</c:v>
                </c:pt>
                <c:pt idx="22">
                  <c:v>252</c:v>
                </c:pt>
                <c:pt idx="23">
                  <c:v>258</c:v>
                </c:pt>
                <c:pt idx="24">
                  <c:v>264</c:v>
                </c:pt>
                <c:pt idx="25">
                  <c:v>270</c:v>
                </c:pt>
                <c:pt idx="26">
                  <c:v>276</c:v>
                </c:pt>
                <c:pt idx="27">
                  <c:v>282</c:v>
                </c:pt>
                <c:pt idx="28">
                  <c:v>288</c:v>
                </c:pt>
                <c:pt idx="29">
                  <c:v>294</c:v>
                </c:pt>
                <c:pt idx="30">
                  <c:v>300</c:v>
                </c:pt>
                <c:pt idx="31">
                  <c:v>306</c:v>
                </c:pt>
                <c:pt idx="32">
                  <c:v>312</c:v>
                </c:pt>
                <c:pt idx="33">
                  <c:v>318</c:v>
                </c:pt>
                <c:pt idx="34">
                  <c:v>324</c:v>
                </c:pt>
                <c:pt idx="35">
                  <c:v>330</c:v>
                </c:pt>
                <c:pt idx="36">
                  <c:v>336</c:v>
                </c:pt>
                <c:pt idx="37">
                  <c:v>342</c:v>
                </c:pt>
                <c:pt idx="38">
                  <c:v>348</c:v>
                </c:pt>
                <c:pt idx="39">
                  <c:v>354</c:v>
                </c:pt>
                <c:pt idx="40">
                  <c:v>360</c:v>
                </c:pt>
                <c:pt idx="41">
                  <c:v>366</c:v>
                </c:pt>
                <c:pt idx="42">
                  <c:v>372</c:v>
                </c:pt>
                <c:pt idx="43">
                  <c:v>378</c:v>
                </c:pt>
                <c:pt idx="44">
                  <c:v>384</c:v>
                </c:pt>
                <c:pt idx="45">
                  <c:v>390</c:v>
                </c:pt>
                <c:pt idx="46">
                  <c:v>396</c:v>
                </c:pt>
                <c:pt idx="47">
                  <c:v>402</c:v>
                </c:pt>
                <c:pt idx="48">
                  <c:v>408</c:v>
                </c:pt>
                <c:pt idx="49">
                  <c:v>414</c:v>
                </c:pt>
                <c:pt idx="50">
                  <c:v>420</c:v>
                </c:pt>
                <c:pt idx="51">
                  <c:v>426</c:v>
                </c:pt>
                <c:pt idx="52">
                  <c:v>432</c:v>
                </c:pt>
                <c:pt idx="53">
                  <c:v>438</c:v>
                </c:pt>
                <c:pt idx="54">
                  <c:v>444</c:v>
                </c:pt>
                <c:pt idx="55">
                  <c:v>450</c:v>
                </c:pt>
                <c:pt idx="56">
                  <c:v>456</c:v>
                </c:pt>
                <c:pt idx="57">
                  <c:v>462</c:v>
                </c:pt>
                <c:pt idx="58">
                  <c:v>468</c:v>
                </c:pt>
                <c:pt idx="59">
                  <c:v>474</c:v>
                </c:pt>
                <c:pt idx="60">
                  <c:v>480</c:v>
                </c:pt>
              </c:numCache>
            </c:numRef>
          </c:xVal>
          <c:yVal>
            <c:numRef>
              <c:f>Sheet1!$D$2:$D$62</c:f>
              <c:numCache>
                <c:formatCode>General</c:formatCode>
                <c:ptCount val="61"/>
                <c:pt idx="0">
                  <c:v>1.2032360364052599</c:v>
                </c:pt>
                <c:pt idx="1">
                  <c:v>1.1947029868068728</c:v>
                </c:pt>
                <c:pt idx="2">
                  <c:v>1.1862304514660473</c:v>
                </c:pt>
                <c:pt idx="3">
                  <c:v>1.1778180012308141</c:v>
                </c:pt>
                <c:pt idx="4">
                  <c:v>1.16946520999258</c:v>
                </c:pt>
                <c:pt idx="5">
                  <c:v>1.1611716546646598</c:v>
                </c:pt>
                <c:pt idx="6">
                  <c:v>1.15293691516075</c:v>
                </c:pt>
                <c:pt idx="7">
                  <c:v>1.1447605743737221</c:v>
                </c:pt>
                <c:pt idx="8">
                  <c:v>1.1366422181544098</c:v>
                </c:pt>
                <c:pt idx="9">
                  <c:v>1.1285814352907901</c:v>
                </c:pt>
                <c:pt idx="10">
                  <c:v>1.1205778174869601</c:v>
                </c:pt>
                <c:pt idx="11">
                  <c:v>1.1126309593426</c:v>
                </c:pt>
                <c:pt idx="12">
                  <c:v>1.1047404583323799</c:v>
                </c:pt>
                <c:pt idx="13">
                  <c:v>1.0969059147855773</c:v>
                </c:pt>
                <c:pt idx="14">
                  <c:v>1.0891269318657901</c:v>
                </c:pt>
                <c:pt idx="15">
                  <c:v>1.0814031155509698</c:v>
                </c:pt>
                <c:pt idx="16">
                  <c:v>1.0737340746132999</c:v>
                </c:pt>
                <c:pt idx="17">
                  <c:v>1.0661194205994899</c:v>
                </c:pt>
                <c:pt idx="18">
                  <c:v>1.0585587678110566</c:v>
                </c:pt>
                <c:pt idx="19">
                  <c:v>1.05105173328477</c:v>
                </c:pt>
                <c:pt idx="20">
                  <c:v>1.0435979367733201</c:v>
                </c:pt>
                <c:pt idx="21">
                  <c:v>1.03619700072599</c:v>
                </c:pt>
                <c:pt idx="22">
                  <c:v>1.0288485502695599</c:v>
                </c:pt>
                <c:pt idx="23">
                  <c:v>1.0215522131893198</c:v>
                </c:pt>
                <c:pt idx="24">
                  <c:v>1.0143076199102301</c:v>
                </c:pt>
                <c:pt idx="25">
                  <c:v>1.0071144034781498</c:v>
                </c:pt>
                <c:pt idx="26">
                  <c:v>1.0000000129695099</c:v>
                </c:pt>
                <c:pt idx="27">
                  <c:v>1.0000033331685001</c:v>
                </c:pt>
                <c:pt idx="28">
                  <c:v>1.0000066533785199</c:v>
                </c:pt>
                <c:pt idx="29">
                  <c:v>1.00000997359956</c:v>
                </c:pt>
                <c:pt idx="30">
                  <c:v>1.00001329383163</c:v>
                </c:pt>
                <c:pt idx="31">
                  <c:v>1.00001661407471</c:v>
                </c:pt>
                <c:pt idx="32">
                  <c:v>1.0000199343288398</c:v>
                </c:pt>
                <c:pt idx="33">
                  <c:v>1.0000232545939698</c:v>
                </c:pt>
                <c:pt idx="34">
                  <c:v>1.00002657487013</c:v>
                </c:pt>
                <c:pt idx="35">
                  <c:v>1.0000298951573026</c:v>
                </c:pt>
                <c:pt idx="36">
                  <c:v>1.0000332154555198</c:v>
                </c:pt>
                <c:pt idx="37">
                  <c:v>1.00003653576475</c:v>
                </c:pt>
                <c:pt idx="38">
                  <c:v>1.0000398560850099</c:v>
                </c:pt>
                <c:pt idx="39">
                  <c:v>1.0000431764162985</c:v>
                </c:pt>
                <c:pt idx="40">
                  <c:v>1.0000464967586</c:v>
                </c:pt>
                <c:pt idx="41">
                  <c:v>1.0000498171119299</c:v>
                </c:pt>
                <c:pt idx="42">
                  <c:v>1.0000531374762873</c:v>
                </c:pt>
                <c:pt idx="43">
                  <c:v>1.00005645785166</c:v>
                </c:pt>
                <c:pt idx="44">
                  <c:v>1.00005977823806</c:v>
                </c:pt>
                <c:pt idx="45">
                  <c:v>1.0000630986354826</c:v>
                </c:pt>
                <c:pt idx="46">
                  <c:v>1.0000664190439399</c:v>
                </c:pt>
                <c:pt idx="47">
                  <c:v>1.0000697394634199</c:v>
                </c:pt>
                <c:pt idx="48">
                  <c:v>1.00007305989392</c:v>
                </c:pt>
                <c:pt idx="49">
                  <c:v>1.0000763803354398</c:v>
                </c:pt>
                <c:pt idx="50">
                  <c:v>1.0000797007879898</c:v>
                </c:pt>
                <c:pt idx="51">
                  <c:v>1.0000830212515719</c:v>
                </c:pt>
                <c:pt idx="52">
                  <c:v>1.0000863417261601</c:v>
                </c:pt>
                <c:pt idx="53">
                  <c:v>1.0000896622117901</c:v>
                </c:pt>
                <c:pt idx="54">
                  <c:v>1.0000929827084299</c:v>
                </c:pt>
                <c:pt idx="55">
                  <c:v>1.0000963032161099</c:v>
                </c:pt>
                <c:pt idx="56">
                  <c:v>1.0000996237347999</c:v>
                </c:pt>
                <c:pt idx="57">
                  <c:v>1.0001029442645266</c:v>
                </c:pt>
                <c:pt idx="58">
                  <c:v>1.0001062648052701</c:v>
                </c:pt>
                <c:pt idx="59">
                  <c:v>1.0001095853570399</c:v>
                </c:pt>
                <c:pt idx="60">
                  <c:v>1.0001129059198401</c:v>
                </c:pt>
              </c:numCache>
            </c:numRef>
          </c:yVal>
          <c:smooth val="1"/>
        </c:ser>
        <c:axId val="226827264"/>
        <c:axId val="226854016"/>
      </c:scatterChart>
      <c:valAx>
        <c:axId val="226827264"/>
        <c:scaling>
          <c:orientation val="minMax"/>
          <c:max val="360"/>
          <c:min val="120"/>
        </c:scaling>
        <c:axPos val="b"/>
        <c:title>
          <c:tx>
            <c:rich>
              <a:bodyPr/>
              <a:lstStyle/>
              <a:p>
                <a:pPr>
                  <a:defRPr sz="1700"/>
                </a:pPr>
                <a:r>
                  <a:rPr lang="en-US" sz="1700" dirty="0" smtClean="0"/>
                  <a:t>Ischemia</a:t>
                </a:r>
                <a:r>
                  <a:rPr lang="en-US" sz="1700" baseline="0" dirty="0" smtClean="0"/>
                  <a:t> time (minutes)</a:t>
                </a:r>
                <a:endParaRPr lang="en-US" sz="1700" dirty="0"/>
              </a:p>
            </c:rich>
          </c:tx>
        </c:title>
        <c:numFmt formatCode="#,##0" sourceLinked="0"/>
        <c:tickLblPos val="nextTo"/>
        <c:txPr>
          <a:bodyPr rot="0"/>
          <a:lstStyle/>
          <a:p>
            <a:pPr>
              <a:defRPr sz="1500" b="1"/>
            </a:pPr>
            <a:endParaRPr lang="en-US"/>
          </a:p>
        </c:txPr>
        <c:crossAx val="226854016"/>
        <c:crosses val="autoZero"/>
        <c:crossBetween val="midCat"/>
        <c:majorUnit val="30"/>
      </c:valAx>
      <c:valAx>
        <c:axId val="226854016"/>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2682726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8505"/>
          <c:h val="0.73102895341208185"/>
        </c:manualLayout>
      </c:layout>
      <c:barChart>
        <c:barDir val="col"/>
        <c:grouping val="percentStacked"/>
        <c:ser>
          <c:idx val="0"/>
          <c:order val="0"/>
          <c:tx>
            <c:strRef>
              <c:f>Sheet1!$A$2</c:f>
              <c:strCache>
                <c:ptCount val="1"/>
                <c:pt idx="0">
                  <c:v>18-34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2354</c:v>
                </c:pt>
                <c:pt idx="1">
                  <c:v>2441</c:v>
                </c:pt>
                <c:pt idx="2">
                  <c:v>474</c:v>
                </c:pt>
              </c:numCache>
            </c:numRef>
          </c:val>
        </c:ser>
        <c:ser>
          <c:idx val="1"/>
          <c:order val="1"/>
          <c:tx>
            <c:strRef>
              <c:f>Sheet1!$A$3</c:f>
              <c:strCache>
                <c:ptCount val="1"/>
                <c:pt idx="0">
                  <c:v>35-49 years</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2754</c:v>
                </c:pt>
                <c:pt idx="1">
                  <c:v>3227</c:v>
                </c:pt>
                <c:pt idx="2">
                  <c:v>484</c:v>
                </c:pt>
              </c:numCache>
            </c:numRef>
          </c:val>
        </c:ser>
        <c:ser>
          <c:idx val="2"/>
          <c:order val="2"/>
          <c:tx>
            <c:strRef>
              <c:f>Sheet1!$A$4</c:f>
              <c:strCache>
                <c:ptCount val="1"/>
                <c:pt idx="0">
                  <c:v>50-59 years</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4255</c:v>
                </c:pt>
                <c:pt idx="1">
                  <c:v>5748</c:v>
                </c:pt>
                <c:pt idx="2">
                  <c:v>716</c:v>
                </c:pt>
              </c:numCache>
            </c:numRef>
          </c:val>
        </c:ser>
        <c:ser>
          <c:idx val="3"/>
          <c:order val="3"/>
          <c:tx>
            <c:strRef>
              <c:f>Sheet1!$A$5</c:f>
              <c:strCache>
                <c:ptCount val="1"/>
                <c:pt idx="0">
                  <c:v>60-65 years</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cat>
            <c:strRef>
              <c:f>Sheet1!$B$1:$D$1</c:f>
              <c:strCache>
                <c:ptCount val="3"/>
                <c:pt idx="0">
                  <c:v>Europe</c:v>
                </c:pt>
                <c:pt idx="1">
                  <c:v>North America</c:v>
                </c:pt>
                <c:pt idx="2">
                  <c:v>Other</c:v>
                </c:pt>
              </c:strCache>
            </c:strRef>
          </c:cat>
          <c:val>
            <c:numRef>
              <c:f>Sheet1!$B$5:$D$5</c:f>
              <c:numCache>
                <c:formatCode>General</c:formatCode>
                <c:ptCount val="3"/>
                <c:pt idx="0">
                  <c:v>1882</c:v>
                </c:pt>
                <c:pt idx="1">
                  <c:v>4721</c:v>
                </c:pt>
                <c:pt idx="2">
                  <c:v>356</c:v>
                </c:pt>
              </c:numCache>
            </c:numRef>
          </c:val>
        </c:ser>
        <c:ser>
          <c:idx val="4"/>
          <c:order val="4"/>
          <c:tx>
            <c:strRef>
              <c:f>Sheet1!$A$6</c:f>
              <c:strCache>
                <c:ptCount val="1"/>
                <c:pt idx="0">
                  <c:v>&gt;65 years</c:v>
                </c:pt>
              </c:strCache>
            </c:strRef>
          </c:tx>
          <c:spPr>
            <a:gradFill flip="none" rotWithShape="1">
              <a:gsLst>
                <a:gs pos="0">
                  <a:srgbClr val="7030A0"/>
                </a:gs>
                <a:gs pos="50000">
                  <a:srgbClr val="9966FF"/>
                </a:gs>
                <a:gs pos="100000">
                  <a:srgbClr val="7030A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Sheet1!$B$6:$D$6</c:f>
              <c:numCache>
                <c:formatCode>General</c:formatCode>
                <c:ptCount val="3"/>
                <c:pt idx="0">
                  <c:v>216</c:v>
                </c:pt>
                <c:pt idx="1">
                  <c:v>2027</c:v>
                </c:pt>
                <c:pt idx="2">
                  <c:v>57</c:v>
                </c:pt>
              </c:numCache>
            </c:numRef>
          </c:val>
        </c:ser>
        <c:gapWidth val="40"/>
        <c:overlap val="100"/>
        <c:axId val="167314944"/>
        <c:axId val="167396864"/>
      </c:barChart>
      <c:catAx>
        <c:axId val="167314944"/>
        <c:scaling>
          <c:orientation val="minMax"/>
        </c:scaling>
        <c:axPos val="b"/>
        <c:tickLblPos val="nextTo"/>
        <c:txPr>
          <a:bodyPr/>
          <a:lstStyle/>
          <a:p>
            <a:pPr>
              <a:defRPr sz="1500" b="1"/>
            </a:pPr>
            <a:endParaRPr lang="en-US"/>
          </a:p>
        </c:txPr>
        <c:crossAx val="167396864"/>
        <c:crosses val="autoZero"/>
        <c:auto val="1"/>
        <c:lblAlgn val="ctr"/>
        <c:lblOffset val="100"/>
      </c:catAx>
      <c:valAx>
        <c:axId val="16739686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title>
        <c:numFmt formatCode="0%" sourceLinked="1"/>
        <c:tickLblPos val="nextTo"/>
        <c:txPr>
          <a:bodyPr/>
          <a:lstStyle/>
          <a:p>
            <a:pPr>
              <a:defRPr sz="1500" b="1"/>
            </a:pPr>
            <a:endParaRPr lang="en-US"/>
          </a:p>
        </c:txPr>
        <c:crossAx val="167314944"/>
        <c:crosses val="autoZero"/>
        <c:crossBetween val="between"/>
        <c:majorUnit val="0.2"/>
      </c:valAx>
      <c:spPr>
        <a:solidFill>
          <a:srgbClr val="000000"/>
        </a:solidFill>
        <a:ln w="12700">
          <a:solidFill>
            <a:srgbClr val="FFFFFF"/>
          </a:solidFill>
        </a:ln>
      </c:spPr>
    </c:plotArea>
    <c:legend>
      <c:legendPos val="t"/>
      <c:layout>
        <c:manualLayout>
          <c:xMode val="edge"/>
          <c:yMode val="edge"/>
          <c:x val="0.12642042471963733"/>
          <c:y val="4.6874999999999986E-2"/>
          <c:w val="0.81145836315915054"/>
          <c:h val="5.8834071522309732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3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36"/>
          <c:h val="0.80568876471086259"/>
        </c:manualLayout>
      </c:layout>
      <c:scatterChart>
        <c:scatterStyle val="smoothMarker"/>
        <c:ser>
          <c:idx val="0"/>
          <c:order val="0"/>
          <c:tx>
            <c:strRef>
              <c:f>Sheet1!$A$1</c:f>
              <c:strCache>
                <c:ptCount val="1"/>
                <c:pt idx="0">
                  <c:v>Recipient Age</c:v>
                </c:pt>
              </c:strCache>
            </c:strRef>
          </c:tx>
          <c:spPr>
            <a:ln w="41275">
              <a:solidFill>
                <a:srgbClr val="00FF00"/>
              </a:solidFill>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Sheet1!$B$2:$B$47</c:f>
              <c:numCache>
                <c:formatCode>General</c:formatCode>
                <c:ptCount val="46"/>
                <c:pt idx="0">
                  <c:v>1.1739888416886901</c:v>
                </c:pt>
                <c:pt idx="1">
                  <c:v>1.1582180856779201</c:v>
                </c:pt>
                <c:pt idx="2">
                  <c:v>1.1426591858077901</c:v>
                </c:pt>
                <c:pt idx="3">
                  <c:v>1.1273092961129902</c:v>
                </c:pt>
                <c:pt idx="4">
                  <c:v>1.1121656088594698</c:v>
                </c:pt>
                <c:pt idx="5">
                  <c:v>1.0972253540307599</c:v>
                </c:pt>
                <c:pt idx="6">
                  <c:v>1.0824857988213901</c:v>
                </c:pt>
                <c:pt idx="7">
                  <c:v>1.0679442471369689</c:v>
                </c:pt>
                <c:pt idx="8">
                  <c:v>1.05359803910107</c:v>
                </c:pt>
                <c:pt idx="9">
                  <c:v>1.0394445505685999</c:v>
                </c:pt>
                <c:pt idx="10">
                  <c:v>1.0254811926459158</c:v>
                </c:pt>
                <c:pt idx="11">
                  <c:v>1.0117054112171933</c:v>
                </c:pt>
                <c:pt idx="12">
                  <c:v>0.99814404271238499</c:v>
                </c:pt>
                <c:pt idx="13">
                  <c:v>0.98493825135243951</c:v>
                </c:pt>
                <c:pt idx="14">
                  <c:v>0.97225025777201501</c:v>
                </c:pt>
                <c:pt idx="15">
                  <c:v>0.96023392701105958</c:v>
                </c:pt>
                <c:pt idx="16">
                  <c:v>0.94903576918203958</c:v>
                </c:pt>
                <c:pt idx="17">
                  <c:v>0.93879617270269999</c:v>
                </c:pt>
                <c:pt idx="18">
                  <c:v>0.92965085469444853</c:v>
                </c:pt>
                <c:pt idx="19">
                  <c:v>0.92173251421801405</c:v>
                </c:pt>
                <c:pt idx="20">
                  <c:v>0.91517269157132297</c:v>
                </c:pt>
                <c:pt idx="21">
                  <c:v>0.91010384320520898</c:v>
                </c:pt>
                <c:pt idx="22">
                  <c:v>0.90666161900300746</c:v>
                </c:pt>
                <c:pt idx="23">
                  <c:v>0.90498742078619898</c:v>
                </c:pt>
                <c:pt idx="24">
                  <c:v>0.90523121283769703</c:v>
                </c:pt>
                <c:pt idx="25">
                  <c:v>0.907554687682818</c:v>
                </c:pt>
                <c:pt idx="26">
                  <c:v>0.91213481075689362</c:v>
                </c:pt>
                <c:pt idx="27">
                  <c:v>0.91916788710295627</c:v>
                </c:pt>
                <c:pt idx="28">
                  <c:v>0.92887413893926596</c:v>
                </c:pt>
                <c:pt idx="29">
                  <c:v>0.9415031206575275</c:v>
                </c:pt>
                <c:pt idx="30">
                  <c:v>0.95733988933915204</c:v>
                </c:pt>
                <c:pt idx="31">
                  <c:v>0.97671237974867797</c:v>
                </c:pt>
                <c:pt idx="32">
                  <c:v>1</c:v>
                </c:pt>
                <c:pt idx="33">
                  <c:v>1.0275503898420399</c:v>
                </c:pt>
                <c:pt idx="34">
                  <c:v>1.0593872200182162</c:v>
                </c:pt>
                <c:pt idx="35">
                  <c:v>1.09545329145875</c:v>
                </c:pt>
                <c:pt idx="36">
                  <c:v>1.13568945900853</c:v>
                </c:pt>
                <c:pt idx="37">
                  <c:v>1.1800243516590698</c:v>
                </c:pt>
                <c:pt idx="38">
                  <c:v>1.2283638833572998</c:v>
                </c:pt>
                <c:pt idx="39">
                  <c:v>1.2805805061069069</c:v>
                </c:pt>
                <c:pt idx="40">
                  <c:v>1.3365018798520201</c:v>
                </c:pt>
                <c:pt idx="41">
                  <c:v>1.3958994596297898</c:v>
                </c:pt>
                <c:pt idx="42">
                  <c:v>1.4584771174745799</c:v>
                </c:pt>
                <c:pt idx="43">
                  <c:v>1.523954338577143</c:v>
                </c:pt>
                <c:pt idx="44">
                  <c:v>1.5923710238852762</c:v>
                </c:pt>
                <c:pt idx="45">
                  <c:v>1.6638593100976637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Sheet1!$C$2:$C$47</c:f>
              <c:numCache>
                <c:formatCode>General</c:formatCode>
                <c:ptCount val="46"/>
                <c:pt idx="0">
                  <c:v>0.93174715547674003</c:v>
                </c:pt>
                <c:pt idx="1">
                  <c:v>0.92753696847219158</c:v>
                </c:pt>
                <c:pt idx="2">
                  <c:v>0.92333381434564399</c:v>
                </c:pt>
                <c:pt idx="3">
                  <c:v>0.91913619452116058</c:v>
                </c:pt>
                <c:pt idx="4">
                  <c:v>0.91494235312408545</c:v>
                </c:pt>
                <c:pt idx="5">
                  <c:v>0.91075021661423272</c:v>
                </c:pt>
                <c:pt idx="6">
                  <c:v>0.90655731588486377</c:v>
                </c:pt>
                <c:pt idx="7">
                  <c:v>0.90236068469619002</c:v>
                </c:pt>
                <c:pt idx="8">
                  <c:v>0.89815672578980643</c:v>
                </c:pt>
                <c:pt idx="9">
                  <c:v>0.89394103231199473</c:v>
                </c:pt>
                <c:pt idx="10">
                  <c:v>0.88970814661671604</c:v>
                </c:pt>
                <c:pt idx="11">
                  <c:v>0.88545123010476801</c:v>
                </c:pt>
                <c:pt idx="12">
                  <c:v>0.88118294914328643</c:v>
                </c:pt>
                <c:pt idx="13">
                  <c:v>0.87699923388865653</c:v>
                </c:pt>
                <c:pt idx="14">
                  <c:v>0.87301565551866145</c:v>
                </c:pt>
                <c:pt idx="15">
                  <c:v>0.86934666568085694</c:v>
                </c:pt>
                <c:pt idx="16">
                  <c:v>0.86610640318678445</c:v>
                </c:pt>
                <c:pt idx="17">
                  <c:v>0.86340980240345433</c:v>
                </c:pt>
                <c:pt idx="18">
                  <c:v>0.86137405937414846</c:v>
                </c:pt>
                <c:pt idx="19">
                  <c:v>0.86012052244141746</c:v>
                </c:pt>
                <c:pt idx="20">
                  <c:v>0.85977709433535365</c:v>
                </c:pt>
                <c:pt idx="21">
                  <c:v>0.86048123491877504</c:v>
                </c:pt>
                <c:pt idx="22">
                  <c:v>0.86238361084279602</c:v>
                </c:pt>
                <c:pt idx="23">
                  <c:v>0.86565246448584965</c:v>
                </c:pt>
                <c:pt idx="24">
                  <c:v>0.87047859550661</c:v>
                </c:pt>
                <c:pt idx="25">
                  <c:v>0.87708085267273372</c:v>
                </c:pt>
                <c:pt idx="26">
                  <c:v>0.88571186937892599</c:v>
                </c:pt>
                <c:pt idx="27">
                  <c:v>0.89666387345754861</c:v>
                </c:pt>
                <c:pt idx="28">
                  <c:v>0.910274378111816</c:v>
                </c:pt>
                <c:pt idx="29">
                  <c:v>0.92693217550157903</c:v>
                </c:pt>
                <c:pt idx="30">
                  <c:v>0.94708399277725042</c:v>
                </c:pt>
                <c:pt idx="31">
                  <c:v>0.97124299835956895</c:v>
                </c:pt>
                <c:pt idx="32">
                  <c:v>1</c:v>
                </c:pt>
                <c:pt idx="33">
                  <c:v>1.0212120896052101</c:v>
                </c:pt>
                <c:pt idx="34">
                  <c:v>1.0457272469855698</c:v>
                </c:pt>
                <c:pt idx="35">
                  <c:v>1.0733783750755199</c:v>
                </c:pt>
                <c:pt idx="36">
                  <c:v>1.1040146806011399</c:v>
                </c:pt>
                <c:pt idx="37">
                  <c:v>1.1374892818975799</c:v>
                </c:pt>
                <c:pt idx="38">
                  <c:v>1.173648901675248</c:v>
                </c:pt>
                <c:pt idx="39">
                  <c:v>1.2123250304171398</c:v>
                </c:pt>
                <c:pt idx="40">
                  <c:v>1.2533258841570398</c:v>
                </c:pt>
                <c:pt idx="41">
                  <c:v>1.29642920935624</c:v>
                </c:pt>
                <c:pt idx="42">
                  <c:v>1.3413757524897199</c:v>
                </c:pt>
                <c:pt idx="43">
                  <c:v>1.3879292800655707</c:v>
                </c:pt>
                <c:pt idx="44">
                  <c:v>1.4360854482644698</c:v>
                </c:pt>
                <c:pt idx="45">
                  <c:v>1.48590258899321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Sheet1!$D$2:$D$47</c:f>
              <c:numCache>
                <c:formatCode>General</c:formatCode>
                <c:ptCount val="46"/>
                <c:pt idx="0">
                  <c:v>1.479210097190323</c:v>
                </c:pt>
                <c:pt idx="1">
                  <c:v>1.44627026155201</c:v>
                </c:pt>
                <c:pt idx="2">
                  <c:v>1.4140823119710462</c:v>
                </c:pt>
                <c:pt idx="3">
                  <c:v>1.3826310580281798</c:v>
                </c:pt>
                <c:pt idx="4">
                  <c:v>1.3519019392930001</c:v>
                </c:pt>
                <c:pt idx="5">
                  <c:v>1.3218810773424809</c:v>
                </c:pt>
                <c:pt idx="6">
                  <c:v>1.29255534550096</c:v>
                </c:pt>
                <c:pt idx="7">
                  <c:v>1.2639124624284399</c:v>
                </c:pt>
                <c:pt idx="8">
                  <c:v>1.2359411182068099</c:v>
                </c:pt>
                <c:pt idx="9">
                  <c:v>1.2086311452920198</c:v>
                </c:pt>
                <c:pt idx="10">
                  <c:v>1.181973752257343</c:v>
                </c:pt>
                <c:pt idx="11">
                  <c:v>1.1559618466677799</c:v>
                </c:pt>
                <c:pt idx="12">
                  <c:v>1.1306296053173037</c:v>
                </c:pt>
                <c:pt idx="13">
                  <c:v>1.10616215099268</c:v>
                </c:pt>
                <c:pt idx="14">
                  <c:v>1.0827647336703998</c:v>
                </c:pt>
                <c:pt idx="15">
                  <c:v>1.0606231449233801</c:v>
                </c:pt>
                <c:pt idx="16">
                  <c:v>1.039905591129443</c:v>
                </c:pt>
                <c:pt idx="17">
                  <c:v>1.02076470689571</c:v>
                </c:pt>
                <c:pt idx="18">
                  <c:v>1.0033396086504407</c:v>
                </c:pt>
                <c:pt idx="19">
                  <c:v>0.98775788462195357</c:v>
                </c:pt>
                <c:pt idx="20">
                  <c:v>0.97413743738469905</c:v>
                </c:pt>
                <c:pt idx="21">
                  <c:v>0.96258810977450449</c:v>
                </c:pt>
                <c:pt idx="22">
                  <c:v>0.95321302612625458</c:v>
                </c:pt>
                <c:pt idx="23">
                  <c:v>0.946109744246728</c:v>
                </c:pt>
                <c:pt idx="24">
                  <c:v>0.94137127888676098</c:v>
                </c:pt>
                <c:pt idx="25">
                  <c:v>0.939087324304403</c:v>
                </c:pt>
                <c:pt idx="26">
                  <c:v>0.93934601280427465</c:v>
                </c:pt>
                <c:pt idx="27">
                  <c:v>0.9422366950321015</c:v>
                </c:pt>
                <c:pt idx="28">
                  <c:v>0.94785395122280103</c:v>
                </c:pt>
                <c:pt idx="29">
                  <c:v>0.95630311433325998</c:v>
                </c:pt>
                <c:pt idx="30">
                  <c:v>0.96770684618196601</c:v>
                </c:pt>
                <c:pt idx="31">
                  <c:v>0.98221256098172105</c:v>
                </c:pt>
                <c:pt idx="32">
                  <c:v>1</c:v>
                </c:pt>
                <c:pt idx="33">
                  <c:v>1.0339280296541637</c:v>
                </c:pt>
                <c:pt idx="34">
                  <c:v>1.0732256285499737</c:v>
                </c:pt>
                <c:pt idx="35">
                  <c:v>1.1179821968030401</c:v>
                </c:pt>
                <c:pt idx="36">
                  <c:v>1.1682730039430373</c:v>
                </c:pt>
                <c:pt idx="37">
                  <c:v>1.22414997017421</c:v>
                </c:pt>
                <c:pt idx="38">
                  <c:v>1.2856296527716875</c:v>
                </c:pt>
                <c:pt idx="39">
                  <c:v>1.3526788538357162</c:v>
                </c:pt>
                <c:pt idx="40">
                  <c:v>1.425197785689533</c:v>
                </c:pt>
                <c:pt idx="41">
                  <c:v>1.5030016967623709</c:v>
                </c:pt>
                <c:pt idx="42">
                  <c:v>1.5858013671774891</c:v>
                </c:pt>
                <c:pt idx="43">
                  <c:v>1.6733106357972201</c:v>
                </c:pt>
                <c:pt idx="44">
                  <c:v>1.7656647665177398</c:v>
                </c:pt>
                <c:pt idx="45">
                  <c:v>1.86312873017771</c:v>
                </c:pt>
              </c:numCache>
            </c:numRef>
          </c:yVal>
          <c:smooth val="1"/>
        </c:ser>
        <c:axId val="227502720"/>
        <c:axId val="227504896"/>
      </c:scatterChart>
      <c:valAx>
        <c:axId val="227502720"/>
        <c:scaling>
          <c:orientation val="minMax"/>
          <c:max val="65"/>
          <c:min val="20"/>
        </c:scaling>
        <c:axPos val="b"/>
        <c:title>
          <c:tx>
            <c:rich>
              <a:bodyPr/>
              <a:lstStyle/>
              <a:p>
                <a:pPr>
                  <a:defRPr sz="1700"/>
                </a:pPr>
                <a:r>
                  <a:rPr lang="en-US" sz="1700" dirty="0" smtClean="0"/>
                  <a:t>Recipient Age</a:t>
                </a:r>
                <a:endParaRPr lang="en-US" sz="1700" dirty="0"/>
              </a:p>
            </c:rich>
          </c:tx>
        </c:title>
        <c:numFmt formatCode="#,##0" sourceLinked="0"/>
        <c:tickLblPos val="nextTo"/>
        <c:txPr>
          <a:bodyPr rot="0"/>
          <a:lstStyle/>
          <a:p>
            <a:pPr>
              <a:defRPr sz="1500" b="1"/>
            </a:pPr>
            <a:endParaRPr lang="en-US"/>
          </a:p>
        </c:txPr>
        <c:crossAx val="227504896"/>
        <c:crosses val="autoZero"/>
        <c:crossBetween val="midCat"/>
        <c:majorUnit val="5"/>
      </c:valAx>
      <c:valAx>
        <c:axId val="22750489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750272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81"/>
          <c:h val="0.78955973245279865"/>
        </c:manualLayout>
      </c:layout>
      <c:scatterChart>
        <c:scatterStyle val="smoothMarker"/>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1.1935118914112341</c:v>
                </c:pt>
                <c:pt idx="1">
                  <c:v>1.1789139843902292</c:v>
                </c:pt>
                <c:pt idx="2">
                  <c:v>1.1644946251414698</c:v>
                </c:pt>
                <c:pt idx="3">
                  <c:v>1.1502600150320099</c:v>
                </c:pt>
                <c:pt idx="4">
                  <c:v>1.1362491041289662</c:v>
                </c:pt>
                <c:pt idx="5">
                  <c:v>1.12250704580965</c:v>
                </c:pt>
                <c:pt idx="6">
                  <c:v>1.1090767076338</c:v>
                </c:pt>
                <c:pt idx="7">
                  <c:v>1.0959987932584419</c:v>
                </c:pt>
                <c:pt idx="8">
                  <c:v>1.0833119795100101</c:v>
                </c:pt>
                <c:pt idx="9">
                  <c:v>1.07105306751895</c:v>
                </c:pt>
                <c:pt idx="10">
                  <c:v>1.0592571460261169</c:v>
                </c:pt>
                <c:pt idx="11">
                  <c:v>1.0479577674198199</c:v>
                </c:pt>
                <c:pt idx="12">
                  <c:v>1.0371871329150621</c:v>
                </c:pt>
                <c:pt idx="13">
                  <c:v>1.0269762876634021</c:v>
                </c:pt>
                <c:pt idx="14">
                  <c:v>1.01735532924213</c:v>
                </c:pt>
                <c:pt idx="15">
                  <c:v>1.00835361636553</c:v>
                </c:pt>
                <c:pt idx="16">
                  <c:v>1</c:v>
                </c:pt>
                <c:pt idx="17">
                  <c:v>0.99231121022915003</c:v>
                </c:pt>
                <c:pt idx="18">
                  <c:v>0.98525726571369543</c:v>
                </c:pt>
                <c:pt idx="19">
                  <c:v>0.97879819213114905</c:v>
                </c:pt>
                <c:pt idx="20">
                  <c:v>0.97289583553733072</c:v>
                </c:pt>
                <c:pt idx="21">
                  <c:v>0.96751368946291927</c:v>
                </c:pt>
                <c:pt idx="22">
                  <c:v>0.96261669395476102</c:v>
                </c:pt>
                <c:pt idx="23">
                  <c:v>0.95817110614253564</c:v>
                </c:pt>
                <c:pt idx="24">
                  <c:v>0.95414433399385845</c:v>
                </c:pt>
                <c:pt idx="25">
                  <c:v>0.95050479809732558</c:v>
                </c:pt>
                <c:pt idx="26">
                  <c:v>0.94722182648433173</c:v>
                </c:pt>
                <c:pt idx="27">
                  <c:v>0.94426553445822403</c:v>
                </c:pt>
                <c:pt idx="28">
                  <c:v>0.9416067233462545</c:v>
                </c:pt>
                <c:pt idx="29">
                  <c:v>0.93921678048394708</c:v>
                </c:pt>
                <c:pt idx="30">
                  <c:v>0.93706761386568205</c:v>
                </c:pt>
                <c:pt idx="31">
                  <c:v>0.93513157009973302</c:v>
                </c:pt>
                <c:pt idx="32">
                  <c:v>0.93338136937890459</c:v>
                </c:pt>
                <c:pt idx="33">
                  <c:v>0.93179004025491263</c:v>
                </c:pt>
                <c:pt idx="34">
                  <c:v>0.93033089598701457</c:v>
                </c:pt>
                <c:pt idx="35">
                  <c:v>0.92897745147194899</c:v>
                </c:pt>
                <c:pt idx="36">
                  <c:v>0.92770344010957972</c:v>
                </c:pt>
                <c:pt idx="37">
                  <c:v>0.92648274591790092</c:v>
                </c:pt>
                <c:pt idx="38">
                  <c:v>0.92528941841577816</c:v>
                </c:pt>
                <c:pt idx="39">
                  <c:v>0.92410190756765398</c:v>
                </c:pt>
                <c:pt idx="40">
                  <c:v>0.92291593739469102</c:v>
                </c:pt>
                <c:pt idx="41">
                  <c:v>0.92173147265776945</c:v>
                </c:pt>
                <c:pt idx="42">
                  <c:v>0.92054852805573151</c:v>
                </c:pt>
                <c:pt idx="43">
                  <c:v>0.91936711820460759</c:v>
                </c:pt>
                <c:pt idx="44">
                  <c:v>0.91818720800079101</c:v>
                </c:pt>
                <c:pt idx="45">
                  <c:v>0.91700881208660301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1.0882407056516501</c:v>
                </c:pt>
                <c:pt idx="1">
                  <c:v>1.08239050449496</c:v>
                </c:pt>
                <c:pt idx="2">
                  <c:v>1.0765668276341198</c:v>
                </c:pt>
                <c:pt idx="3">
                  <c:v>1.07076890042707</c:v>
                </c:pt>
                <c:pt idx="4">
                  <c:v>1.0649986228747099</c:v>
                </c:pt>
                <c:pt idx="5">
                  <c:v>1.0592588280389701</c:v>
                </c:pt>
                <c:pt idx="6">
                  <c:v>1.0535527520616199</c:v>
                </c:pt>
                <c:pt idx="7">
                  <c:v>1.0478842172203575</c:v>
                </c:pt>
                <c:pt idx="8">
                  <c:v>1.0422578682576369</c:v>
                </c:pt>
                <c:pt idx="9">
                  <c:v>1.0366794857530699</c:v>
                </c:pt>
                <c:pt idx="10">
                  <c:v>1.0311564108435001</c:v>
                </c:pt>
                <c:pt idx="11">
                  <c:v>1.02569813189196</c:v>
                </c:pt>
                <c:pt idx="12">
                  <c:v>1.0203171069254662</c:v>
                </c:pt>
                <c:pt idx="13">
                  <c:v>1.0150299311178499</c:v>
                </c:pt>
                <c:pt idx="14">
                  <c:v>1.0098590089511199</c:v>
                </c:pt>
                <c:pt idx="15">
                  <c:v>1.0048349517156698</c:v>
                </c:pt>
                <c:pt idx="16">
                  <c:v>1</c:v>
                </c:pt>
                <c:pt idx="17">
                  <c:v>0.98922438099242627</c:v>
                </c:pt>
                <c:pt idx="18">
                  <c:v>0.97944261766751373</c:v>
                </c:pt>
                <c:pt idx="19">
                  <c:v>0.97052133418602404</c:v>
                </c:pt>
                <c:pt idx="20">
                  <c:v>0.96233040645767165</c:v>
                </c:pt>
                <c:pt idx="21">
                  <c:v>0.95474522000748296</c:v>
                </c:pt>
                <c:pt idx="22">
                  <c:v>0.94764967375445941</c:v>
                </c:pt>
                <c:pt idx="23">
                  <c:v>0.94093940940820042</c:v>
                </c:pt>
                <c:pt idx="24">
                  <c:v>0.93452433485747999</c:v>
                </c:pt>
                <c:pt idx="25">
                  <c:v>0.92832990920643899</c:v>
                </c:pt>
                <c:pt idx="26">
                  <c:v>0.92229697999444549</c:v>
                </c:pt>
                <c:pt idx="27">
                  <c:v>0.91638036336776096</c:v>
                </c:pt>
                <c:pt idx="28">
                  <c:v>0.91054669104874297</c:v>
                </c:pt>
                <c:pt idx="29">
                  <c:v>0.90477201733261003</c:v>
                </c:pt>
                <c:pt idx="30">
                  <c:v>0.89903957895732456</c:v>
                </c:pt>
                <c:pt idx="31">
                  <c:v>0.8933378756602105</c:v>
                </c:pt>
                <c:pt idx="32">
                  <c:v>0.88765915348305846</c:v>
                </c:pt>
                <c:pt idx="33">
                  <c:v>0.88199825618223604</c:v>
                </c:pt>
                <c:pt idx="34">
                  <c:v>0.87635179833166099</c:v>
                </c:pt>
                <c:pt idx="35">
                  <c:v>0.87071755243880378</c:v>
                </c:pt>
                <c:pt idx="36">
                  <c:v>0.86509404618626395</c:v>
                </c:pt>
                <c:pt idx="37">
                  <c:v>0.85948025443417653</c:v>
                </c:pt>
                <c:pt idx="38">
                  <c:v>0.85387540434136322</c:v>
                </c:pt>
                <c:pt idx="39">
                  <c:v>0.84827985502252545</c:v>
                </c:pt>
                <c:pt idx="40">
                  <c:v>0.84269768914719945</c:v>
                </c:pt>
                <c:pt idx="41">
                  <c:v>0.83713295220580264</c:v>
                </c:pt>
                <c:pt idx="42">
                  <c:v>0.83158881163201503</c:v>
                </c:pt>
                <c:pt idx="43">
                  <c:v>0.82606775992945358</c:v>
                </c:pt>
                <c:pt idx="44">
                  <c:v>0.82057176203508864</c:v>
                </c:pt>
                <c:pt idx="45">
                  <c:v>0.81510239122746442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1.3089665067132701</c:v>
                </c:pt>
                <c:pt idx="1">
                  <c:v>1.2840450621278401</c:v>
                </c:pt>
                <c:pt idx="2">
                  <c:v>1.2596038603227699</c:v>
                </c:pt>
                <c:pt idx="3">
                  <c:v>1.23565234445428</c:v>
                </c:pt>
                <c:pt idx="4">
                  <c:v>1.2122663812925298</c:v>
                </c:pt>
                <c:pt idx="5">
                  <c:v>1.1895318070891121</c:v>
                </c:pt>
                <c:pt idx="6">
                  <c:v>1.16752686660335</c:v>
                </c:pt>
                <c:pt idx="7">
                  <c:v>1.14632259469498</c:v>
                </c:pt>
                <c:pt idx="8">
                  <c:v>1.1259831954176298</c:v>
                </c:pt>
                <c:pt idx="9">
                  <c:v>1.1065663874002698</c:v>
                </c:pt>
                <c:pt idx="10">
                  <c:v>1.0881236731967201</c:v>
                </c:pt>
                <c:pt idx="11">
                  <c:v>1.0707004801400999</c:v>
                </c:pt>
                <c:pt idx="12">
                  <c:v>1.05433608961644</c:v>
                </c:pt>
                <c:pt idx="13">
                  <c:v>1.0390632464024026</c:v>
                </c:pt>
                <c:pt idx="14">
                  <c:v>1.024907295734633</c:v>
                </c:pt>
                <c:pt idx="15">
                  <c:v>1.0118846024427921</c:v>
                </c:pt>
                <c:pt idx="16">
                  <c:v>1</c:v>
                </c:pt>
                <c:pt idx="17">
                  <c:v>0.99540767177469558</c:v>
                </c:pt>
                <c:pt idx="18">
                  <c:v>0.99110643352785799</c:v>
                </c:pt>
                <c:pt idx="19">
                  <c:v>0.98714563727000904</c:v>
                </c:pt>
                <c:pt idx="20">
                  <c:v>0.98357726250179001</c:v>
                </c:pt>
                <c:pt idx="21">
                  <c:v>0.9804529205088105</c:v>
                </c:pt>
                <c:pt idx="22">
                  <c:v>0.97782010076489245</c:v>
                </c:pt>
                <c:pt idx="23">
                  <c:v>0.97571837194474098</c:v>
                </c:pt>
                <c:pt idx="24">
                  <c:v>0.97417624788916402</c:v>
                </c:pt>
                <c:pt idx="25">
                  <c:v>0.97320937550998565</c:v>
                </c:pt>
                <c:pt idx="26">
                  <c:v>0.97282026075126748</c:v>
                </c:pt>
                <c:pt idx="27">
                  <c:v>0.97299924268220572</c:v>
                </c:pt>
                <c:pt idx="28">
                  <c:v>0.97372625716720063</c:v>
                </c:pt>
                <c:pt idx="29">
                  <c:v>0.97497285928810573</c:v>
                </c:pt>
                <c:pt idx="30">
                  <c:v>0.97670417800104903</c:v>
                </c:pt>
                <c:pt idx="31">
                  <c:v>0.97888053022595001</c:v>
                </c:pt>
                <c:pt idx="32">
                  <c:v>0.9814586795902055</c:v>
                </c:pt>
                <c:pt idx="33">
                  <c:v>0.9843927389113295</c:v>
                </c:pt>
                <c:pt idx="34">
                  <c:v>0.98763484901350262</c:v>
                </c:pt>
                <c:pt idx="35">
                  <c:v>0.99113553290172896</c:v>
                </c:pt>
                <c:pt idx="36">
                  <c:v>0.99484405953920563</c:v>
                </c:pt>
                <c:pt idx="37">
                  <c:v>0.99870854979522827</c:v>
                </c:pt>
                <c:pt idx="38">
                  <c:v>1.0026761556536499</c:v>
                </c:pt>
                <c:pt idx="39">
                  <c:v>1.0067011853623498</c:v>
                </c:pt>
                <c:pt idx="40">
                  <c:v>1.0107703372950998</c:v>
                </c:pt>
                <c:pt idx="41">
                  <c:v>1.0148793037584198</c:v>
                </c:pt>
                <c:pt idx="42">
                  <c:v>1.0190247639846237</c:v>
                </c:pt>
                <c:pt idx="43">
                  <c:v>1.0232040748183</c:v>
                </c:pt>
                <c:pt idx="44">
                  <c:v>1.0274150146788001</c:v>
                </c:pt>
                <c:pt idx="45">
                  <c:v>1.0316558637230269</c:v>
                </c:pt>
              </c:numCache>
            </c:numRef>
          </c:yVal>
          <c:smooth val="1"/>
        </c:ser>
        <c:axId val="227771136"/>
        <c:axId val="227773056"/>
      </c:scatterChart>
      <c:valAx>
        <c:axId val="227771136"/>
        <c:scaling>
          <c:orientation val="minMax"/>
          <c:max val="5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227773056"/>
        <c:crosses val="autoZero"/>
        <c:crossBetween val="midCat"/>
        <c:majorUnit val="5"/>
      </c:valAx>
      <c:valAx>
        <c:axId val="22777305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777113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81"/>
          <c:h val="0.80568876471086259"/>
        </c:manualLayout>
      </c:layout>
      <c:scatterChart>
        <c:scatterStyle val="smoothMarker"/>
        <c:ser>
          <c:idx val="0"/>
          <c:order val="0"/>
          <c:tx>
            <c:strRef>
              <c:f>Sheet1!$A$1</c:f>
              <c:strCache>
                <c:ptCount val="1"/>
                <c:pt idx="0">
                  <c:v>Donor Age</c:v>
                </c:pt>
              </c:strCache>
            </c:strRef>
          </c:tx>
          <c:spPr>
            <a:ln w="41275">
              <a:solidFill>
                <a:srgbClr val="00FF00"/>
              </a:solidFill>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Sheet1!$B$2:$B$42</c:f>
              <c:numCache>
                <c:formatCode>General</c:formatCode>
                <c:ptCount val="41"/>
                <c:pt idx="0">
                  <c:v>0.93304386763616765</c:v>
                </c:pt>
                <c:pt idx="1">
                  <c:v>0.93784601993333605</c:v>
                </c:pt>
                <c:pt idx="2">
                  <c:v>0.94267288775298397</c:v>
                </c:pt>
                <c:pt idx="3">
                  <c:v>0.9475245982999595</c:v>
                </c:pt>
                <c:pt idx="4">
                  <c:v>0.95240127943380803</c:v>
                </c:pt>
                <c:pt idx="5">
                  <c:v>0.95730305967211904</c:v>
                </c:pt>
                <c:pt idx="6">
                  <c:v>0.96223006819395596</c:v>
                </c:pt>
                <c:pt idx="7">
                  <c:v>0.96718243484322097</c:v>
                </c:pt>
                <c:pt idx="8">
                  <c:v>0.97216029013209504</c:v>
                </c:pt>
                <c:pt idx="9">
                  <c:v>0.97716376524447301</c:v>
                </c:pt>
                <c:pt idx="10">
                  <c:v>0.98219299203942201</c:v>
                </c:pt>
                <c:pt idx="11">
                  <c:v>0.98724810305465649</c:v>
                </c:pt>
                <c:pt idx="12">
                  <c:v>0.99232923151003205</c:v>
                </c:pt>
                <c:pt idx="13">
                  <c:v>0.99743651131104727</c:v>
                </c:pt>
                <c:pt idx="14">
                  <c:v>1.0025700770523998</c:v>
                </c:pt>
                <c:pt idx="15">
                  <c:v>1.0077300640214899</c:v>
                </c:pt>
                <c:pt idx="16">
                  <c:v>1.0129166082020198</c:v>
                </c:pt>
                <c:pt idx="17">
                  <c:v>1.0181298462775699</c:v>
                </c:pt>
                <c:pt idx="18">
                  <c:v>1.0233699156351821</c:v>
                </c:pt>
                <c:pt idx="19">
                  <c:v>1.0286369543690399</c:v>
                </c:pt>
                <c:pt idx="20">
                  <c:v>1.0339311012840098</c:v>
                </c:pt>
                <c:pt idx="21">
                  <c:v>1.0392524958993798</c:v>
                </c:pt>
                <c:pt idx="22">
                  <c:v>1.0446012784525098</c:v>
                </c:pt>
                <c:pt idx="23">
                  <c:v>1.0499775899025401</c:v>
                </c:pt>
                <c:pt idx="24">
                  <c:v>1.05538157193406</c:v>
                </c:pt>
                <c:pt idx="25">
                  <c:v>1.0608133669609001</c:v>
                </c:pt>
                <c:pt idx="26">
                  <c:v>1.0662731181298599</c:v>
                </c:pt>
                <c:pt idx="27">
                  <c:v>1.0717609693244798</c:v>
                </c:pt>
                <c:pt idx="28">
                  <c:v>1.0772770651688262</c:v>
                </c:pt>
                <c:pt idx="29">
                  <c:v>1.0828215510313099</c:v>
                </c:pt>
                <c:pt idx="30">
                  <c:v>1.08839457302853</c:v>
                </c:pt>
                <c:pt idx="31">
                  <c:v>1.0939962780290973</c:v>
                </c:pt>
                <c:pt idx="32">
                  <c:v>1.0996268136575598</c:v>
                </c:pt>
                <c:pt idx="33">
                  <c:v>1.10528632829818</c:v>
                </c:pt>
                <c:pt idx="34">
                  <c:v>1.11097497109899</c:v>
                </c:pt>
                <c:pt idx="35">
                  <c:v>1.1166928919756101</c:v>
                </c:pt>
                <c:pt idx="36">
                  <c:v>1.1224402416152601</c:v>
                </c:pt>
                <c:pt idx="37">
                  <c:v>1.1282171714807014</c:v>
                </c:pt>
                <c:pt idx="38">
                  <c:v>1.1340238338142201</c:v>
                </c:pt>
                <c:pt idx="39">
                  <c:v>1.1398603816416999</c:v>
                </c:pt>
                <c:pt idx="40">
                  <c:v>1.1457269687765801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Sheet1!$C$2:$C$42</c:f>
              <c:numCache>
                <c:formatCode>General</c:formatCode>
                <c:ptCount val="41"/>
                <c:pt idx="0">
                  <c:v>0.8987369351400355</c:v>
                </c:pt>
                <c:pt idx="1">
                  <c:v>0.90587278641614399</c:v>
                </c:pt>
                <c:pt idx="2">
                  <c:v>0.91306529539869064</c:v>
                </c:pt>
                <c:pt idx="3">
                  <c:v>0.92031491194229342</c:v>
                </c:pt>
                <c:pt idx="4">
                  <c:v>0.92762208947337665</c:v>
                </c:pt>
                <c:pt idx="5">
                  <c:v>0.93498728501848105</c:v>
                </c:pt>
                <c:pt idx="6">
                  <c:v>0.94241095923289997</c:v>
                </c:pt>
                <c:pt idx="7">
                  <c:v>0.94989357642946204</c:v>
                </c:pt>
                <c:pt idx="8">
                  <c:v>0.95743560460756605</c:v>
                </c:pt>
                <c:pt idx="9">
                  <c:v>0.96503751548248295</c:v>
                </c:pt>
                <c:pt idx="10">
                  <c:v>0.97269978451483419</c:v>
                </c:pt>
                <c:pt idx="11">
                  <c:v>0.98042289094031043</c:v>
                </c:pt>
                <c:pt idx="12">
                  <c:v>0.98820731779971849</c:v>
                </c:pt>
                <c:pt idx="13">
                  <c:v>0.9960535519691005</c:v>
                </c:pt>
                <c:pt idx="14">
                  <c:v>1.0011799999514599</c:v>
                </c:pt>
                <c:pt idx="15">
                  <c:v>1.0035441786970498</c:v>
                </c:pt>
                <c:pt idx="16">
                  <c:v>1.0059139401961499</c:v>
                </c:pt>
                <c:pt idx="17">
                  <c:v>1.0082892976317999</c:v>
                </c:pt>
                <c:pt idx="18">
                  <c:v>1.0106702642182201</c:v>
                </c:pt>
                <c:pt idx="19">
                  <c:v>1.01305685320081</c:v>
                </c:pt>
                <c:pt idx="20">
                  <c:v>1.0154490778562499</c:v>
                </c:pt>
                <c:pt idx="21">
                  <c:v>1.0178469514925799</c:v>
                </c:pt>
                <c:pt idx="22">
                  <c:v>1.0202504874492599</c:v>
                </c:pt>
                <c:pt idx="23">
                  <c:v>1.0226596990972499</c:v>
                </c:pt>
                <c:pt idx="24">
                  <c:v>1.0250745998390798</c:v>
                </c:pt>
                <c:pt idx="25">
                  <c:v>1.0274952031089237</c:v>
                </c:pt>
                <c:pt idx="26">
                  <c:v>1.0299215223727098</c:v>
                </c:pt>
                <c:pt idx="27">
                  <c:v>1.0323535711281366</c:v>
                </c:pt>
                <c:pt idx="28">
                  <c:v>1.0347913629047498</c:v>
                </c:pt>
                <c:pt idx="29">
                  <c:v>1.0372349112641137</c:v>
                </c:pt>
                <c:pt idx="30">
                  <c:v>1.0396842297997699</c:v>
                </c:pt>
                <c:pt idx="31">
                  <c:v>1.0421393321373598</c:v>
                </c:pt>
                <c:pt idx="32">
                  <c:v>1.0446002319347101</c:v>
                </c:pt>
                <c:pt idx="33">
                  <c:v>1.0470669428818999</c:v>
                </c:pt>
                <c:pt idx="34">
                  <c:v>1.0495394787013299</c:v>
                </c:pt>
                <c:pt idx="35">
                  <c:v>1.0520178531478201</c:v>
                </c:pt>
                <c:pt idx="36">
                  <c:v>1.05450208000864</c:v>
                </c:pt>
                <c:pt idx="37">
                  <c:v>1.05699217310366</c:v>
                </c:pt>
                <c:pt idx="38">
                  <c:v>1.05948814628534</c:v>
                </c:pt>
                <c:pt idx="39">
                  <c:v>1.0619900134388798</c:v>
                </c:pt>
                <c:pt idx="40">
                  <c:v>1.06449778848226</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Sheet1!$D$2:$D$42</c:f>
              <c:numCache>
                <c:formatCode>General</c:formatCode>
                <c:ptCount val="41"/>
                <c:pt idx="0">
                  <c:v>0.96866037757512746</c:v>
                </c:pt>
                <c:pt idx="1">
                  <c:v>0.97094776473475397</c:v>
                </c:pt>
                <c:pt idx="2">
                  <c:v>0.97324055331281945</c:v>
                </c:pt>
                <c:pt idx="3">
                  <c:v>0.97553875606418272</c:v>
                </c:pt>
                <c:pt idx="4">
                  <c:v>0.97784238577382698</c:v>
                </c:pt>
                <c:pt idx="5">
                  <c:v>0.98015145525694058</c:v>
                </c:pt>
                <c:pt idx="6">
                  <c:v>0.98246597735895957</c:v>
                </c:pt>
                <c:pt idx="7">
                  <c:v>0.98478596495564996</c:v>
                </c:pt>
                <c:pt idx="8">
                  <c:v>0.98711143095320197</c:v>
                </c:pt>
                <c:pt idx="9">
                  <c:v>0.98944238828825337</c:v>
                </c:pt>
                <c:pt idx="10">
                  <c:v>0.99177884992802201</c:v>
                </c:pt>
                <c:pt idx="11">
                  <c:v>0.9941208288703175</c:v>
                </c:pt>
                <c:pt idx="12">
                  <c:v>0.99646833814365843</c:v>
                </c:pt>
                <c:pt idx="13">
                  <c:v>0.99882139080733456</c:v>
                </c:pt>
                <c:pt idx="14">
                  <c:v>1.0039620841902499</c:v>
                </c:pt>
                <c:pt idx="15">
                  <c:v>1.0119334091013799</c:v>
                </c:pt>
                <c:pt idx="16">
                  <c:v>1.0199680252680698</c:v>
                </c:pt>
                <c:pt idx="17">
                  <c:v>1.0280664352144298</c:v>
                </c:pt>
                <c:pt idx="18">
                  <c:v>1.0362291454545498</c:v>
                </c:pt>
                <c:pt idx="19">
                  <c:v>1.0444566665242001</c:v>
                </c:pt>
                <c:pt idx="20">
                  <c:v>1.0527495130127</c:v>
                </c:pt>
                <c:pt idx="21">
                  <c:v>1.0611082035951498</c:v>
                </c:pt>
                <c:pt idx="22">
                  <c:v>1.0695332610648598</c:v>
                </c:pt>
                <c:pt idx="23">
                  <c:v>1.0780252123660798</c:v>
                </c:pt>
                <c:pt idx="24">
                  <c:v>1.0865845886268801</c:v>
                </c:pt>
                <c:pt idx="25">
                  <c:v>1.0952119251924399</c:v>
                </c:pt>
                <c:pt idx="26">
                  <c:v>1.1039077616585169</c:v>
                </c:pt>
                <c:pt idx="27">
                  <c:v>1.11267264190515</c:v>
                </c:pt>
                <c:pt idx="28">
                  <c:v>1.1215071141307769</c:v>
                </c:pt>
                <c:pt idx="29">
                  <c:v>1.1304117308863801</c:v>
                </c:pt>
                <c:pt idx="30">
                  <c:v>1.1393870491101901</c:v>
                </c:pt>
                <c:pt idx="31">
                  <c:v>1.1484336301624198</c:v>
                </c:pt>
                <c:pt idx="32">
                  <c:v>1.1575520398604069</c:v>
                </c:pt>
                <c:pt idx="33">
                  <c:v>1.1667428485140101</c:v>
                </c:pt>
                <c:pt idx="34">
                  <c:v>1.1760066309612869</c:v>
                </c:pt>
                <c:pt idx="35">
                  <c:v>1.1853439666043801</c:v>
                </c:pt>
                <c:pt idx="36">
                  <c:v>1.1947554394458912</c:v>
                </c:pt>
                <c:pt idx="37">
                  <c:v>1.2042416381252299</c:v>
                </c:pt>
                <c:pt idx="38">
                  <c:v>1.2138031559556037</c:v>
                </c:pt>
                <c:pt idx="39">
                  <c:v>1.22344059096101</c:v>
                </c:pt>
                <c:pt idx="40">
                  <c:v>1.2331545459136799</c:v>
                </c:pt>
              </c:numCache>
            </c:numRef>
          </c:yVal>
          <c:smooth val="1"/>
        </c:ser>
        <c:axId val="227576448"/>
        <c:axId val="227578624"/>
      </c:scatterChart>
      <c:valAx>
        <c:axId val="227576448"/>
        <c:scaling>
          <c:orientation val="minMax"/>
          <c:max val="55"/>
          <c:min val="15"/>
        </c:scaling>
        <c:axPos val="b"/>
        <c:title>
          <c:tx>
            <c:rich>
              <a:bodyPr/>
              <a:lstStyle/>
              <a:p>
                <a:pPr>
                  <a:defRPr sz="1700"/>
                </a:pPr>
                <a:r>
                  <a:rPr lang="en-US" sz="1700" dirty="0" smtClean="0"/>
                  <a:t>Donor Age</a:t>
                </a:r>
                <a:endParaRPr lang="en-US" sz="1700" dirty="0"/>
              </a:p>
            </c:rich>
          </c:tx>
        </c:title>
        <c:numFmt formatCode="#,##0" sourceLinked="0"/>
        <c:tickLblPos val="nextTo"/>
        <c:txPr>
          <a:bodyPr rot="0"/>
          <a:lstStyle/>
          <a:p>
            <a:pPr>
              <a:defRPr sz="1500" b="1"/>
            </a:pPr>
            <a:endParaRPr lang="en-US"/>
          </a:p>
        </c:txPr>
        <c:crossAx val="227578624"/>
        <c:crosses val="autoZero"/>
        <c:crossBetween val="midCat"/>
        <c:majorUnit val="5"/>
      </c:valAx>
      <c:valAx>
        <c:axId val="22757862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757644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449840893782083"/>
          <c:y val="3.3590508847684365E-2"/>
          <c:w val="0.85968051006901014"/>
          <c:h val="0.79616642199386056"/>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Sheet1!$B$2:$B$52</c:f>
              <c:numCache>
                <c:formatCode>General</c:formatCode>
                <c:ptCount val="51"/>
                <c:pt idx="0">
                  <c:v>1.1081467593746299</c:v>
                </c:pt>
                <c:pt idx="1">
                  <c:v>1.1027411999430501</c:v>
                </c:pt>
                <c:pt idx="2">
                  <c:v>1.0973620089256799</c:v>
                </c:pt>
                <c:pt idx="3">
                  <c:v>1.0920090576969499</c:v>
                </c:pt>
                <c:pt idx="4">
                  <c:v>1.0866822182586999</c:v>
                </c:pt>
                <c:pt idx="5">
                  <c:v>1.0813813632371598</c:v>
                </c:pt>
                <c:pt idx="6">
                  <c:v>1.07610636587987</c:v>
                </c:pt>
                <c:pt idx="7">
                  <c:v>1.0708571000527185</c:v>
                </c:pt>
                <c:pt idx="8">
                  <c:v>1.0656334402368099</c:v>
                </c:pt>
                <c:pt idx="9">
                  <c:v>1.0604352615255901</c:v>
                </c:pt>
                <c:pt idx="10">
                  <c:v>1.0552624396217969</c:v>
                </c:pt>
                <c:pt idx="11">
                  <c:v>1.0501148508344398</c:v>
                </c:pt>
                <c:pt idx="12">
                  <c:v>1.0449923720759637</c:v>
                </c:pt>
                <c:pt idx="13">
                  <c:v>1.0398948808591761</c:v>
                </c:pt>
                <c:pt idx="14">
                  <c:v>1.0348222552944473</c:v>
                </c:pt>
                <c:pt idx="15">
                  <c:v>1.0297743740866698</c:v>
                </c:pt>
                <c:pt idx="16">
                  <c:v>1.0247511165324199</c:v>
                </c:pt>
                <c:pt idx="17">
                  <c:v>1.0197523625170899</c:v>
                </c:pt>
                <c:pt idx="18">
                  <c:v>1.01477799251199</c:v>
                </c:pt>
                <c:pt idx="19">
                  <c:v>1.009827887571483</c:v>
                </c:pt>
                <c:pt idx="20">
                  <c:v>1.00490192933016</c:v>
                </c:pt>
                <c:pt idx="21">
                  <c:v>1</c:v>
                </c:pt>
                <c:pt idx="22">
                  <c:v>0.99512198236754101</c:v>
                </c:pt>
                <c:pt idx="23">
                  <c:v>0.99026775979109927</c:v>
                </c:pt>
                <c:pt idx="24">
                  <c:v>0.98543721619798696</c:v>
                </c:pt>
                <c:pt idx="25">
                  <c:v>0.98063023608169164</c:v>
                </c:pt>
                <c:pt idx="26">
                  <c:v>0.97584670449916511</c:v>
                </c:pt>
                <c:pt idx="27">
                  <c:v>0.97108650706803801</c:v>
                </c:pt>
                <c:pt idx="28">
                  <c:v>0.96634952996391599</c:v>
                </c:pt>
                <c:pt idx="29">
                  <c:v>0.961635659917633</c:v>
                </c:pt>
                <c:pt idx="30">
                  <c:v>0.95694478421255402</c:v>
                </c:pt>
                <c:pt idx="31">
                  <c:v>0.95227679068187565</c:v>
                </c:pt>
                <c:pt idx="32">
                  <c:v>0.94763156770594659</c:v>
                </c:pt>
                <c:pt idx="33">
                  <c:v>0.94300900420960265</c:v>
                </c:pt>
                <c:pt idx="34">
                  <c:v>0.93840898965949904</c:v>
                </c:pt>
                <c:pt idx="35">
                  <c:v>0.93383141406148673</c:v>
                </c:pt>
                <c:pt idx="36">
                  <c:v>0.92927616795793966</c:v>
                </c:pt>
                <c:pt idx="37">
                  <c:v>0.92474314242522204</c:v>
                </c:pt>
                <c:pt idx="38">
                  <c:v>0.92023222907097557</c:v>
                </c:pt>
                <c:pt idx="39">
                  <c:v>0.91574332003161096</c:v>
                </c:pt>
                <c:pt idx="40">
                  <c:v>0.9112763079696895</c:v>
                </c:pt>
                <c:pt idx="41">
                  <c:v>0.90683108607137164</c:v>
                </c:pt>
                <c:pt idx="42">
                  <c:v>0.90240754804385259</c:v>
                </c:pt>
                <c:pt idx="43">
                  <c:v>0.89800558811282949</c:v>
                </c:pt>
                <c:pt idx="44">
                  <c:v>0.8936251010199685</c:v>
                </c:pt>
                <c:pt idx="45">
                  <c:v>0.88926598202038498</c:v>
                </c:pt>
                <c:pt idx="46">
                  <c:v>0.884928126880143</c:v>
                </c:pt>
                <c:pt idx="47">
                  <c:v>0.88061143187376301</c:v>
                </c:pt>
                <c:pt idx="48">
                  <c:v>0.87631579378173696</c:v>
                </c:pt>
                <c:pt idx="49">
                  <c:v>0.87204110988806705</c:v>
                </c:pt>
                <c:pt idx="50">
                  <c:v>0.86778727797780464</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Sheet1!$C$2:$C$52</c:f>
              <c:numCache>
                <c:formatCode>General</c:formatCode>
                <c:ptCount val="51"/>
                <c:pt idx="0">
                  <c:v>1.0196713982873387</c:v>
                </c:pt>
                <c:pt idx="1">
                  <c:v>1.0187259500205899</c:v>
                </c:pt>
                <c:pt idx="2">
                  <c:v>1.01778137838177</c:v>
                </c:pt>
                <c:pt idx="3">
                  <c:v>1.0168376825580498</c:v>
                </c:pt>
                <c:pt idx="4">
                  <c:v>1.0158948617373798</c:v>
                </c:pt>
                <c:pt idx="5">
                  <c:v>1.01495291510844</c:v>
                </c:pt>
                <c:pt idx="6">
                  <c:v>1.01401184186069</c:v>
                </c:pt>
                <c:pt idx="7">
                  <c:v>1.0130716411843033</c:v>
                </c:pt>
                <c:pt idx="8">
                  <c:v>1.0121323122702399</c:v>
                </c:pt>
                <c:pt idx="9">
                  <c:v>1.0111938543101737</c:v>
                </c:pt>
                <c:pt idx="10">
                  <c:v>1.0102562664965862</c:v>
                </c:pt>
                <c:pt idx="11">
                  <c:v>1.0093195480226198</c:v>
                </c:pt>
                <c:pt idx="12">
                  <c:v>1.0083836980822598</c:v>
                </c:pt>
                <c:pt idx="13">
                  <c:v>1.0074487158701537</c:v>
                </c:pt>
                <c:pt idx="14">
                  <c:v>1.00651460058178</c:v>
                </c:pt>
                <c:pt idx="15">
                  <c:v>1.0055813514132899</c:v>
                </c:pt>
                <c:pt idx="16">
                  <c:v>1.0046489675616201</c:v>
                </c:pt>
                <c:pt idx="17">
                  <c:v>1.0037174482244298</c:v>
                </c:pt>
                <c:pt idx="18">
                  <c:v>1.002786792600143</c:v>
                </c:pt>
                <c:pt idx="19">
                  <c:v>1.0018569998879199</c:v>
                </c:pt>
                <c:pt idx="20">
                  <c:v>1.0009280692876599</c:v>
                </c:pt>
                <c:pt idx="21">
                  <c:v>1</c:v>
                </c:pt>
                <c:pt idx="22">
                  <c:v>0.99118679688552558</c:v>
                </c:pt>
                <c:pt idx="23">
                  <c:v>0.98245126632019064</c:v>
                </c:pt>
                <c:pt idx="24">
                  <c:v>0.973792723760038</c:v>
                </c:pt>
                <c:pt idx="25">
                  <c:v>0.96521049069414711</c:v>
                </c:pt>
                <c:pt idx="26">
                  <c:v>0.95670389459143945</c:v>
                </c:pt>
                <c:pt idx="27">
                  <c:v>0.94827226884799043</c:v>
                </c:pt>
                <c:pt idx="28">
                  <c:v>0.93991495273481462</c:v>
                </c:pt>
                <c:pt idx="29">
                  <c:v>0.93163129134603095</c:v>
                </c:pt>
                <c:pt idx="30">
                  <c:v>0.92342063554760001</c:v>
                </c:pt>
                <c:pt idx="31">
                  <c:v>0.91528234192641578</c:v>
                </c:pt>
                <c:pt idx="32">
                  <c:v>0.90721577273993259</c:v>
                </c:pt>
                <c:pt idx="33">
                  <c:v>0.89922029586612151</c:v>
                </c:pt>
                <c:pt idx="34">
                  <c:v>0.891295284753997</c:v>
                </c:pt>
                <c:pt idx="35">
                  <c:v>0.8834401183744901</c:v>
                </c:pt>
                <c:pt idx="36">
                  <c:v>0.87565418117177862</c:v>
                </c:pt>
                <c:pt idx="37">
                  <c:v>0.86793686301507633</c:v>
                </c:pt>
                <c:pt idx="38">
                  <c:v>0.86028755915078303</c:v>
                </c:pt>
                <c:pt idx="39">
                  <c:v>0.85270567015513776</c:v>
                </c:pt>
                <c:pt idx="40">
                  <c:v>0.84519060188719264</c:v>
                </c:pt>
                <c:pt idx="41">
                  <c:v>0.83774176544231604</c:v>
                </c:pt>
                <c:pt idx="42">
                  <c:v>0.83035857710599503</c:v>
                </c:pt>
                <c:pt idx="43">
                  <c:v>0.82304045830812089</c:v>
                </c:pt>
                <c:pt idx="44">
                  <c:v>0.815786835577615</c:v>
                </c:pt>
                <c:pt idx="45">
                  <c:v>0.80859714049755549</c:v>
                </c:pt>
                <c:pt idx="46">
                  <c:v>0.80147080966056905</c:v>
                </c:pt>
                <c:pt idx="47">
                  <c:v>0.794407284624709</c:v>
                </c:pt>
                <c:pt idx="48">
                  <c:v>0.7874060118696935</c:v>
                </c:pt>
                <c:pt idx="49">
                  <c:v>0.7804664427535275</c:v>
                </c:pt>
                <c:pt idx="50">
                  <c:v>0.77358803346951721</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Sheet1!$D$2:$D$52</c:f>
              <c:numCache>
                <c:formatCode>General</c:formatCode>
                <c:ptCount val="51"/>
                <c:pt idx="0">
                  <c:v>1.204298995122373</c:v>
                </c:pt>
                <c:pt idx="1">
                  <c:v>1.1936852634678101</c:v>
                </c:pt>
                <c:pt idx="2">
                  <c:v>1.18316507278612</c:v>
                </c:pt>
                <c:pt idx="3">
                  <c:v>1.1727375986817106</c:v>
                </c:pt>
                <c:pt idx="4">
                  <c:v>1.162402024024549</c:v>
                </c:pt>
                <c:pt idx="5">
                  <c:v>1.152157538886154</c:v>
                </c:pt>
                <c:pt idx="6">
                  <c:v>1.1420033404760601</c:v>
                </c:pt>
                <c:pt idx="7">
                  <c:v>1.1319386330790338</c:v>
                </c:pt>
                <c:pt idx="8">
                  <c:v>1.1219626279925898</c:v>
                </c:pt>
                <c:pt idx="9">
                  <c:v>1.1120745434652421</c:v>
                </c:pt>
                <c:pt idx="10">
                  <c:v>1.1022736046352501</c:v>
                </c:pt>
                <c:pt idx="11">
                  <c:v>1.09255904346988</c:v>
                </c:pt>
                <c:pt idx="12">
                  <c:v>1.0829300987052199</c:v>
                </c:pt>
                <c:pt idx="13">
                  <c:v>1.07338601578656</c:v>
                </c:pt>
                <c:pt idx="14">
                  <c:v>1.0639260468091789</c:v>
                </c:pt>
                <c:pt idx="15">
                  <c:v>1.0545494504598798</c:v>
                </c:pt>
                <c:pt idx="16">
                  <c:v>1.0452554919587278</c:v>
                </c:pt>
                <c:pt idx="17">
                  <c:v>1.0360434430015701</c:v>
                </c:pt>
                <c:pt idx="18">
                  <c:v>1.0269125817029801</c:v>
                </c:pt>
                <c:pt idx="19">
                  <c:v>1.0178621925396218</c:v>
                </c:pt>
                <c:pt idx="20">
                  <c:v>1.0088915662942299</c:v>
                </c:pt>
                <c:pt idx="21">
                  <c:v>1</c:v>
                </c:pt>
                <c:pt idx="22">
                  <c:v>0.99907279122632242</c:v>
                </c:pt>
                <c:pt idx="23">
                  <c:v>0.99814644216876103</c:v>
                </c:pt>
                <c:pt idx="24">
                  <c:v>0.99722095203017402</c:v>
                </c:pt>
                <c:pt idx="25">
                  <c:v>0.99629632001415558</c:v>
                </c:pt>
                <c:pt idx="26">
                  <c:v>0.99537254532505437</c:v>
                </c:pt>
                <c:pt idx="27">
                  <c:v>0.99444962716795859</c:v>
                </c:pt>
                <c:pt idx="28">
                  <c:v>0.99352756474866577</c:v>
                </c:pt>
                <c:pt idx="29">
                  <c:v>0.99260635727374902</c:v>
                </c:pt>
                <c:pt idx="30">
                  <c:v>0.99168600395048001</c:v>
                </c:pt>
                <c:pt idx="31">
                  <c:v>0.99076650398688559</c:v>
                </c:pt>
                <c:pt idx="32">
                  <c:v>0.98984785659173102</c:v>
                </c:pt>
                <c:pt idx="33">
                  <c:v>0.98893006097449199</c:v>
                </c:pt>
                <c:pt idx="34">
                  <c:v>0.98801311634540601</c:v>
                </c:pt>
                <c:pt idx="35">
                  <c:v>0.98709702191542459</c:v>
                </c:pt>
                <c:pt idx="36">
                  <c:v>0.98618177689623343</c:v>
                </c:pt>
                <c:pt idx="37">
                  <c:v>0.98526738050025398</c:v>
                </c:pt>
                <c:pt idx="38">
                  <c:v>0.98435383194064197</c:v>
                </c:pt>
                <c:pt idx="39">
                  <c:v>0.98344113043127102</c:v>
                </c:pt>
                <c:pt idx="40">
                  <c:v>0.98252927518674149</c:v>
                </c:pt>
                <c:pt idx="41">
                  <c:v>0.9816182654223965</c:v>
                </c:pt>
                <c:pt idx="42">
                  <c:v>0.98070810035429801</c:v>
                </c:pt>
                <c:pt idx="43">
                  <c:v>0.97979877919923664</c:v>
                </c:pt>
                <c:pt idx="44">
                  <c:v>0.97889030117472764</c:v>
                </c:pt>
                <c:pt idx="45">
                  <c:v>0.97798266549901303</c:v>
                </c:pt>
                <c:pt idx="46">
                  <c:v>0.97707587139106444</c:v>
                </c:pt>
                <c:pt idx="47">
                  <c:v>0.97616991807056164</c:v>
                </c:pt>
                <c:pt idx="48">
                  <c:v>0.97526480475792543</c:v>
                </c:pt>
                <c:pt idx="49">
                  <c:v>0.97436053067430195</c:v>
                </c:pt>
                <c:pt idx="50">
                  <c:v>0.97345709504153799</c:v>
                </c:pt>
              </c:numCache>
            </c:numRef>
          </c:yVal>
          <c:smooth val="1"/>
        </c:ser>
        <c:axId val="228059392"/>
        <c:axId val="227877248"/>
      </c:scatterChart>
      <c:valAx>
        <c:axId val="228059392"/>
        <c:scaling>
          <c:orientation val="minMax"/>
          <c:max val="8"/>
          <c:min val="3"/>
        </c:scaling>
        <c:axPos val="b"/>
        <c:title>
          <c:tx>
            <c:rich>
              <a:bodyPr/>
              <a:lstStyle/>
              <a:p>
                <a:pPr>
                  <a:defRPr sz="1700"/>
                </a:pPr>
                <a:r>
                  <a:rPr lang="en-US" sz="1700" dirty="0" smtClean="0"/>
                  <a:t>Cardiac output</a:t>
                </a:r>
                <a:endParaRPr lang="en-US" sz="1700" dirty="0"/>
              </a:p>
            </c:rich>
          </c:tx>
        </c:title>
        <c:numFmt formatCode="#,##0" sourceLinked="0"/>
        <c:tickLblPos val="nextTo"/>
        <c:txPr>
          <a:bodyPr rot="0"/>
          <a:lstStyle/>
          <a:p>
            <a:pPr>
              <a:defRPr sz="1500" b="1"/>
            </a:pPr>
            <a:endParaRPr lang="en-US"/>
          </a:p>
        </c:txPr>
        <c:crossAx val="227877248"/>
        <c:crosses val="autoZero"/>
        <c:crossBetween val="midCat"/>
        <c:majorUnit val="1"/>
      </c:valAx>
      <c:valAx>
        <c:axId val="227877248"/>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80593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1036"/>
          <c:h val="0.80568876471086259"/>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0.88813088289215958</c:v>
                </c:pt>
                <c:pt idx="1">
                  <c:v>0.89410781731283062</c:v>
                </c:pt>
                <c:pt idx="2">
                  <c:v>0.90011447919813803</c:v>
                </c:pt>
                <c:pt idx="3">
                  <c:v>0.9061403618428765</c:v>
                </c:pt>
                <c:pt idx="4">
                  <c:v>0.91217467387380946</c:v>
                </c:pt>
                <c:pt idx="5">
                  <c:v>0.91820634174476445</c:v>
                </c:pt>
                <c:pt idx="6">
                  <c:v>0.92422400809317473</c:v>
                </c:pt>
                <c:pt idx="7">
                  <c:v>0.93021602460706643</c:v>
                </c:pt>
                <c:pt idx="8">
                  <c:v>0.93617047469333903</c:v>
                </c:pt>
                <c:pt idx="9">
                  <c:v>0.94207515013912946</c:v>
                </c:pt>
                <c:pt idx="10">
                  <c:v>0.94791758570318396</c:v>
                </c:pt>
                <c:pt idx="11">
                  <c:v>0.95368504113060903</c:v>
                </c:pt>
                <c:pt idx="12">
                  <c:v>0.95936452389836657</c:v>
                </c:pt>
                <c:pt idx="13">
                  <c:v>0.964942789516396</c:v>
                </c:pt>
                <c:pt idx="14">
                  <c:v>0.97040638355311504</c:v>
                </c:pt>
                <c:pt idx="15">
                  <c:v>0.97574160977553803</c:v>
                </c:pt>
                <c:pt idx="16">
                  <c:v>0.98093457726970301</c:v>
                </c:pt>
                <c:pt idx="17">
                  <c:v>0.98597121126022402</c:v>
                </c:pt>
                <c:pt idx="18">
                  <c:v>0.99083726306514697</c:v>
                </c:pt>
                <c:pt idx="19">
                  <c:v>0.99551836241650349</c:v>
                </c:pt>
                <c:pt idx="20">
                  <c:v>1</c:v>
                </c:pt>
                <c:pt idx="21">
                  <c:v>1.0042714714094898</c:v>
                </c:pt>
                <c:pt idx="22">
                  <c:v>1.0083377779940199</c:v>
                </c:pt>
                <c:pt idx="23">
                  <c:v>1.0122080555549537</c:v>
                </c:pt>
                <c:pt idx="24">
                  <c:v>1.015891801529603</c:v>
                </c:pt>
                <c:pt idx="25">
                  <c:v>1.0193987294724098</c:v>
                </c:pt>
                <c:pt idx="26">
                  <c:v>1.0227388613622901</c:v>
                </c:pt>
                <c:pt idx="27">
                  <c:v>1.025922455098593</c:v>
                </c:pt>
                <c:pt idx="28">
                  <c:v>1.02895995279631</c:v>
                </c:pt>
                <c:pt idx="29">
                  <c:v>1.0318620620328598</c:v>
                </c:pt>
                <c:pt idx="30">
                  <c:v>1.03463962029826</c:v>
                </c:pt>
                <c:pt idx="31">
                  <c:v>1.0373036920628389</c:v>
                </c:pt>
                <c:pt idx="32">
                  <c:v>1.0398655023970098</c:v>
                </c:pt>
                <c:pt idx="33">
                  <c:v>1.0423363863753399</c:v>
                </c:pt>
                <c:pt idx="34">
                  <c:v>1.0447278714272801</c:v>
                </c:pt>
                <c:pt idx="35">
                  <c:v>1.0470515769779101</c:v>
                </c:pt>
                <c:pt idx="36">
                  <c:v>1.04931926477032</c:v>
                </c:pt>
                <c:pt idx="37">
                  <c:v>1.05154283610869</c:v>
                </c:pt>
                <c:pt idx="38">
                  <c:v>1.0537342367250437</c:v>
                </c:pt>
                <c:pt idx="39">
                  <c:v>1.0559055934136199</c:v>
                </c:pt>
                <c:pt idx="40">
                  <c:v>1.05806907639315</c:v>
                </c:pt>
                <c:pt idx="41">
                  <c:v>1.0602349249623901</c:v>
                </c:pt>
                <c:pt idx="42">
                  <c:v>1.06240521486145</c:v>
                </c:pt>
                <c:pt idx="43">
                  <c:v>1.0645799734869201</c:v>
                </c:pt>
                <c:pt idx="44">
                  <c:v>1.06675915765526</c:v>
                </c:pt>
                <c:pt idx="45">
                  <c:v>1.06894279466619</c:v>
                </c:pt>
                <c:pt idx="46">
                  <c:v>1.0711309015432369</c:v>
                </c:pt>
                <c:pt idx="47">
                  <c:v>1.0733234874360837</c:v>
                </c:pt>
                <c:pt idx="48">
                  <c:v>1.0755206118683698</c:v>
                </c:pt>
                <c:pt idx="49">
                  <c:v>1.0777221834201498</c:v>
                </c:pt>
                <c:pt idx="50">
                  <c:v>1.0799282615497199</c:v>
                </c:pt>
                <c:pt idx="51">
                  <c:v>1.08213885548196</c:v>
                </c:pt>
                <c:pt idx="52">
                  <c:v>1.084353974460649</c:v>
                </c:pt>
                <c:pt idx="53">
                  <c:v>1.08657367862104</c:v>
                </c:pt>
                <c:pt idx="54">
                  <c:v>1.0887978756037662</c:v>
                </c:pt>
                <c:pt idx="55">
                  <c:v>1.0910266254781198</c:v>
                </c:pt>
                <c:pt idx="56">
                  <c:v>1.0932599375638001</c:v>
                </c:pt>
                <c:pt idx="57">
                  <c:v>1.0954978211995801</c:v>
                </c:pt>
                <c:pt idx="58">
                  <c:v>1.09774033713875</c:v>
                </c:pt>
                <c:pt idx="59">
                  <c:v>1.0999873920727299</c:v>
                </c:pt>
                <c:pt idx="60">
                  <c:v>1.10223904668816</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0.80481505048890944</c:v>
                </c:pt>
                <c:pt idx="1">
                  <c:v>0.81532513966541864</c:v>
                </c:pt>
                <c:pt idx="2">
                  <c:v>0.82594099624892903</c:v>
                </c:pt>
                <c:pt idx="3">
                  <c:v>0.83663577799792799</c:v>
                </c:pt>
                <c:pt idx="4">
                  <c:v>0.84738133395556003</c:v>
                </c:pt>
                <c:pt idx="5">
                  <c:v>0.85814823747711422</c:v>
                </c:pt>
                <c:pt idx="6">
                  <c:v>0.86890583124903753</c:v>
                </c:pt>
                <c:pt idx="7">
                  <c:v>0.87962228583308022</c:v>
                </c:pt>
                <c:pt idx="8">
                  <c:v>0.89026474078867057</c:v>
                </c:pt>
                <c:pt idx="9">
                  <c:v>0.90079939835664102</c:v>
                </c:pt>
                <c:pt idx="10">
                  <c:v>0.91119176603475505</c:v>
                </c:pt>
                <c:pt idx="11">
                  <c:v>0.92140686057875298</c:v>
                </c:pt>
                <c:pt idx="12">
                  <c:v>0.93140955651980073</c:v>
                </c:pt>
                <c:pt idx="13">
                  <c:v>0.94116498722023256</c:v>
                </c:pt>
                <c:pt idx="14">
                  <c:v>0.95063914087421097</c:v>
                </c:pt>
                <c:pt idx="15">
                  <c:v>0.95979947681083921</c:v>
                </c:pt>
                <c:pt idx="16">
                  <c:v>0.96861588958021505</c:v>
                </c:pt>
                <c:pt idx="17">
                  <c:v>0.97706186527973904</c:v>
                </c:pt>
                <c:pt idx="18">
                  <c:v>0.98511595935771856</c:v>
                </c:pt>
                <c:pt idx="19">
                  <c:v>0.9927637362213545</c:v>
                </c:pt>
                <c:pt idx="20">
                  <c:v>1</c:v>
                </c:pt>
                <c:pt idx="21">
                  <c:v>1.0017108984420098</c:v>
                </c:pt>
                <c:pt idx="22">
                  <c:v>1.0033681085786199</c:v>
                </c:pt>
                <c:pt idx="23">
                  <c:v>1.0049259158208199</c:v>
                </c:pt>
                <c:pt idx="24">
                  <c:v>1.00634041947544</c:v>
                </c:pt>
                <c:pt idx="25">
                  <c:v>1.0075716143420033</c:v>
                </c:pt>
                <c:pt idx="26">
                  <c:v>1.0085854149467124</c:v>
                </c:pt>
                <c:pt idx="27">
                  <c:v>1.0093551495328101</c:v>
                </c:pt>
                <c:pt idx="28">
                  <c:v>1.0098624065919499</c:v>
                </c:pt>
                <c:pt idx="29">
                  <c:v>1.0100972775466299</c:v>
                </c:pt>
                <c:pt idx="30">
                  <c:v>1.0100578644612586</c:v>
                </c:pt>
                <c:pt idx="31">
                  <c:v>1.0097495437051498</c:v>
                </c:pt>
                <c:pt idx="32">
                  <c:v>1.00918388572692</c:v>
                </c:pt>
                <c:pt idx="33">
                  <c:v>1.0083775271670001</c:v>
                </c:pt>
                <c:pt idx="34">
                  <c:v>1.0073512035873837</c:v>
                </c:pt>
                <c:pt idx="35">
                  <c:v>1.0061287691642</c:v>
                </c:pt>
                <c:pt idx="36">
                  <c:v>1.0047364277643898</c:v>
                </c:pt>
                <c:pt idx="37">
                  <c:v>1.0032021393914101</c:v>
                </c:pt>
                <c:pt idx="38">
                  <c:v>1.00155497146029</c:v>
                </c:pt>
                <c:pt idx="39">
                  <c:v>0.99982486698158946</c:v>
                </c:pt>
                <c:pt idx="40">
                  <c:v>0.99804217195067058</c:v>
                </c:pt>
                <c:pt idx="41">
                  <c:v>0.99623315648625088</c:v>
                </c:pt>
                <c:pt idx="42">
                  <c:v>0.99440659611863558</c:v>
                </c:pt>
                <c:pt idx="43">
                  <c:v>0.9925660647680471</c:v>
                </c:pt>
                <c:pt idx="44">
                  <c:v>0.99071434059576258</c:v>
                </c:pt>
                <c:pt idx="45">
                  <c:v>0.98885369870104856</c:v>
                </c:pt>
                <c:pt idx="46">
                  <c:v>0.9869859937259835</c:v>
                </c:pt>
                <c:pt idx="47">
                  <c:v>0.98511272958402596</c:v>
                </c:pt>
                <c:pt idx="48">
                  <c:v>0.98323522456946899</c:v>
                </c:pt>
                <c:pt idx="49">
                  <c:v>0.981354358231593</c:v>
                </c:pt>
                <c:pt idx="50">
                  <c:v>0.97947107311873605</c:v>
                </c:pt>
                <c:pt idx="51">
                  <c:v>0.97758610013307401</c:v>
                </c:pt>
                <c:pt idx="52">
                  <c:v>0.97570006004850773</c:v>
                </c:pt>
                <c:pt idx="53">
                  <c:v>0.97381356100217398</c:v>
                </c:pt>
                <c:pt idx="54">
                  <c:v>0.97192690288871864</c:v>
                </c:pt>
                <c:pt idx="55">
                  <c:v>0.97004055651698373</c:v>
                </c:pt>
                <c:pt idx="56">
                  <c:v>0.96815486275262197</c:v>
                </c:pt>
                <c:pt idx="57">
                  <c:v>0.9662701184230561</c:v>
                </c:pt>
                <c:pt idx="58">
                  <c:v>0.96438666125865458</c:v>
                </c:pt>
                <c:pt idx="59">
                  <c:v>0.96250456254804895</c:v>
                </c:pt>
                <c:pt idx="60">
                  <c:v>0.96062410096501305</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0.98007171295770901</c:v>
                </c:pt>
                <c:pt idx="1">
                  <c:v>0.98050305342966659</c:v>
                </c:pt>
                <c:pt idx="2">
                  <c:v>0.98094909847283163</c:v>
                </c:pt>
                <c:pt idx="3">
                  <c:v>0.98141912759888505</c:v>
                </c:pt>
                <c:pt idx="4">
                  <c:v>0.98192230854641449</c:v>
                </c:pt>
                <c:pt idx="5">
                  <c:v>0.98246765442177297</c:v>
                </c:pt>
                <c:pt idx="6">
                  <c:v>0.98306397127974443</c:v>
                </c:pt>
                <c:pt idx="7">
                  <c:v>0.98371979242916463</c:v>
                </c:pt>
                <c:pt idx="8">
                  <c:v>0.98444329819368304</c:v>
                </c:pt>
                <c:pt idx="9">
                  <c:v>0.98524220834157294</c:v>
                </c:pt>
                <c:pt idx="10">
                  <c:v>0.98612364902678451</c:v>
                </c:pt>
                <c:pt idx="11">
                  <c:v>0.98709397182587599</c:v>
                </c:pt>
                <c:pt idx="12">
                  <c:v>0.98815852089142342</c:v>
                </c:pt>
                <c:pt idx="13">
                  <c:v>0.98932131951674696</c:v>
                </c:pt>
                <c:pt idx="14">
                  <c:v>0.99058465904807402</c:v>
                </c:pt>
                <c:pt idx="15">
                  <c:v>0.99194853930410565</c:v>
                </c:pt>
                <c:pt idx="16">
                  <c:v>0.99340993187743842</c:v>
                </c:pt>
                <c:pt idx="17">
                  <c:v>0.994961797179161</c:v>
                </c:pt>
                <c:pt idx="18">
                  <c:v>0.99659179465382364</c:v>
                </c:pt>
                <c:pt idx="19">
                  <c:v>0.99828063188587701</c:v>
                </c:pt>
                <c:pt idx="20">
                  <c:v>1</c:v>
                </c:pt>
                <c:pt idx="21">
                  <c:v>1.0068385897124899</c:v>
                </c:pt>
                <c:pt idx="22">
                  <c:v>1.01333206211851</c:v>
                </c:pt>
                <c:pt idx="23">
                  <c:v>1.0195429649095078</c:v>
                </c:pt>
                <c:pt idx="24">
                  <c:v>1.0255338376978198</c:v>
                </c:pt>
                <c:pt idx="25">
                  <c:v>1.0313646740917699</c:v>
                </c:pt>
                <c:pt idx="26">
                  <c:v>1.0370909226323699</c:v>
                </c:pt>
                <c:pt idx="27">
                  <c:v>1.042761692316823</c:v>
                </c:pt>
                <c:pt idx="28">
                  <c:v>1.0484186534199698</c:v>
                </c:pt>
                <c:pt idx="29">
                  <c:v>1.0540958170373398</c:v>
                </c:pt>
                <c:pt idx="30">
                  <c:v>1.05981962178169</c:v>
                </c:pt>
                <c:pt idx="31">
                  <c:v>1.0656097408263898</c:v>
                </c:pt>
                <c:pt idx="32">
                  <c:v>1.07147991398664</c:v>
                </c:pt>
                <c:pt idx="33">
                  <c:v>1.07743886896644</c:v>
                </c:pt>
                <c:pt idx="34">
                  <c:v>1.0834913597661537</c:v>
                </c:pt>
                <c:pt idx="35">
                  <c:v>1.0896388598078099</c:v>
                </c:pt>
                <c:pt idx="36">
                  <c:v>1.0958803612486601</c:v>
                </c:pt>
                <c:pt idx="37">
                  <c:v>1.1022128968368392</c:v>
                </c:pt>
                <c:pt idx="38">
                  <c:v>1.10863195060336</c:v>
                </c:pt>
                <c:pt idx="39">
                  <c:v>1.11513191862101</c:v>
                </c:pt>
                <c:pt idx="40">
                  <c:v>1.1217062784344691</c:v>
                </c:pt>
                <c:pt idx="41">
                  <c:v>1.1283484079919062</c:v>
                </c:pt>
                <c:pt idx="42">
                  <c:v>1.1350536540790899</c:v>
                </c:pt>
                <c:pt idx="43">
                  <c:v>1.1418187264081501</c:v>
                </c:pt>
                <c:pt idx="44">
                  <c:v>1.1486409894471101</c:v>
                </c:pt>
                <c:pt idx="45">
                  <c:v>1.1555184551261</c:v>
                </c:pt>
                <c:pt idx="46">
                  <c:v>1.1624495337664769</c:v>
                </c:pt>
                <c:pt idx="47">
                  <c:v>1.169432973593219</c:v>
                </c:pt>
                <c:pt idx="48">
                  <c:v>1.1764678051076001</c:v>
                </c:pt>
                <c:pt idx="49">
                  <c:v>1.1835532138756799</c:v>
                </c:pt>
                <c:pt idx="50">
                  <c:v>1.1906886094965305</c:v>
                </c:pt>
                <c:pt idx="51">
                  <c:v>1.1978735196668662</c:v>
                </c:pt>
                <c:pt idx="52">
                  <c:v>1.2051075838512562</c:v>
                </c:pt>
                <c:pt idx="53">
                  <c:v>1.2123905502579337</c:v>
                </c:pt>
                <c:pt idx="54">
                  <c:v>1.2197221935063498</c:v>
                </c:pt>
                <c:pt idx="55">
                  <c:v>1.2271024025801398</c:v>
                </c:pt>
                <c:pt idx="56">
                  <c:v>1.2345311035094158</c:v>
                </c:pt>
                <c:pt idx="57">
                  <c:v>1.2420082680520099</c:v>
                </c:pt>
                <c:pt idx="58">
                  <c:v>1.2495339226371798</c:v>
                </c:pt>
                <c:pt idx="59">
                  <c:v>1.2571080801069499</c:v>
                </c:pt>
                <c:pt idx="60">
                  <c:v>1.2647308294925501</c:v>
                </c:pt>
              </c:numCache>
            </c:numRef>
          </c:yVal>
          <c:smooth val="1"/>
        </c:ser>
        <c:axId val="228133120"/>
        <c:axId val="228147584"/>
      </c:scatterChart>
      <c:valAx>
        <c:axId val="228133120"/>
        <c:scaling>
          <c:orientation val="minMax"/>
          <c:max val="6"/>
          <c:min val="0"/>
        </c:scaling>
        <c:axPos val="b"/>
        <c:title>
          <c:tx>
            <c:rich>
              <a:bodyPr/>
              <a:lstStyle/>
              <a:p>
                <a:pPr>
                  <a:defRPr sz="1700"/>
                </a:pPr>
                <a:r>
                  <a:rPr lang="en-US" sz="1700" dirty="0" smtClean="0"/>
                  <a:t>Oxygen Required at Rest (L/min)</a:t>
                </a:r>
                <a:endParaRPr lang="en-US" sz="1700" dirty="0"/>
              </a:p>
            </c:rich>
          </c:tx>
        </c:title>
        <c:numFmt formatCode="#,##0" sourceLinked="0"/>
        <c:tickLblPos val="nextTo"/>
        <c:txPr>
          <a:bodyPr rot="0"/>
          <a:lstStyle/>
          <a:p>
            <a:pPr>
              <a:defRPr sz="1500" b="1"/>
            </a:pPr>
            <a:endParaRPr lang="en-US"/>
          </a:p>
        </c:txPr>
        <c:crossAx val="228147584"/>
        <c:crosses val="autoZero"/>
        <c:crossBetween val="midCat"/>
        <c:majorUnit val="1"/>
      </c:valAx>
      <c:valAx>
        <c:axId val="22814758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813312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1025"/>
          <c:h val="0.80568876471086259"/>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xVal>
          <c:yVal>
            <c:numRef>
              <c:f>Sheet1!$B$2:$B$52</c:f>
              <c:numCache>
                <c:formatCode>General</c:formatCode>
                <c:ptCount val="51"/>
                <c:pt idx="0">
                  <c:v>0.93177476602436204</c:v>
                </c:pt>
                <c:pt idx="1">
                  <c:v>0.93595934569707095</c:v>
                </c:pt>
                <c:pt idx="2">
                  <c:v>0.94016271822367004</c:v>
                </c:pt>
                <c:pt idx="3">
                  <c:v>0.94438496800244442</c:v>
                </c:pt>
                <c:pt idx="4">
                  <c:v>0.9486261798107225</c:v>
                </c:pt>
                <c:pt idx="5">
                  <c:v>0.952886438806545</c:v>
                </c:pt>
                <c:pt idx="6">
                  <c:v>0.95716583053041304</c:v>
                </c:pt>
                <c:pt idx="7">
                  <c:v>0.96146444090696337</c:v>
                </c:pt>
                <c:pt idx="8">
                  <c:v>0.96578235624676401</c:v>
                </c:pt>
                <c:pt idx="9">
                  <c:v>0.97011966324795551</c:v>
                </c:pt>
                <c:pt idx="10">
                  <c:v>0.97447644899806096</c:v>
                </c:pt>
                <c:pt idx="11">
                  <c:v>0.97885280097570604</c:v>
                </c:pt>
                <c:pt idx="12">
                  <c:v>0.98324880705238304</c:v>
                </c:pt>
                <c:pt idx="13">
                  <c:v>0.98766455549420951</c:v>
                </c:pt>
                <c:pt idx="14">
                  <c:v>0.99210013496371097</c:v>
                </c:pt>
                <c:pt idx="15">
                  <c:v>0.99655563452158946</c:v>
                </c:pt>
                <c:pt idx="16">
                  <c:v>1.00103114362851</c:v>
                </c:pt>
                <c:pt idx="17">
                  <c:v>1.0055267521469089</c:v>
                </c:pt>
                <c:pt idx="18">
                  <c:v>1.0100425503428201</c:v>
                </c:pt>
                <c:pt idx="19">
                  <c:v>1.0145786288876</c:v>
                </c:pt>
                <c:pt idx="20">
                  <c:v>1.0191350788598699</c:v>
                </c:pt>
                <c:pt idx="21">
                  <c:v>1.0237119917472299</c:v>
                </c:pt>
                <c:pt idx="22">
                  <c:v>1.0283094594482001</c:v>
                </c:pt>
                <c:pt idx="23">
                  <c:v>1.0329275742739801</c:v>
                </c:pt>
                <c:pt idx="24">
                  <c:v>1.0375664289503399</c:v>
                </c:pt>
                <c:pt idx="25">
                  <c:v>1.0422261166194837</c:v>
                </c:pt>
                <c:pt idx="26">
                  <c:v>1.04690673084194</c:v>
                </c:pt>
                <c:pt idx="27">
                  <c:v>1.0516083655983699</c:v>
                </c:pt>
                <c:pt idx="28">
                  <c:v>1.05633111529152</c:v>
                </c:pt>
                <c:pt idx="29">
                  <c:v>1.0610750747481201</c:v>
                </c:pt>
                <c:pt idx="30">
                  <c:v>1.0658403392207301</c:v>
                </c:pt>
                <c:pt idx="31">
                  <c:v>1.0706270043896999</c:v>
                </c:pt>
                <c:pt idx="32">
                  <c:v>1.0754351663650901</c:v>
                </c:pt>
                <c:pt idx="33">
                  <c:v>1.0802649216885678</c:v>
                </c:pt>
                <c:pt idx="34">
                  <c:v>1.0851163673353699</c:v>
                </c:pt>
                <c:pt idx="35">
                  <c:v>1.0899896007162799</c:v>
                </c:pt>
                <c:pt idx="36">
                  <c:v>1.09488471967951</c:v>
                </c:pt>
                <c:pt idx="37">
                  <c:v>1.09980182251271</c:v>
                </c:pt>
                <c:pt idx="38">
                  <c:v>1.1047410079449698</c:v>
                </c:pt>
                <c:pt idx="39">
                  <c:v>1.10970237514874</c:v>
                </c:pt>
                <c:pt idx="40">
                  <c:v>1.1146860237418792</c:v>
                </c:pt>
                <c:pt idx="41">
                  <c:v>1.1196920537895598</c:v>
                </c:pt>
                <c:pt idx="42">
                  <c:v>1.1247205658064401</c:v>
                </c:pt>
                <c:pt idx="43">
                  <c:v>1.12977166075854</c:v>
                </c:pt>
                <c:pt idx="44">
                  <c:v>1.1348454400652901</c:v>
                </c:pt>
                <c:pt idx="45">
                  <c:v>1.13994200560165</c:v>
                </c:pt>
                <c:pt idx="46">
                  <c:v>1.1450614597000399</c:v>
                </c:pt>
                <c:pt idx="47">
                  <c:v>1.1502039051525101</c:v>
                </c:pt>
                <c:pt idx="48">
                  <c:v>1.155369445212693</c:v>
                </c:pt>
                <c:pt idx="49">
                  <c:v>1.1605581835979801</c:v>
                </c:pt>
                <c:pt idx="50">
                  <c:v>1.1657702244915173</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xVal>
          <c:yVal>
            <c:numRef>
              <c:f>Sheet1!$C$2:$C$52</c:f>
              <c:numCache>
                <c:formatCode>General</c:formatCode>
                <c:ptCount val="51"/>
                <c:pt idx="0">
                  <c:v>0.88262414673471801</c:v>
                </c:pt>
                <c:pt idx="1">
                  <c:v>0.88963988325134402</c:v>
                </c:pt>
                <c:pt idx="2">
                  <c:v>0.89671138592738142</c:v>
                </c:pt>
                <c:pt idx="3">
                  <c:v>0.90383909803270002</c:v>
                </c:pt>
                <c:pt idx="4">
                  <c:v>0.91102346636058273</c:v>
                </c:pt>
                <c:pt idx="5">
                  <c:v>0.91826494125574243</c:v>
                </c:pt>
                <c:pt idx="6">
                  <c:v>0.92556397664259604</c:v>
                </c:pt>
                <c:pt idx="7">
                  <c:v>0.93292103005364346</c:v>
                </c:pt>
                <c:pt idx="8">
                  <c:v>0.94033656265819165</c:v>
                </c:pt>
                <c:pt idx="9">
                  <c:v>0.94781103929126898</c:v>
                </c:pt>
                <c:pt idx="10">
                  <c:v>0.955344928482741</c:v>
                </c:pt>
                <c:pt idx="11">
                  <c:v>0.96293870248669045</c:v>
                </c:pt>
                <c:pt idx="12">
                  <c:v>0.97059283731100665</c:v>
                </c:pt>
                <c:pt idx="13">
                  <c:v>0.97830781274725498</c:v>
                </c:pt>
                <c:pt idx="14">
                  <c:v>0.98608411240071703</c:v>
                </c:pt>
                <c:pt idx="15">
                  <c:v>0.99392222372072458</c:v>
                </c:pt>
                <c:pt idx="16">
                  <c:v>1.0002402745494599</c:v>
                </c:pt>
                <c:pt idx="17">
                  <c:v>1.001285617857383</c:v>
                </c:pt>
                <c:pt idx="18">
                  <c:v>1.0023320536454599</c:v>
                </c:pt>
                <c:pt idx="19">
                  <c:v>1.0033795830553998</c:v>
                </c:pt>
                <c:pt idx="20">
                  <c:v>1.0044282072301596</c:v>
                </c:pt>
                <c:pt idx="21">
                  <c:v>1.0054779273138701</c:v>
                </c:pt>
                <c:pt idx="22">
                  <c:v>1.00652874445185</c:v>
                </c:pt>
                <c:pt idx="23">
                  <c:v>1.0075806597906198</c:v>
                </c:pt>
                <c:pt idx="24">
                  <c:v>1.0086336744778999</c:v>
                </c:pt>
                <c:pt idx="25">
                  <c:v>1.00968778966262</c:v>
                </c:pt>
                <c:pt idx="26">
                  <c:v>1.0107430064948999</c:v>
                </c:pt>
                <c:pt idx="27">
                  <c:v>1.0117993261260498</c:v>
                </c:pt>
                <c:pt idx="28">
                  <c:v>1.0128567497086201</c:v>
                </c:pt>
                <c:pt idx="29">
                  <c:v>1.0139152783963099</c:v>
                </c:pt>
                <c:pt idx="30">
                  <c:v>1.0149749133440837</c:v>
                </c:pt>
                <c:pt idx="31">
                  <c:v>1.0160356557080799</c:v>
                </c:pt>
                <c:pt idx="32">
                  <c:v>1.01709750664564</c:v>
                </c:pt>
                <c:pt idx="33">
                  <c:v>1.0181604673153299</c:v>
                </c:pt>
                <c:pt idx="34">
                  <c:v>1.0192245388769199</c:v>
                </c:pt>
                <c:pt idx="35">
                  <c:v>1.0202897224914</c:v>
                </c:pt>
                <c:pt idx="36">
                  <c:v>1.0213560193209699</c:v>
                </c:pt>
                <c:pt idx="37">
                  <c:v>1.0224234305290398</c:v>
                </c:pt>
                <c:pt idx="38">
                  <c:v>1.023491957280223</c:v>
                </c:pt>
                <c:pt idx="39">
                  <c:v>1.0245616007403935</c:v>
                </c:pt>
                <c:pt idx="40">
                  <c:v>1.0256323620765999</c:v>
                </c:pt>
                <c:pt idx="41">
                  <c:v>1.0267042424571089</c:v>
                </c:pt>
                <c:pt idx="42">
                  <c:v>1.0277772430514598</c:v>
                </c:pt>
                <c:pt idx="43">
                  <c:v>1.0288513650303499</c:v>
                </c:pt>
                <c:pt idx="44">
                  <c:v>1.0299266095657498</c:v>
                </c:pt>
                <c:pt idx="45">
                  <c:v>1.0310029778308201</c:v>
                </c:pt>
                <c:pt idx="46">
                  <c:v>1.03208047099997</c:v>
                </c:pt>
                <c:pt idx="47">
                  <c:v>1.0331590902488199</c:v>
                </c:pt>
                <c:pt idx="48">
                  <c:v>1.0342388367542401</c:v>
                </c:pt>
                <c:pt idx="49">
                  <c:v>1.0353197116942998</c:v>
                </c:pt>
                <c:pt idx="50">
                  <c:v>1.0364017162483399</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xVal>
          <c:yVal>
            <c:numRef>
              <c:f>Sheet1!$D$2:$D$52</c:f>
              <c:numCache>
                <c:formatCode>General</c:formatCode>
                <c:ptCount val="51"/>
                <c:pt idx="0">
                  <c:v>0.98366243186489899</c:v>
                </c:pt>
                <c:pt idx="1">
                  <c:v>0.98469044979876696</c:v>
                </c:pt>
                <c:pt idx="2">
                  <c:v>0.98571954210615897</c:v>
                </c:pt>
                <c:pt idx="3">
                  <c:v>0.98674970990989264</c:v>
                </c:pt>
                <c:pt idx="4">
                  <c:v>0.98778095433396196</c:v>
                </c:pt>
                <c:pt idx="5">
                  <c:v>0.98881327650353645</c:v>
                </c:pt>
                <c:pt idx="6">
                  <c:v>0.98984667754495104</c:v>
                </c:pt>
                <c:pt idx="7">
                  <c:v>0.990881158585736</c:v>
                </c:pt>
                <c:pt idx="8">
                  <c:v>0.99191672075458559</c:v>
                </c:pt>
                <c:pt idx="9">
                  <c:v>0.99295336518137856</c:v>
                </c:pt>
                <c:pt idx="10">
                  <c:v>0.99399109299718202</c:v>
                </c:pt>
                <c:pt idx="11">
                  <c:v>0.99502990533422098</c:v>
                </c:pt>
                <c:pt idx="12">
                  <c:v>0.99606980332593298</c:v>
                </c:pt>
                <c:pt idx="13">
                  <c:v>0.99711078810691778</c:v>
                </c:pt>
                <c:pt idx="14">
                  <c:v>0.99815286081298427</c:v>
                </c:pt>
                <c:pt idx="15">
                  <c:v>0.99919602258110962</c:v>
                </c:pt>
                <c:pt idx="16">
                  <c:v>1.0018226380312099</c:v>
                </c:pt>
                <c:pt idx="17">
                  <c:v>1.0097858505615001</c:v>
                </c:pt>
                <c:pt idx="18">
                  <c:v>1.0178123604773799</c:v>
                </c:pt>
                <c:pt idx="19">
                  <c:v>1.0259026709123398</c:v>
                </c:pt>
                <c:pt idx="20">
                  <c:v>1.0340572889991499</c:v>
                </c:pt>
                <c:pt idx="21">
                  <c:v>1.0422767259016601</c:v>
                </c:pt>
                <c:pt idx="22">
                  <c:v>1.05056149684679</c:v>
                </c:pt>
                <c:pt idx="23">
                  <c:v>1.0589121211568824</c:v>
                </c:pt>
                <c:pt idx="24">
                  <c:v>1.067329122282183</c:v>
                </c:pt>
                <c:pt idx="25">
                  <c:v>1.0758130278337801</c:v>
                </c:pt>
                <c:pt idx="26">
                  <c:v>1.0843643696165362</c:v>
                </c:pt>
                <c:pt idx="27">
                  <c:v>1.0929836836624798</c:v>
                </c:pt>
                <c:pt idx="28">
                  <c:v>1.1016715102644421</c:v>
                </c:pt>
                <c:pt idx="29">
                  <c:v>1.1104283940099098</c:v>
                </c:pt>
                <c:pt idx="30">
                  <c:v>1.11925488381508</c:v>
                </c:pt>
                <c:pt idx="31">
                  <c:v>1.1281515329593901</c:v>
                </c:pt>
                <c:pt idx="32">
                  <c:v>1.13711889912012</c:v>
                </c:pt>
                <c:pt idx="33">
                  <c:v>1.1461575444073824</c:v>
                </c:pt>
                <c:pt idx="34">
                  <c:v>1.1552680353993199</c:v>
                </c:pt>
                <c:pt idx="35">
                  <c:v>1.1644509431777212</c:v>
                </c:pt>
                <c:pt idx="36">
                  <c:v>1.17370684336364</c:v>
                </c:pt>
                <c:pt idx="37">
                  <c:v>1.1830363161536899</c:v>
                </c:pt>
                <c:pt idx="38">
                  <c:v>1.1924399463562487</c:v>
                </c:pt>
                <c:pt idx="39">
                  <c:v>1.2019183234281599</c:v>
                </c:pt>
                <c:pt idx="40">
                  <c:v>1.2114720415117501</c:v>
                </c:pt>
                <c:pt idx="41">
                  <c:v>1.2211016994719821</c:v>
                </c:pt>
                <c:pt idx="42">
                  <c:v>1.23080790093407</c:v>
                </c:pt>
                <c:pt idx="43">
                  <c:v>1.2405912543212099</c:v>
                </c:pt>
                <c:pt idx="44">
                  <c:v>1.25045237289286</c:v>
                </c:pt>
                <c:pt idx="45">
                  <c:v>1.26039187478306</c:v>
                </c:pt>
                <c:pt idx="46">
                  <c:v>1.2704103830392399</c:v>
                </c:pt>
                <c:pt idx="47">
                  <c:v>1.2805085256612978</c:v>
                </c:pt>
                <c:pt idx="48">
                  <c:v>1.2906869356408601</c:v>
                </c:pt>
                <c:pt idx="49">
                  <c:v>1.3009462510010898</c:v>
                </c:pt>
                <c:pt idx="50">
                  <c:v>1.3112871148366092</c:v>
                </c:pt>
              </c:numCache>
            </c:numRef>
          </c:yVal>
          <c:smooth val="1"/>
        </c:ser>
        <c:axId val="228317056"/>
        <c:axId val="228331520"/>
      </c:scatterChart>
      <c:valAx>
        <c:axId val="228317056"/>
        <c:scaling>
          <c:orientation val="minMax"/>
          <c:max val="100"/>
          <c:min val="50"/>
        </c:scaling>
        <c:axPos val="b"/>
        <c:title>
          <c:tx>
            <c:rich>
              <a:bodyPr/>
              <a:lstStyle/>
              <a:p>
                <a:pPr>
                  <a:defRPr sz="1700"/>
                </a:pPr>
                <a:r>
                  <a:rPr lang="en-US" sz="1700" dirty="0" smtClean="0"/>
                  <a:t>Recipient Weight (kg)</a:t>
                </a:r>
                <a:endParaRPr lang="en-US" sz="1700" dirty="0"/>
              </a:p>
            </c:rich>
          </c:tx>
        </c:title>
        <c:numFmt formatCode="#,##0" sourceLinked="0"/>
        <c:tickLblPos val="nextTo"/>
        <c:txPr>
          <a:bodyPr rot="0"/>
          <a:lstStyle/>
          <a:p>
            <a:pPr>
              <a:defRPr sz="1500" b="1"/>
            </a:pPr>
            <a:endParaRPr lang="en-US"/>
          </a:p>
        </c:txPr>
        <c:crossAx val="228331520"/>
        <c:crosses val="autoZero"/>
        <c:crossBetween val="midCat"/>
        <c:majorUnit val="10"/>
      </c:valAx>
      <c:valAx>
        <c:axId val="22833152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831705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1058"/>
          <c:h val="0.80568876471086259"/>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Sheet1!$B$2:$B$42</c:f>
              <c:numCache>
                <c:formatCode>General</c:formatCode>
                <c:ptCount val="41"/>
                <c:pt idx="0">
                  <c:v>1.2660002328570699</c:v>
                </c:pt>
                <c:pt idx="1">
                  <c:v>1.2529255231360201</c:v>
                </c:pt>
                <c:pt idx="2">
                  <c:v>1.23998584343303</c:v>
                </c:pt>
                <c:pt idx="3">
                  <c:v>1.2271797992157198</c:v>
                </c:pt>
                <c:pt idx="4">
                  <c:v>1.2145060103538798</c:v>
                </c:pt>
                <c:pt idx="5">
                  <c:v>1.2019631109706721</c:v>
                </c:pt>
                <c:pt idx="6">
                  <c:v>1.1895497492954799</c:v>
                </c:pt>
                <c:pt idx="7">
                  <c:v>1.1772645875181598</c:v>
                </c:pt>
                <c:pt idx="8">
                  <c:v>1.1651063016449199</c:v>
                </c:pt>
                <c:pt idx="9">
                  <c:v>1.1530735813556101</c:v>
                </c:pt>
                <c:pt idx="10">
                  <c:v>1.141165129862528</c:v>
                </c:pt>
                <c:pt idx="11">
                  <c:v>1.12937966377058</c:v>
                </c:pt>
                <c:pt idx="12">
                  <c:v>1.1177159129390899</c:v>
                </c:pt>
                <c:pt idx="13">
                  <c:v>1.1061726203448301</c:v>
                </c:pt>
                <c:pt idx="14">
                  <c:v>1.094748541946581</c:v>
                </c:pt>
                <c:pt idx="15">
                  <c:v>1.0834424465510162</c:v>
                </c:pt>
                <c:pt idx="16">
                  <c:v>1.0722531156800801</c:v>
                </c:pt>
                <c:pt idx="17">
                  <c:v>1.0611793434396433</c:v>
                </c:pt>
                <c:pt idx="18">
                  <c:v>1.0502199363895262</c:v>
                </c:pt>
                <c:pt idx="19">
                  <c:v>1.0393737134148437</c:v>
                </c:pt>
                <c:pt idx="20">
                  <c:v>1.02863950559886</c:v>
                </c:pt>
                <c:pt idx="21">
                  <c:v>1.0180161560968362</c:v>
                </c:pt>
                <c:pt idx="22">
                  <c:v>1.00750252001142</c:v>
                </c:pt>
                <c:pt idx="23">
                  <c:v>0.99709746426933898</c:v>
                </c:pt>
                <c:pt idx="24">
                  <c:v>0.98679986749916904</c:v>
                </c:pt>
                <c:pt idx="25">
                  <c:v>0.97660861991053605</c:v>
                </c:pt>
                <c:pt idx="26">
                  <c:v>0.96652262317451165</c:v>
                </c:pt>
                <c:pt idx="27">
                  <c:v>0.95654079030524897</c:v>
                </c:pt>
                <c:pt idx="28">
                  <c:v>0.94666204554281497</c:v>
                </c:pt>
                <c:pt idx="29">
                  <c:v>0.93688532423726856</c:v>
                </c:pt>
                <c:pt idx="30">
                  <c:v>0.92720957273392102</c:v>
                </c:pt>
                <c:pt idx="31">
                  <c:v>0.91763374825977495</c:v>
                </c:pt>
                <c:pt idx="32">
                  <c:v>0.90815681881115096</c:v>
                </c:pt>
                <c:pt idx="33">
                  <c:v>0.89877776304246049</c:v>
                </c:pt>
                <c:pt idx="34">
                  <c:v>0.889495570156139</c:v>
                </c:pt>
                <c:pt idx="35">
                  <c:v>0.88030923979370501</c:v>
                </c:pt>
                <c:pt idx="36">
                  <c:v>0.87121778192794497</c:v>
                </c:pt>
                <c:pt idx="37">
                  <c:v>0.86222021675625304</c:v>
                </c:pt>
                <c:pt idx="38">
                  <c:v>0.85331557459496299</c:v>
                </c:pt>
                <c:pt idx="39">
                  <c:v>0.84450289577491389</c:v>
                </c:pt>
                <c:pt idx="40">
                  <c:v>0.83578123053800901</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Sheet1!$C$2:$C$42</c:f>
              <c:numCache>
                <c:formatCode>General</c:formatCode>
                <c:ptCount val="41"/>
                <c:pt idx="0">
                  <c:v>1.06639773782332</c:v>
                </c:pt>
                <c:pt idx="1">
                  <c:v>1.0633846242113201</c:v>
                </c:pt>
                <c:pt idx="2">
                  <c:v>1.0603800241710524</c:v>
                </c:pt>
                <c:pt idx="3">
                  <c:v>1.05738391364735</c:v>
                </c:pt>
                <c:pt idx="4">
                  <c:v>1.0543962686530599</c:v>
                </c:pt>
                <c:pt idx="5">
                  <c:v>1.0514170652687769</c:v>
                </c:pt>
                <c:pt idx="6">
                  <c:v>1.0484462796426399</c:v>
                </c:pt>
                <c:pt idx="7">
                  <c:v>1.0454838879902499</c:v>
                </c:pt>
                <c:pt idx="8">
                  <c:v>1.0425298665943799</c:v>
                </c:pt>
                <c:pt idx="9">
                  <c:v>1.0395841918048099</c:v>
                </c:pt>
                <c:pt idx="10">
                  <c:v>1.0366468400381499</c:v>
                </c:pt>
                <c:pt idx="11">
                  <c:v>1.0337177877776498</c:v>
                </c:pt>
                <c:pt idx="12">
                  <c:v>1.0307970115730001</c:v>
                </c:pt>
                <c:pt idx="13">
                  <c:v>1.0278844880401421</c:v>
                </c:pt>
                <c:pt idx="14">
                  <c:v>1.02498019386113</c:v>
                </c:pt>
                <c:pt idx="15">
                  <c:v>1.0220841057838301</c:v>
                </c:pt>
                <c:pt idx="16">
                  <c:v>1.0191962006218798</c:v>
                </c:pt>
                <c:pt idx="17">
                  <c:v>1.0163164552543837</c:v>
                </c:pt>
                <c:pt idx="18">
                  <c:v>1.0134448466258099</c:v>
                </c:pt>
                <c:pt idx="19">
                  <c:v>1.0105813517457201</c:v>
                </c:pt>
                <c:pt idx="20">
                  <c:v>1.0077259476886837</c:v>
                </c:pt>
                <c:pt idx="21">
                  <c:v>1.0048786115940498</c:v>
                </c:pt>
                <c:pt idx="22">
                  <c:v>1.0020393206656999</c:v>
                </c:pt>
                <c:pt idx="23">
                  <c:v>0.99499133447858301</c:v>
                </c:pt>
                <c:pt idx="24">
                  <c:v>0.97730715550380964</c:v>
                </c:pt>
                <c:pt idx="25">
                  <c:v>0.95993728096082398</c:v>
                </c:pt>
                <c:pt idx="26">
                  <c:v>0.94287612465441395</c:v>
                </c:pt>
                <c:pt idx="27">
                  <c:v>0.9261181996739285</c:v>
                </c:pt>
                <c:pt idx="28">
                  <c:v>0.9096581166286849</c:v>
                </c:pt>
                <c:pt idx="29">
                  <c:v>0.89349058191467756</c:v>
                </c:pt>
                <c:pt idx="30">
                  <c:v>0.87761039601222601</c:v>
                </c:pt>
                <c:pt idx="31">
                  <c:v>0.862012451813717</c:v>
                </c:pt>
                <c:pt idx="32">
                  <c:v>0.84669173298119305</c:v>
                </c:pt>
                <c:pt idx="33">
                  <c:v>0.83164331233304489</c:v>
                </c:pt>
                <c:pt idx="34">
                  <c:v>0.81686235025946097</c:v>
                </c:pt>
                <c:pt idx="35">
                  <c:v>0.80234409316598865</c:v>
                </c:pt>
                <c:pt idx="36">
                  <c:v>0.7880838719447345</c:v>
                </c:pt>
                <c:pt idx="37">
                  <c:v>0.77407710047279865</c:v>
                </c:pt>
                <c:pt idx="38">
                  <c:v>0.76031927413735201</c:v>
                </c:pt>
                <c:pt idx="39">
                  <c:v>0.74680596838694902</c:v>
                </c:pt>
                <c:pt idx="40">
                  <c:v>0.73353283730858199</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Sheet1!$D$2:$D$42</c:f>
              <c:numCache>
                <c:formatCode>General</c:formatCode>
                <c:ptCount val="41"/>
                <c:pt idx="0">
                  <c:v>1.5029632310226098</c:v>
                </c:pt>
                <c:pt idx="1">
                  <c:v>1.47625076645242</c:v>
                </c:pt>
                <c:pt idx="2">
                  <c:v>1.45001306783039</c:v>
                </c:pt>
                <c:pt idx="3">
                  <c:v>1.424241697046833</c:v>
                </c:pt>
                <c:pt idx="4">
                  <c:v>1.3989283659643199</c:v>
                </c:pt>
                <c:pt idx="5">
                  <c:v>1.3740649337520601</c:v>
                </c:pt>
                <c:pt idx="6">
                  <c:v>1.3496434042679299</c:v>
                </c:pt>
                <c:pt idx="7">
                  <c:v>1.3256559234868124</c:v>
                </c:pt>
                <c:pt idx="8">
                  <c:v>1.30209477697472</c:v>
                </c:pt>
                <c:pt idx="9">
                  <c:v>1.2789523874078899</c:v>
                </c:pt>
                <c:pt idx="10">
                  <c:v>1.256221312135773</c:v>
                </c:pt>
                <c:pt idx="11">
                  <c:v>1.2338942407875861</c:v>
                </c:pt>
                <c:pt idx="12">
                  <c:v>1.2119639929212098</c:v>
                </c:pt>
                <c:pt idx="13">
                  <c:v>1.19042351571391</c:v>
                </c:pt>
                <c:pt idx="14">
                  <c:v>1.1692658816942301</c:v>
                </c:pt>
                <c:pt idx="15">
                  <c:v>1.1484842865139999</c:v>
                </c:pt>
                <c:pt idx="16">
                  <c:v>1.1280720467601162</c:v>
                </c:pt>
                <c:pt idx="17">
                  <c:v>1.10802259780506</c:v>
                </c:pt>
                <c:pt idx="18">
                  <c:v>1.0883294916958099</c:v>
                </c:pt>
                <c:pt idx="19">
                  <c:v>1.0689863950800498</c:v>
                </c:pt>
                <c:pt idx="20">
                  <c:v>1.0499870871693933</c:v>
                </c:pt>
                <c:pt idx="21">
                  <c:v>1.0313254577387998</c:v>
                </c:pt>
                <c:pt idx="22">
                  <c:v>1.0129955051614299</c:v>
                </c:pt>
                <c:pt idx="23">
                  <c:v>0.99920805217198905</c:v>
                </c:pt>
                <c:pt idx="24">
                  <c:v>0.99638478344546588</c:v>
                </c:pt>
                <c:pt idx="25">
                  <c:v>0.99356949188274346</c:v>
                </c:pt>
                <c:pt idx="26">
                  <c:v>0.99076215494429842</c:v>
                </c:pt>
                <c:pt idx="27">
                  <c:v>0.98796275015428459</c:v>
                </c:pt>
                <c:pt idx="28">
                  <c:v>0.98517125510036296</c:v>
                </c:pt>
                <c:pt idx="29">
                  <c:v>0.98238764743352602</c:v>
                </c:pt>
                <c:pt idx="30">
                  <c:v>0.9796119048679115</c:v>
                </c:pt>
                <c:pt idx="31">
                  <c:v>0.97684400518062764</c:v>
                </c:pt>
                <c:pt idx="32">
                  <c:v>0.97408392621156703</c:v>
                </c:pt>
                <c:pt idx="33">
                  <c:v>0.9713316458632445</c:v>
                </c:pt>
                <c:pt idx="34">
                  <c:v>0.96858714210060559</c:v>
                </c:pt>
                <c:pt idx="35">
                  <c:v>0.96585039295085995</c:v>
                </c:pt>
                <c:pt idx="36">
                  <c:v>0.96312137650330265</c:v>
                </c:pt>
                <c:pt idx="37">
                  <c:v>0.96040007090911805</c:v>
                </c:pt>
                <c:pt idx="38">
                  <c:v>0.95768645438125699</c:v>
                </c:pt>
                <c:pt idx="39">
                  <c:v>0.95498050519420996</c:v>
                </c:pt>
                <c:pt idx="40">
                  <c:v>0.95228220168385502</c:v>
                </c:pt>
              </c:numCache>
            </c:numRef>
          </c:yVal>
          <c:smooth val="1"/>
        </c:ser>
        <c:axId val="228462592"/>
        <c:axId val="228464512"/>
      </c:scatterChart>
      <c:valAx>
        <c:axId val="228462592"/>
        <c:scaling>
          <c:orientation val="minMax"/>
          <c:max val="190"/>
          <c:min val="150"/>
        </c:scaling>
        <c:axPos val="b"/>
        <c:title>
          <c:tx>
            <c:rich>
              <a:bodyPr/>
              <a:lstStyle/>
              <a:p>
                <a:pPr>
                  <a:defRPr sz="1700"/>
                </a:pPr>
                <a:r>
                  <a:rPr lang="en-US" sz="1700" dirty="0" smtClean="0"/>
                  <a:t>Donor Height (cm)</a:t>
                </a:r>
                <a:endParaRPr lang="en-US" sz="1700" dirty="0"/>
              </a:p>
            </c:rich>
          </c:tx>
        </c:title>
        <c:numFmt formatCode="#,##0" sourceLinked="0"/>
        <c:tickLblPos val="nextTo"/>
        <c:txPr>
          <a:bodyPr rot="0"/>
          <a:lstStyle/>
          <a:p>
            <a:pPr>
              <a:defRPr sz="1500" b="1"/>
            </a:pPr>
            <a:endParaRPr lang="en-US"/>
          </a:p>
        </c:txPr>
        <c:crossAx val="228464512"/>
        <c:crosses val="autoZero"/>
        <c:crossBetween val="midCat"/>
        <c:majorUnit val="10"/>
      </c:valAx>
      <c:valAx>
        <c:axId val="22846451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284625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46549461489391"/>
          <c:y val="2.2460834973753282E-2"/>
          <c:w val="0.81876448094850263"/>
          <c:h val="0.83779978674541278"/>
        </c:manualLayout>
      </c:layout>
      <c:barChart>
        <c:barDir val="col"/>
        <c:grouping val="percentStacked"/>
        <c:ser>
          <c:idx val="0"/>
          <c:order val="0"/>
          <c:tx>
            <c:strRef>
              <c:f>Sheet1!$A$2</c:f>
              <c:strCache>
                <c:ptCount val="1"/>
                <c:pt idx="0">
                  <c:v>Alpha-1</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0"/>
                  <c:y val="6.5104166666666546E-2"/>
                </c:manualLayout>
              </c:layout>
              <c:showCatName val="1"/>
            </c:dLbl>
            <c:dLbl>
              <c:idx val="1"/>
              <c:layout>
                <c:manualLayout>
                  <c:x val="0"/>
                  <c:y val="5.4687499999999924E-2"/>
                </c:manualLayout>
              </c:layout>
              <c:showCatName val="1"/>
            </c:dLbl>
            <c:dLbl>
              <c:idx val="2"/>
              <c:layout>
                <c:manualLayout>
                  <c:x val="2.8735632183908492E-3"/>
                  <c:y val="5.7291666666666664E-2"/>
                </c:manualLayout>
              </c:layout>
              <c:showCatName val="1"/>
            </c:dLbl>
            <c:txPr>
              <a:bodyPr/>
              <a:lstStyle/>
              <a:p>
                <a:pPr>
                  <a:defRPr sz="1500" b="1"/>
                </a:pPr>
                <a:endParaRPr lang="en-US"/>
              </a:p>
            </c:txPr>
            <c:showCatName val="1"/>
          </c:dLbls>
          <c:cat>
            <c:strRef>
              <c:f>Sheet1!$B$1:$E$1</c:f>
              <c:strCache>
                <c:ptCount val="4"/>
                <c:pt idx="0">
                  <c:v>Europe</c:v>
                </c:pt>
                <c:pt idx="1">
                  <c:v>North America</c:v>
                </c:pt>
                <c:pt idx="2">
                  <c:v>Other</c:v>
                </c:pt>
                <c:pt idx="3">
                  <c:v>Column1</c:v>
                </c:pt>
              </c:strCache>
            </c:strRef>
          </c:cat>
          <c:val>
            <c:numRef>
              <c:f>Sheet1!$B$2:$E$2</c:f>
              <c:numCache>
                <c:formatCode>General</c:formatCode>
                <c:ptCount val="4"/>
                <c:pt idx="0">
                  <c:v>685</c:v>
                </c:pt>
                <c:pt idx="1">
                  <c:v>766</c:v>
                </c:pt>
                <c:pt idx="2">
                  <c:v>87</c:v>
                </c:pt>
              </c:numCache>
            </c:numRef>
          </c:val>
        </c:ser>
        <c:ser>
          <c:idx val="1"/>
          <c:order val="1"/>
          <c:tx>
            <c:strRef>
              <c:f>Sheet1!$A$3</c:f>
              <c:strCache>
                <c:ptCount val="1"/>
                <c:pt idx="0">
                  <c:v>Bronchiectasis</c:v>
                </c:pt>
              </c:strCache>
            </c:strRef>
          </c:tx>
          <c:spPr>
            <a:gradFill flip="none" rotWithShape="1">
              <a:gsLst>
                <a:gs pos="0">
                  <a:srgbClr val="00004C">
                    <a:lumMod val="25000"/>
                    <a:lumOff val="75000"/>
                  </a:srgbClr>
                </a:gs>
                <a:gs pos="50000">
                  <a:srgbClr val="00004C">
                    <a:lumMod val="10000"/>
                    <a:lumOff val="90000"/>
                  </a:srgbClr>
                </a:gs>
                <a:gs pos="100000">
                  <a:schemeClr val="bg1">
                    <a:lumMod val="25000"/>
                    <a:lumOff val="75000"/>
                  </a:schemeClr>
                </a:gs>
              </a:gsLst>
              <a:lin ang="10800000" scaled="1"/>
              <a:tileRect/>
            </a:gradFill>
            <a:ln>
              <a:solidFill>
                <a:schemeClr val="bg2"/>
              </a:solidFill>
            </a:ln>
          </c:spPr>
          <c:cat>
            <c:strRef>
              <c:f>Sheet1!$B$1:$E$1</c:f>
              <c:strCache>
                <c:ptCount val="4"/>
                <c:pt idx="0">
                  <c:v>Europe</c:v>
                </c:pt>
                <c:pt idx="1">
                  <c:v>North America</c:v>
                </c:pt>
                <c:pt idx="2">
                  <c:v>Other</c:v>
                </c:pt>
                <c:pt idx="3">
                  <c:v>Column1</c:v>
                </c:pt>
              </c:strCache>
            </c:strRef>
          </c:cat>
          <c:val>
            <c:numRef>
              <c:f>Sheet1!$B$3:$E$3</c:f>
              <c:numCache>
                <c:formatCode>General</c:formatCode>
                <c:ptCount val="4"/>
                <c:pt idx="0">
                  <c:v>335</c:v>
                </c:pt>
                <c:pt idx="1">
                  <c:v>324</c:v>
                </c:pt>
                <c:pt idx="2">
                  <c:v>155</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Sheet1!$B$1:$E$1</c:f>
              <c:strCache>
                <c:ptCount val="4"/>
                <c:pt idx="0">
                  <c:v>Europe</c:v>
                </c:pt>
                <c:pt idx="1">
                  <c:v>North America</c:v>
                </c:pt>
                <c:pt idx="2">
                  <c:v>Other</c:v>
                </c:pt>
                <c:pt idx="3">
                  <c:v>Column1</c:v>
                </c:pt>
              </c:strCache>
            </c:strRef>
          </c:cat>
          <c:val>
            <c:numRef>
              <c:f>Sheet1!$B$4:$E$4</c:f>
              <c:numCache>
                <c:formatCode>General</c:formatCode>
                <c:ptCount val="4"/>
                <c:pt idx="0">
                  <c:v>3748</c:v>
                </c:pt>
                <c:pt idx="1">
                  <c:v>5717</c:v>
                </c:pt>
                <c:pt idx="2">
                  <c:v>640</c:v>
                </c:pt>
              </c:numCache>
            </c:numRef>
          </c:val>
        </c:ser>
        <c:ser>
          <c:idx val="3"/>
          <c:order val="3"/>
          <c:tx>
            <c:strRef>
              <c:f>Sheet1!$A$5</c:f>
              <c:strCache>
                <c:ptCount val="1"/>
                <c:pt idx="0">
                  <c:v>CF</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cat>
            <c:strRef>
              <c:f>Sheet1!$B$1:$E$1</c:f>
              <c:strCache>
                <c:ptCount val="4"/>
                <c:pt idx="0">
                  <c:v>Europe</c:v>
                </c:pt>
                <c:pt idx="1">
                  <c:v>North America</c:v>
                </c:pt>
                <c:pt idx="2">
                  <c:v>Other</c:v>
                </c:pt>
                <c:pt idx="3">
                  <c:v>Column1</c:v>
                </c:pt>
              </c:strCache>
            </c:strRef>
          </c:cat>
          <c:val>
            <c:numRef>
              <c:f>Sheet1!$B$5:$E$5</c:f>
              <c:numCache>
                <c:formatCode>General</c:formatCode>
                <c:ptCount val="4"/>
                <c:pt idx="0">
                  <c:v>2175</c:v>
                </c:pt>
                <c:pt idx="1">
                  <c:v>2498</c:v>
                </c:pt>
                <c:pt idx="2">
                  <c:v>416</c:v>
                </c:pt>
              </c:numCache>
            </c:numRef>
          </c:val>
        </c:ser>
        <c:ser>
          <c:idx val="4"/>
          <c:order val="4"/>
          <c:tx>
            <c:strRef>
              <c:f>Sheet1!$A$6</c:f>
              <c:strCache>
                <c:ptCount val="1"/>
                <c:pt idx="0">
                  <c:v>IPF</c:v>
                </c:pt>
              </c:strCache>
            </c:strRef>
          </c:tx>
          <c:spPr>
            <a:gradFill>
              <a:gsLst>
                <a:gs pos="0">
                  <a:srgbClr val="B8B400"/>
                </a:gs>
                <a:gs pos="50000">
                  <a:srgbClr val="FFFF00"/>
                </a:gs>
                <a:gs pos="100000">
                  <a:srgbClr val="B8B400"/>
                </a:gs>
              </a:gsLst>
              <a:lin ang="0" scaled="1"/>
            </a:gradFill>
            <a:ln>
              <a:solidFill>
                <a:schemeClr val="bg2"/>
              </a:solidFill>
            </a:ln>
          </c:spPr>
          <c:cat>
            <c:strRef>
              <c:f>Sheet1!$B$1:$E$1</c:f>
              <c:strCache>
                <c:ptCount val="4"/>
                <c:pt idx="0">
                  <c:v>Europe</c:v>
                </c:pt>
                <c:pt idx="1">
                  <c:v>North America</c:v>
                </c:pt>
                <c:pt idx="2">
                  <c:v>Other</c:v>
                </c:pt>
                <c:pt idx="3">
                  <c:v>Column1</c:v>
                </c:pt>
              </c:strCache>
            </c:strRef>
          </c:cat>
          <c:val>
            <c:numRef>
              <c:f>Sheet1!$B$6:$E$6</c:f>
              <c:numCache>
                <c:formatCode>General</c:formatCode>
                <c:ptCount val="4"/>
                <c:pt idx="0">
                  <c:v>2084</c:v>
                </c:pt>
                <c:pt idx="1">
                  <c:v>5407</c:v>
                </c:pt>
                <c:pt idx="2">
                  <c:v>275</c:v>
                </c:pt>
              </c:numCache>
            </c:numRef>
          </c:val>
        </c:ser>
        <c:ser>
          <c:idx val="5"/>
          <c:order val="5"/>
          <c:tx>
            <c:strRef>
              <c:f>Sheet1!$A$7</c:f>
              <c:strCache>
                <c:ptCount val="1"/>
                <c:pt idx="0">
                  <c:v>IPAH</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cat>
            <c:strRef>
              <c:f>Sheet1!$B$1:$E$1</c:f>
              <c:strCache>
                <c:ptCount val="4"/>
                <c:pt idx="0">
                  <c:v>Europe</c:v>
                </c:pt>
                <c:pt idx="1">
                  <c:v>North America</c:v>
                </c:pt>
                <c:pt idx="2">
                  <c:v>Other</c:v>
                </c:pt>
                <c:pt idx="3">
                  <c:v>Column1</c:v>
                </c:pt>
              </c:strCache>
            </c:strRef>
          </c:cat>
          <c:val>
            <c:numRef>
              <c:f>Sheet1!$B$7:$E$7</c:f>
              <c:numCache>
                <c:formatCode>General</c:formatCode>
                <c:ptCount val="4"/>
                <c:pt idx="0">
                  <c:v>360</c:v>
                </c:pt>
                <c:pt idx="1">
                  <c:v>425</c:v>
                </c:pt>
                <c:pt idx="2">
                  <c:v>65</c:v>
                </c:pt>
              </c:numCache>
            </c:numRef>
          </c:val>
        </c:ser>
        <c:ser>
          <c:idx val="6"/>
          <c:order val="6"/>
          <c:tx>
            <c:strRef>
              <c:f>Sheet1!$A$8</c:f>
              <c:strCache>
                <c:ptCount val="1"/>
                <c:pt idx="0">
                  <c:v>Pulmonary Fibrosis, Other</c:v>
                </c:pt>
              </c:strCache>
            </c:strRef>
          </c:tx>
          <c:spPr>
            <a:gradFill>
              <a:gsLst>
                <a:gs pos="0">
                  <a:srgbClr val="CC6600"/>
                </a:gs>
                <a:gs pos="50000">
                  <a:srgbClr val="FFC000"/>
                </a:gs>
                <a:gs pos="100000">
                  <a:srgbClr val="CC6600"/>
                </a:gs>
              </a:gsLst>
              <a:lin ang="10800000" scaled="1"/>
            </a:gradFill>
            <a:ln>
              <a:solidFill>
                <a:schemeClr val="bg2"/>
              </a:solidFill>
            </a:ln>
          </c:spPr>
          <c:cat>
            <c:strRef>
              <c:f>Sheet1!$B$1:$E$1</c:f>
              <c:strCache>
                <c:ptCount val="4"/>
                <c:pt idx="0">
                  <c:v>Europe</c:v>
                </c:pt>
                <c:pt idx="1">
                  <c:v>North America</c:v>
                </c:pt>
                <c:pt idx="2">
                  <c:v>Other</c:v>
                </c:pt>
                <c:pt idx="3">
                  <c:v>Column1</c:v>
                </c:pt>
              </c:strCache>
            </c:strRef>
          </c:cat>
          <c:val>
            <c:numRef>
              <c:f>Sheet1!$B$8:$E$8</c:f>
              <c:numCache>
                <c:formatCode>General</c:formatCode>
                <c:ptCount val="4"/>
                <c:pt idx="0">
                  <c:v>521</c:v>
                </c:pt>
                <c:pt idx="1">
                  <c:v>689</c:v>
                </c:pt>
                <c:pt idx="2">
                  <c:v>45</c:v>
                </c:pt>
              </c:numCache>
            </c:numRef>
          </c:val>
        </c:ser>
        <c:ser>
          <c:idx val="7"/>
          <c:order val="7"/>
          <c:tx>
            <c:strRef>
              <c:f>Sheet1!$A$9</c:f>
              <c:strCache>
                <c:ptCount val="1"/>
                <c:pt idx="0">
                  <c:v>Re-TX</c:v>
                </c:pt>
              </c:strCache>
            </c:strRef>
          </c:tx>
          <c:spPr>
            <a:gradFill>
              <a:gsLst>
                <a:gs pos="0">
                  <a:srgbClr val="660066"/>
                </a:gs>
                <a:gs pos="50000">
                  <a:srgbClr val="FF00FF"/>
                </a:gs>
                <a:gs pos="100000">
                  <a:srgbClr val="660066"/>
                </a:gs>
              </a:gsLst>
              <a:lin ang="10800000" scaled="1"/>
            </a:gradFill>
            <a:ln>
              <a:solidFill>
                <a:srgbClr val="000000"/>
              </a:solidFill>
            </a:ln>
          </c:spPr>
          <c:cat>
            <c:strRef>
              <c:f>Sheet1!$B$1:$E$1</c:f>
              <c:strCache>
                <c:ptCount val="4"/>
                <c:pt idx="0">
                  <c:v>Europe</c:v>
                </c:pt>
                <c:pt idx="1">
                  <c:v>North America</c:v>
                </c:pt>
                <c:pt idx="2">
                  <c:v>Other</c:v>
                </c:pt>
                <c:pt idx="3">
                  <c:v>Column1</c:v>
                </c:pt>
              </c:strCache>
            </c:strRef>
          </c:cat>
          <c:val>
            <c:numRef>
              <c:f>Sheet1!$B$9:$E$9</c:f>
              <c:numCache>
                <c:formatCode>General</c:formatCode>
                <c:ptCount val="4"/>
                <c:pt idx="0">
                  <c:v>182</c:v>
                </c:pt>
                <c:pt idx="1">
                  <c:v>612</c:v>
                </c:pt>
                <c:pt idx="2">
                  <c:v>54</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cat>
            <c:strRef>
              <c:f>Sheet1!$B$1:$E$1</c:f>
              <c:strCache>
                <c:ptCount val="4"/>
                <c:pt idx="0">
                  <c:v>Europe</c:v>
                </c:pt>
                <c:pt idx="1">
                  <c:v>North America</c:v>
                </c:pt>
                <c:pt idx="2">
                  <c:v>Other</c:v>
                </c:pt>
                <c:pt idx="3">
                  <c:v>Column1</c:v>
                </c:pt>
              </c:strCache>
            </c:strRef>
          </c:cat>
          <c:val>
            <c:numRef>
              <c:f>Sheet1!$B$10:$E$10</c:f>
              <c:numCache>
                <c:formatCode>General</c:formatCode>
                <c:ptCount val="4"/>
                <c:pt idx="0">
                  <c:v>223</c:v>
                </c:pt>
                <c:pt idx="1">
                  <c:v>574</c:v>
                </c:pt>
                <c:pt idx="2">
                  <c:v>13</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cat>
            <c:strRef>
              <c:f>Sheet1!$B$1:$E$1</c:f>
              <c:strCache>
                <c:ptCount val="4"/>
                <c:pt idx="0">
                  <c:v>Europe</c:v>
                </c:pt>
                <c:pt idx="1">
                  <c:v>North America</c:v>
                </c:pt>
                <c:pt idx="2">
                  <c:v>Other</c:v>
                </c:pt>
                <c:pt idx="3">
                  <c:v>Column1</c:v>
                </c:pt>
              </c:strCache>
            </c:strRef>
          </c:cat>
          <c:val>
            <c:numRef>
              <c:f>Sheet1!$B$11:$E$11</c:f>
              <c:numCache>
                <c:formatCode>General</c:formatCode>
                <c:ptCount val="4"/>
                <c:pt idx="0">
                  <c:v>609</c:v>
                </c:pt>
                <c:pt idx="1">
                  <c:v>1143</c:v>
                </c:pt>
                <c:pt idx="2">
                  <c:v>99</c:v>
                </c:pt>
              </c:numCache>
            </c:numRef>
          </c:val>
        </c:ser>
        <c:gapWidth val="45"/>
        <c:overlap val="100"/>
        <c:axId val="169780736"/>
        <c:axId val="169782272"/>
      </c:barChart>
      <c:catAx>
        <c:axId val="169780736"/>
        <c:scaling>
          <c:orientation val="minMax"/>
        </c:scaling>
        <c:delete val="1"/>
        <c:axPos val="b"/>
        <c:tickLblPos val="none"/>
        <c:crossAx val="169782272"/>
        <c:crosses val="autoZero"/>
        <c:auto val="1"/>
        <c:lblAlgn val="ctr"/>
        <c:lblOffset val="100"/>
      </c:catAx>
      <c:valAx>
        <c:axId val="169782272"/>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title>
        <c:numFmt formatCode="0%" sourceLinked="1"/>
        <c:tickLblPos val="nextTo"/>
        <c:txPr>
          <a:bodyPr/>
          <a:lstStyle/>
          <a:p>
            <a:pPr>
              <a:defRPr sz="1500" b="1"/>
            </a:pPr>
            <a:endParaRPr lang="en-US"/>
          </a:p>
        </c:txPr>
        <c:crossAx val="169780736"/>
        <c:crosses val="autoZero"/>
        <c:crossBetween val="between"/>
        <c:majorUnit val="0.2"/>
      </c:valAx>
      <c:spPr>
        <a:solidFill>
          <a:srgbClr val="000000"/>
        </a:solidFill>
        <a:ln w="12700">
          <a:solidFill>
            <a:srgbClr val="FFFFFF"/>
          </a:solidFill>
        </a:ln>
      </c:spPr>
    </c:plotArea>
    <c:legend>
      <c:legendPos val="r"/>
      <c:layout>
        <c:manualLayout>
          <c:xMode val="edge"/>
          <c:yMode val="edge"/>
          <c:x val="0.70706738166349892"/>
          <c:y val="0.14214033792650921"/>
          <c:w val="0.28431192868132865"/>
          <c:h val="0.55946932414698158"/>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384480495972488"/>
          <c:y val="0.19910337169392289"/>
          <c:w val="0.8791093085347208"/>
          <c:h val="0.58279184332727663"/>
        </c:manualLayout>
      </c:layout>
      <c:barChart>
        <c:barDir val="col"/>
        <c:grouping val="percentStacked"/>
        <c:ser>
          <c:idx val="0"/>
          <c:order val="0"/>
          <c:tx>
            <c:strRef>
              <c:f>Sheet1!$A$2</c:f>
              <c:strCache>
                <c:ptCount val="1"/>
                <c:pt idx="0">
                  <c:v>Alpha-1</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Sheet1!$B$2:$I$2</c:f>
              <c:numCache>
                <c:formatCode>General</c:formatCode>
                <c:ptCount val="8"/>
                <c:pt idx="0">
                  <c:v>277</c:v>
                </c:pt>
                <c:pt idx="1">
                  <c:v>408</c:v>
                </c:pt>
                <c:pt idx="3">
                  <c:v>394</c:v>
                </c:pt>
                <c:pt idx="4">
                  <c:v>372</c:v>
                </c:pt>
                <c:pt idx="6">
                  <c:v>40</c:v>
                </c:pt>
                <c:pt idx="7">
                  <c:v>47</c:v>
                </c:pt>
              </c:numCache>
            </c:numRef>
          </c:val>
        </c:ser>
        <c:ser>
          <c:idx val="1"/>
          <c:order val="1"/>
          <c:tx>
            <c:strRef>
              <c:f>Sheet1!$A$3</c:f>
              <c:strCache>
                <c:ptCount val="1"/>
                <c:pt idx="0">
                  <c:v>Bronchiectasis</c:v>
                </c:pt>
              </c:strCache>
            </c:strRef>
          </c:tx>
          <c:spPr>
            <a:gradFill flip="none" rotWithShape="1">
              <a:gsLst>
                <a:gs pos="0">
                  <a:srgbClr val="00004C">
                    <a:lumMod val="25000"/>
                    <a:lumOff val="75000"/>
                  </a:srgbClr>
                </a:gs>
                <a:gs pos="50000">
                  <a:schemeClr val="bg1">
                    <a:lumMod val="10000"/>
                    <a:lumOff val="90000"/>
                  </a:schemeClr>
                </a:gs>
                <a:gs pos="100000">
                  <a:srgbClr val="00004C">
                    <a:lumMod val="25000"/>
                    <a:lumOff val="75000"/>
                  </a:srgbClr>
                </a:gs>
              </a:gsLst>
              <a:lin ang="10800000" scaled="1"/>
              <a:tileRect/>
            </a:gradFill>
            <a:ln>
              <a:solidFill>
                <a:schemeClr val="bg2"/>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Sheet1!$B$3:$I$3</c:f>
              <c:numCache>
                <c:formatCode>General</c:formatCode>
                <c:ptCount val="8"/>
                <c:pt idx="0">
                  <c:v>111</c:v>
                </c:pt>
                <c:pt idx="1">
                  <c:v>224</c:v>
                </c:pt>
                <c:pt idx="3">
                  <c:v>120</c:v>
                </c:pt>
                <c:pt idx="4">
                  <c:v>204</c:v>
                </c:pt>
                <c:pt idx="6">
                  <c:v>42</c:v>
                </c:pt>
                <c:pt idx="7">
                  <c:v>113</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Sheet1!$B$4:$I$4</c:f>
              <c:numCache>
                <c:formatCode>General</c:formatCode>
                <c:ptCount val="8"/>
                <c:pt idx="0">
                  <c:v>995</c:v>
                </c:pt>
                <c:pt idx="1">
                  <c:v>2753</c:v>
                </c:pt>
                <c:pt idx="3">
                  <c:v>2276</c:v>
                </c:pt>
                <c:pt idx="4">
                  <c:v>3441</c:v>
                </c:pt>
                <c:pt idx="6">
                  <c:v>191</c:v>
                </c:pt>
                <c:pt idx="7">
                  <c:v>449</c:v>
                </c:pt>
              </c:numCache>
            </c:numRef>
          </c:val>
        </c:ser>
        <c:ser>
          <c:idx val="3"/>
          <c:order val="3"/>
          <c:tx>
            <c:strRef>
              <c:f>Sheet1!$A$5</c:f>
              <c:strCache>
                <c:ptCount val="1"/>
                <c:pt idx="0">
                  <c:v>CF</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Sheet1!$B$5:$I$5</c:f>
              <c:numCache>
                <c:formatCode>General</c:formatCode>
                <c:ptCount val="8"/>
                <c:pt idx="0">
                  <c:v>575</c:v>
                </c:pt>
                <c:pt idx="1">
                  <c:v>1600</c:v>
                </c:pt>
                <c:pt idx="3">
                  <c:v>864</c:v>
                </c:pt>
                <c:pt idx="4">
                  <c:v>1634</c:v>
                </c:pt>
                <c:pt idx="6">
                  <c:v>138</c:v>
                </c:pt>
                <c:pt idx="7">
                  <c:v>278</c:v>
                </c:pt>
              </c:numCache>
            </c:numRef>
          </c:val>
        </c:ser>
        <c:ser>
          <c:idx val="4"/>
          <c:order val="4"/>
          <c:tx>
            <c:strRef>
              <c:f>Sheet1!$A$6</c:f>
              <c:strCache>
                <c:ptCount val="1"/>
                <c:pt idx="0">
                  <c:v>IPF</c:v>
                </c:pt>
              </c:strCache>
            </c:strRef>
          </c:tx>
          <c:spPr>
            <a:gradFill>
              <a:gsLst>
                <a:gs pos="0">
                  <a:srgbClr val="B8B400"/>
                </a:gs>
                <a:gs pos="50000">
                  <a:srgbClr val="FFFF00"/>
                </a:gs>
                <a:gs pos="100000">
                  <a:srgbClr val="B8B400"/>
                </a:gs>
              </a:gsLst>
              <a:lin ang="0" scaled="1"/>
            </a:gradFill>
            <a:ln>
              <a:solidFill>
                <a:schemeClr val="bg2"/>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Sheet1!$B$6:$I$6</c:f>
              <c:numCache>
                <c:formatCode>General</c:formatCode>
                <c:ptCount val="8"/>
                <c:pt idx="0">
                  <c:v>518</c:v>
                </c:pt>
                <c:pt idx="1">
                  <c:v>1566</c:v>
                </c:pt>
                <c:pt idx="3">
                  <c:v>1135</c:v>
                </c:pt>
                <c:pt idx="4">
                  <c:v>4272</c:v>
                </c:pt>
                <c:pt idx="6">
                  <c:v>64</c:v>
                </c:pt>
                <c:pt idx="7">
                  <c:v>211</c:v>
                </c:pt>
              </c:numCache>
            </c:numRef>
          </c:val>
        </c:ser>
        <c:ser>
          <c:idx val="5"/>
          <c:order val="5"/>
          <c:tx>
            <c:strRef>
              <c:f>Sheet1!$A$7</c:f>
              <c:strCache>
                <c:ptCount val="1"/>
                <c:pt idx="0">
                  <c:v>IPAH</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Sheet1!$B$7:$I$7</c:f>
              <c:numCache>
                <c:formatCode>General</c:formatCode>
                <c:ptCount val="8"/>
                <c:pt idx="0">
                  <c:v>105</c:v>
                </c:pt>
                <c:pt idx="1">
                  <c:v>255</c:v>
                </c:pt>
                <c:pt idx="3">
                  <c:v>188</c:v>
                </c:pt>
                <c:pt idx="4">
                  <c:v>237</c:v>
                </c:pt>
                <c:pt idx="6">
                  <c:v>14</c:v>
                </c:pt>
                <c:pt idx="7">
                  <c:v>51</c:v>
                </c:pt>
              </c:numCache>
            </c:numRef>
          </c:val>
        </c:ser>
        <c:ser>
          <c:idx val="6"/>
          <c:order val="6"/>
          <c:tx>
            <c:strRef>
              <c:f>Sheet1!$A$8</c:f>
              <c:strCache>
                <c:ptCount val="1"/>
                <c:pt idx="0">
                  <c:v>Pulmonary Fibrosis, Other</c:v>
                </c:pt>
              </c:strCache>
            </c:strRef>
          </c:tx>
          <c:spPr>
            <a:gradFill>
              <a:gsLst>
                <a:gs pos="0">
                  <a:srgbClr val="CC6600"/>
                </a:gs>
                <a:gs pos="50000">
                  <a:srgbClr val="FFC000"/>
                </a:gs>
                <a:gs pos="100000">
                  <a:srgbClr val="CC6600"/>
                </a:gs>
              </a:gsLst>
              <a:lin ang="10800000" scaled="1"/>
            </a:gradFill>
            <a:ln>
              <a:solidFill>
                <a:schemeClr val="bg2"/>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Sheet1!$B$8:$I$8</c:f>
              <c:numCache>
                <c:formatCode>General</c:formatCode>
                <c:ptCount val="8"/>
                <c:pt idx="0">
                  <c:v>116</c:v>
                </c:pt>
                <c:pt idx="1">
                  <c:v>405</c:v>
                </c:pt>
                <c:pt idx="3">
                  <c:v>108</c:v>
                </c:pt>
                <c:pt idx="4">
                  <c:v>581</c:v>
                </c:pt>
                <c:pt idx="6">
                  <c:v>1</c:v>
                </c:pt>
                <c:pt idx="7">
                  <c:v>44</c:v>
                </c:pt>
              </c:numCache>
            </c:numRef>
          </c:val>
        </c:ser>
        <c:ser>
          <c:idx val="7"/>
          <c:order val="7"/>
          <c:tx>
            <c:strRef>
              <c:f>Sheet1!$A$9</c:f>
              <c:strCache>
                <c:ptCount val="1"/>
                <c:pt idx="0">
                  <c:v>Re-TX</c:v>
                </c:pt>
              </c:strCache>
            </c:strRef>
          </c:tx>
          <c:spPr>
            <a:gradFill>
              <a:gsLst>
                <a:gs pos="0">
                  <a:srgbClr val="660066"/>
                </a:gs>
                <a:gs pos="50000">
                  <a:srgbClr val="FF00FF"/>
                </a:gs>
                <a:gs pos="100000">
                  <a:srgbClr val="660066"/>
                </a:gs>
              </a:gsLst>
              <a:lin ang="10800000" scaled="1"/>
            </a:gradFill>
            <a:ln>
              <a:solidFill>
                <a:srgbClr val="000000"/>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Sheet1!$B$9:$I$9</c:f>
              <c:numCache>
                <c:formatCode>General</c:formatCode>
                <c:ptCount val="8"/>
                <c:pt idx="0">
                  <c:v>34</c:v>
                </c:pt>
                <c:pt idx="1">
                  <c:v>148</c:v>
                </c:pt>
                <c:pt idx="3">
                  <c:v>130</c:v>
                </c:pt>
                <c:pt idx="4">
                  <c:v>482</c:v>
                </c:pt>
                <c:pt idx="6">
                  <c:v>2</c:v>
                </c:pt>
                <c:pt idx="7">
                  <c:v>52</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Sheet1!$B$10:$I$10</c:f>
              <c:numCache>
                <c:formatCode>General</c:formatCode>
                <c:ptCount val="8"/>
                <c:pt idx="0">
                  <c:v>47</c:v>
                </c:pt>
                <c:pt idx="1">
                  <c:v>176</c:v>
                </c:pt>
                <c:pt idx="3">
                  <c:v>166</c:v>
                </c:pt>
                <c:pt idx="4">
                  <c:v>408</c:v>
                </c:pt>
                <c:pt idx="6">
                  <c:v>3</c:v>
                </c:pt>
                <c:pt idx="7">
                  <c:v>10</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Sheet1!$B$11:$I$11</c:f>
              <c:numCache>
                <c:formatCode>General</c:formatCode>
                <c:ptCount val="8"/>
                <c:pt idx="0">
                  <c:v>146</c:v>
                </c:pt>
                <c:pt idx="1">
                  <c:v>463</c:v>
                </c:pt>
                <c:pt idx="3">
                  <c:v>272</c:v>
                </c:pt>
                <c:pt idx="4">
                  <c:v>871</c:v>
                </c:pt>
                <c:pt idx="6">
                  <c:v>15</c:v>
                </c:pt>
                <c:pt idx="7">
                  <c:v>84</c:v>
                </c:pt>
              </c:numCache>
            </c:numRef>
          </c:val>
        </c:ser>
        <c:gapWidth val="15"/>
        <c:overlap val="100"/>
        <c:axId val="172761472"/>
        <c:axId val="172763008"/>
      </c:barChart>
      <c:catAx>
        <c:axId val="172761472"/>
        <c:scaling>
          <c:orientation val="minMax"/>
        </c:scaling>
        <c:delete val="1"/>
        <c:axPos val="b"/>
        <c:tickLblPos val="none"/>
        <c:crossAx val="172763008"/>
        <c:crosses val="autoZero"/>
        <c:auto val="1"/>
        <c:lblAlgn val="ctr"/>
        <c:lblOffset val="100"/>
      </c:catAx>
      <c:valAx>
        <c:axId val="172763008"/>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674907726377953"/>
            </c:manualLayout>
          </c:layout>
        </c:title>
        <c:numFmt formatCode="0%" sourceLinked="1"/>
        <c:tickLblPos val="nextTo"/>
        <c:txPr>
          <a:bodyPr/>
          <a:lstStyle/>
          <a:p>
            <a:pPr>
              <a:defRPr sz="1500" b="1"/>
            </a:pPr>
            <a:endParaRPr lang="en-US"/>
          </a:p>
        </c:txPr>
        <c:crossAx val="172761472"/>
        <c:crosses val="autoZero"/>
        <c:crossBetween val="between"/>
        <c:majorUnit val="0.2"/>
      </c:valAx>
      <c:spPr>
        <a:solidFill>
          <a:srgbClr val="000000"/>
        </a:solidFill>
        <a:ln w="12700">
          <a:solidFill>
            <a:srgbClr val="FFFFFF"/>
          </a:solidFill>
        </a:ln>
      </c:spPr>
    </c:plotArea>
    <c:legend>
      <c:legendPos val="t"/>
      <c:layout>
        <c:manualLayout>
          <c:xMode val="edge"/>
          <c:yMode val="edge"/>
          <c:x val="0.11063218390804599"/>
          <c:y val="1.3060973147587673E-2"/>
          <c:w val="0.86155647569915861"/>
          <c:h val="0.17228528164748863"/>
        </c:manualLayout>
      </c:layout>
      <c:spPr>
        <a:solidFill>
          <a:schemeClr val="bg2"/>
        </a:solidFill>
        <a:ln w="12700">
          <a:solidFill>
            <a:srgbClr val="FFFFFF"/>
          </a:solidFill>
        </a:ln>
      </c:spPr>
      <c:txPr>
        <a:bodyPr/>
        <a:lstStyle/>
        <a:p>
          <a:pPr>
            <a:defRPr sz="1300" b="1"/>
          </a:pPr>
          <a:endParaRPr lang="en-US"/>
        </a:p>
      </c:txPr>
    </c:legend>
    <c:plotVisOnly val="1"/>
  </c:chart>
  <c:txPr>
    <a:bodyPr/>
    <a:lstStyle/>
    <a:p>
      <a:pPr>
        <a:defRPr sz="1800"/>
      </a:pPr>
      <a:endParaRPr lang="en-US"/>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46549461489388"/>
          <c:y val="0.1063240674461163"/>
          <c:w val="0.85181045796000165"/>
          <c:h val="0.7423926270579817"/>
        </c:manualLayout>
      </c:layout>
      <c:barChart>
        <c:barDir val="col"/>
        <c:grouping val="percentStacked"/>
        <c:ser>
          <c:idx val="0"/>
          <c:order val="0"/>
          <c:tx>
            <c:strRef>
              <c:f>Sheet1!$A$2</c:f>
              <c:strCache>
                <c:ptCount val="1"/>
                <c:pt idx="0">
                  <c:v>1-10</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35</c:v>
                </c:pt>
                <c:pt idx="1">
                  <c:v>80</c:v>
                </c:pt>
                <c:pt idx="2">
                  <c:v>13</c:v>
                </c:pt>
              </c:numCache>
            </c:numRef>
          </c:val>
        </c:ser>
        <c:ser>
          <c:idx val="1"/>
          <c:order val="1"/>
          <c:tx>
            <c:strRef>
              <c:f>Sheet1!$A$3</c:f>
              <c:strCache>
                <c:ptCount val="1"/>
                <c:pt idx="0">
                  <c:v>11-17</c:v>
                </c:pt>
              </c:strCache>
            </c:strRef>
          </c:tx>
          <c:spPr>
            <a:gradFill flip="none" rotWithShape="1">
              <a:gsLst>
                <a:gs pos="0">
                  <a:srgbClr val="9999FF"/>
                </a:gs>
                <a:gs pos="50000">
                  <a:srgbClr val="99CCFF"/>
                </a:gs>
                <a:gs pos="100000">
                  <a:srgbClr val="9999FF"/>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597</c:v>
                </c:pt>
                <c:pt idx="1">
                  <c:v>1998</c:v>
                </c:pt>
                <c:pt idx="2">
                  <c:v>170</c:v>
                </c:pt>
              </c:numCache>
            </c:numRef>
          </c:val>
        </c:ser>
        <c:ser>
          <c:idx val="2"/>
          <c:order val="2"/>
          <c:tx>
            <c:strRef>
              <c:f>Sheet1!$A$4</c:f>
              <c:strCache>
                <c:ptCount val="1"/>
                <c:pt idx="0">
                  <c:v>18-34</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2854</c:v>
                </c:pt>
                <c:pt idx="1">
                  <c:v>7720</c:v>
                </c:pt>
                <c:pt idx="2">
                  <c:v>665</c:v>
                </c:pt>
              </c:numCache>
            </c:numRef>
          </c:val>
        </c:ser>
        <c:ser>
          <c:idx val="3"/>
          <c:order val="3"/>
          <c:tx>
            <c:strRef>
              <c:f>Sheet1!$A$5</c:f>
              <c:strCache>
                <c:ptCount val="1"/>
                <c:pt idx="0">
                  <c:v>35-49</c:v>
                </c:pt>
              </c:strCache>
            </c:strRef>
          </c:tx>
          <c:spPr>
            <a:gradFill flip="none" rotWithShape="1">
              <a:gsLst>
                <a:gs pos="0">
                  <a:srgbClr val="CCCC00"/>
                </a:gs>
                <a:gs pos="50000">
                  <a:srgbClr val="FFFF00"/>
                </a:gs>
                <a:gs pos="100000">
                  <a:srgbClr val="CCCC00"/>
                </a:gs>
              </a:gsLst>
              <a:lin ang="0" scaled="1"/>
              <a:tileRect/>
            </a:gradFill>
            <a:ln>
              <a:solidFill>
                <a:srgbClr val="000000"/>
              </a:solidFill>
            </a:ln>
          </c:spPr>
          <c:cat>
            <c:strRef>
              <c:f>Sheet1!$B$1:$D$1</c:f>
              <c:strCache>
                <c:ptCount val="3"/>
                <c:pt idx="0">
                  <c:v>Europe</c:v>
                </c:pt>
                <c:pt idx="1">
                  <c:v>North America</c:v>
                </c:pt>
                <c:pt idx="2">
                  <c:v>Other</c:v>
                </c:pt>
              </c:strCache>
            </c:strRef>
          </c:cat>
          <c:val>
            <c:numRef>
              <c:f>Sheet1!$B$5:$D$5</c:f>
              <c:numCache>
                <c:formatCode>General</c:formatCode>
                <c:ptCount val="3"/>
                <c:pt idx="0">
                  <c:v>4146</c:v>
                </c:pt>
                <c:pt idx="1">
                  <c:v>4940</c:v>
                </c:pt>
                <c:pt idx="2">
                  <c:v>597</c:v>
                </c:pt>
              </c:numCache>
            </c:numRef>
          </c:val>
        </c:ser>
        <c:ser>
          <c:idx val="4"/>
          <c:order val="4"/>
          <c:tx>
            <c:strRef>
              <c:f>Sheet1!$A$6</c:f>
              <c:strCache>
                <c:ptCount val="1"/>
                <c:pt idx="0">
                  <c:v>50-59</c:v>
                </c:pt>
              </c:strCache>
            </c:strRef>
          </c:tx>
          <c:spPr>
            <a:gradFill>
              <a:gsLst>
                <a:gs pos="0">
                  <a:srgbClr val="00004C">
                    <a:lumMod val="75000"/>
                    <a:lumOff val="25000"/>
                  </a:srgbClr>
                </a:gs>
                <a:gs pos="50000">
                  <a:srgbClr val="00004C">
                    <a:lumMod val="50000"/>
                    <a:lumOff val="50000"/>
                  </a:srgbClr>
                </a:gs>
                <a:gs pos="100000">
                  <a:schemeClr val="bg1">
                    <a:lumMod val="75000"/>
                    <a:lumOff val="25000"/>
                  </a:schemeClr>
                </a:gs>
              </a:gsLst>
              <a:lin ang="0" scaled="1"/>
            </a:gradFill>
            <a:ln>
              <a:solidFill>
                <a:schemeClr val="bg2"/>
              </a:solidFill>
            </a:ln>
          </c:spPr>
          <c:cat>
            <c:strRef>
              <c:f>Sheet1!$B$1:$D$1</c:f>
              <c:strCache>
                <c:ptCount val="3"/>
                <c:pt idx="0">
                  <c:v>Europe</c:v>
                </c:pt>
                <c:pt idx="1">
                  <c:v>North America</c:v>
                </c:pt>
                <c:pt idx="2">
                  <c:v>Other</c:v>
                </c:pt>
              </c:strCache>
            </c:strRef>
          </c:cat>
          <c:val>
            <c:numRef>
              <c:f>Sheet1!$B$6:$D$6</c:f>
              <c:numCache>
                <c:formatCode>General</c:formatCode>
                <c:ptCount val="3"/>
                <c:pt idx="0">
                  <c:v>2799</c:v>
                </c:pt>
                <c:pt idx="1">
                  <c:v>2581</c:v>
                </c:pt>
                <c:pt idx="2">
                  <c:v>401</c:v>
                </c:pt>
              </c:numCache>
            </c:numRef>
          </c:val>
        </c:ser>
        <c:ser>
          <c:idx val="5"/>
          <c:order val="5"/>
          <c:tx>
            <c:strRef>
              <c:f>Sheet1!$A$7</c:f>
              <c:strCache>
                <c:ptCount val="1"/>
                <c:pt idx="0">
                  <c:v>60-65</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cat>
            <c:strRef>
              <c:f>Sheet1!$B$1:$D$1</c:f>
              <c:strCache>
                <c:ptCount val="3"/>
                <c:pt idx="0">
                  <c:v>Europe</c:v>
                </c:pt>
                <c:pt idx="1">
                  <c:v>North America</c:v>
                </c:pt>
                <c:pt idx="2">
                  <c:v>Other</c:v>
                </c:pt>
              </c:strCache>
            </c:strRef>
          </c:cat>
          <c:val>
            <c:numRef>
              <c:f>Sheet1!$B$7:$D$7</c:f>
              <c:numCache>
                <c:formatCode>General</c:formatCode>
                <c:ptCount val="3"/>
                <c:pt idx="0">
                  <c:v>796</c:v>
                </c:pt>
                <c:pt idx="1">
                  <c:v>530</c:v>
                </c:pt>
                <c:pt idx="2">
                  <c:v>140</c:v>
                </c:pt>
              </c:numCache>
            </c:numRef>
          </c:val>
        </c:ser>
        <c:ser>
          <c:idx val="6"/>
          <c:order val="6"/>
          <c:tx>
            <c:strRef>
              <c:f>Sheet1!$A$8</c:f>
              <c:strCache>
                <c:ptCount val="1"/>
                <c:pt idx="0">
                  <c:v>&gt;65</c:v>
                </c:pt>
              </c:strCache>
            </c:strRef>
          </c:tx>
          <c:spPr>
            <a:gradFill>
              <a:gsLst>
                <a:gs pos="0">
                  <a:srgbClr val="7030A0"/>
                </a:gs>
                <a:gs pos="50000">
                  <a:srgbClr val="9966FF"/>
                </a:gs>
                <a:gs pos="100000">
                  <a:srgbClr val="7030A0"/>
                </a:gs>
              </a:gsLst>
              <a:lin ang="10800000" scaled="1"/>
            </a:gradFill>
            <a:ln>
              <a:solidFill>
                <a:srgbClr val="000000"/>
              </a:solidFill>
            </a:ln>
          </c:spPr>
          <c:cat>
            <c:strRef>
              <c:f>Sheet1!$B$1:$D$1</c:f>
              <c:strCache>
                <c:ptCount val="3"/>
                <c:pt idx="0">
                  <c:v>Europe</c:v>
                </c:pt>
                <c:pt idx="1">
                  <c:v>North America</c:v>
                </c:pt>
                <c:pt idx="2">
                  <c:v>Other</c:v>
                </c:pt>
              </c:strCache>
            </c:strRef>
          </c:cat>
          <c:val>
            <c:numRef>
              <c:f>Sheet1!$B$8:$D$8</c:f>
              <c:numCache>
                <c:formatCode>General</c:formatCode>
                <c:ptCount val="3"/>
                <c:pt idx="0">
                  <c:v>228</c:v>
                </c:pt>
                <c:pt idx="1">
                  <c:v>195</c:v>
                </c:pt>
                <c:pt idx="2">
                  <c:v>39</c:v>
                </c:pt>
              </c:numCache>
            </c:numRef>
          </c:val>
        </c:ser>
        <c:gapWidth val="45"/>
        <c:overlap val="100"/>
        <c:axId val="178153344"/>
        <c:axId val="178154880"/>
      </c:barChart>
      <c:catAx>
        <c:axId val="178153344"/>
        <c:scaling>
          <c:orientation val="minMax"/>
        </c:scaling>
        <c:axPos val="b"/>
        <c:tickLblPos val="nextTo"/>
        <c:txPr>
          <a:bodyPr/>
          <a:lstStyle/>
          <a:p>
            <a:pPr>
              <a:defRPr sz="1500" b="1"/>
            </a:pPr>
            <a:endParaRPr lang="en-US"/>
          </a:p>
        </c:txPr>
        <c:crossAx val="178154880"/>
        <c:crosses val="autoZero"/>
        <c:auto val="1"/>
        <c:lblAlgn val="ctr"/>
        <c:lblOffset val="100"/>
      </c:catAx>
      <c:valAx>
        <c:axId val="178154880"/>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Donors</a:t>
                </a:r>
                <a:endParaRPr lang="en-US" sz="1700" dirty="0"/>
              </a:p>
            </c:rich>
          </c:tx>
          <c:layout>
            <c:manualLayout>
              <c:xMode val="edge"/>
              <c:yMode val="edge"/>
              <c:x val="9.2878314779618106E-3"/>
              <c:y val="0.31176160597112862"/>
            </c:manualLayout>
          </c:layout>
        </c:title>
        <c:numFmt formatCode="0%" sourceLinked="1"/>
        <c:tickLblPos val="nextTo"/>
        <c:txPr>
          <a:bodyPr/>
          <a:lstStyle/>
          <a:p>
            <a:pPr>
              <a:defRPr sz="1500" b="1"/>
            </a:pPr>
            <a:endParaRPr lang="en-US"/>
          </a:p>
        </c:txPr>
        <c:crossAx val="178153344"/>
        <c:crosses val="autoZero"/>
        <c:crossBetween val="between"/>
        <c:majorUnit val="0.2"/>
      </c:valAx>
      <c:spPr>
        <a:solidFill>
          <a:srgbClr val="000000"/>
        </a:solidFill>
        <a:ln w="12700">
          <a:solidFill>
            <a:srgbClr val="FFFFFF"/>
          </a:solidFill>
        </a:ln>
      </c:spPr>
    </c:plotArea>
    <c:legend>
      <c:legendPos val="t"/>
      <c:layout>
        <c:manualLayout>
          <c:xMode val="edge"/>
          <c:yMode val="edge"/>
          <c:x val="0.20627194768757354"/>
          <c:y val="1.6572019406665292E-2"/>
          <c:w val="0.6702529640691467"/>
          <c:h val="7.4727988546886934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185378037422752E-2"/>
          <c:w val="0.88204654727893528"/>
          <c:h val="0.84869951739904692"/>
        </c:manualLayout>
      </c:layout>
      <c:scatterChart>
        <c:scatterStyle val="lineMarker"/>
        <c:ser>
          <c:idx val="0"/>
          <c:order val="0"/>
          <c:tx>
            <c:strRef>
              <c:f>Sheet1!$B$1</c:f>
              <c:strCache>
                <c:ptCount val="1"/>
                <c:pt idx="0">
                  <c:v>1988-1995 (N=5,953)</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86.563999999999993</c:v>
                </c:pt>
                <c:pt idx="2">
                  <c:v>82.685999999999979</c:v>
                </c:pt>
                <c:pt idx="3">
                  <c:v>80.60899999999998</c:v>
                </c:pt>
                <c:pt idx="4">
                  <c:v>79.175999999999988</c:v>
                </c:pt>
                <c:pt idx="5">
                  <c:v>77.706999999999994</c:v>
                </c:pt>
                <c:pt idx="6">
                  <c:v>76.117999999999995</c:v>
                </c:pt>
                <c:pt idx="7">
                  <c:v>74.834999999999994</c:v>
                </c:pt>
                <c:pt idx="8">
                  <c:v>73.805999999999983</c:v>
                </c:pt>
                <c:pt idx="9">
                  <c:v>72.741000000000227</c:v>
                </c:pt>
                <c:pt idx="10">
                  <c:v>71.777999999999992</c:v>
                </c:pt>
                <c:pt idx="11">
                  <c:v>70.882999999999981</c:v>
                </c:pt>
                <c:pt idx="12">
                  <c:v>70.141000000000005</c:v>
                </c:pt>
                <c:pt idx="13">
                  <c:v>61.929000000000002</c:v>
                </c:pt>
                <c:pt idx="14">
                  <c:v>55.383999999999993</c:v>
                </c:pt>
                <c:pt idx="15">
                  <c:v>49.468000000000011</c:v>
                </c:pt>
                <c:pt idx="16">
                  <c:v>44.633000000000003</c:v>
                </c:pt>
                <c:pt idx="17">
                  <c:v>39.625000000000163</c:v>
                </c:pt>
                <c:pt idx="18">
                  <c:v>35.137</c:v>
                </c:pt>
                <c:pt idx="19">
                  <c:v>31.361000000000001</c:v>
                </c:pt>
                <c:pt idx="20">
                  <c:v>27.693000000000001</c:v>
                </c:pt>
                <c:pt idx="21">
                  <c:v>24.247</c:v>
                </c:pt>
                <c:pt idx="22">
                  <c:v>21.035</c:v>
                </c:pt>
                <c:pt idx="23">
                  <c:v>18.821999999999999</c:v>
                </c:pt>
                <c:pt idx="24">
                  <c:v>16.341000000000001</c:v>
                </c:pt>
                <c:pt idx="25">
                  <c:v>14.372000000000074</c:v>
                </c:pt>
                <c:pt idx="26">
                  <c:v>12.78</c:v>
                </c:pt>
              </c:numCache>
            </c:numRef>
          </c:yVal>
        </c:ser>
        <c:ser>
          <c:idx val="1"/>
          <c:order val="1"/>
          <c:tx>
            <c:strRef>
              <c:f>Sheet1!$C$1</c:f>
              <c:strCache>
                <c:ptCount val="1"/>
                <c:pt idx="0">
                  <c:v>1996-2003 (N=12,654)</c:v>
                </c:pt>
              </c:strCache>
            </c:strRef>
          </c:tx>
          <c:spPr>
            <a:ln w="41275">
              <a:solidFill>
                <a:srgbClr val="FF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91.331999999999994</c:v>
                </c:pt>
                <c:pt idx="2">
                  <c:v>88.578000000000003</c:v>
                </c:pt>
                <c:pt idx="3">
                  <c:v>86.464000000000027</c:v>
                </c:pt>
                <c:pt idx="4">
                  <c:v>85.099000000000004</c:v>
                </c:pt>
                <c:pt idx="5">
                  <c:v>83.805999999999983</c:v>
                </c:pt>
                <c:pt idx="6">
                  <c:v>82.566999999999993</c:v>
                </c:pt>
                <c:pt idx="7">
                  <c:v>81.393000000000001</c:v>
                </c:pt>
                <c:pt idx="8">
                  <c:v>80.525999999999982</c:v>
                </c:pt>
                <c:pt idx="9">
                  <c:v>79.617999999999995</c:v>
                </c:pt>
                <c:pt idx="10">
                  <c:v>78.733000000000004</c:v>
                </c:pt>
                <c:pt idx="11">
                  <c:v>77.75</c:v>
                </c:pt>
                <c:pt idx="12">
                  <c:v>76.927999999999997</c:v>
                </c:pt>
                <c:pt idx="13">
                  <c:v>68.864000000000004</c:v>
                </c:pt>
                <c:pt idx="14">
                  <c:v>62.134</c:v>
                </c:pt>
                <c:pt idx="15">
                  <c:v>56.537000000000006</c:v>
                </c:pt>
                <c:pt idx="16">
                  <c:v>51.408000000000001</c:v>
                </c:pt>
                <c:pt idx="17">
                  <c:v>46.514000000000003</c:v>
                </c:pt>
                <c:pt idx="18">
                  <c:v>42.363</c:v>
                </c:pt>
                <c:pt idx="19">
                  <c:v>38.083000000000006</c:v>
                </c:pt>
                <c:pt idx="20">
                  <c:v>34.354999999999997</c:v>
                </c:pt>
                <c:pt idx="21">
                  <c:v>30.51</c:v>
                </c:pt>
                <c:pt idx="22">
                  <c:v>27.261999999999986</c:v>
                </c:pt>
                <c:pt idx="23">
                  <c:v>24.488999999999766</c:v>
                </c:pt>
                <c:pt idx="24">
                  <c:v>21.876000000000001</c:v>
                </c:pt>
                <c:pt idx="25">
                  <c:v>19.346</c:v>
                </c:pt>
                <c:pt idx="26">
                  <c:v>17.472999999999889</c:v>
                </c:pt>
              </c:numCache>
            </c:numRef>
          </c:yVal>
        </c:ser>
        <c:ser>
          <c:idx val="2"/>
          <c:order val="2"/>
          <c:tx>
            <c:strRef>
              <c:f>Sheet1!$D$1</c:f>
              <c:strCache>
                <c:ptCount val="1"/>
                <c:pt idx="0">
                  <c:v>2004-6/2011 (N=21,256)</c:v>
                </c:pt>
              </c:strCache>
            </c:strRef>
          </c:tx>
          <c:spPr>
            <a:ln w="41275">
              <a:solidFill>
                <a:srgbClr val="00FF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93.923000000000002</c:v>
                </c:pt>
                <c:pt idx="2">
                  <c:v>91.600999999999999</c:v>
                </c:pt>
                <c:pt idx="3">
                  <c:v>90.034000000000006</c:v>
                </c:pt>
                <c:pt idx="4">
                  <c:v>88.793999999999997</c:v>
                </c:pt>
                <c:pt idx="5">
                  <c:v>87.595000000000013</c:v>
                </c:pt>
                <c:pt idx="6">
                  <c:v>86.524999999999991</c:v>
                </c:pt>
                <c:pt idx="7">
                  <c:v>85.56</c:v>
                </c:pt>
                <c:pt idx="8">
                  <c:v>84.685999999999979</c:v>
                </c:pt>
                <c:pt idx="9">
                  <c:v>83.897999999999996</c:v>
                </c:pt>
                <c:pt idx="10">
                  <c:v>82.962000000000003</c:v>
                </c:pt>
                <c:pt idx="11">
                  <c:v>82.221000000000004</c:v>
                </c:pt>
                <c:pt idx="12">
                  <c:v>81.48</c:v>
                </c:pt>
                <c:pt idx="13">
                  <c:v>73.062000000000012</c:v>
                </c:pt>
                <c:pt idx="14">
                  <c:v>66.332999999999998</c:v>
                </c:pt>
                <c:pt idx="15">
                  <c:v>60.421000000000006</c:v>
                </c:pt>
                <c:pt idx="16">
                  <c:v>54.988</c:v>
                </c:pt>
                <c:pt idx="17">
                  <c:v>50.383000000000003</c:v>
                </c:pt>
                <c:pt idx="18">
                  <c:v>45.693000000000012</c:v>
                </c:pt>
              </c:numCache>
            </c:numRef>
          </c:yVal>
        </c:ser>
        <c:axId val="187312384"/>
        <c:axId val="187322752"/>
      </c:scatterChart>
      <c:valAx>
        <c:axId val="187312384"/>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87322752"/>
        <c:crosses val="autoZero"/>
        <c:crossBetween val="midCat"/>
        <c:majorUnit val="1"/>
      </c:valAx>
      <c:valAx>
        <c:axId val="18732275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87312384"/>
        <c:crosses val="autoZero"/>
        <c:crossBetween val="midCat"/>
        <c:majorUnit val="20"/>
      </c:valAx>
      <c:spPr>
        <a:solidFill>
          <a:schemeClr val="bg2"/>
        </a:solidFill>
        <a:ln>
          <a:solidFill>
            <a:schemeClr val="tx1"/>
          </a:solidFill>
        </a:ln>
      </c:spPr>
    </c:plotArea>
    <c:legend>
      <c:legendPos val="r"/>
      <c:layout>
        <c:manualLayout>
          <c:xMode val="edge"/>
          <c:yMode val="edge"/>
          <c:x val="0.12519905697628506"/>
          <c:y val="0.61236876640420002"/>
          <c:w val="0.26866524980837575"/>
          <c:h val="0.1732550165100334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ser>
          <c:idx val="0"/>
          <c:order val="0"/>
          <c:tx>
            <c:strRef>
              <c:f>Sheet1!$B$1</c:f>
              <c:strCache>
                <c:ptCount val="1"/>
                <c:pt idx="0">
                  <c:v>18-34 (N = 6,937)</c:v>
                </c:pt>
              </c:strCache>
            </c:strRef>
          </c:tx>
          <c:spPr>
            <a:ln w="41275">
              <a:solidFill>
                <a:srgbClr val="00FFFF"/>
              </a:solidFill>
            </a:ln>
          </c:spPr>
          <c:marker>
            <c:symbol val="none"/>
          </c:marker>
          <c:xVal>
            <c:numRef>
              <c:f>Sheet1!$A$2:$A$27</c:f>
              <c:numCache>
                <c:formatCode>General</c:formatCode>
                <c:ptCount val="26"/>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Sheet1!$B$2:$B$27</c:f>
              <c:numCache>
                <c:formatCode>General</c:formatCode>
                <c:ptCount val="26"/>
                <c:pt idx="0">
                  <c:v>100</c:v>
                </c:pt>
                <c:pt idx="1">
                  <c:v>91.819000000000003</c:v>
                </c:pt>
                <c:pt idx="2">
                  <c:v>89.670999999999978</c:v>
                </c:pt>
                <c:pt idx="3">
                  <c:v>88.298000000000002</c:v>
                </c:pt>
                <c:pt idx="4">
                  <c:v>87.281000000000006</c:v>
                </c:pt>
                <c:pt idx="5">
                  <c:v>86.200999999999993</c:v>
                </c:pt>
                <c:pt idx="6">
                  <c:v>85.06</c:v>
                </c:pt>
                <c:pt idx="7">
                  <c:v>84.095000000000013</c:v>
                </c:pt>
                <c:pt idx="8">
                  <c:v>83.490000000000023</c:v>
                </c:pt>
                <c:pt idx="9">
                  <c:v>82.748000000000005</c:v>
                </c:pt>
                <c:pt idx="10">
                  <c:v>82.019000000000005</c:v>
                </c:pt>
                <c:pt idx="11">
                  <c:v>81.087000000000003</c:v>
                </c:pt>
                <c:pt idx="12">
                  <c:v>80.36</c:v>
                </c:pt>
                <c:pt idx="13">
                  <c:v>72.090999999999994</c:v>
                </c:pt>
                <c:pt idx="14">
                  <c:v>65.316999999999993</c:v>
                </c:pt>
                <c:pt idx="15">
                  <c:v>59.904000000000003</c:v>
                </c:pt>
                <c:pt idx="16">
                  <c:v>55.693000000000012</c:v>
                </c:pt>
                <c:pt idx="17">
                  <c:v>51.782000000000011</c:v>
                </c:pt>
                <c:pt idx="18">
                  <c:v>48.944000000000003</c:v>
                </c:pt>
                <c:pt idx="19">
                  <c:v>45.263000000000012</c:v>
                </c:pt>
                <c:pt idx="20">
                  <c:v>42.737000000000002</c:v>
                </c:pt>
                <c:pt idx="21">
                  <c:v>40.222000000000357</c:v>
                </c:pt>
                <c:pt idx="22">
                  <c:v>37.335000000000001</c:v>
                </c:pt>
                <c:pt idx="23">
                  <c:v>35.14</c:v>
                </c:pt>
                <c:pt idx="24">
                  <c:v>33.173000000000002</c:v>
                </c:pt>
                <c:pt idx="25">
                  <c:v>31.260999999999989</c:v>
                </c:pt>
              </c:numCache>
            </c:numRef>
          </c:yVal>
        </c:ser>
        <c:ser>
          <c:idx val="1"/>
          <c:order val="1"/>
          <c:tx>
            <c:strRef>
              <c:f>Sheet1!$C$1</c:f>
              <c:strCache>
                <c:ptCount val="1"/>
                <c:pt idx="0">
                  <c:v>35-49 (N = 9,477)</c:v>
                </c:pt>
              </c:strCache>
            </c:strRef>
          </c:tx>
          <c:spPr>
            <a:ln w="41275">
              <a:solidFill>
                <a:srgbClr val="00FF00"/>
              </a:solidFill>
              <a:prstDash val="solid"/>
            </a:ln>
          </c:spPr>
          <c:marker>
            <c:symbol val="none"/>
          </c:marker>
          <c:xVal>
            <c:numRef>
              <c:f>Sheet1!$A$2:$A$27</c:f>
              <c:numCache>
                <c:formatCode>General</c:formatCode>
                <c:ptCount val="26"/>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Sheet1!$C$2:$C$27</c:f>
              <c:numCache>
                <c:formatCode>General</c:formatCode>
                <c:ptCount val="26"/>
                <c:pt idx="0">
                  <c:v>100</c:v>
                </c:pt>
                <c:pt idx="1">
                  <c:v>91.304000000000002</c:v>
                </c:pt>
                <c:pt idx="2">
                  <c:v>88.590999999999994</c:v>
                </c:pt>
                <c:pt idx="3">
                  <c:v>86.815000000000012</c:v>
                </c:pt>
                <c:pt idx="4">
                  <c:v>85.647000000000006</c:v>
                </c:pt>
                <c:pt idx="5">
                  <c:v>84.551999999999992</c:v>
                </c:pt>
                <c:pt idx="6">
                  <c:v>83.543000000000006</c:v>
                </c:pt>
                <c:pt idx="7">
                  <c:v>82.762</c:v>
                </c:pt>
                <c:pt idx="8">
                  <c:v>82.024000000000001</c:v>
                </c:pt>
                <c:pt idx="9">
                  <c:v>81.338999999999999</c:v>
                </c:pt>
                <c:pt idx="10">
                  <c:v>80.507999999999996</c:v>
                </c:pt>
                <c:pt idx="11">
                  <c:v>79.751999999999995</c:v>
                </c:pt>
                <c:pt idx="12">
                  <c:v>79.045000000000002</c:v>
                </c:pt>
                <c:pt idx="13">
                  <c:v>71.927000000000007</c:v>
                </c:pt>
                <c:pt idx="14">
                  <c:v>66.244000000000227</c:v>
                </c:pt>
                <c:pt idx="15">
                  <c:v>61.071000000000005</c:v>
                </c:pt>
                <c:pt idx="16">
                  <c:v>56.701000000000001</c:v>
                </c:pt>
                <c:pt idx="17">
                  <c:v>52.375</c:v>
                </c:pt>
                <c:pt idx="18">
                  <c:v>48.741</c:v>
                </c:pt>
                <c:pt idx="19">
                  <c:v>44.681000000000004</c:v>
                </c:pt>
                <c:pt idx="20">
                  <c:v>41.155000000000001</c:v>
                </c:pt>
                <c:pt idx="21">
                  <c:v>37.584000000000003</c:v>
                </c:pt>
                <c:pt idx="22">
                  <c:v>33.776000000000003</c:v>
                </c:pt>
                <c:pt idx="23">
                  <c:v>31.036999999999999</c:v>
                </c:pt>
                <c:pt idx="24">
                  <c:v>28.033999999999999</c:v>
                </c:pt>
                <c:pt idx="25">
                  <c:v>25.384</c:v>
                </c:pt>
              </c:numCache>
            </c:numRef>
          </c:yVal>
        </c:ser>
        <c:ser>
          <c:idx val="2"/>
          <c:order val="2"/>
          <c:tx>
            <c:strRef>
              <c:f>Sheet1!$D$1</c:f>
              <c:strCache>
                <c:ptCount val="1"/>
                <c:pt idx="0">
                  <c:v>50-59 (N = 13,812)</c:v>
                </c:pt>
              </c:strCache>
            </c:strRef>
          </c:tx>
          <c:spPr>
            <a:ln w="41275">
              <a:solidFill>
                <a:srgbClr val="FF0000"/>
              </a:solidFill>
            </a:ln>
          </c:spPr>
          <c:marker>
            <c:symbol val="none"/>
          </c:marker>
          <c:xVal>
            <c:numRef>
              <c:f>Sheet1!$A$2:$A$27</c:f>
              <c:numCache>
                <c:formatCode>General</c:formatCode>
                <c:ptCount val="26"/>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Sheet1!$D$2:$D$27</c:f>
              <c:numCache>
                <c:formatCode>General</c:formatCode>
                <c:ptCount val="26"/>
                <c:pt idx="0">
                  <c:v>100</c:v>
                </c:pt>
                <c:pt idx="1">
                  <c:v>92.167999999999992</c:v>
                </c:pt>
                <c:pt idx="2">
                  <c:v>89.364000000000004</c:v>
                </c:pt>
                <c:pt idx="3">
                  <c:v>87.474000000000004</c:v>
                </c:pt>
                <c:pt idx="4">
                  <c:v>86.168999999999983</c:v>
                </c:pt>
                <c:pt idx="5">
                  <c:v>84.906000000000006</c:v>
                </c:pt>
                <c:pt idx="6">
                  <c:v>83.775999999999982</c:v>
                </c:pt>
                <c:pt idx="7">
                  <c:v>82.688000000000002</c:v>
                </c:pt>
                <c:pt idx="8">
                  <c:v>81.733000000000004</c:v>
                </c:pt>
                <c:pt idx="9">
                  <c:v>80.85899999999998</c:v>
                </c:pt>
                <c:pt idx="10">
                  <c:v>79.959000000000003</c:v>
                </c:pt>
                <c:pt idx="11">
                  <c:v>79.2</c:v>
                </c:pt>
                <c:pt idx="12">
                  <c:v>78.385999999999981</c:v>
                </c:pt>
                <c:pt idx="13">
                  <c:v>70.312000000000012</c:v>
                </c:pt>
                <c:pt idx="14">
                  <c:v>63.17</c:v>
                </c:pt>
                <c:pt idx="15">
                  <c:v>57.156000000000006</c:v>
                </c:pt>
                <c:pt idx="16">
                  <c:v>51.786000000000001</c:v>
                </c:pt>
                <c:pt idx="17">
                  <c:v>46.083000000000006</c:v>
                </c:pt>
                <c:pt idx="18">
                  <c:v>40.771000000000001</c:v>
                </c:pt>
                <c:pt idx="19">
                  <c:v>36.222000000000357</c:v>
                </c:pt>
                <c:pt idx="20">
                  <c:v>31.228999999999989</c:v>
                </c:pt>
                <c:pt idx="21">
                  <c:v>26.193000000000001</c:v>
                </c:pt>
                <c:pt idx="22">
                  <c:v>22.449000000000002</c:v>
                </c:pt>
                <c:pt idx="23">
                  <c:v>19.423999999999989</c:v>
                </c:pt>
                <c:pt idx="24">
                  <c:v>16.021999999999988</c:v>
                </c:pt>
                <c:pt idx="25">
                  <c:v>13.131</c:v>
                </c:pt>
              </c:numCache>
            </c:numRef>
          </c:yVal>
        </c:ser>
        <c:ser>
          <c:idx val="3"/>
          <c:order val="3"/>
          <c:tx>
            <c:strRef>
              <c:f>Sheet1!$E$1</c:f>
              <c:strCache>
                <c:ptCount val="1"/>
                <c:pt idx="0">
                  <c:v>60-65 (N = 7,342)</c:v>
                </c:pt>
              </c:strCache>
            </c:strRef>
          </c:tx>
          <c:spPr>
            <a:ln w="41275">
              <a:solidFill>
                <a:schemeClr val="bg1">
                  <a:lumMod val="50000"/>
                  <a:lumOff val="50000"/>
                </a:schemeClr>
              </a:solidFill>
            </a:ln>
          </c:spPr>
          <c:marker>
            <c:symbol val="none"/>
          </c:marker>
          <c:xVal>
            <c:numRef>
              <c:f>Sheet1!$A$2:$A$27</c:f>
              <c:numCache>
                <c:formatCode>General</c:formatCode>
                <c:ptCount val="26"/>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Sheet1!$E$2:$E$27</c:f>
              <c:numCache>
                <c:formatCode>General</c:formatCode>
                <c:ptCount val="26"/>
                <c:pt idx="0">
                  <c:v>100</c:v>
                </c:pt>
                <c:pt idx="1">
                  <c:v>92.744000000000227</c:v>
                </c:pt>
                <c:pt idx="2">
                  <c:v>89.905000000000001</c:v>
                </c:pt>
                <c:pt idx="3">
                  <c:v>87.724999999999994</c:v>
                </c:pt>
                <c:pt idx="4">
                  <c:v>86.072000000000003</c:v>
                </c:pt>
                <c:pt idx="5">
                  <c:v>84.485000000000014</c:v>
                </c:pt>
                <c:pt idx="6">
                  <c:v>82.910000000000025</c:v>
                </c:pt>
                <c:pt idx="7">
                  <c:v>81.652999999999949</c:v>
                </c:pt>
                <c:pt idx="8">
                  <c:v>80.492000000000004</c:v>
                </c:pt>
                <c:pt idx="9">
                  <c:v>79.299000000000007</c:v>
                </c:pt>
                <c:pt idx="10">
                  <c:v>78.203000000000003</c:v>
                </c:pt>
                <c:pt idx="11">
                  <c:v>77.186999999999998</c:v>
                </c:pt>
                <c:pt idx="12">
                  <c:v>76.477000000000004</c:v>
                </c:pt>
                <c:pt idx="13">
                  <c:v>67.090999999999994</c:v>
                </c:pt>
                <c:pt idx="14">
                  <c:v>60.097000000000001</c:v>
                </c:pt>
                <c:pt idx="15">
                  <c:v>53.619</c:v>
                </c:pt>
                <c:pt idx="16">
                  <c:v>46.417999999999999</c:v>
                </c:pt>
                <c:pt idx="17">
                  <c:v>40.607000000000006</c:v>
                </c:pt>
                <c:pt idx="18">
                  <c:v>34.729000000000013</c:v>
                </c:pt>
                <c:pt idx="19">
                  <c:v>28.568999999999889</c:v>
                </c:pt>
                <c:pt idx="20">
                  <c:v>24.132000000000001</c:v>
                </c:pt>
                <c:pt idx="21">
                  <c:v>19.617000000000207</c:v>
                </c:pt>
                <c:pt idx="22">
                  <c:v>15.807</c:v>
                </c:pt>
                <c:pt idx="23">
                  <c:v>12.023</c:v>
                </c:pt>
                <c:pt idx="24">
                  <c:v>8.1830000000000016</c:v>
                </c:pt>
                <c:pt idx="25">
                  <c:v>5.0919999999999996</c:v>
                </c:pt>
              </c:numCache>
            </c:numRef>
          </c:yVal>
        </c:ser>
        <c:ser>
          <c:idx val="4"/>
          <c:order val="4"/>
          <c:tx>
            <c:strRef>
              <c:f>Sheet1!$F$1</c:f>
              <c:strCache>
                <c:ptCount val="1"/>
                <c:pt idx="0">
                  <c:v>&gt;65 (N = 2,014)</c:v>
                </c:pt>
              </c:strCache>
            </c:strRef>
          </c:tx>
          <c:spPr>
            <a:ln w="41275">
              <a:solidFill>
                <a:srgbClr val="FFFF00"/>
              </a:solidFill>
            </a:ln>
          </c:spPr>
          <c:marker>
            <c:symbol val="none"/>
          </c:marker>
          <c:xVal>
            <c:numRef>
              <c:f>Sheet1!$A$2:$A$27</c:f>
              <c:numCache>
                <c:formatCode>General</c:formatCode>
                <c:ptCount val="26"/>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Sheet1!$F$2:$F$27</c:f>
              <c:numCache>
                <c:formatCode>General</c:formatCode>
                <c:ptCount val="26"/>
                <c:pt idx="0">
                  <c:v>100</c:v>
                </c:pt>
                <c:pt idx="1">
                  <c:v>94.277000000000001</c:v>
                </c:pt>
                <c:pt idx="2">
                  <c:v>91.622999999999948</c:v>
                </c:pt>
                <c:pt idx="3">
                  <c:v>89.962999999999994</c:v>
                </c:pt>
                <c:pt idx="4">
                  <c:v>88.349000000000004</c:v>
                </c:pt>
                <c:pt idx="5">
                  <c:v>86.732000000000014</c:v>
                </c:pt>
                <c:pt idx="6">
                  <c:v>85.212000000000003</c:v>
                </c:pt>
                <c:pt idx="7">
                  <c:v>82.978999999999999</c:v>
                </c:pt>
                <c:pt idx="8">
                  <c:v>81.658999999999978</c:v>
                </c:pt>
                <c:pt idx="9">
                  <c:v>80.692999999999998</c:v>
                </c:pt>
                <c:pt idx="10">
                  <c:v>79.161999999999992</c:v>
                </c:pt>
                <c:pt idx="11">
                  <c:v>78.185999999999979</c:v>
                </c:pt>
                <c:pt idx="12">
                  <c:v>76.980999999999995</c:v>
                </c:pt>
                <c:pt idx="13">
                  <c:v>64.968999999999994</c:v>
                </c:pt>
                <c:pt idx="14">
                  <c:v>56.014000000000003</c:v>
                </c:pt>
                <c:pt idx="15">
                  <c:v>46.938000000000002</c:v>
                </c:pt>
                <c:pt idx="16">
                  <c:v>38.461000000000006</c:v>
                </c:pt>
                <c:pt idx="17">
                  <c:v>33.808</c:v>
                </c:pt>
                <c:pt idx="18">
                  <c:v>27.055</c:v>
                </c:pt>
                <c:pt idx="19">
                  <c:v>21.530999999999999</c:v>
                </c:pt>
                <c:pt idx="20">
                  <c:v>16.686</c:v>
                </c:pt>
              </c:numCache>
            </c:numRef>
          </c:yVal>
        </c:ser>
        <c:axId val="187990016"/>
        <c:axId val="187991936"/>
      </c:scatterChart>
      <c:valAx>
        <c:axId val="187990016"/>
        <c:scaling>
          <c:orientation val="minMax"/>
          <c:max val="14"/>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87991936"/>
        <c:crosses val="autoZero"/>
        <c:crossBetween val="midCat"/>
        <c:majorUnit val="1"/>
      </c:valAx>
      <c:valAx>
        <c:axId val="18799193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87990016"/>
        <c:crosses val="autoZero"/>
        <c:crossBetween val="midCat"/>
        <c:majorUnit val="20"/>
      </c:valAx>
      <c:spPr>
        <a:solidFill>
          <a:schemeClr val="bg2"/>
        </a:solidFill>
        <a:ln>
          <a:solidFill>
            <a:schemeClr val="tx1"/>
          </a:solidFill>
        </a:ln>
      </c:spPr>
    </c:plotArea>
    <c:legend>
      <c:legendPos val="r"/>
      <c:layout>
        <c:manualLayout>
          <c:xMode val="edge"/>
          <c:yMode val="edge"/>
          <c:x val="0.13404861449840894"/>
          <c:y val="0.49946554059775378"/>
          <c:w val="0.21812684365781709"/>
          <c:h val="0.2887583608500590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ser>
          <c:idx val="0"/>
          <c:order val="0"/>
          <c:tx>
            <c:strRef>
              <c:f>Sheet1!$B$1</c:f>
              <c:strCache>
                <c:ptCount val="1"/>
                <c:pt idx="0">
                  <c:v>Male (N=21,626)</c:v>
                </c:pt>
              </c:strCache>
            </c:strRef>
          </c:tx>
          <c:spPr>
            <a:ln w="41275">
              <a:solidFill>
                <a:srgbClr val="00FFFF"/>
              </a:solidFill>
            </a:ln>
          </c:spPr>
          <c:marker>
            <c:symbol val="none"/>
          </c:marker>
          <c:xVal>
            <c:numRef>
              <c:f>Sheet1!$A$2:$A$31</c:f>
              <c:numCache>
                <c:formatCode>General</c:formatCode>
                <c:ptCount val="30"/>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91.893000000000001</c:v>
                </c:pt>
                <c:pt idx="2">
                  <c:v>88.906000000000006</c:v>
                </c:pt>
                <c:pt idx="3">
                  <c:v>86.933000000000007</c:v>
                </c:pt>
                <c:pt idx="4">
                  <c:v>85.477999999999994</c:v>
                </c:pt>
                <c:pt idx="5">
                  <c:v>84.177999999999983</c:v>
                </c:pt>
                <c:pt idx="6">
                  <c:v>82.870999999999981</c:v>
                </c:pt>
                <c:pt idx="7">
                  <c:v>81.709000000000003</c:v>
                </c:pt>
                <c:pt idx="8">
                  <c:v>80.828000000000003</c:v>
                </c:pt>
                <c:pt idx="9">
                  <c:v>79.944000000000727</c:v>
                </c:pt>
                <c:pt idx="10">
                  <c:v>78.927000000000007</c:v>
                </c:pt>
                <c:pt idx="11">
                  <c:v>78.103999999999999</c:v>
                </c:pt>
                <c:pt idx="12">
                  <c:v>77.334999999999994</c:v>
                </c:pt>
                <c:pt idx="13">
                  <c:v>69.062000000000012</c:v>
                </c:pt>
                <c:pt idx="14">
                  <c:v>62.349000000000004</c:v>
                </c:pt>
                <c:pt idx="15">
                  <c:v>56.501000000000005</c:v>
                </c:pt>
                <c:pt idx="16">
                  <c:v>51.173000000000002</c:v>
                </c:pt>
                <c:pt idx="17">
                  <c:v>46.241</c:v>
                </c:pt>
                <c:pt idx="18">
                  <c:v>41.803000000000004</c:v>
                </c:pt>
                <c:pt idx="19">
                  <c:v>37.526000000000003</c:v>
                </c:pt>
                <c:pt idx="20">
                  <c:v>33.571000000000005</c:v>
                </c:pt>
                <c:pt idx="21">
                  <c:v>29.736999999999988</c:v>
                </c:pt>
                <c:pt idx="22">
                  <c:v>26.384</c:v>
                </c:pt>
                <c:pt idx="23">
                  <c:v>23.387</c:v>
                </c:pt>
                <c:pt idx="24">
                  <c:v>20.417999999999999</c:v>
                </c:pt>
                <c:pt idx="25">
                  <c:v>18.100000000000001</c:v>
                </c:pt>
                <c:pt idx="26">
                  <c:v>15.846</c:v>
                </c:pt>
                <c:pt idx="27">
                  <c:v>13.726000000000001</c:v>
                </c:pt>
                <c:pt idx="28">
                  <c:v>12.505000000000004</c:v>
                </c:pt>
                <c:pt idx="29">
                  <c:v>11.064</c:v>
                </c:pt>
              </c:numCache>
            </c:numRef>
          </c:yVal>
        </c:ser>
        <c:ser>
          <c:idx val="1"/>
          <c:order val="1"/>
          <c:tx>
            <c:strRef>
              <c:f>Sheet1!$C$1</c:f>
              <c:strCache>
                <c:ptCount val="1"/>
                <c:pt idx="0">
                  <c:v>Female (N=17,954)</c:v>
                </c:pt>
              </c:strCache>
            </c:strRef>
          </c:tx>
          <c:spPr>
            <a:ln w="41275">
              <a:solidFill>
                <a:srgbClr val="00FF00"/>
              </a:solidFill>
              <a:prstDash val="solid"/>
            </a:ln>
          </c:spPr>
          <c:marker>
            <c:symbol val="none"/>
          </c:marker>
          <c:xVal>
            <c:numRef>
              <c:f>Sheet1!$A$2:$A$31</c:f>
              <c:numCache>
                <c:formatCode>General</c:formatCode>
                <c:ptCount val="30"/>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92.385999999999981</c:v>
                </c:pt>
                <c:pt idx="2">
                  <c:v>90.10499999999999</c:v>
                </c:pt>
                <c:pt idx="3">
                  <c:v>88.482000000000014</c:v>
                </c:pt>
                <c:pt idx="4">
                  <c:v>87.361999999999995</c:v>
                </c:pt>
                <c:pt idx="5">
                  <c:v>86.128999999999948</c:v>
                </c:pt>
                <c:pt idx="6">
                  <c:v>85.043999999999997</c:v>
                </c:pt>
                <c:pt idx="7">
                  <c:v>84.054999999999993</c:v>
                </c:pt>
                <c:pt idx="8">
                  <c:v>83.132999999999981</c:v>
                </c:pt>
                <c:pt idx="9">
                  <c:v>82.278999999999982</c:v>
                </c:pt>
                <c:pt idx="10">
                  <c:v>81.47</c:v>
                </c:pt>
                <c:pt idx="11">
                  <c:v>80.593000000000004</c:v>
                </c:pt>
                <c:pt idx="12">
                  <c:v>79.813999999999993</c:v>
                </c:pt>
                <c:pt idx="13">
                  <c:v>71.465999999999994</c:v>
                </c:pt>
                <c:pt idx="14">
                  <c:v>64.649000000000001</c:v>
                </c:pt>
                <c:pt idx="15">
                  <c:v>58.755000000000003</c:v>
                </c:pt>
                <c:pt idx="16">
                  <c:v>53.51</c:v>
                </c:pt>
                <c:pt idx="17">
                  <c:v>48.449000000000005</c:v>
                </c:pt>
                <c:pt idx="18">
                  <c:v>43.869</c:v>
                </c:pt>
                <c:pt idx="19">
                  <c:v>39.213000000000001</c:v>
                </c:pt>
                <c:pt idx="20">
                  <c:v>35.172000000000011</c:v>
                </c:pt>
                <c:pt idx="21">
                  <c:v>31.052</c:v>
                </c:pt>
                <c:pt idx="22">
                  <c:v>27.324000000000005</c:v>
                </c:pt>
                <c:pt idx="23">
                  <c:v>24.838999999999999</c:v>
                </c:pt>
                <c:pt idx="24">
                  <c:v>22.053000000000001</c:v>
                </c:pt>
                <c:pt idx="25">
                  <c:v>19.434999999999999</c:v>
                </c:pt>
                <c:pt idx="26">
                  <c:v>17.791</c:v>
                </c:pt>
                <c:pt idx="27">
                  <c:v>15.428000000000001</c:v>
                </c:pt>
                <c:pt idx="28">
                  <c:v>13.973000000000004</c:v>
                </c:pt>
                <c:pt idx="29">
                  <c:v>12.234999999999999</c:v>
                </c:pt>
              </c:numCache>
            </c:numRef>
          </c:yVal>
        </c:ser>
        <c:axId val="188115968"/>
        <c:axId val="188126336"/>
      </c:scatterChart>
      <c:valAx>
        <c:axId val="188115968"/>
        <c:scaling>
          <c:orientation val="minMax"/>
          <c:max val="1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88126336"/>
        <c:crosses val="autoZero"/>
        <c:crossBetween val="midCat"/>
        <c:majorUnit val="1"/>
      </c:valAx>
      <c:valAx>
        <c:axId val="18812633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88115968"/>
        <c:crosses val="autoZero"/>
        <c:crossBetween val="midCat"/>
        <c:majorUnit val="20"/>
      </c:valAx>
      <c:spPr>
        <a:solidFill>
          <a:schemeClr val="bg2"/>
        </a:solidFill>
        <a:ln>
          <a:solidFill>
            <a:schemeClr val="tx1"/>
          </a:solidFill>
        </a:ln>
      </c:spPr>
    </c:plotArea>
    <c:legend>
      <c:legendPos val="r"/>
      <c:layout>
        <c:manualLayout>
          <c:xMode val="edge"/>
          <c:yMode val="edge"/>
          <c:x val="0.63552354075209627"/>
          <c:y val="5.0540809414951857E-2"/>
          <c:w val="0.22500743269923332"/>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4.3983034729354484E-2"/>
          <c:w val="0.88622918263535633"/>
          <c:h val="0.74405378675491651"/>
        </c:manualLayout>
      </c:layout>
      <c:barChart>
        <c:barDir val="col"/>
        <c:grouping val="clustered"/>
        <c:ser>
          <c:idx val="0"/>
          <c:order val="0"/>
          <c:tx>
            <c:strRef>
              <c:f>Sheet1!$B$1</c:f>
              <c:strCache>
                <c:ptCount val="1"/>
                <c:pt idx="0">
                  <c:v>1985-1989 (N=327)</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Sheet1!$B$2:$B$11</c:f>
              <c:numCache>
                <c:formatCode>General</c:formatCode>
                <c:ptCount val="10"/>
                <c:pt idx="0">
                  <c:v>6.1162000000000001</c:v>
                </c:pt>
                <c:pt idx="1">
                  <c:v>8.2569000000000035</c:v>
                </c:pt>
                <c:pt idx="2">
                  <c:v>7.0335999999999999</c:v>
                </c:pt>
                <c:pt idx="3">
                  <c:v>11.926600000000002</c:v>
                </c:pt>
                <c:pt idx="4">
                  <c:v>16.513800000000035</c:v>
                </c:pt>
                <c:pt idx="5">
                  <c:v>15.596300000000001</c:v>
                </c:pt>
                <c:pt idx="6">
                  <c:v>15.2905</c:v>
                </c:pt>
                <c:pt idx="7">
                  <c:v>14.067300000000001</c:v>
                </c:pt>
                <c:pt idx="8">
                  <c:v>4.5872000000000002</c:v>
                </c:pt>
                <c:pt idx="9">
                  <c:v>0.61160000000000392</c:v>
                </c:pt>
              </c:numCache>
            </c:numRef>
          </c:val>
        </c:ser>
        <c:ser>
          <c:idx val="1"/>
          <c:order val="1"/>
          <c:tx>
            <c:strRef>
              <c:f>Sheet1!$C$1</c:f>
              <c:strCache>
                <c:ptCount val="1"/>
                <c:pt idx="0">
                  <c:v>1990-1994 (N=4,413)</c:v>
                </c:pt>
              </c:strCache>
            </c:strRef>
          </c:tx>
          <c:spPr>
            <a:gradFill>
              <a:gsLst>
                <a:gs pos="0">
                  <a:srgbClr val="7030A0"/>
                </a:gs>
                <a:gs pos="50000">
                  <a:srgbClr val="9966FF"/>
                </a:gs>
                <a:gs pos="100000">
                  <a:srgbClr val="7030A0"/>
                </a:gs>
              </a:gsLst>
              <a:lin ang="10800000" scaled="1"/>
            </a:gradFill>
            <a:ln>
              <a:solidFill>
                <a:srgbClr val="000000"/>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Sheet1!$C$2:$C$11</c:f>
              <c:numCache>
                <c:formatCode>General</c:formatCode>
                <c:ptCount val="10"/>
                <c:pt idx="0">
                  <c:v>7.9538000000000002</c:v>
                </c:pt>
                <c:pt idx="1">
                  <c:v>7.1606999999999985</c:v>
                </c:pt>
                <c:pt idx="2">
                  <c:v>7.3872999999999998</c:v>
                </c:pt>
                <c:pt idx="3">
                  <c:v>7.6364999999999998</c:v>
                </c:pt>
                <c:pt idx="4">
                  <c:v>12.531199999999998</c:v>
                </c:pt>
                <c:pt idx="5">
                  <c:v>15.862200000000026</c:v>
                </c:pt>
                <c:pt idx="6">
                  <c:v>18.150900000000103</c:v>
                </c:pt>
                <c:pt idx="7">
                  <c:v>14.9785</c:v>
                </c:pt>
                <c:pt idx="8">
                  <c:v>7.5684999999999985</c:v>
                </c:pt>
                <c:pt idx="9">
                  <c:v>0.77050000000000063</c:v>
                </c:pt>
              </c:numCache>
            </c:numRef>
          </c:val>
        </c:ser>
        <c:ser>
          <c:idx val="2"/>
          <c:order val="2"/>
          <c:tx>
            <c:strRef>
              <c:f>Sheet1!$D$1</c:f>
              <c:strCache>
                <c:ptCount val="1"/>
                <c:pt idx="0">
                  <c:v>1995-1999 (N=6,971)</c:v>
                </c:pt>
              </c:strCache>
            </c:strRef>
          </c:tx>
          <c:spPr>
            <a:gradFill flip="none" rotWithShape="1">
              <a:gsLst>
                <a:gs pos="0">
                  <a:srgbClr val="C00000"/>
                </a:gs>
                <a:gs pos="50000">
                  <a:srgbClr val="FF0000"/>
                </a:gs>
                <a:gs pos="100000">
                  <a:srgbClr val="C00000"/>
                </a:gs>
              </a:gsLst>
              <a:lin ang="0" scaled="1"/>
              <a:tileRect/>
            </a:gradFill>
            <a:ln>
              <a:solidFill>
                <a:schemeClr val="bg2"/>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Sheet1!$D$2:$D$11</c:f>
              <c:numCache>
                <c:formatCode>General</c:formatCode>
                <c:ptCount val="10"/>
                <c:pt idx="0">
                  <c:v>6.9573999999999998</c:v>
                </c:pt>
                <c:pt idx="1">
                  <c:v>5.9819000000000004</c:v>
                </c:pt>
                <c:pt idx="2">
                  <c:v>6.2401</c:v>
                </c:pt>
                <c:pt idx="3">
                  <c:v>7.3017000000000003</c:v>
                </c:pt>
                <c:pt idx="4">
                  <c:v>8.6645000000000003</c:v>
                </c:pt>
                <c:pt idx="5">
                  <c:v>12.451600000000004</c:v>
                </c:pt>
                <c:pt idx="6">
                  <c:v>17.974499999999896</c:v>
                </c:pt>
                <c:pt idx="7">
                  <c:v>19.552399999999889</c:v>
                </c:pt>
                <c:pt idx="8">
                  <c:v>13.082800000000002</c:v>
                </c:pt>
                <c:pt idx="9">
                  <c:v>1.7930999999999933</c:v>
                </c:pt>
              </c:numCache>
            </c:numRef>
          </c:val>
        </c:ser>
        <c:ser>
          <c:idx val="3"/>
          <c:order val="3"/>
          <c:tx>
            <c:strRef>
              <c:f>Sheet1!$E$1</c:f>
              <c:strCache>
                <c:ptCount val="1"/>
                <c:pt idx="0">
                  <c:v>2000-2005 (N=11,782)</c:v>
                </c:pt>
              </c:strCache>
            </c:strRef>
          </c:tx>
          <c:spPr>
            <a:gradFill>
              <a:gsLst>
                <a:gs pos="0">
                  <a:srgbClr val="009999"/>
                </a:gs>
                <a:gs pos="50000">
                  <a:srgbClr val="00FFFF"/>
                </a:gs>
                <a:gs pos="100000">
                  <a:srgbClr val="009999"/>
                </a:gs>
              </a:gsLst>
              <a:lin ang="0" scaled="1"/>
            </a:gradFill>
            <a:ln>
              <a:solidFill>
                <a:srgbClr val="000000"/>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Sheet1!$E$2:$E$11</c:f>
              <c:numCache>
                <c:formatCode>General</c:formatCode>
                <c:ptCount val="10"/>
                <c:pt idx="0">
                  <c:v>7.1040999999999945</c:v>
                </c:pt>
                <c:pt idx="1">
                  <c:v>5.1943999999999955</c:v>
                </c:pt>
                <c:pt idx="2">
                  <c:v>4.9227999999999996</c:v>
                </c:pt>
                <c:pt idx="3">
                  <c:v>5.9328000000000003</c:v>
                </c:pt>
                <c:pt idx="4">
                  <c:v>7.0701000000000001</c:v>
                </c:pt>
                <c:pt idx="5">
                  <c:v>10.787600000000001</c:v>
                </c:pt>
                <c:pt idx="6">
                  <c:v>14.9041</c:v>
                </c:pt>
                <c:pt idx="7">
                  <c:v>22.110000000000031</c:v>
                </c:pt>
                <c:pt idx="8">
                  <c:v>19.156300000000005</c:v>
                </c:pt>
                <c:pt idx="9">
                  <c:v>2.8178999999999967</c:v>
                </c:pt>
              </c:numCache>
            </c:numRef>
          </c:val>
        </c:ser>
        <c:ser>
          <c:idx val="4"/>
          <c:order val="4"/>
          <c:tx>
            <c:strRef>
              <c:f>Sheet1!$F$1</c:f>
              <c:strCache>
                <c:ptCount val="1"/>
                <c:pt idx="0">
                  <c:v>2006-6/2012 (N=19,930)</c:v>
                </c:pt>
              </c:strCache>
            </c:strRef>
          </c:tx>
          <c:spPr>
            <a:gradFill>
              <a:gsLst>
                <a:gs pos="0">
                  <a:srgbClr val="CC6600"/>
                </a:gs>
                <a:gs pos="50000">
                  <a:srgbClr val="FFC000"/>
                </a:gs>
                <a:gs pos="100000">
                  <a:srgbClr val="CC6600"/>
                </a:gs>
              </a:gsLst>
              <a:lin ang="0" scaled="1"/>
            </a:gradFill>
            <a:ln>
              <a:solidFill>
                <a:srgbClr val="000000"/>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Sheet1!$F$2:$F$11</c:f>
              <c:numCache>
                <c:formatCode>General</c:formatCode>
                <c:ptCount val="10"/>
                <c:pt idx="0">
                  <c:v>6.3120999999999965</c:v>
                </c:pt>
                <c:pt idx="1">
                  <c:v>5.3487</c:v>
                </c:pt>
                <c:pt idx="2">
                  <c:v>4.5960999999999999</c:v>
                </c:pt>
                <c:pt idx="3">
                  <c:v>4.5659999999999945</c:v>
                </c:pt>
                <c:pt idx="4">
                  <c:v>5.6748999999999965</c:v>
                </c:pt>
                <c:pt idx="5">
                  <c:v>8.1335000000000015</c:v>
                </c:pt>
                <c:pt idx="6">
                  <c:v>12.273</c:v>
                </c:pt>
                <c:pt idx="7">
                  <c:v>19.628699999999881</c:v>
                </c:pt>
                <c:pt idx="8">
                  <c:v>23.592599999999866</c:v>
                </c:pt>
                <c:pt idx="9">
                  <c:v>9.8746000000000027</c:v>
                </c:pt>
              </c:numCache>
            </c:numRef>
          </c:val>
        </c:ser>
        <c:gapWidth val="35"/>
        <c:axId val="118247424"/>
        <c:axId val="118249344"/>
      </c:barChart>
      <c:catAx>
        <c:axId val="118247424"/>
        <c:scaling>
          <c:orientation val="minMax"/>
        </c:scaling>
        <c:axPos val="b"/>
        <c:title>
          <c:tx>
            <c:rich>
              <a:bodyPr/>
              <a:lstStyle/>
              <a:p>
                <a:pPr>
                  <a:defRPr sz="1700"/>
                </a:pPr>
                <a:r>
                  <a:rPr lang="en-US" sz="1700" dirty="0" smtClean="0"/>
                  <a:t>Recipient Age</a:t>
                </a:r>
                <a:endParaRPr lang="en-US" sz="1700" dirty="0"/>
              </a:p>
            </c:rich>
          </c:tx>
          <c:layout/>
        </c:title>
        <c:numFmt formatCode="General" sourceLinked="1"/>
        <c:tickLblPos val="nextTo"/>
        <c:txPr>
          <a:bodyPr rot="0"/>
          <a:lstStyle/>
          <a:p>
            <a:pPr>
              <a:defRPr sz="1500" b="1"/>
            </a:pPr>
            <a:endParaRPr lang="en-US"/>
          </a:p>
        </c:txPr>
        <c:crossAx val="118249344"/>
        <c:crosses val="autoZero"/>
        <c:auto val="1"/>
        <c:lblAlgn val="ctr"/>
        <c:lblOffset val="100"/>
        <c:tickLblSkip val="1"/>
      </c:catAx>
      <c:valAx>
        <c:axId val="118249344"/>
        <c:scaling>
          <c:orientation val="minMax"/>
          <c:max val="25"/>
        </c:scaling>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18247424"/>
        <c:crosses val="autoZero"/>
        <c:crossBetween val="between"/>
        <c:majorUnit val="5"/>
      </c:valAx>
      <c:spPr>
        <a:solidFill>
          <a:schemeClr val="bg2"/>
        </a:solidFill>
        <a:ln>
          <a:solidFill>
            <a:schemeClr val="tx1"/>
          </a:solidFill>
        </a:ln>
      </c:spPr>
    </c:plotArea>
    <c:legend>
      <c:legendPos val="r"/>
      <c:layout>
        <c:manualLayout>
          <c:xMode val="edge"/>
          <c:yMode val="edge"/>
          <c:x val="0.10514145355724352"/>
          <c:y val="7.2873635360797329E-2"/>
          <c:w val="0.26548835156667488"/>
          <c:h val="0.2739567880101943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185378037422752E-2"/>
          <c:w val="0.87737962511323264"/>
          <c:h val="0.83727485236221033"/>
        </c:manualLayout>
      </c:layout>
      <c:scatterChart>
        <c:scatterStyle val="lineMarker"/>
        <c:ser>
          <c:idx val="0"/>
          <c:order val="0"/>
          <c:tx>
            <c:strRef>
              <c:f>Sheet1!$B$1</c:f>
              <c:strCache>
                <c:ptCount val="1"/>
                <c:pt idx="0">
                  <c:v>Alpha-1 (N=2,624)</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93.35</c:v>
                </c:pt>
                <c:pt idx="2">
                  <c:v>89.998999999999995</c:v>
                </c:pt>
                <c:pt idx="3">
                  <c:v>87.671999999999983</c:v>
                </c:pt>
                <c:pt idx="4">
                  <c:v>86.584999999999994</c:v>
                </c:pt>
                <c:pt idx="5">
                  <c:v>85.299000000000007</c:v>
                </c:pt>
                <c:pt idx="6">
                  <c:v>84.13</c:v>
                </c:pt>
                <c:pt idx="7">
                  <c:v>83.27</c:v>
                </c:pt>
                <c:pt idx="8">
                  <c:v>82.448000000000022</c:v>
                </c:pt>
                <c:pt idx="9">
                  <c:v>81.624999999999986</c:v>
                </c:pt>
                <c:pt idx="10">
                  <c:v>80.878999999999948</c:v>
                </c:pt>
                <c:pt idx="11">
                  <c:v>79.893000000000001</c:v>
                </c:pt>
                <c:pt idx="12">
                  <c:v>79.06</c:v>
                </c:pt>
                <c:pt idx="13">
                  <c:v>71.652999999999949</c:v>
                </c:pt>
                <c:pt idx="14">
                  <c:v>65.441000000000727</c:v>
                </c:pt>
                <c:pt idx="15">
                  <c:v>60.708000000000013</c:v>
                </c:pt>
                <c:pt idx="16">
                  <c:v>56.356000000000002</c:v>
                </c:pt>
                <c:pt idx="17">
                  <c:v>51.372</c:v>
                </c:pt>
                <c:pt idx="18">
                  <c:v>47.093000000000011</c:v>
                </c:pt>
                <c:pt idx="19">
                  <c:v>42.491</c:v>
                </c:pt>
                <c:pt idx="20">
                  <c:v>38.379000000000005</c:v>
                </c:pt>
                <c:pt idx="21">
                  <c:v>34.477000000000004</c:v>
                </c:pt>
                <c:pt idx="22">
                  <c:v>30.878</c:v>
                </c:pt>
                <c:pt idx="23">
                  <c:v>27.381999999999987</c:v>
                </c:pt>
                <c:pt idx="24">
                  <c:v>23.748999999999889</c:v>
                </c:pt>
                <c:pt idx="25">
                  <c:v>20.234999999999999</c:v>
                </c:pt>
                <c:pt idx="26">
                  <c:v>18.132000000000001</c:v>
                </c:pt>
              </c:numCache>
            </c:numRef>
          </c:yVal>
        </c:ser>
        <c:ser>
          <c:idx val="1"/>
          <c:order val="1"/>
          <c:tx>
            <c:strRef>
              <c:f>Sheet1!$C$1</c:f>
              <c:strCache>
                <c:ptCount val="1"/>
                <c:pt idx="0">
                  <c:v>CF (N=6,164)</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93.95</c:v>
                </c:pt>
                <c:pt idx="2">
                  <c:v>91.952000000000012</c:v>
                </c:pt>
                <c:pt idx="3">
                  <c:v>90.382999999999981</c:v>
                </c:pt>
                <c:pt idx="4">
                  <c:v>89.361000000000004</c:v>
                </c:pt>
                <c:pt idx="5">
                  <c:v>88.35299999999998</c:v>
                </c:pt>
                <c:pt idx="6">
                  <c:v>87.311000000000007</c:v>
                </c:pt>
                <c:pt idx="7">
                  <c:v>86.35</c:v>
                </c:pt>
                <c:pt idx="8">
                  <c:v>85.757999999999996</c:v>
                </c:pt>
                <c:pt idx="9">
                  <c:v>85.081000000000003</c:v>
                </c:pt>
                <c:pt idx="10">
                  <c:v>84.402000000000001</c:v>
                </c:pt>
                <c:pt idx="11">
                  <c:v>83.548000000000002</c:v>
                </c:pt>
                <c:pt idx="12">
                  <c:v>82.85599999999998</c:v>
                </c:pt>
                <c:pt idx="13">
                  <c:v>75.55</c:v>
                </c:pt>
                <c:pt idx="14">
                  <c:v>69.31</c:v>
                </c:pt>
                <c:pt idx="15">
                  <c:v>63.859000000000002</c:v>
                </c:pt>
                <c:pt idx="16">
                  <c:v>59.602000000000011</c:v>
                </c:pt>
                <c:pt idx="17">
                  <c:v>55.951999999999998</c:v>
                </c:pt>
                <c:pt idx="18">
                  <c:v>53.162000000000013</c:v>
                </c:pt>
                <c:pt idx="19">
                  <c:v>49.260000000000012</c:v>
                </c:pt>
                <c:pt idx="20">
                  <c:v>46.282000000000011</c:v>
                </c:pt>
                <c:pt idx="21">
                  <c:v>43.487000000000002</c:v>
                </c:pt>
                <c:pt idx="22">
                  <c:v>40.185000000000002</c:v>
                </c:pt>
                <c:pt idx="23">
                  <c:v>37.655000000000001</c:v>
                </c:pt>
                <c:pt idx="24">
                  <c:v>35.947000000000003</c:v>
                </c:pt>
                <c:pt idx="25">
                  <c:v>33.501000000000005</c:v>
                </c:pt>
                <c:pt idx="26">
                  <c:v>31.964999999999989</c:v>
                </c:pt>
              </c:numCache>
            </c:numRef>
          </c:yVal>
        </c:ser>
        <c:ser>
          <c:idx val="2"/>
          <c:order val="2"/>
          <c:tx>
            <c:strRef>
              <c:f>Sheet1!$D$1</c:f>
              <c:strCache>
                <c:ptCount val="1"/>
                <c:pt idx="0">
                  <c:v>COPD (N=12,914)</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94.518000000000001</c:v>
                </c:pt>
                <c:pt idx="2">
                  <c:v>92.340999999999994</c:v>
                </c:pt>
                <c:pt idx="3">
                  <c:v>90.861000000000004</c:v>
                </c:pt>
                <c:pt idx="4">
                  <c:v>89.616</c:v>
                </c:pt>
                <c:pt idx="5">
                  <c:v>88.472999999999999</c:v>
                </c:pt>
                <c:pt idx="6">
                  <c:v>87.417000000000527</c:v>
                </c:pt>
                <c:pt idx="7">
                  <c:v>86.301999999999992</c:v>
                </c:pt>
                <c:pt idx="8">
                  <c:v>85.546999999999997</c:v>
                </c:pt>
                <c:pt idx="9">
                  <c:v>84.692999999999998</c:v>
                </c:pt>
                <c:pt idx="10">
                  <c:v>83.781000000000006</c:v>
                </c:pt>
                <c:pt idx="11">
                  <c:v>82.978999999999999</c:v>
                </c:pt>
                <c:pt idx="12">
                  <c:v>82.095000000000013</c:v>
                </c:pt>
                <c:pt idx="13">
                  <c:v>73.222999999999999</c:v>
                </c:pt>
                <c:pt idx="14">
                  <c:v>65.718999999999994</c:v>
                </c:pt>
                <c:pt idx="15">
                  <c:v>58.997</c:v>
                </c:pt>
                <c:pt idx="16">
                  <c:v>52.417999999999999</c:v>
                </c:pt>
                <c:pt idx="17">
                  <c:v>46.1</c:v>
                </c:pt>
                <c:pt idx="18">
                  <c:v>40.686</c:v>
                </c:pt>
                <c:pt idx="19">
                  <c:v>35.487000000000002</c:v>
                </c:pt>
                <c:pt idx="20">
                  <c:v>30.610000000000031</c:v>
                </c:pt>
                <c:pt idx="21">
                  <c:v>25.818999999999999</c:v>
                </c:pt>
                <c:pt idx="22">
                  <c:v>21.763999999999989</c:v>
                </c:pt>
                <c:pt idx="23">
                  <c:v>18.818000000000001</c:v>
                </c:pt>
                <c:pt idx="24">
                  <c:v>15.415000000000004</c:v>
                </c:pt>
                <c:pt idx="25">
                  <c:v>12.704000000000001</c:v>
                </c:pt>
                <c:pt idx="26">
                  <c:v>10.615</c:v>
                </c:pt>
              </c:numCache>
            </c:numRef>
          </c:yVal>
        </c:ser>
        <c:ser>
          <c:idx val="3"/>
          <c:order val="3"/>
          <c:tx>
            <c:strRef>
              <c:f>Sheet1!$E$1</c:f>
              <c:strCache>
                <c:ptCount val="1"/>
                <c:pt idx="0">
                  <c:v>IPF (N=8,528)</c:v>
                </c:pt>
              </c:strCache>
            </c:strRef>
          </c:tx>
          <c:spPr>
            <a:ln w="41275">
              <a:solidFill>
                <a:schemeClr val="bg1">
                  <a:lumMod val="50000"/>
                  <a:lumOff val="50000"/>
                </a:schemeClr>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91.046999999999997</c:v>
                </c:pt>
                <c:pt idx="2">
                  <c:v>87.816999999999993</c:v>
                </c:pt>
                <c:pt idx="3">
                  <c:v>85.565000000000012</c:v>
                </c:pt>
                <c:pt idx="4">
                  <c:v>84.164999999999992</c:v>
                </c:pt>
                <c:pt idx="5">
                  <c:v>82.626999999999981</c:v>
                </c:pt>
                <c:pt idx="6">
                  <c:v>81.075000000000003</c:v>
                </c:pt>
                <c:pt idx="7">
                  <c:v>79.832999999999998</c:v>
                </c:pt>
                <c:pt idx="8">
                  <c:v>78.465999999999994</c:v>
                </c:pt>
                <c:pt idx="9">
                  <c:v>77.450999999999993</c:v>
                </c:pt>
                <c:pt idx="10">
                  <c:v>76.31</c:v>
                </c:pt>
                <c:pt idx="11">
                  <c:v>75.456999999999994</c:v>
                </c:pt>
                <c:pt idx="12">
                  <c:v>74.667000000000002</c:v>
                </c:pt>
                <c:pt idx="13">
                  <c:v>65.921000000000006</c:v>
                </c:pt>
                <c:pt idx="14">
                  <c:v>59.239000000000011</c:v>
                </c:pt>
                <c:pt idx="15">
                  <c:v>52.733000000000011</c:v>
                </c:pt>
                <c:pt idx="16">
                  <c:v>46.914000000000001</c:v>
                </c:pt>
                <c:pt idx="17">
                  <c:v>42.301000000000002</c:v>
                </c:pt>
                <c:pt idx="18">
                  <c:v>37.153000000000006</c:v>
                </c:pt>
                <c:pt idx="19">
                  <c:v>32.725000000000364</c:v>
                </c:pt>
                <c:pt idx="20">
                  <c:v>28.707000000000001</c:v>
                </c:pt>
                <c:pt idx="21">
                  <c:v>24.425999999999803</c:v>
                </c:pt>
                <c:pt idx="22">
                  <c:v>21.285999999999785</c:v>
                </c:pt>
                <c:pt idx="23">
                  <c:v>18.861999999999988</c:v>
                </c:pt>
                <c:pt idx="24">
                  <c:v>16.219000000000001</c:v>
                </c:pt>
                <c:pt idx="25">
                  <c:v>13.575000000000006</c:v>
                </c:pt>
                <c:pt idx="26">
                  <c:v>11.728999999999999</c:v>
                </c:pt>
              </c:numCache>
            </c:numRef>
          </c:yVal>
        </c:ser>
        <c:ser>
          <c:idx val="4"/>
          <c:order val="4"/>
          <c:tx>
            <c:strRef>
              <c:f>Sheet1!$F$1</c:f>
              <c:strCache>
                <c:ptCount val="1"/>
                <c:pt idx="0">
                  <c:v>IPAH (N=1,400)</c:v>
                </c:pt>
              </c:strCache>
            </c:strRef>
          </c:tx>
          <c:spPr>
            <a:ln w="41275">
              <a:solidFill>
                <a:srgbClr val="FFFF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Sheet1!$F$2:$F$28</c:f>
              <c:numCache>
                <c:formatCode>General</c:formatCode>
                <c:ptCount val="27"/>
                <c:pt idx="0">
                  <c:v>100</c:v>
                </c:pt>
                <c:pt idx="1">
                  <c:v>82.519000000000005</c:v>
                </c:pt>
                <c:pt idx="2">
                  <c:v>79.676999999999978</c:v>
                </c:pt>
                <c:pt idx="3">
                  <c:v>77.588999999999999</c:v>
                </c:pt>
                <c:pt idx="4">
                  <c:v>76.468999999999994</c:v>
                </c:pt>
                <c:pt idx="5">
                  <c:v>75.497000000000227</c:v>
                </c:pt>
                <c:pt idx="6">
                  <c:v>75.046999999999997</c:v>
                </c:pt>
                <c:pt idx="7">
                  <c:v>74.069999999999993</c:v>
                </c:pt>
                <c:pt idx="8">
                  <c:v>73.016000000000005</c:v>
                </c:pt>
                <c:pt idx="9">
                  <c:v>72.411000000000527</c:v>
                </c:pt>
                <c:pt idx="10">
                  <c:v>72.031999999999996</c:v>
                </c:pt>
                <c:pt idx="11">
                  <c:v>71.802999999999983</c:v>
                </c:pt>
                <c:pt idx="12">
                  <c:v>70.885999999999981</c:v>
                </c:pt>
                <c:pt idx="13">
                  <c:v>64.418000000000006</c:v>
                </c:pt>
                <c:pt idx="14">
                  <c:v>59.436</c:v>
                </c:pt>
                <c:pt idx="15">
                  <c:v>55.399000000000001</c:v>
                </c:pt>
                <c:pt idx="16">
                  <c:v>50.944000000000003</c:v>
                </c:pt>
                <c:pt idx="17">
                  <c:v>47.901000000000003</c:v>
                </c:pt>
                <c:pt idx="18">
                  <c:v>44.621000000000002</c:v>
                </c:pt>
                <c:pt idx="19">
                  <c:v>41.897000000000006</c:v>
                </c:pt>
                <c:pt idx="20">
                  <c:v>38.39</c:v>
                </c:pt>
                <c:pt idx="21">
                  <c:v>35.596000000000011</c:v>
                </c:pt>
                <c:pt idx="22">
                  <c:v>32.396000000000001</c:v>
                </c:pt>
                <c:pt idx="23">
                  <c:v>29.925999999999803</c:v>
                </c:pt>
                <c:pt idx="24">
                  <c:v>27.931000000000001</c:v>
                </c:pt>
                <c:pt idx="25">
                  <c:v>26.581999999999987</c:v>
                </c:pt>
                <c:pt idx="26">
                  <c:v>24.553999999999988</c:v>
                </c:pt>
              </c:numCache>
            </c:numRef>
          </c:yVal>
        </c:ser>
        <c:ser>
          <c:idx val="5"/>
          <c:order val="5"/>
          <c:tx>
            <c:strRef>
              <c:f>Sheet1!$G$1</c:f>
              <c:strCache>
                <c:ptCount val="1"/>
                <c:pt idx="0">
                  <c:v>Sarcoidosis (N=934)</c:v>
                </c:pt>
              </c:strCache>
            </c:strRef>
          </c:tx>
          <c:spPr>
            <a:ln w="41275">
              <a:solidFill>
                <a:srgbClr val="FF00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Sheet1!$G$2:$G$28</c:f>
              <c:numCache>
                <c:formatCode>General</c:formatCode>
                <c:ptCount val="27"/>
                <c:pt idx="0">
                  <c:v>100</c:v>
                </c:pt>
                <c:pt idx="1">
                  <c:v>89.162999999999982</c:v>
                </c:pt>
                <c:pt idx="2">
                  <c:v>85.581999999999994</c:v>
                </c:pt>
                <c:pt idx="3">
                  <c:v>84.596999999999994</c:v>
                </c:pt>
                <c:pt idx="4">
                  <c:v>83.281000000000006</c:v>
                </c:pt>
                <c:pt idx="5">
                  <c:v>82.293000000000006</c:v>
                </c:pt>
                <c:pt idx="6">
                  <c:v>80.090999999999994</c:v>
                </c:pt>
                <c:pt idx="7">
                  <c:v>78.986999999999995</c:v>
                </c:pt>
                <c:pt idx="8">
                  <c:v>77.881999999999991</c:v>
                </c:pt>
                <c:pt idx="9">
                  <c:v>76.887999999999991</c:v>
                </c:pt>
                <c:pt idx="10">
                  <c:v>75.894000000000005</c:v>
                </c:pt>
                <c:pt idx="11">
                  <c:v>74.676999999999978</c:v>
                </c:pt>
                <c:pt idx="12">
                  <c:v>74.23</c:v>
                </c:pt>
                <c:pt idx="13">
                  <c:v>67.236000000000004</c:v>
                </c:pt>
                <c:pt idx="14">
                  <c:v>59.996000000000002</c:v>
                </c:pt>
                <c:pt idx="15">
                  <c:v>56.59</c:v>
                </c:pt>
                <c:pt idx="16">
                  <c:v>52.85</c:v>
                </c:pt>
                <c:pt idx="17">
                  <c:v>47.802</c:v>
                </c:pt>
                <c:pt idx="18">
                  <c:v>43.609000000000002</c:v>
                </c:pt>
                <c:pt idx="19">
                  <c:v>37.870000000000005</c:v>
                </c:pt>
                <c:pt idx="20">
                  <c:v>35.223000000000013</c:v>
                </c:pt>
                <c:pt idx="21">
                  <c:v>31.154000000000035</c:v>
                </c:pt>
                <c:pt idx="22">
                  <c:v>27.533999999999999</c:v>
                </c:pt>
                <c:pt idx="23">
                  <c:v>24.414000000000001</c:v>
                </c:pt>
                <c:pt idx="24">
                  <c:v>19.387</c:v>
                </c:pt>
                <c:pt idx="25">
                  <c:v>19.387</c:v>
                </c:pt>
                <c:pt idx="26">
                  <c:v>18.367000000000001</c:v>
                </c:pt>
              </c:numCache>
            </c:numRef>
          </c:yVal>
        </c:ser>
        <c:axId val="188696064"/>
        <c:axId val="188697984"/>
      </c:scatterChart>
      <c:valAx>
        <c:axId val="188696064"/>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88697984"/>
        <c:crosses val="autoZero"/>
        <c:crossBetween val="midCat"/>
        <c:majorUnit val="1"/>
      </c:valAx>
      <c:valAx>
        <c:axId val="18869798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88696064"/>
        <c:crosses val="autoZero"/>
        <c:crossBetween val="midCat"/>
        <c:majorUnit val="20"/>
      </c:valAx>
      <c:spPr>
        <a:solidFill>
          <a:schemeClr val="bg2"/>
        </a:solidFill>
        <a:ln>
          <a:solidFill>
            <a:schemeClr val="tx1"/>
          </a:solidFill>
        </a:ln>
      </c:spPr>
    </c:plotArea>
    <c:legend>
      <c:legendPos val="r"/>
      <c:layout>
        <c:manualLayout>
          <c:xMode val="edge"/>
          <c:yMode val="edge"/>
          <c:x val="0.23729345225652293"/>
          <c:y val="3.1807537729659316E-2"/>
          <c:w val="0.71712389380530972"/>
          <c:h val="0.1690149278215224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185378037422752E-2"/>
          <c:w val="0.87737962511323264"/>
          <c:h val="0.83727485236221055"/>
        </c:manualLayout>
      </c:layout>
      <c:scatterChart>
        <c:scatterStyle val="lineMarker"/>
        <c:ser>
          <c:idx val="0"/>
          <c:order val="0"/>
          <c:tx>
            <c:strRef>
              <c:f>Sheet1!$B$1</c:f>
              <c:strCache>
                <c:ptCount val="1"/>
                <c:pt idx="0">
                  <c:v>COPD 18-49 (N=1,971)</c:v>
                </c:pt>
              </c:strCache>
            </c:strRef>
          </c:tx>
          <c:spPr>
            <a:ln w="41275">
              <a:solidFill>
                <a:srgbClr val="00FFFF"/>
              </a:solidFill>
            </a:ln>
          </c:spPr>
          <c:marker>
            <c:symbol val="none"/>
          </c:marker>
          <c:xVal>
            <c:numRef>
              <c:f>Sheet1!$A$2:$A$23</c:f>
              <c:numCache>
                <c:formatCode>General</c:formatCode>
                <c:ptCount val="22"/>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94.195999999999998</c:v>
                </c:pt>
                <c:pt idx="2">
                  <c:v>92.537000000000006</c:v>
                </c:pt>
                <c:pt idx="3">
                  <c:v>91.387999999999991</c:v>
                </c:pt>
                <c:pt idx="4">
                  <c:v>90.446000000000026</c:v>
                </c:pt>
                <c:pt idx="5">
                  <c:v>89.397000000000006</c:v>
                </c:pt>
                <c:pt idx="6">
                  <c:v>88.295000000000002</c:v>
                </c:pt>
                <c:pt idx="7">
                  <c:v>87.402000000000001</c:v>
                </c:pt>
                <c:pt idx="8">
                  <c:v>86.717000000000027</c:v>
                </c:pt>
                <c:pt idx="9">
                  <c:v>85.978999999999999</c:v>
                </c:pt>
                <c:pt idx="10">
                  <c:v>85.185999999999979</c:v>
                </c:pt>
                <c:pt idx="11">
                  <c:v>84.283000000000001</c:v>
                </c:pt>
                <c:pt idx="12">
                  <c:v>83.48</c:v>
                </c:pt>
                <c:pt idx="13">
                  <c:v>75.562000000000012</c:v>
                </c:pt>
                <c:pt idx="14">
                  <c:v>68.930999999999997</c:v>
                </c:pt>
                <c:pt idx="15">
                  <c:v>62.785000000000011</c:v>
                </c:pt>
                <c:pt idx="16">
                  <c:v>57.765000000000171</c:v>
                </c:pt>
                <c:pt idx="17">
                  <c:v>51.723000000000013</c:v>
                </c:pt>
                <c:pt idx="18">
                  <c:v>47.624000000000002</c:v>
                </c:pt>
                <c:pt idx="19">
                  <c:v>43.260000000000012</c:v>
                </c:pt>
                <c:pt idx="20">
                  <c:v>39.336000000000006</c:v>
                </c:pt>
                <c:pt idx="21">
                  <c:v>35.332000000000001</c:v>
                </c:pt>
              </c:numCache>
            </c:numRef>
          </c:yVal>
        </c:ser>
        <c:ser>
          <c:idx val="1"/>
          <c:order val="1"/>
          <c:tx>
            <c:strRef>
              <c:f>Sheet1!$C$1</c:f>
              <c:strCache>
                <c:ptCount val="1"/>
                <c:pt idx="0">
                  <c:v>IPF 18-49 (N=1,936)</c:v>
                </c:pt>
              </c:strCache>
            </c:strRef>
          </c:tx>
          <c:spPr>
            <a:ln w="41275">
              <a:solidFill>
                <a:srgbClr val="00FF00"/>
              </a:solidFill>
              <a:prstDash val="solid"/>
            </a:ln>
          </c:spPr>
          <c:marker>
            <c:symbol val="none"/>
          </c:marker>
          <c:xVal>
            <c:numRef>
              <c:f>Sheet1!$A$2:$A$23</c:f>
              <c:numCache>
                <c:formatCode>General</c:formatCode>
                <c:ptCount val="22"/>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89.361999999999995</c:v>
                </c:pt>
                <c:pt idx="2">
                  <c:v>85.818000000000012</c:v>
                </c:pt>
                <c:pt idx="3">
                  <c:v>84.31</c:v>
                </c:pt>
                <c:pt idx="4">
                  <c:v>83.337000000000003</c:v>
                </c:pt>
                <c:pt idx="5">
                  <c:v>82.144999999999996</c:v>
                </c:pt>
                <c:pt idx="6">
                  <c:v>81.114000000000004</c:v>
                </c:pt>
                <c:pt idx="7">
                  <c:v>80.296000000000006</c:v>
                </c:pt>
                <c:pt idx="8">
                  <c:v>79.254999999999995</c:v>
                </c:pt>
                <c:pt idx="9">
                  <c:v>78.760000000000005</c:v>
                </c:pt>
                <c:pt idx="10">
                  <c:v>77.768000000000001</c:v>
                </c:pt>
                <c:pt idx="11">
                  <c:v>76.994000000000227</c:v>
                </c:pt>
                <c:pt idx="12">
                  <c:v>76.488</c:v>
                </c:pt>
                <c:pt idx="13">
                  <c:v>69.153999999999982</c:v>
                </c:pt>
                <c:pt idx="14">
                  <c:v>62.968000000000011</c:v>
                </c:pt>
                <c:pt idx="15">
                  <c:v>57.748000000000012</c:v>
                </c:pt>
                <c:pt idx="16">
                  <c:v>53.243000000000002</c:v>
                </c:pt>
                <c:pt idx="17">
                  <c:v>49.317999999999998</c:v>
                </c:pt>
                <c:pt idx="18">
                  <c:v>45.334000000000003</c:v>
                </c:pt>
                <c:pt idx="19">
                  <c:v>41.098000000000013</c:v>
                </c:pt>
                <c:pt idx="20">
                  <c:v>37.727000000000011</c:v>
                </c:pt>
                <c:pt idx="21">
                  <c:v>34.951999999999998</c:v>
                </c:pt>
              </c:numCache>
            </c:numRef>
          </c:yVal>
        </c:ser>
        <c:ser>
          <c:idx val="2"/>
          <c:order val="2"/>
          <c:tx>
            <c:strRef>
              <c:f>Sheet1!$D$1</c:f>
              <c:strCache>
                <c:ptCount val="1"/>
                <c:pt idx="0">
                  <c:v>COPD 50-65 (N=10,190)</c:v>
                </c:pt>
              </c:strCache>
            </c:strRef>
          </c:tx>
          <c:spPr>
            <a:ln w="41275">
              <a:solidFill>
                <a:srgbClr val="FF0000"/>
              </a:solidFill>
            </a:ln>
          </c:spPr>
          <c:marker>
            <c:symbol val="none"/>
          </c:marker>
          <c:xVal>
            <c:numRef>
              <c:f>Sheet1!$A$2:$A$23</c:f>
              <c:numCache>
                <c:formatCode>General</c:formatCode>
                <c:ptCount val="22"/>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94.578000000000003</c:v>
                </c:pt>
                <c:pt idx="2">
                  <c:v>92.399000000000001</c:v>
                </c:pt>
                <c:pt idx="3">
                  <c:v>90.834000000000003</c:v>
                </c:pt>
                <c:pt idx="4">
                  <c:v>89.527999999999992</c:v>
                </c:pt>
                <c:pt idx="5">
                  <c:v>88.412999999999997</c:v>
                </c:pt>
                <c:pt idx="6">
                  <c:v>87.35799999999999</c:v>
                </c:pt>
                <c:pt idx="7">
                  <c:v>86.3</c:v>
                </c:pt>
                <c:pt idx="8">
                  <c:v>85.555999999999983</c:v>
                </c:pt>
                <c:pt idx="9">
                  <c:v>84.676999999999978</c:v>
                </c:pt>
                <c:pt idx="10">
                  <c:v>83.766000000000005</c:v>
                </c:pt>
                <c:pt idx="11">
                  <c:v>83.015000000000001</c:v>
                </c:pt>
                <c:pt idx="12">
                  <c:v>82.143000000000001</c:v>
                </c:pt>
                <c:pt idx="13">
                  <c:v>73.304999999999993</c:v>
                </c:pt>
                <c:pt idx="14">
                  <c:v>65.778999999999982</c:v>
                </c:pt>
                <c:pt idx="15">
                  <c:v>58.981000000000002</c:v>
                </c:pt>
                <c:pt idx="16">
                  <c:v>52.202000000000012</c:v>
                </c:pt>
                <c:pt idx="17">
                  <c:v>45.736000000000011</c:v>
                </c:pt>
                <c:pt idx="18">
                  <c:v>40</c:v>
                </c:pt>
                <c:pt idx="19">
                  <c:v>34.51</c:v>
                </c:pt>
                <c:pt idx="20">
                  <c:v>29.332000000000001</c:v>
                </c:pt>
                <c:pt idx="21">
                  <c:v>24.241</c:v>
                </c:pt>
              </c:numCache>
            </c:numRef>
          </c:yVal>
        </c:ser>
        <c:ser>
          <c:idx val="3"/>
          <c:order val="3"/>
          <c:tx>
            <c:strRef>
              <c:f>Sheet1!$E$1</c:f>
              <c:strCache>
                <c:ptCount val="1"/>
                <c:pt idx="0">
                  <c:v>IPF 50-65 (N=5,582)</c:v>
                </c:pt>
              </c:strCache>
            </c:strRef>
          </c:tx>
          <c:spPr>
            <a:ln w="41275">
              <a:solidFill>
                <a:schemeClr val="bg1">
                  <a:lumMod val="50000"/>
                  <a:lumOff val="50000"/>
                </a:schemeClr>
              </a:solidFill>
            </a:ln>
          </c:spPr>
          <c:marker>
            <c:symbol val="none"/>
          </c:marker>
          <c:xVal>
            <c:numRef>
              <c:f>Sheet1!$A$2:$A$23</c:f>
              <c:numCache>
                <c:formatCode>General</c:formatCode>
                <c:ptCount val="22"/>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Sheet1!$E$2:$E$23</c:f>
              <c:numCache>
                <c:formatCode>General</c:formatCode>
                <c:ptCount val="22"/>
                <c:pt idx="0">
                  <c:v>100</c:v>
                </c:pt>
                <c:pt idx="1">
                  <c:v>90.962999999999994</c:v>
                </c:pt>
                <c:pt idx="2">
                  <c:v>87.546000000000006</c:v>
                </c:pt>
                <c:pt idx="3">
                  <c:v>84.995000000000005</c:v>
                </c:pt>
                <c:pt idx="4">
                  <c:v>83.45</c:v>
                </c:pt>
                <c:pt idx="5">
                  <c:v>81.735000000000014</c:v>
                </c:pt>
                <c:pt idx="6">
                  <c:v>80.10899999999998</c:v>
                </c:pt>
                <c:pt idx="7">
                  <c:v>78.921999999999997</c:v>
                </c:pt>
                <c:pt idx="8">
                  <c:v>77.417000000000371</c:v>
                </c:pt>
                <c:pt idx="9">
                  <c:v>76.244000000000227</c:v>
                </c:pt>
                <c:pt idx="10">
                  <c:v>75.141999999999996</c:v>
                </c:pt>
                <c:pt idx="11">
                  <c:v>74.257999999999996</c:v>
                </c:pt>
                <c:pt idx="12">
                  <c:v>73.456000000000003</c:v>
                </c:pt>
                <c:pt idx="13">
                  <c:v>64.765000000000001</c:v>
                </c:pt>
                <c:pt idx="14">
                  <c:v>58.087000000000003</c:v>
                </c:pt>
                <c:pt idx="15">
                  <c:v>51.627000000000002</c:v>
                </c:pt>
                <c:pt idx="16">
                  <c:v>45.439</c:v>
                </c:pt>
                <c:pt idx="17">
                  <c:v>40.509</c:v>
                </c:pt>
                <c:pt idx="18">
                  <c:v>35.023000000000003</c:v>
                </c:pt>
                <c:pt idx="19">
                  <c:v>30.504000000000001</c:v>
                </c:pt>
                <c:pt idx="20">
                  <c:v>26.118000000000031</c:v>
                </c:pt>
                <c:pt idx="21">
                  <c:v>20.785999999999884</c:v>
                </c:pt>
              </c:numCache>
            </c:numRef>
          </c:yVal>
        </c:ser>
        <c:ser>
          <c:idx val="4"/>
          <c:order val="4"/>
          <c:tx>
            <c:strRef>
              <c:f>Sheet1!$F$1</c:f>
              <c:strCache>
                <c:ptCount val="1"/>
                <c:pt idx="0">
                  <c:v>COPD &gt;65 (N=753)</c:v>
                </c:pt>
              </c:strCache>
            </c:strRef>
          </c:tx>
          <c:spPr>
            <a:ln w="41275">
              <a:solidFill>
                <a:srgbClr val="FFFF00"/>
              </a:solidFill>
            </a:ln>
          </c:spPr>
          <c:marker>
            <c:symbol val="none"/>
          </c:marker>
          <c:xVal>
            <c:numRef>
              <c:f>Sheet1!$A$2:$A$23</c:f>
              <c:numCache>
                <c:formatCode>General</c:formatCode>
                <c:ptCount val="22"/>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Sheet1!$F$2:$F$23</c:f>
              <c:numCache>
                <c:formatCode>General</c:formatCode>
                <c:ptCount val="22"/>
                <c:pt idx="0">
                  <c:v>100</c:v>
                </c:pt>
                <c:pt idx="1">
                  <c:v>94.546999999999997</c:v>
                </c:pt>
                <c:pt idx="2">
                  <c:v>91.062000000000012</c:v>
                </c:pt>
                <c:pt idx="3">
                  <c:v>89.848000000000013</c:v>
                </c:pt>
                <c:pt idx="4">
                  <c:v>88.634</c:v>
                </c:pt>
                <c:pt idx="5">
                  <c:v>86.875999999999948</c:v>
                </c:pt>
                <c:pt idx="6">
                  <c:v>85.929000000000002</c:v>
                </c:pt>
                <c:pt idx="7">
                  <c:v>83.489000000000004</c:v>
                </c:pt>
                <c:pt idx="8">
                  <c:v>82.403999999999996</c:v>
                </c:pt>
                <c:pt idx="9">
                  <c:v>81.588999999999999</c:v>
                </c:pt>
                <c:pt idx="10">
                  <c:v>80.364000000000004</c:v>
                </c:pt>
                <c:pt idx="11">
                  <c:v>79.13</c:v>
                </c:pt>
                <c:pt idx="12">
                  <c:v>77.888999999999982</c:v>
                </c:pt>
                <c:pt idx="13">
                  <c:v>65.842000000000013</c:v>
                </c:pt>
                <c:pt idx="14">
                  <c:v>55.579000000000001</c:v>
                </c:pt>
                <c:pt idx="15">
                  <c:v>47.636000000000003</c:v>
                </c:pt>
                <c:pt idx="16">
                  <c:v>37.351999999999997</c:v>
                </c:pt>
                <c:pt idx="17">
                  <c:v>32.316000000000003</c:v>
                </c:pt>
                <c:pt idx="18">
                  <c:v>26.678000000000001</c:v>
                </c:pt>
                <c:pt idx="19">
                  <c:v>22.728000000000002</c:v>
                </c:pt>
                <c:pt idx="20">
                  <c:v>18.329000000000001</c:v>
                </c:pt>
                <c:pt idx="21">
                  <c:v>15.334</c:v>
                </c:pt>
              </c:numCache>
            </c:numRef>
          </c:yVal>
        </c:ser>
        <c:ser>
          <c:idx val="5"/>
          <c:order val="5"/>
          <c:tx>
            <c:strRef>
              <c:f>Sheet1!$G$1</c:f>
              <c:strCache>
                <c:ptCount val="1"/>
                <c:pt idx="0">
                  <c:v>IPF &gt;65 (N=1,010)</c:v>
                </c:pt>
              </c:strCache>
            </c:strRef>
          </c:tx>
          <c:spPr>
            <a:ln w="41275">
              <a:solidFill>
                <a:srgbClr val="FF00FF"/>
              </a:solidFill>
            </a:ln>
          </c:spPr>
          <c:marker>
            <c:symbol val="none"/>
          </c:marker>
          <c:xVal>
            <c:numRef>
              <c:f>Sheet1!$A$2:$A$23</c:f>
              <c:numCache>
                <c:formatCode>General</c:formatCode>
                <c:ptCount val="22"/>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Sheet1!$G$2:$G$23</c:f>
              <c:numCache>
                <c:formatCode>General</c:formatCode>
                <c:ptCount val="22"/>
                <c:pt idx="0">
                  <c:v>100</c:v>
                </c:pt>
                <c:pt idx="1">
                  <c:v>94.733999999999995</c:v>
                </c:pt>
                <c:pt idx="2">
                  <c:v>93.134</c:v>
                </c:pt>
                <c:pt idx="3">
                  <c:v>91.126999999999981</c:v>
                </c:pt>
                <c:pt idx="4">
                  <c:v>89.718000000000004</c:v>
                </c:pt>
                <c:pt idx="5">
                  <c:v>88.507000000000005</c:v>
                </c:pt>
                <c:pt idx="6">
                  <c:v>86.382999999999981</c:v>
                </c:pt>
                <c:pt idx="7">
                  <c:v>84.052999999999983</c:v>
                </c:pt>
                <c:pt idx="8">
                  <c:v>82.835999999999999</c:v>
                </c:pt>
                <c:pt idx="9">
                  <c:v>81.718000000000004</c:v>
                </c:pt>
                <c:pt idx="10">
                  <c:v>80.084000000000003</c:v>
                </c:pt>
                <c:pt idx="11">
                  <c:v>79.262</c:v>
                </c:pt>
                <c:pt idx="12">
                  <c:v>77.986999999999995</c:v>
                </c:pt>
                <c:pt idx="13">
                  <c:v>66.123999999999981</c:v>
                </c:pt>
                <c:pt idx="14">
                  <c:v>58.231000000000002</c:v>
                </c:pt>
                <c:pt idx="15">
                  <c:v>47.36</c:v>
                </c:pt>
                <c:pt idx="16">
                  <c:v>39.787000000000006</c:v>
                </c:pt>
                <c:pt idx="17">
                  <c:v>35.158000000000001</c:v>
                </c:pt>
                <c:pt idx="18">
                  <c:v>26.884</c:v>
                </c:pt>
                <c:pt idx="19">
                  <c:v>20.146000000000001</c:v>
                </c:pt>
              </c:numCache>
            </c:numRef>
          </c:yVal>
        </c:ser>
        <c:axId val="189211392"/>
        <c:axId val="189213312"/>
      </c:scatterChart>
      <c:valAx>
        <c:axId val="189211392"/>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89213312"/>
        <c:crosses val="autoZero"/>
        <c:crossBetween val="midCat"/>
        <c:majorUnit val="1"/>
      </c:valAx>
      <c:valAx>
        <c:axId val="18921331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89211392"/>
        <c:crosses val="autoZero"/>
        <c:crossBetween val="midCat"/>
        <c:majorUnit val="20"/>
      </c:valAx>
      <c:spPr>
        <a:solidFill>
          <a:schemeClr val="bg2"/>
        </a:solidFill>
        <a:ln>
          <a:solidFill>
            <a:schemeClr val="tx1"/>
          </a:solidFill>
        </a:ln>
      </c:spPr>
    </c:plotArea>
    <c:legend>
      <c:legendPos val="r"/>
      <c:layout>
        <c:manualLayout>
          <c:xMode val="edge"/>
          <c:yMode val="edge"/>
          <c:x val="0.27269168234501662"/>
          <c:y val="3.1807537729659344E-2"/>
          <c:w val="0.68172566371681464"/>
          <c:h val="0.1690149278215224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185378037422752E-2"/>
          <c:w val="0.88204654727893528"/>
          <c:h val="0.83727485236221033"/>
        </c:manualLayout>
      </c:layout>
      <c:scatterChart>
        <c:scatterStyle val="lineMarker"/>
        <c:ser>
          <c:idx val="0"/>
          <c:order val="0"/>
          <c:tx>
            <c:strRef>
              <c:f>Sheet1!$B$1</c:f>
              <c:strCache>
                <c:ptCount val="1"/>
                <c:pt idx="0">
                  <c:v>Alpha-1 (N=2,261)</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100</c:v>
                </c:pt>
                <c:pt idx="2">
                  <c:v>100</c:v>
                </c:pt>
                <c:pt idx="3">
                  <c:v>99.956000000000003</c:v>
                </c:pt>
                <c:pt idx="4">
                  <c:v>98.715999999999994</c:v>
                </c:pt>
                <c:pt idx="5">
                  <c:v>97.251000000000005</c:v>
                </c:pt>
                <c:pt idx="6">
                  <c:v>95.917000000000527</c:v>
                </c:pt>
                <c:pt idx="7">
                  <c:v>94.937000000000026</c:v>
                </c:pt>
                <c:pt idx="8">
                  <c:v>94</c:v>
                </c:pt>
                <c:pt idx="9">
                  <c:v>93.061000000000007</c:v>
                </c:pt>
                <c:pt idx="10">
                  <c:v>92.210000000000022</c:v>
                </c:pt>
                <c:pt idx="11">
                  <c:v>91.087000000000003</c:v>
                </c:pt>
                <c:pt idx="12">
                  <c:v>90.137</c:v>
                </c:pt>
                <c:pt idx="13">
                  <c:v>81.691999999999993</c:v>
                </c:pt>
                <c:pt idx="14">
                  <c:v>74.60899999999998</c:v>
                </c:pt>
                <c:pt idx="15">
                  <c:v>69.212999999999994</c:v>
                </c:pt>
                <c:pt idx="16">
                  <c:v>64.251999999999995</c:v>
                </c:pt>
                <c:pt idx="17">
                  <c:v>58.57</c:v>
                </c:pt>
                <c:pt idx="18">
                  <c:v>53.691000000000003</c:v>
                </c:pt>
                <c:pt idx="19">
                  <c:v>48.444000000000003</c:v>
                </c:pt>
                <c:pt idx="20">
                  <c:v>43.756</c:v>
                </c:pt>
                <c:pt idx="21">
                  <c:v>39.308</c:v>
                </c:pt>
                <c:pt idx="22">
                  <c:v>35.205000000000013</c:v>
                </c:pt>
                <c:pt idx="23">
                  <c:v>31.219000000000001</c:v>
                </c:pt>
                <c:pt idx="24">
                  <c:v>27.076000000000001</c:v>
                </c:pt>
                <c:pt idx="25">
                  <c:v>23.07</c:v>
                </c:pt>
                <c:pt idx="26">
                  <c:v>20.672000000000001</c:v>
                </c:pt>
              </c:numCache>
            </c:numRef>
          </c:yVal>
        </c:ser>
        <c:ser>
          <c:idx val="1"/>
          <c:order val="1"/>
          <c:tx>
            <c:strRef>
              <c:f>Sheet1!$C$1</c:f>
              <c:strCache>
                <c:ptCount val="1"/>
                <c:pt idx="0">
                  <c:v>CF (N=5,408)</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100</c:v>
                </c:pt>
                <c:pt idx="2">
                  <c:v>100</c:v>
                </c:pt>
                <c:pt idx="3">
                  <c:v>99.945000000000007</c:v>
                </c:pt>
                <c:pt idx="4">
                  <c:v>98.815000000000012</c:v>
                </c:pt>
                <c:pt idx="5">
                  <c:v>97.700999999999993</c:v>
                </c:pt>
                <c:pt idx="6">
                  <c:v>96.548000000000002</c:v>
                </c:pt>
                <c:pt idx="7">
                  <c:v>95.485000000000014</c:v>
                </c:pt>
                <c:pt idx="8">
                  <c:v>94.831000000000003</c:v>
                </c:pt>
                <c:pt idx="9">
                  <c:v>94.081999999999994</c:v>
                </c:pt>
                <c:pt idx="10">
                  <c:v>93.331000000000003</c:v>
                </c:pt>
                <c:pt idx="11">
                  <c:v>92.387</c:v>
                </c:pt>
                <c:pt idx="12">
                  <c:v>91.620999999999981</c:v>
                </c:pt>
                <c:pt idx="13">
                  <c:v>83.542000000000002</c:v>
                </c:pt>
                <c:pt idx="14">
                  <c:v>76.643000000000001</c:v>
                </c:pt>
                <c:pt idx="15">
                  <c:v>70.614999999999995</c:v>
                </c:pt>
                <c:pt idx="16">
                  <c:v>65.906999999999996</c:v>
                </c:pt>
                <c:pt idx="17">
                  <c:v>61.871000000000002</c:v>
                </c:pt>
                <c:pt idx="18">
                  <c:v>58.786000000000001</c:v>
                </c:pt>
                <c:pt idx="19">
                  <c:v>54.472000000000001</c:v>
                </c:pt>
                <c:pt idx="20">
                  <c:v>51.179000000000002</c:v>
                </c:pt>
                <c:pt idx="21">
                  <c:v>48.088000000000001</c:v>
                </c:pt>
                <c:pt idx="22">
                  <c:v>44.436</c:v>
                </c:pt>
                <c:pt idx="23">
                  <c:v>41.639000000000003</c:v>
                </c:pt>
                <c:pt idx="24">
                  <c:v>39.75</c:v>
                </c:pt>
                <c:pt idx="25">
                  <c:v>37.045000000000002</c:v>
                </c:pt>
                <c:pt idx="26">
                  <c:v>35.346000000000004</c:v>
                </c:pt>
              </c:numCache>
            </c:numRef>
          </c:yVal>
        </c:ser>
        <c:ser>
          <c:idx val="2"/>
          <c:order val="2"/>
          <c:tx>
            <c:strRef>
              <c:f>Sheet1!$D$1</c:f>
              <c:strCache>
                <c:ptCount val="1"/>
                <c:pt idx="0">
                  <c:v>COPD (N=11,401)</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100</c:v>
                </c:pt>
                <c:pt idx="2">
                  <c:v>100</c:v>
                </c:pt>
                <c:pt idx="3">
                  <c:v>99.965000000000003</c:v>
                </c:pt>
                <c:pt idx="4">
                  <c:v>98.595000000000013</c:v>
                </c:pt>
                <c:pt idx="5">
                  <c:v>97.337999999999994</c:v>
                </c:pt>
                <c:pt idx="6">
                  <c:v>96.175999999999988</c:v>
                </c:pt>
                <c:pt idx="7">
                  <c:v>94.95</c:v>
                </c:pt>
                <c:pt idx="8">
                  <c:v>94.119</c:v>
                </c:pt>
                <c:pt idx="9">
                  <c:v>93.179999999999978</c:v>
                </c:pt>
                <c:pt idx="10">
                  <c:v>92.175999999999988</c:v>
                </c:pt>
                <c:pt idx="11">
                  <c:v>91.293000000000006</c:v>
                </c:pt>
                <c:pt idx="12">
                  <c:v>90.320999999999998</c:v>
                </c:pt>
                <c:pt idx="13">
                  <c:v>80.56</c:v>
                </c:pt>
                <c:pt idx="14">
                  <c:v>72.304000000000002</c:v>
                </c:pt>
                <c:pt idx="15">
                  <c:v>64.909000000000006</c:v>
                </c:pt>
                <c:pt idx="16">
                  <c:v>57.67</c:v>
                </c:pt>
                <c:pt idx="17">
                  <c:v>50.719000000000001</c:v>
                </c:pt>
                <c:pt idx="18">
                  <c:v>44.763000000000012</c:v>
                </c:pt>
                <c:pt idx="19">
                  <c:v>39.042000000000002</c:v>
                </c:pt>
                <c:pt idx="20">
                  <c:v>33.677</c:v>
                </c:pt>
                <c:pt idx="21">
                  <c:v>28.405999999999889</c:v>
                </c:pt>
                <c:pt idx="22">
                  <c:v>23.944999999999986</c:v>
                </c:pt>
                <c:pt idx="23">
                  <c:v>20.704000000000001</c:v>
                </c:pt>
                <c:pt idx="24">
                  <c:v>16.959999999999987</c:v>
                </c:pt>
                <c:pt idx="25">
                  <c:v>13.977</c:v>
                </c:pt>
                <c:pt idx="26">
                  <c:v>11.679</c:v>
                </c:pt>
              </c:numCache>
            </c:numRef>
          </c:yVal>
        </c:ser>
        <c:ser>
          <c:idx val="3"/>
          <c:order val="3"/>
          <c:tx>
            <c:strRef>
              <c:f>Sheet1!$E$1</c:f>
              <c:strCache>
                <c:ptCount val="1"/>
                <c:pt idx="0">
                  <c:v>IPF (N=7,099)</c:v>
                </c:pt>
              </c:strCache>
            </c:strRef>
          </c:tx>
          <c:spPr>
            <a:ln w="41275">
              <a:solidFill>
                <a:schemeClr val="bg1">
                  <a:lumMod val="50000"/>
                  <a:lumOff val="50000"/>
                </a:schemeClr>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100</c:v>
                </c:pt>
                <c:pt idx="2">
                  <c:v>100</c:v>
                </c:pt>
                <c:pt idx="3">
                  <c:v>99.93</c:v>
                </c:pt>
                <c:pt idx="4">
                  <c:v>98.293999999999997</c:v>
                </c:pt>
                <c:pt idx="5">
                  <c:v>96.498000000000005</c:v>
                </c:pt>
                <c:pt idx="6">
                  <c:v>94.685999999999979</c:v>
                </c:pt>
                <c:pt idx="7">
                  <c:v>93.235000000000014</c:v>
                </c:pt>
                <c:pt idx="8">
                  <c:v>91.638999999999982</c:v>
                </c:pt>
                <c:pt idx="9">
                  <c:v>90.453000000000003</c:v>
                </c:pt>
                <c:pt idx="10">
                  <c:v>89.11999999999999</c:v>
                </c:pt>
                <c:pt idx="11">
                  <c:v>88.124999999999986</c:v>
                </c:pt>
                <c:pt idx="12">
                  <c:v>87.200999999999993</c:v>
                </c:pt>
                <c:pt idx="13">
                  <c:v>76.988</c:v>
                </c:pt>
                <c:pt idx="14">
                  <c:v>69.183999999999983</c:v>
                </c:pt>
                <c:pt idx="15">
                  <c:v>61.585000000000001</c:v>
                </c:pt>
                <c:pt idx="16">
                  <c:v>54.790000000000013</c:v>
                </c:pt>
                <c:pt idx="17">
                  <c:v>49.402000000000001</c:v>
                </c:pt>
                <c:pt idx="18">
                  <c:v>43.39</c:v>
                </c:pt>
                <c:pt idx="19">
                  <c:v>38.219000000000001</c:v>
                </c:pt>
                <c:pt idx="20">
                  <c:v>33.527000000000001</c:v>
                </c:pt>
                <c:pt idx="21">
                  <c:v>28.526</c:v>
                </c:pt>
                <c:pt idx="22">
                  <c:v>24.859000000000005</c:v>
                </c:pt>
                <c:pt idx="23">
                  <c:v>22.027999999999999</c:v>
                </c:pt>
                <c:pt idx="24">
                  <c:v>18.941999999999986</c:v>
                </c:pt>
                <c:pt idx="25">
                  <c:v>15.854000000000006</c:v>
                </c:pt>
                <c:pt idx="26">
                  <c:v>13.698</c:v>
                </c:pt>
              </c:numCache>
            </c:numRef>
          </c:yVal>
        </c:ser>
        <c:ser>
          <c:idx val="4"/>
          <c:order val="4"/>
          <c:tx>
            <c:strRef>
              <c:f>Sheet1!$F$1</c:f>
              <c:strCache>
                <c:ptCount val="1"/>
                <c:pt idx="0">
                  <c:v>IPAH (N=1,040)</c:v>
                </c:pt>
              </c:strCache>
            </c:strRef>
          </c:tx>
          <c:spPr>
            <a:ln w="41275">
              <a:solidFill>
                <a:srgbClr val="FFFF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Sheet1!$F$2:$F$28</c:f>
              <c:numCache>
                <c:formatCode>General</c:formatCode>
                <c:ptCount val="27"/>
                <c:pt idx="0">
                  <c:v>100</c:v>
                </c:pt>
                <c:pt idx="1">
                  <c:v>100</c:v>
                </c:pt>
                <c:pt idx="2">
                  <c:v>100</c:v>
                </c:pt>
                <c:pt idx="3">
                  <c:v>100</c:v>
                </c:pt>
                <c:pt idx="4">
                  <c:v>98.555999999999983</c:v>
                </c:pt>
                <c:pt idx="5">
                  <c:v>97.302999999999983</c:v>
                </c:pt>
                <c:pt idx="6">
                  <c:v>96.724000000000004</c:v>
                </c:pt>
                <c:pt idx="7">
                  <c:v>95.464000000000027</c:v>
                </c:pt>
                <c:pt idx="8">
                  <c:v>94.10499999999999</c:v>
                </c:pt>
                <c:pt idx="9">
                  <c:v>93.325999999999979</c:v>
                </c:pt>
                <c:pt idx="10">
                  <c:v>92.837000000000003</c:v>
                </c:pt>
                <c:pt idx="11">
                  <c:v>92.543000000000006</c:v>
                </c:pt>
                <c:pt idx="12">
                  <c:v>91.361000000000004</c:v>
                </c:pt>
                <c:pt idx="13">
                  <c:v>83.024999999999991</c:v>
                </c:pt>
                <c:pt idx="14">
                  <c:v>76.60299999999998</c:v>
                </c:pt>
                <c:pt idx="15">
                  <c:v>71.400000000000006</c:v>
                </c:pt>
                <c:pt idx="16">
                  <c:v>65.657999999999987</c:v>
                </c:pt>
                <c:pt idx="17">
                  <c:v>61.736000000000011</c:v>
                </c:pt>
                <c:pt idx="18">
                  <c:v>57.509</c:v>
                </c:pt>
                <c:pt idx="19">
                  <c:v>53.999000000000002</c:v>
                </c:pt>
                <c:pt idx="20">
                  <c:v>49.478000000000002</c:v>
                </c:pt>
                <c:pt idx="21">
                  <c:v>45.878</c:v>
                </c:pt>
                <c:pt idx="22">
                  <c:v>41.753</c:v>
                </c:pt>
                <c:pt idx="23">
                  <c:v>38.57</c:v>
                </c:pt>
                <c:pt idx="24">
                  <c:v>35.998000000000012</c:v>
                </c:pt>
                <c:pt idx="25">
                  <c:v>34.260000000000012</c:v>
                </c:pt>
                <c:pt idx="26">
                  <c:v>31.646999999999988</c:v>
                </c:pt>
              </c:numCache>
            </c:numRef>
          </c:yVal>
        </c:ser>
        <c:ser>
          <c:idx val="5"/>
          <c:order val="5"/>
          <c:tx>
            <c:strRef>
              <c:f>Sheet1!$G$1</c:f>
              <c:strCache>
                <c:ptCount val="1"/>
                <c:pt idx="0">
                  <c:v>Sarcoidosis (N=773)</c:v>
                </c:pt>
              </c:strCache>
            </c:strRef>
          </c:tx>
          <c:spPr>
            <a:ln w="41275">
              <a:solidFill>
                <a:srgbClr val="FF00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Sheet1!$G$2:$G$28</c:f>
              <c:numCache>
                <c:formatCode>General</c:formatCode>
                <c:ptCount val="27"/>
                <c:pt idx="0">
                  <c:v>100</c:v>
                </c:pt>
                <c:pt idx="1">
                  <c:v>100</c:v>
                </c:pt>
                <c:pt idx="2">
                  <c:v>100</c:v>
                </c:pt>
                <c:pt idx="3">
                  <c:v>99.870999999999981</c:v>
                </c:pt>
                <c:pt idx="4">
                  <c:v>98.316999999999993</c:v>
                </c:pt>
                <c:pt idx="5">
                  <c:v>97.150999999999982</c:v>
                </c:pt>
                <c:pt idx="6">
                  <c:v>94.551000000000002</c:v>
                </c:pt>
                <c:pt idx="7">
                  <c:v>93.247000000000227</c:v>
                </c:pt>
                <c:pt idx="8">
                  <c:v>91.943000000000026</c:v>
                </c:pt>
                <c:pt idx="9">
                  <c:v>90.769000000000005</c:v>
                </c:pt>
                <c:pt idx="10">
                  <c:v>89.596000000000004</c:v>
                </c:pt>
                <c:pt idx="11">
                  <c:v>88.158999999999978</c:v>
                </c:pt>
                <c:pt idx="12">
                  <c:v>87.631</c:v>
                </c:pt>
                <c:pt idx="13">
                  <c:v>79.373999999999981</c:v>
                </c:pt>
                <c:pt idx="14">
                  <c:v>70.826999999999998</c:v>
                </c:pt>
                <c:pt idx="15">
                  <c:v>66.805999999999983</c:v>
                </c:pt>
                <c:pt idx="16">
                  <c:v>62.391000000000005</c:v>
                </c:pt>
                <c:pt idx="17">
                  <c:v>56.433</c:v>
                </c:pt>
                <c:pt idx="18">
                  <c:v>51.483000000000004</c:v>
                </c:pt>
                <c:pt idx="19">
                  <c:v>44.707000000000001</c:v>
                </c:pt>
                <c:pt idx="20">
                  <c:v>41.582000000000001</c:v>
                </c:pt>
                <c:pt idx="21">
                  <c:v>36.778000000000013</c:v>
                </c:pt>
                <c:pt idx="22">
                  <c:v>32.505000000000003</c:v>
                </c:pt>
                <c:pt idx="23">
                  <c:v>28.821000000000005</c:v>
                </c:pt>
                <c:pt idx="24">
                  <c:v>22.888000000000002</c:v>
                </c:pt>
                <c:pt idx="25">
                  <c:v>22.888000000000002</c:v>
                </c:pt>
                <c:pt idx="26">
                  <c:v>21.683</c:v>
                </c:pt>
              </c:numCache>
            </c:numRef>
          </c:yVal>
        </c:ser>
        <c:axId val="189245696"/>
        <c:axId val="189690240"/>
      </c:scatterChart>
      <c:valAx>
        <c:axId val="189245696"/>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89690240"/>
        <c:crosses val="autoZero"/>
        <c:crossBetween val="midCat"/>
        <c:majorUnit val="1"/>
      </c:valAx>
      <c:valAx>
        <c:axId val="18969024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89245696"/>
        <c:crosses val="autoZero"/>
        <c:crossBetween val="midCat"/>
        <c:majorUnit val="20"/>
      </c:valAx>
      <c:spPr>
        <a:solidFill>
          <a:schemeClr val="bg2"/>
        </a:solidFill>
        <a:ln>
          <a:solidFill>
            <a:schemeClr val="tx1"/>
          </a:solidFill>
        </a:ln>
      </c:spPr>
    </c:plotArea>
    <c:legend>
      <c:legendPos val="r"/>
      <c:layout>
        <c:manualLayout>
          <c:xMode val="edge"/>
          <c:yMode val="edge"/>
          <c:x val="0.11339964694678679"/>
          <c:y val="0.62295337106299209"/>
          <c:w val="0.49426996957239017"/>
          <c:h val="0.1872440944881922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2.3185378037422752E-2"/>
          <c:w val="0.89089610480105585"/>
          <c:h val="0.83727485236221078"/>
        </c:manualLayout>
      </c:layout>
      <c:scatterChart>
        <c:scatterStyle val="lineMarker"/>
        <c:ser>
          <c:idx val="0"/>
          <c:order val="0"/>
          <c:tx>
            <c:strRef>
              <c:f>Sheet1!$B$1</c:f>
              <c:strCache>
                <c:ptCount val="1"/>
                <c:pt idx="0">
                  <c:v>COPD 18-49 (N=1,750)</c:v>
                </c:pt>
              </c:strCache>
            </c:strRef>
          </c:tx>
          <c:spPr>
            <a:ln w="41275">
              <a:solidFill>
                <a:srgbClr val="00FFFF"/>
              </a:solidFill>
            </a:ln>
          </c:spPr>
          <c:marker>
            <c:symbol val="none"/>
          </c:marker>
          <c:xVal>
            <c:numRef>
              <c:f>Sheet1!$A$2:$A$23</c:f>
              <c:numCache>
                <c:formatCode>General</c:formatCode>
                <c:ptCount val="22"/>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100</c:v>
                </c:pt>
                <c:pt idx="2">
                  <c:v>100</c:v>
                </c:pt>
                <c:pt idx="3">
                  <c:v>99.828999999999979</c:v>
                </c:pt>
                <c:pt idx="4">
                  <c:v>98.8</c:v>
                </c:pt>
                <c:pt idx="5">
                  <c:v>97.653999999999982</c:v>
                </c:pt>
                <c:pt idx="6">
                  <c:v>96.450999999999993</c:v>
                </c:pt>
                <c:pt idx="7">
                  <c:v>95.474999999999994</c:v>
                </c:pt>
                <c:pt idx="8">
                  <c:v>94.727000000000004</c:v>
                </c:pt>
                <c:pt idx="9">
                  <c:v>93.92</c:v>
                </c:pt>
                <c:pt idx="10">
                  <c:v>93.054000000000002</c:v>
                </c:pt>
                <c:pt idx="11">
                  <c:v>92.066999999999993</c:v>
                </c:pt>
                <c:pt idx="12">
                  <c:v>91.19</c:v>
                </c:pt>
                <c:pt idx="13">
                  <c:v>82.542000000000002</c:v>
                </c:pt>
                <c:pt idx="14">
                  <c:v>75.298000000000002</c:v>
                </c:pt>
                <c:pt idx="15">
                  <c:v>68.584000000000003</c:v>
                </c:pt>
                <c:pt idx="16">
                  <c:v>63.101000000000006</c:v>
                </c:pt>
                <c:pt idx="17">
                  <c:v>56.501000000000005</c:v>
                </c:pt>
                <c:pt idx="18">
                  <c:v>52.023000000000003</c:v>
                </c:pt>
                <c:pt idx="19">
                  <c:v>47.255000000000003</c:v>
                </c:pt>
                <c:pt idx="20">
                  <c:v>42.969000000000001</c:v>
                </c:pt>
                <c:pt idx="21">
                  <c:v>38.595000000000013</c:v>
                </c:pt>
              </c:numCache>
            </c:numRef>
          </c:yVal>
        </c:ser>
        <c:ser>
          <c:idx val="1"/>
          <c:order val="1"/>
          <c:tx>
            <c:strRef>
              <c:f>Sheet1!$C$1</c:f>
              <c:strCache>
                <c:ptCount val="1"/>
                <c:pt idx="0">
                  <c:v>IPF 18-49 (N=1,563)</c:v>
                </c:pt>
              </c:strCache>
            </c:strRef>
          </c:tx>
          <c:spPr>
            <a:ln w="41275">
              <a:solidFill>
                <a:srgbClr val="00FF00"/>
              </a:solidFill>
              <a:prstDash val="solid"/>
            </a:ln>
          </c:spPr>
          <c:marker>
            <c:symbol val="none"/>
          </c:marker>
          <c:xVal>
            <c:numRef>
              <c:f>Sheet1!$A$2:$A$23</c:f>
              <c:numCache>
                <c:formatCode>General</c:formatCode>
                <c:ptCount val="22"/>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100</c:v>
                </c:pt>
                <c:pt idx="2">
                  <c:v>100</c:v>
                </c:pt>
                <c:pt idx="3">
                  <c:v>99.936000000000007</c:v>
                </c:pt>
                <c:pt idx="4">
                  <c:v>98.783000000000001</c:v>
                </c:pt>
                <c:pt idx="5">
                  <c:v>97.36999999999999</c:v>
                </c:pt>
                <c:pt idx="6">
                  <c:v>96.147999999999996</c:v>
                </c:pt>
                <c:pt idx="7">
                  <c:v>95.177999999999983</c:v>
                </c:pt>
                <c:pt idx="8">
                  <c:v>93.944000000000401</c:v>
                </c:pt>
                <c:pt idx="9">
                  <c:v>93.35799999999999</c:v>
                </c:pt>
                <c:pt idx="10">
                  <c:v>92.181999999999988</c:v>
                </c:pt>
                <c:pt idx="11">
                  <c:v>91.263000000000005</c:v>
                </c:pt>
                <c:pt idx="12">
                  <c:v>90.664000000000001</c:v>
                </c:pt>
                <c:pt idx="13">
                  <c:v>81.971000000000004</c:v>
                </c:pt>
                <c:pt idx="14">
                  <c:v>74.638999999999982</c:v>
                </c:pt>
                <c:pt idx="15">
                  <c:v>68.450999999999993</c:v>
                </c:pt>
                <c:pt idx="16">
                  <c:v>63.111000000000004</c:v>
                </c:pt>
                <c:pt idx="17">
                  <c:v>58.457999999999998</c:v>
                </c:pt>
                <c:pt idx="18">
                  <c:v>53.735000000000063</c:v>
                </c:pt>
                <c:pt idx="19">
                  <c:v>48.715000000000003</c:v>
                </c:pt>
                <c:pt idx="20">
                  <c:v>44.719000000000001</c:v>
                </c:pt>
                <c:pt idx="21">
                  <c:v>41.43</c:v>
                </c:pt>
              </c:numCache>
            </c:numRef>
          </c:yVal>
        </c:ser>
        <c:ser>
          <c:idx val="2"/>
          <c:order val="2"/>
          <c:tx>
            <c:strRef>
              <c:f>Sheet1!$D$1</c:f>
              <c:strCache>
                <c:ptCount val="1"/>
                <c:pt idx="0">
                  <c:v>COPD 50-65 (N=8,985)</c:v>
                </c:pt>
              </c:strCache>
            </c:strRef>
          </c:tx>
          <c:spPr>
            <a:ln w="41275">
              <a:solidFill>
                <a:srgbClr val="FF0000"/>
              </a:solidFill>
            </a:ln>
          </c:spPr>
          <c:marker>
            <c:symbol val="none"/>
          </c:marker>
          <c:xVal>
            <c:numRef>
              <c:f>Sheet1!$A$2:$A$23</c:f>
              <c:numCache>
                <c:formatCode>General</c:formatCode>
                <c:ptCount val="22"/>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100</c:v>
                </c:pt>
                <c:pt idx="2">
                  <c:v>100</c:v>
                </c:pt>
                <c:pt idx="3">
                  <c:v>99.989000000000004</c:v>
                </c:pt>
                <c:pt idx="4">
                  <c:v>98.551000000000002</c:v>
                </c:pt>
                <c:pt idx="5">
                  <c:v>97.323999999999998</c:v>
                </c:pt>
                <c:pt idx="6">
                  <c:v>96.161999999999992</c:v>
                </c:pt>
                <c:pt idx="7">
                  <c:v>94.998000000000005</c:v>
                </c:pt>
                <c:pt idx="8">
                  <c:v>94.178999999999988</c:v>
                </c:pt>
                <c:pt idx="9">
                  <c:v>93.212000000000003</c:v>
                </c:pt>
                <c:pt idx="10">
                  <c:v>92.208000000000013</c:v>
                </c:pt>
                <c:pt idx="11">
                  <c:v>91.381999999999991</c:v>
                </c:pt>
                <c:pt idx="12">
                  <c:v>90.421999999999997</c:v>
                </c:pt>
                <c:pt idx="13">
                  <c:v>80.692999999999998</c:v>
                </c:pt>
                <c:pt idx="14">
                  <c:v>72.409000000000006</c:v>
                </c:pt>
                <c:pt idx="15">
                  <c:v>64.926000000000002</c:v>
                </c:pt>
                <c:pt idx="16">
                  <c:v>57.463000000000001</c:v>
                </c:pt>
                <c:pt idx="17">
                  <c:v>50.346000000000004</c:v>
                </c:pt>
                <c:pt idx="18">
                  <c:v>44.031000000000006</c:v>
                </c:pt>
                <c:pt idx="19">
                  <c:v>37.988</c:v>
                </c:pt>
                <c:pt idx="20">
                  <c:v>32.288000000000011</c:v>
                </c:pt>
                <c:pt idx="21">
                  <c:v>26.684000000000001</c:v>
                </c:pt>
              </c:numCache>
            </c:numRef>
          </c:yVal>
        </c:ser>
        <c:ser>
          <c:idx val="3"/>
          <c:order val="3"/>
          <c:tx>
            <c:strRef>
              <c:f>Sheet1!$E$1</c:f>
              <c:strCache>
                <c:ptCount val="1"/>
                <c:pt idx="0">
                  <c:v>IPF 50-65 (N=4,630)</c:v>
                </c:pt>
              </c:strCache>
            </c:strRef>
          </c:tx>
          <c:spPr>
            <a:ln w="41275">
              <a:solidFill>
                <a:schemeClr val="bg1">
                  <a:lumMod val="50000"/>
                  <a:lumOff val="50000"/>
                </a:schemeClr>
              </a:solidFill>
            </a:ln>
          </c:spPr>
          <c:marker>
            <c:symbol val="none"/>
          </c:marker>
          <c:xVal>
            <c:numRef>
              <c:f>Sheet1!$A$2:$A$23</c:f>
              <c:numCache>
                <c:formatCode>General</c:formatCode>
                <c:ptCount val="22"/>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Sheet1!$E$2:$E$23</c:f>
              <c:numCache>
                <c:formatCode>General</c:formatCode>
                <c:ptCount val="22"/>
                <c:pt idx="0">
                  <c:v>100</c:v>
                </c:pt>
                <c:pt idx="1">
                  <c:v>100</c:v>
                </c:pt>
                <c:pt idx="2">
                  <c:v>100</c:v>
                </c:pt>
                <c:pt idx="3">
                  <c:v>99.914000000000357</c:v>
                </c:pt>
                <c:pt idx="4">
                  <c:v>98.096999999999994</c:v>
                </c:pt>
                <c:pt idx="5">
                  <c:v>96.081999999999994</c:v>
                </c:pt>
                <c:pt idx="6">
                  <c:v>94.170999999999978</c:v>
                </c:pt>
                <c:pt idx="7">
                  <c:v>92.775999999999982</c:v>
                </c:pt>
                <c:pt idx="8">
                  <c:v>91.006</c:v>
                </c:pt>
                <c:pt idx="9">
                  <c:v>89.626999999999981</c:v>
                </c:pt>
                <c:pt idx="10">
                  <c:v>88.331000000000003</c:v>
                </c:pt>
                <c:pt idx="11">
                  <c:v>87.292000000000002</c:v>
                </c:pt>
                <c:pt idx="12">
                  <c:v>86.35</c:v>
                </c:pt>
                <c:pt idx="13">
                  <c:v>76.132999999999981</c:v>
                </c:pt>
                <c:pt idx="14">
                  <c:v>68.283000000000001</c:v>
                </c:pt>
                <c:pt idx="15">
                  <c:v>60.689</c:v>
                </c:pt>
                <c:pt idx="16">
                  <c:v>53.413999999999994</c:v>
                </c:pt>
                <c:pt idx="17">
                  <c:v>47.620000000000012</c:v>
                </c:pt>
                <c:pt idx="18">
                  <c:v>41.17</c:v>
                </c:pt>
                <c:pt idx="19">
                  <c:v>35.857999999999997</c:v>
                </c:pt>
                <c:pt idx="20">
                  <c:v>30.702000000000002</c:v>
                </c:pt>
                <c:pt idx="21">
                  <c:v>24.434999999999999</c:v>
                </c:pt>
              </c:numCache>
            </c:numRef>
          </c:yVal>
        </c:ser>
        <c:ser>
          <c:idx val="4"/>
          <c:order val="4"/>
          <c:tx>
            <c:strRef>
              <c:f>Sheet1!$F$1</c:f>
              <c:strCache>
                <c:ptCount val="1"/>
                <c:pt idx="0">
                  <c:v>COPD &gt;65 (N=666)</c:v>
                </c:pt>
              </c:strCache>
            </c:strRef>
          </c:tx>
          <c:spPr>
            <a:ln w="41275">
              <a:solidFill>
                <a:srgbClr val="FFFF00"/>
              </a:solidFill>
            </a:ln>
          </c:spPr>
          <c:marker>
            <c:symbol val="none"/>
          </c:marker>
          <c:xVal>
            <c:numRef>
              <c:f>Sheet1!$A$2:$A$23</c:f>
              <c:numCache>
                <c:formatCode>General</c:formatCode>
                <c:ptCount val="22"/>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Sheet1!$F$2:$F$23</c:f>
              <c:numCache>
                <c:formatCode>General</c:formatCode>
                <c:ptCount val="22"/>
                <c:pt idx="0">
                  <c:v>100</c:v>
                </c:pt>
                <c:pt idx="1">
                  <c:v>100</c:v>
                </c:pt>
                <c:pt idx="2">
                  <c:v>100</c:v>
                </c:pt>
                <c:pt idx="3">
                  <c:v>100</c:v>
                </c:pt>
                <c:pt idx="4">
                  <c:v>98.649000000000001</c:v>
                </c:pt>
                <c:pt idx="5">
                  <c:v>96.691999999999993</c:v>
                </c:pt>
                <c:pt idx="6">
                  <c:v>95.637999999999991</c:v>
                </c:pt>
                <c:pt idx="7">
                  <c:v>92.921999999999997</c:v>
                </c:pt>
                <c:pt idx="8">
                  <c:v>91.715000000000003</c:v>
                </c:pt>
                <c:pt idx="9">
                  <c:v>90.807999999999993</c:v>
                </c:pt>
                <c:pt idx="10">
                  <c:v>89.445000000000007</c:v>
                </c:pt>
                <c:pt idx="11">
                  <c:v>88.070999999999998</c:v>
                </c:pt>
                <c:pt idx="12">
                  <c:v>86.69</c:v>
                </c:pt>
                <c:pt idx="13">
                  <c:v>73.281000000000006</c:v>
                </c:pt>
                <c:pt idx="14">
                  <c:v>61.858999999999995</c:v>
                </c:pt>
                <c:pt idx="15">
                  <c:v>53.018000000000001</c:v>
                </c:pt>
                <c:pt idx="16">
                  <c:v>41.572000000000003</c:v>
                </c:pt>
                <c:pt idx="17">
                  <c:v>35.968000000000011</c:v>
                </c:pt>
                <c:pt idx="18">
                  <c:v>29.692</c:v>
                </c:pt>
                <c:pt idx="19">
                  <c:v>25.295999999999989</c:v>
                </c:pt>
                <c:pt idx="20">
                  <c:v>20.399999999999999</c:v>
                </c:pt>
                <c:pt idx="21">
                  <c:v>17.067</c:v>
                </c:pt>
              </c:numCache>
            </c:numRef>
          </c:yVal>
        </c:ser>
        <c:ser>
          <c:idx val="5"/>
          <c:order val="5"/>
          <c:tx>
            <c:strRef>
              <c:f>Sheet1!$G$1</c:f>
              <c:strCache>
                <c:ptCount val="1"/>
                <c:pt idx="0">
                  <c:v>IPF &gt;65 (N=906)</c:v>
                </c:pt>
              </c:strCache>
            </c:strRef>
          </c:tx>
          <c:spPr>
            <a:ln w="41275">
              <a:solidFill>
                <a:srgbClr val="FF00FF"/>
              </a:solidFill>
            </a:ln>
          </c:spPr>
          <c:marker>
            <c:symbol val="none"/>
          </c:marker>
          <c:xVal>
            <c:numRef>
              <c:f>Sheet1!$A$2:$A$23</c:f>
              <c:numCache>
                <c:formatCode>General</c:formatCode>
                <c:ptCount val="22"/>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Sheet1!$G$2:$G$23</c:f>
              <c:numCache>
                <c:formatCode>General</c:formatCode>
                <c:ptCount val="22"/>
                <c:pt idx="0">
                  <c:v>100</c:v>
                </c:pt>
                <c:pt idx="1">
                  <c:v>100</c:v>
                </c:pt>
                <c:pt idx="2">
                  <c:v>100</c:v>
                </c:pt>
                <c:pt idx="3">
                  <c:v>100</c:v>
                </c:pt>
                <c:pt idx="4">
                  <c:v>98.453999999999994</c:v>
                </c:pt>
                <c:pt idx="5">
                  <c:v>97.124999999999986</c:v>
                </c:pt>
                <c:pt idx="6">
                  <c:v>94.795000000000002</c:v>
                </c:pt>
                <c:pt idx="7">
                  <c:v>92.236999999999995</c:v>
                </c:pt>
                <c:pt idx="8">
                  <c:v>90.902000000000001</c:v>
                </c:pt>
                <c:pt idx="9">
                  <c:v>89.674999999999983</c:v>
                </c:pt>
                <c:pt idx="10">
                  <c:v>87.881999999999991</c:v>
                </c:pt>
                <c:pt idx="11">
                  <c:v>86.98</c:v>
                </c:pt>
                <c:pt idx="12">
                  <c:v>85.581000000000003</c:v>
                </c:pt>
                <c:pt idx="13">
                  <c:v>72.562000000000012</c:v>
                </c:pt>
                <c:pt idx="14">
                  <c:v>63.900999999999996</c:v>
                </c:pt>
                <c:pt idx="15">
                  <c:v>51.972000000000001</c:v>
                </c:pt>
                <c:pt idx="16">
                  <c:v>43.661000000000001</c:v>
                </c:pt>
                <c:pt idx="17">
                  <c:v>38.580999999999996</c:v>
                </c:pt>
                <c:pt idx="18">
                  <c:v>29.501999999999999</c:v>
                </c:pt>
                <c:pt idx="19">
                  <c:v>22.108000000000001</c:v>
                </c:pt>
              </c:numCache>
            </c:numRef>
          </c:yVal>
        </c:ser>
        <c:axId val="190850560"/>
        <c:axId val="190852480"/>
      </c:scatterChart>
      <c:valAx>
        <c:axId val="190850560"/>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90852480"/>
        <c:crosses val="autoZero"/>
        <c:crossBetween val="midCat"/>
        <c:majorUnit val="1"/>
      </c:valAx>
      <c:valAx>
        <c:axId val="19085248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90850560"/>
        <c:crosses val="autoZero"/>
        <c:crossBetween val="midCat"/>
        <c:majorUnit val="20"/>
      </c:valAx>
      <c:spPr>
        <a:solidFill>
          <a:schemeClr val="bg2"/>
        </a:solidFill>
        <a:ln>
          <a:solidFill>
            <a:schemeClr val="tx1"/>
          </a:solidFill>
        </a:ln>
      </c:spPr>
    </c:plotArea>
    <c:legend>
      <c:legendPos val="r"/>
      <c:layout>
        <c:manualLayout>
          <c:xMode val="edge"/>
          <c:yMode val="edge"/>
          <c:x val="0.10602501567835022"/>
          <c:y val="0.65420337106299209"/>
          <c:w val="0.62715339233038692"/>
          <c:h val="0.1690149278215224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185378037422752E-2"/>
          <c:w val="0.88204654727893528"/>
          <c:h val="0.85289985236221566"/>
        </c:manualLayout>
      </c:layout>
      <c:scatterChart>
        <c:scatterStyle val="lineMarker"/>
        <c:ser>
          <c:idx val="0"/>
          <c:order val="0"/>
          <c:tx>
            <c:strRef>
              <c:f>Sheet1!$B$1</c:f>
              <c:strCache>
                <c:ptCount val="1"/>
                <c:pt idx="0">
                  <c:v>Alpha-1 (N=1,982)</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90.63</c:v>
                </c:pt>
                <c:pt idx="14">
                  <c:v>82.772999999999982</c:v>
                </c:pt>
                <c:pt idx="15">
                  <c:v>76.787000000000006</c:v>
                </c:pt>
                <c:pt idx="16">
                  <c:v>71.283000000000001</c:v>
                </c:pt>
                <c:pt idx="17">
                  <c:v>64.977999999999994</c:v>
                </c:pt>
                <c:pt idx="18">
                  <c:v>59.566000000000003</c:v>
                </c:pt>
                <c:pt idx="19">
                  <c:v>53.745000000000012</c:v>
                </c:pt>
                <c:pt idx="20">
                  <c:v>48.544000000000004</c:v>
                </c:pt>
                <c:pt idx="21">
                  <c:v>43.609000000000002</c:v>
                </c:pt>
                <c:pt idx="22">
                  <c:v>39.057000000000002</c:v>
                </c:pt>
                <c:pt idx="23">
                  <c:v>34.634</c:v>
                </c:pt>
                <c:pt idx="24">
                  <c:v>30.039000000000001</c:v>
                </c:pt>
                <c:pt idx="25">
                  <c:v>25.594000000000001</c:v>
                </c:pt>
                <c:pt idx="26">
                  <c:v>22.934000000000001</c:v>
                </c:pt>
              </c:numCache>
            </c:numRef>
          </c:yVal>
        </c:ser>
        <c:ser>
          <c:idx val="1"/>
          <c:order val="1"/>
          <c:tx>
            <c:strRef>
              <c:f>Sheet1!$C$1</c:f>
              <c:strCache>
                <c:ptCount val="1"/>
                <c:pt idx="0">
                  <c:v>CF (N=4,731)</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99.937000000000026</c:v>
                </c:pt>
                <c:pt idx="13">
                  <c:v>91.123999999999981</c:v>
                </c:pt>
                <c:pt idx="14">
                  <c:v>83.598000000000013</c:v>
                </c:pt>
                <c:pt idx="15">
                  <c:v>77.024000000000001</c:v>
                </c:pt>
                <c:pt idx="16">
                  <c:v>71.887999999999991</c:v>
                </c:pt>
                <c:pt idx="17">
                  <c:v>67.486000000000004</c:v>
                </c:pt>
                <c:pt idx="18">
                  <c:v>64.120999999999981</c:v>
                </c:pt>
                <c:pt idx="19">
                  <c:v>59.416000000000004</c:v>
                </c:pt>
                <c:pt idx="20">
                  <c:v>55.823</c:v>
                </c:pt>
                <c:pt idx="21">
                  <c:v>52.451999999999998</c:v>
                </c:pt>
                <c:pt idx="22">
                  <c:v>48.469000000000001</c:v>
                </c:pt>
                <c:pt idx="23">
                  <c:v>45.417999999999999</c:v>
                </c:pt>
                <c:pt idx="24">
                  <c:v>43.357999999999997</c:v>
                </c:pt>
                <c:pt idx="25">
                  <c:v>40.407000000000004</c:v>
                </c:pt>
                <c:pt idx="26">
                  <c:v>38.554000000000002</c:v>
                </c:pt>
              </c:numCache>
            </c:numRef>
          </c:yVal>
        </c:ser>
        <c:ser>
          <c:idx val="2"/>
          <c:order val="2"/>
          <c:tx>
            <c:strRef>
              <c:f>Sheet1!$D$1</c:f>
              <c:strCache>
                <c:ptCount val="1"/>
                <c:pt idx="0">
                  <c:v>COPD (N=9,929)</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99.960000000000022</c:v>
                </c:pt>
                <c:pt idx="13">
                  <c:v>89.156999999999982</c:v>
                </c:pt>
                <c:pt idx="14">
                  <c:v>80.02</c:v>
                </c:pt>
                <c:pt idx="15">
                  <c:v>71.835999999999999</c:v>
                </c:pt>
                <c:pt idx="16">
                  <c:v>63.824000000000005</c:v>
                </c:pt>
                <c:pt idx="17">
                  <c:v>56.131</c:v>
                </c:pt>
                <c:pt idx="18">
                  <c:v>49.54</c:v>
                </c:pt>
                <c:pt idx="19">
                  <c:v>43.209000000000003</c:v>
                </c:pt>
                <c:pt idx="20">
                  <c:v>37.271000000000001</c:v>
                </c:pt>
                <c:pt idx="21">
                  <c:v>31.437000000000001</c:v>
                </c:pt>
                <c:pt idx="22">
                  <c:v>26.5</c:v>
                </c:pt>
                <c:pt idx="23">
                  <c:v>22.913</c:v>
                </c:pt>
                <c:pt idx="24">
                  <c:v>18.768999999999799</c:v>
                </c:pt>
                <c:pt idx="25">
                  <c:v>15.468</c:v>
                </c:pt>
                <c:pt idx="26">
                  <c:v>12.925000000000002</c:v>
                </c:pt>
              </c:numCache>
            </c:numRef>
          </c:yVal>
        </c:ser>
        <c:ser>
          <c:idx val="3"/>
          <c:order val="3"/>
          <c:tx>
            <c:strRef>
              <c:f>Sheet1!$E$1</c:f>
              <c:strCache>
                <c:ptCount val="1"/>
                <c:pt idx="0">
                  <c:v>IPF (N=5,854)</c:v>
                </c:pt>
              </c:strCache>
            </c:strRef>
          </c:tx>
          <c:spPr>
            <a:ln w="41275">
              <a:solidFill>
                <a:schemeClr val="bg1">
                  <a:lumMod val="50000"/>
                  <a:lumOff val="50000"/>
                </a:schemeClr>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99.965999999999994</c:v>
                </c:pt>
                <c:pt idx="13">
                  <c:v>88.257000000000005</c:v>
                </c:pt>
                <c:pt idx="14">
                  <c:v>79.31</c:v>
                </c:pt>
                <c:pt idx="15">
                  <c:v>70.599999999999994</c:v>
                </c:pt>
                <c:pt idx="16">
                  <c:v>62.81</c:v>
                </c:pt>
                <c:pt idx="17">
                  <c:v>56.634</c:v>
                </c:pt>
                <c:pt idx="18">
                  <c:v>49.742000000000012</c:v>
                </c:pt>
                <c:pt idx="19">
                  <c:v>43.813999999999993</c:v>
                </c:pt>
                <c:pt idx="20">
                  <c:v>38.434000000000005</c:v>
                </c:pt>
                <c:pt idx="21">
                  <c:v>32.702000000000012</c:v>
                </c:pt>
                <c:pt idx="22">
                  <c:v>28.497999999999987</c:v>
                </c:pt>
                <c:pt idx="23">
                  <c:v>25.253</c:v>
                </c:pt>
                <c:pt idx="24">
                  <c:v>21.713999999999999</c:v>
                </c:pt>
                <c:pt idx="25">
                  <c:v>18.175000000000001</c:v>
                </c:pt>
                <c:pt idx="26">
                  <c:v>15.703000000000001</c:v>
                </c:pt>
              </c:numCache>
            </c:numRef>
          </c:yVal>
        </c:ser>
        <c:ser>
          <c:idx val="4"/>
          <c:order val="4"/>
          <c:tx>
            <c:strRef>
              <c:f>Sheet1!$F$1</c:f>
              <c:strCache>
                <c:ptCount val="1"/>
                <c:pt idx="0">
                  <c:v>IPAH (N=921)</c:v>
                </c:pt>
              </c:strCache>
            </c:strRef>
          </c:tx>
          <c:spPr>
            <a:ln w="41275">
              <a:solidFill>
                <a:srgbClr val="FFFF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Sheet1!$F$2:$F$28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99.891000000000005</c:v>
                </c:pt>
                <c:pt idx="13">
                  <c:v>90.777000000000001</c:v>
                </c:pt>
                <c:pt idx="14">
                  <c:v>83.756</c:v>
                </c:pt>
                <c:pt idx="15">
                  <c:v>78.066999999999993</c:v>
                </c:pt>
                <c:pt idx="16">
                  <c:v>71.789000000000001</c:v>
                </c:pt>
                <c:pt idx="17">
                  <c:v>67.5</c:v>
                </c:pt>
                <c:pt idx="18">
                  <c:v>62.879000000000005</c:v>
                </c:pt>
                <c:pt idx="19">
                  <c:v>59.041000000000004</c:v>
                </c:pt>
                <c:pt idx="20">
                  <c:v>54.098000000000013</c:v>
                </c:pt>
                <c:pt idx="21">
                  <c:v>50.162000000000013</c:v>
                </c:pt>
                <c:pt idx="22">
                  <c:v>45.652000000000001</c:v>
                </c:pt>
                <c:pt idx="23">
                  <c:v>42.171000000000006</c:v>
                </c:pt>
                <c:pt idx="24">
                  <c:v>39.359000000000002</c:v>
                </c:pt>
                <c:pt idx="25">
                  <c:v>37.459000000000003</c:v>
                </c:pt>
                <c:pt idx="26">
                  <c:v>34.601000000000006</c:v>
                </c:pt>
              </c:numCache>
            </c:numRef>
          </c:yVal>
        </c:ser>
        <c:ser>
          <c:idx val="5"/>
          <c:order val="5"/>
          <c:tx>
            <c:strRef>
              <c:f>Sheet1!$G$1</c:f>
              <c:strCache>
                <c:ptCount val="1"/>
                <c:pt idx="0">
                  <c:v>Sarcoidosis (N=656)</c:v>
                </c:pt>
              </c:strCache>
            </c:strRef>
          </c:tx>
          <c:spPr>
            <a:ln w="41275">
              <a:solidFill>
                <a:srgbClr val="FF00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Sheet1!$G$2:$G$28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90.578000000000003</c:v>
                </c:pt>
                <c:pt idx="14">
                  <c:v>80.825000000000003</c:v>
                </c:pt>
                <c:pt idx="15">
                  <c:v>76.236000000000004</c:v>
                </c:pt>
                <c:pt idx="16">
                  <c:v>71.197000000000003</c:v>
                </c:pt>
                <c:pt idx="17">
                  <c:v>64.397999999999996</c:v>
                </c:pt>
                <c:pt idx="18">
                  <c:v>58.749000000000002</c:v>
                </c:pt>
                <c:pt idx="19">
                  <c:v>51.017000000000003</c:v>
                </c:pt>
                <c:pt idx="20">
                  <c:v>47.450999999999993</c:v>
                </c:pt>
                <c:pt idx="21">
                  <c:v>41.969000000000001</c:v>
                </c:pt>
                <c:pt idx="22">
                  <c:v>37.093000000000011</c:v>
                </c:pt>
                <c:pt idx="23">
                  <c:v>32.889000000000003</c:v>
                </c:pt>
              </c:numCache>
            </c:numRef>
          </c:yVal>
        </c:ser>
        <c:axId val="190889344"/>
        <c:axId val="191071744"/>
      </c:scatterChart>
      <c:valAx>
        <c:axId val="190889344"/>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191071744"/>
        <c:crosses val="autoZero"/>
        <c:crossBetween val="midCat"/>
        <c:majorUnit val="1"/>
      </c:valAx>
      <c:valAx>
        <c:axId val="19107174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90889344"/>
        <c:crosses val="autoZero"/>
        <c:crossBetween val="midCat"/>
        <c:majorUnit val="20"/>
      </c:valAx>
      <c:spPr>
        <a:solidFill>
          <a:schemeClr val="bg2"/>
        </a:solidFill>
        <a:ln>
          <a:solidFill>
            <a:schemeClr val="tx1"/>
          </a:solidFill>
        </a:ln>
      </c:spPr>
    </c:plotArea>
    <c:legend>
      <c:legendPos val="r"/>
      <c:layout>
        <c:manualLayout>
          <c:xMode val="edge"/>
          <c:yMode val="edge"/>
          <c:x val="0.38921085638631447"/>
          <c:y val="6.3057537729658802E-2"/>
          <c:w val="0.5768658397788865"/>
          <c:h val="0.1559940944881895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2.3185378037422752E-2"/>
          <c:w val="0.87737962511323264"/>
          <c:h val="0.837274852362211"/>
        </c:manualLayout>
      </c:layout>
      <c:scatterChart>
        <c:scatterStyle val="lineMarker"/>
        <c:ser>
          <c:idx val="0"/>
          <c:order val="0"/>
          <c:tx>
            <c:strRef>
              <c:f>Sheet1!$B$1</c:f>
              <c:strCache>
                <c:ptCount val="1"/>
                <c:pt idx="0">
                  <c:v>COPD 18-49 (N=1,545)</c:v>
                </c:pt>
              </c:strCache>
            </c:strRef>
          </c:tx>
          <c:spPr>
            <a:ln w="41275">
              <a:solidFill>
                <a:srgbClr val="00FFFF"/>
              </a:solidFill>
            </a:ln>
          </c:spPr>
          <c:marker>
            <c:symbol val="none"/>
          </c:marker>
          <c:xVal>
            <c:numRef>
              <c:f>Sheet1!$A$2:$A$23</c:f>
              <c:numCache>
                <c:formatCode>General</c:formatCode>
                <c:ptCount val="22"/>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90.516000000000005</c:v>
                </c:pt>
                <c:pt idx="14">
                  <c:v>82.572000000000003</c:v>
                </c:pt>
                <c:pt idx="15">
                  <c:v>75.209000000000003</c:v>
                </c:pt>
                <c:pt idx="16">
                  <c:v>69.197000000000003</c:v>
                </c:pt>
                <c:pt idx="17">
                  <c:v>61.959000000000003</c:v>
                </c:pt>
                <c:pt idx="18">
                  <c:v>57.049000000000007</c:v>
                </c:pt>
                <c:pt idx="19">
                  <c:v>51.821000000000005</c:v>
                </c:pt>
                <c:pt idx="20">
                  <c:v>47.120000000000012</c:v>
                </c:pt>
                <c:pt idx="21">
                  <c:v>42.324000000000005</c:v>
                </c:pt>
              </c:numCache>
            </c:numRef>
          </c:yVal>
        </c:ser>
        <c:ser>
          <c:idx val="1"/>
          <c:order val="1"/>
          <c:tx>
            <c:strRef>
              <c:f>Sheet1!$C$1</c:f>
              <c:strCache>
                <c:ptCount val="1"/>
                <c:pt idx="0">
                  <c:v>IPF 18-49 (N=1,343)</c:v>
                </c:pt>
              </c:strCache>
            </c:strRef>
          </c:tx>
          <c:spPr>
            <a:ln w="41275">
              <a:solidFill>
                <a:srgbClr val="00FF00"/>
              </a:solidFill>
              <a:prstDash val="solid"/>
            </a:ln>
          </c:spPr>
          <c:marker>
            <c:symbol val="none"/>
          </c:marker>
          <c:xVal>
            <c:numRef>
              <c:f>Sheet1!$A$2:$A$23</c:f>
              <c:numCache>
                <c:formatCode>General</c:formatCode>
                <c:ptCount val="22"/>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90.411000000000286</c:v>
                </c:pt>
                <c:pt idx="14">
                  <c:v>82.323999999999998</c:v>
                </c:pt>
                <c:pt idx="15">
                  <c:v>75.498999999999995</c:v>
                </c:pt>
                <c:pt idx="16">
                  <c:v>69.61</c:v>
                </c:pt>
                <c:pt idx="17">
                  <c:v>64.477000000000004</c:v>
                </c:pt>
                <c:pt idx="18">
                  <c:v>59.269000000000013</c:v>
                </c:pt>
                <c:pt idx="19">
                  <c:v>53.731000000000002</c:v>
                </c:pt>
                <c:pt idx="20">
                  <c:v>49.324000000000005</c:v>
                </c:pt>
                <c:pt idx="21">
                  <c:v>45.696000000000012</c:v>
                </c:pt>
              </c:numCache>
            </c:numRef>
          </c:yVal>
        </c:ser>
        <c:ser>
          <c:idx val="2"/>
          <c:order val="2"/>
          <c:tx>
            <c:strRef>
              <c:f>Sheet1!$D$1</c:f>
              <c:strCache>
                <c:ptCount val="1"/>
                <c:pt idx="0">
                  <c:v>COPD 50-65 (N=7,797)</c:v>
                </c:pt>
              </c:strCache>
            </c:strRef>
          </c:tx>
          <c:spPr>
            <a:ln w="41275">
              <a:solidFill>
                <a:srgbClr val="FF0000"/>
              </a:solidFill>
            </a:ln>
          </c:spPr>
          <c:marker>
            <c:symbol val="none"/>
          </c:marker>
          <c:xVal>
            <c:numRef>
              <c:f>Sheet1!$A$2:$A$23</c:f>
              <c:numCache>
                <c:formatCode>General</c:formatCode>
                <c:ptCount val="22"/>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89.241000000000227</c:v>
                </c:pt>
                <c:pt idx="14">
                  <c:v>80.078999999999979</c:v>
                </c:pt>
                <c:pt idx="15">
                  <c:v>71.802999999999983</c:v>
                </c:pt>
                <c:pt idx="16">
                  <c:v>63.55</c:v>
                </c:pt>
                <c:pt idx="17">
                  <c:v>55.679000000000002</c:v>
                </c:pt>
                <c:pt idx="18">
                  <c:v>48.696000000000012</c:v>
                </c:pt>
                <c:pt idx="19">
                  <c:v>42.012</c:v>
                </c:pt>
                <c:pt idx="20">
                  <c:v>35.709000000000003</c:v>
                </c:pt>
                <c:pt idx="21">
                  <c:v>29.510999999999999</c:v>
                </c:pt>
              </c:numCache>
            </c:numRef>
          </c:yVal>
        </c:ser>
        <c:ser>
          <c:idx val="3"/>
          <c:order val="3"/>
          <c:tx>
            <c:strRef>
              <c:f>Sheet1!$E$1</c:f>
              <c:strCache>
                <c:ptCount val="1"/>
                <c:pt idx="0">
                  <c:v>IPF 50-65 (N=3,783)</c:v>
                </c:pt>
              </c:strCache>
            </c:strRef>
          </c:tx>
          <c:spPr>
            <a:ln w="41275">
              <a:solidFill>
                <a:schemeClr val="bg1">
                  <a:lumMod val="50000"/>
                  <a:lumOff val="50000"/>
                </a:schemeClr>
              </a:solidFill>
            </a:ln>
          </c:spPr>
          <c:marker>
            <c:symbol val="none"/>
          </c:marker>
          <c:xVal>
            <c:numRef>
              <c:f>Sheet1!$A$2:$A$23</c:f>
              <c:numCache>
                <c:formatCode>General</c:formatCode>
                <c:ptCount val="22"/>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Sheet1!$E$2:$E$23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88.168999999999983</c:v>
                </c:pt>
                <c:pt idx="14">
                  <c:v>79.076999999999998</c:v>
                </c:pt>
                <c:pt idx="15">
                  <c:v>70.283000000000001</c:v>
                </c:pt>
                <c:pt idx="16">
                  <c:v>61.857999999999997</c:v>
                </c:pt>
                <c:pt idx="17">
                  <c:v>55.148000000000003</c:v>
                </c:pt>
                <c:pt idx="18">
                  <c:v>47.678000000000011</c:v>
                </c:pt>
                <c:pt idx="19">
                  <c:v>41.527000000000001</c:v>
                </c:pt>
                <c:pt idx="20">
                  <c:v>35.556000000000004</c:v>
                </c:pt>
                <c:pt idx="21">
                  <c:v>28.297999999999988</c:v>
                </c:pt>
              </c:numCache>
            </c:numRef>
          </c:yVal>
        </c:ser>
        <c:ser>
          <c:idx val="4"/>
          <c:order val="4"/>
          <c:tx>
            <c:strRef>
              <c:f>Sheet1!$F$1</c:f>
              <c:strCache>
                <c:ptCount val="1"/>
                <c:pt idx="0">
                  <c:v>COPD &gt;65 (N=548)</c:v>
                </c:pt>
              </c:strCache>
            </c:strRef>
          </c:tx>
          <c:spPr>
            <a:ln w="41275">
              <a:solidFill>
                <a:srgbClr val="FFFF00"/>
              </a:solidFill>
            </a:ln>
          </c:spPr>
          <c:marker>
            <c:symbol val="none"/>
          </c:marker>
          <c:xVal>
            <c:numRef>
              <c:f>Sheet1!$A$2:$A$23</c:f>
              <c:numCache>
                <c:formatCode>General</c:formatCode>
                <c:ptCount val="22"/>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Sheet1!$F$2:$F$23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84.533000000000001</c:v>
                </c:pt>
                <c:pt idx="14">
                  <c:v>71.35599999999998</c:v>
                </c:pt>
                <c:pt idx="15">
                  <c:v>61.159000000000006</c:v>
                </c:pt>
                <c:pt idx="16">
                  <c:v>47.954999999999998</c:v>
                </c:pt>
                <c:pt idx="17">
                  <c:v>41.49</c:v>
                </c:pt>
                <c:pt idx="18">
                  <c:v>34.251000000000005</c:v>
                </c:pt>
                <c:pt idx="19">
                  <c:v>29.18</c:v>
                </c:pt>
                <c:pt idx="20">
                  <c:v>23.532</c:v>
                </c:pt>
                <c:pt idx="21">
                  <c:v>19.687000000000001</c:v>
                </c:pt>
              </c:numCache>
            </c:numRef>
          </c:yVal>
        </c:ser>
        <c:ser>
          <c:idx val="5"/>
          <c:order val="5"/>
          <c:tx>
            <c:strRef>
              <c:f>Sheet1!$G$1</c:f>
              <c:strCache>
                <c:ptCount val="1"/>
                <c:pt idx="0">
                  <c:v>IPF &gt;65 (N=715)</c:v>
                </c:pt>
              </c:strCache>
            </c:strRef>
          </c:tx>
          <c:spPr>
            <a:ln w="41275">
              <a:solidFill>
                <a:srgbClr val="FF00FF"/>
              </a:solidFill>
            </a:ln>
          </c:spPr>
          <c:marker>
            <c:symbol val="none"/>
          </c:marker>
          <c:xVal>
            <c:numRef>
              <c:f>Sheet1!$A$2:$A$23</c:f>
              <c:numCache>
                <c:formatCode>General</c:formatCode>
                <c:ptCount val="22"/>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Sheet1!$G$2:$G$23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84.787999999999997</c:v>
                </c:pt>
                <c:pt idx="14">
                  <c:v>74.667999999999992</c:v>
                </c:pt>
                <c:pt idx="15">
                  <c:v>60.729000000000013</c:v>
                </c:pt>
                <c:pt idx="16">
                  <c:v>51.017000000000003</c:v>
                </c:pt>
                <c:pt idx="17">
                  <c:v>45.082000000000001</c:v>
                </c:pt>
                <c:pt idx="18">
                  <c:v>34.472000000000001</c:v>
                </c:pt>
                <c:pt idx="19">
                  <c:v>25.832999999999988</c:v>
                </c:pt>
              </c:numCache>
            </c:numRef>
          </c:yVal>
        </c:ser>
        <c:axId val="191593472"/>
        <c:axId val="191607936"/>
      </c:scatterChart>
      <c:valAx>
        <c:axId val="191593472"/>
        <c:scaling>
          <c:orientation val="minMax"/>
          <c:max val="10"/>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191607936"/>
        <c:crosses val="autoZero"/>
        <c:crossBetween val="midCat"/>
        <c:majorUnit val="1"/>
      </c:valAx>
      <c:valAx>
        <c:axId val="19160793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91593472"/>
        <c:crosses val="autoZero"/>
        <c:crossBetween val="midCat"/>
        <c:majorUnit val="20"/>
      </c:valAx>
      <c:spPr>
        <a:solidFill>
          <a:schemeClr val="bg2"/>
        </a:solidFill>
        <a:ln>
          <a:solidFill>
            <a:schemeClr val="tx1"/>
          </a:solidFill>
        </a:ln>
      </c:spPr>
    </c:plotArea>
    <c:legend>
      <c:legendPos val="r"/>
      <c:layout>
        <c:manualLayout>
          <c:xMode val="edge"/>
          <c:yMode val="edge"/>
          <c:x val="0.10602501567835022"/>
          <c:y val="0.65420337106299209"/>
          <c:w val="0.62715339233038714"/>
          <c:h val="0.1690149278215224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ser>
          <c:idx val="0"/>
          <c:order val="0"/>
          <c:tx>
            <c:strRef>
              <c:f>Sheet1!$B$1</c:f>
              <c:strCache>
                <c:ptCount val="1"/>
                <c:pt idx="0">
                  <c:v>Alpha-1/Single lung (N=1,100)</c:v>
                </c:pt>
              </c:strCache>
            </c:strRef>
          </c:tx>
          <c:spPr>
            <a:ln w="41275">
              <a:solidFill>
                <a:srgbClr val="00FFFF"/>
              </a:solidFill>
            </a:ln>
          </c:spPr>
          <c:marker>
            <c:symbol val="none"/>
          </c:marker>
          <c:xVal>
            <c:numRef>
              <c:f>Sheet1!$A$2:$A$29</c:f>
              <c:numCache>
                <c:formatCode>General</c:formatCode>
                <c:ptCount val="28"/>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92.343999999999994</c:v>
                </c:pt>
                <c:pt idx="2">
                  <c:v>89.498000000000005</c:v>
                </c:pt>
                <c:pt idx="3">
                  <c:v>87.47</c:v>
                </c:pt>
                <c:pt idx="4">
                  <c:v>86.548000000000002</c:v>
                </c:pt>
                <c:pt idx="5">
                  <c:v>85.254000000000005</c:v>
                </c:pt>
                <c:pt idx="6">
                  <c:v>83.867000000000004</c:v>
                </c:pt>
                <c:pt idx="7">
                  <c:v>82.662999999999982</c:v>
                </c:pt>
                <c:pt idx="8">
                  <c:v>81.548000000000002</c:v>
                </c:pt>
                <c:pt idx="9">
                  <c:v>80.712000000000003</c:v>
                </c:pt>
                <c:pt idx="10">
                  <c:v>79.781000000000006</c:v>
                </c:pt>
                <c:pt idx="11">
                  <c:v>78.289000000000001</c:v>
                </c:pt>
                <c:pt idx="12">
                  <c:v>77.634999999999991</c:v>
                </c:pt>
                <c:pt idx="13">
                  <c:v>69.66</c:v>
                </c:pt>
                <c:pt idx="14">
                  <c:v>62.048000000000002</c:v>
                </c:pt>
                <c:pt idx="15">
                  <c:v>56.383999999999993</c:v>
                </c:pt>
                <c:pt idx="16">
                  <c:v>52.325000000000003</c:v>
                </c:pt>
                <c:pt idx="17">
                  <c:v>47.081000000000003</c:v>
                </c:pt>
                <c:pt idx="18">
                  <c:v>42.337000000000003</c:v>
                </c:pt>
                <c:pt idx="19">
                  <c:v>38.47</c:v>
                </c:pt>
                <c:pt idx="20">
                  <c:v>34.338000000000001</c:v>
                </c:pt>
                <c:pt idx="21">
                  <c:v>29.699000000000005</c:v>
                </c:pt>
                <c:pt idx="22">
                  <c:v>25.954999999999988</c:v>
                </c:pt>
                <c:pt idx="23">
                  <c:v>22.24299999999981</c:v>
                </c:pt>
                <c:pt idx="24">
                  <c:v>19.167999999999999</c:v>
                </c:pt>
                <c:pt idx="25">
                  <c:v>16.202000000000002</c:v>
                </c:pt>
                <c:pt idx="26">
                  <c:v>13.986000000000002</c:v>
                </c:pt>
                <c:pt idx="27">
                  <c:v>11.661</c:v>
                </c:pt>
              </c:numCache>
            </c:numRef>
          </c:yVal>
        </c:ser>
        <c:ser>
          <c:idx val="1"/>
          <c:order val="1"/>
          <c:tx>
            <c:strRef>
              <c:f>Sheet1!$C$1</c:f>
              <c:strCache>
                <c:ptCount val="1"/>
                <c:pt idx="0">
                  <c:v>Alpha-1/Double lung (N=1,523)</c:v>
                </c:pt>
              </c:strCache>
            </c:strRef>
          </c:tx>
          <c:spPr>
            <a:ln w="41275">
              <a:solidFill>
                <a:srgbClr val="00FF00"/>
              </a:solidFill>
              <a:prstDash val="solid"/>
            </a:ln>
          </c:spPr>
          <c:marker>
            <c:symbol val="none"/>
          </c:marker>
          <c:xVal>
            <c:numRef>
              <c:f>Sheet1!$A$2:$A$29</c:f>
              <c:numCache>
                <c:formatCode>General</c:formatCode>
                <c:ptCount val="28"/>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94.072999999999979</c:v>
                </c:pt>
                <c:pt idx="2">
                  <c:v>90.35499999999999</c:v>
                </c:pt>
                <c:pt idx="3">
                  <c:v>87.808999999999983</c:v>
                </c:pt>
                <c:pt idx="4">
                  <c:v>86.6</c:v>
                </c:pt>
                <c:pt idx="5">
                  <c:v>85.320999999999998</c:v>
                </c:pt>
                <c:pt idx="6">
                  <c:v>84.308999999999983</c:v>
                </c:pt>
                <c:pt idx="7">
                  <c:v>83.700999999999993</c:v>
                </c:pt>
                <c:pt idx="8">
                  <c:v>83.090999999999994</c:v>
                </c:pt>
                <c:pt idx="9">
                  <c:v>82.277000000000001</c:v>
                </c:pt>
                <c:pt idx="10">
                  <c:v>81.664999999999992</c:v>
                </c:pt>
                <c:pt idx="11">
                  <c:v>81.049000000000007</c:v>
                </c:pt>
                <c:pt idx="12">
                  <c:v>80.082999999999998</c:v>
                </c:pt>
                <c:pt idx="13">
                  <c:v>73.10499999999999</c:v>
                </c:pt>
                <c:pt idx="14">
                  <c:v>68.051999999999992</c:v>
                </c:pt>
                <c:pt idx="15">
                  <c:v>64.155999999999949</c:v>
                </c:pt>
                <c:pt idx="16">
                  <c:v>59.565000000000012</c:v>
                </c:pt>
                <c:pt idx="17">
                  <c:v>54.9</c:v>
                </c:pt>
                <c:pt idx="18">
                  <c:v>51.155000000000001</c:v>
                </c:pt>
                <c:pt idx="19">
                  <c:v>45.838000000000001</c:v>
                </c:pt>
                <c:pt idx="20">
                  <c:v>41.864000000000004</c:v>
                </c:pt>
                <c:pt idx="21">
                  <c:v>38.999000000000002</c:v>
                </c:pt>
                <c:pt idx="22">
                  <c:v>35.742000000000012</c:v>
                </c:pt>
                <c:pt idx="23">
                  <c:v>32.707000000000001</c:v>
                </c:pt>
                <c:pt idx="24">
                  <c:v>28.532</c:v>
                </c:pt>
                <c:pt idx="25">
                  <c:v>24.495999999999889</c:v>
                </c:pt>
                <c:pt idx="26">
                  <c:v>22.791</c:v>
                </c:pt>
                <c:pt idx="27">
                  <c:v>21.777999999999999</c:v>
                </c:pt>
              </c:numCache>
            </c:numRef>
          </c:yVal>
        </c:ser>
        <c:axId val="196413696"/>
        <c:axId val="193016192"/>
      </c:scatterChart>
      <c:valAx>
        <c:axId val="196413696"/>
        <c:scaling>
          <c:orientation val="minMax"/>
          <c:max val="16"/>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193016192"/>
        <c:crosses val="autoZero"/>
        <c:crossBetween val="midCat"/>
        <c:majorUnit val="1"/>
      </c:valAx>
      <c:valAx>
        <c:axId val="19301619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96413696"/>
        <c:crosses val="autoZero"/>
        <c:crossBetween val="midCat"/>
        <c:majorUnit val="20"/>
      </c:valAx>
      <c:spPr>
        <a:solidFill>
          <a:schemeClr val="bg2"/>
        </a:solidFill>
        <a:ln>
          <a:solidFill>
            <a:schemeClr val="tx1"/>
          </a:solidFill>
        </a:ln>
      </c:spPr>
    </c:plotArea>
    <c:legend>
      <c:legendPos val="r"/>
      <c:layout>
        <c:manualLayout>
          <c:xMode val="edge"/>
          <c:yMode val="edge"/>
          <c:x val="0.51162973544236179"/>
          <c:y val="5.1946412948381523E-2"/>
          <c:w val="0.39293510324484393"/>
          <c:h val="0.2053735783027107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2.3958223972003489E-2"/>
          <c:w val="0.88204654727893528"/>
          <c:h val="0.82477471566054961"/>
        </c:manualLayout>
      </c:layout>
      <c:scatterChart>
        <c:scatterStyle val="lineMarker"/>
        <c:ser>
          <c:idx val="0"/>
          <c:order val="0"/>
          <c:tx>
            <c:strRef>
              <c:f>Sheet1!$B$1</c:f>
              <c:strCache>
                <c:ptCount val="1"/>
                <c:pt idx="0">
                  <c:v>Single Lung/&lt;50 (N = 472)</c:v>
                </c:pt>
              </c:strCache>
            </c:strRef>
          </c:tx>
          <c:spPr>
            <a:ln w="41275">
              <a:solidFill>
                <a:srgbClr val="00FFFF"/>
              </a:solidFill>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Sheet1!$B$2:$B$26</c:f>
              <c:numCache>
                <c:formatCode>General</c:formatCode>
                <c:ptCount val="25"/>
                <c:pt idx="0">
                  <c:v>100</c:v>
                </c:pt>
                <c:pt idx="1">
                  <c:v>93.834999999999994</c:v>
                </c:pt>
                <c:pt idx="2">
                  <c:v>92.117999999999995</c:v>
                </c:pt>
                <c:pt idx="3">
                  <c:v>90.396000000000001</c:v>
                </c:pt>
                <c:pt idx="4">
                  <c:v>89.103999999999999</c:v>
                </c:pt>
                <c:pt idx="5">
                  <c:v>87.81</c:v>
                </c:pt>
                <c:pt idx="6">
                  <c:v>87.162999999999997</c:v>
                </c:pt>
                <c:pt idx="7">
                  <c:v>86.730999999999995</c:v>
                </c:pt>
                <c:pt idx="8">
                  <c:v>86.078999999999994</c:v>
                </c:pt>
                <c:pt idx="9">
                  <c:v>85.426000000000002</c:v>
                </c:pt>
                <c:pt idx="10">
                  <c:v>84.772999999999996</c:v>
                </c:pt>
                <c:pt idx="11">
                  <c:v>83.465000000000003</c:v>
                </c:pt>
                <c:pt idx="12">
                  <c:v>82.373000000000005</c:v>
                </c:pt>
                <c:pt idx="13">
                  <c:v>74.408000000000001</c:v>
                </c:pt>
                <c:pt idx="14">
                  <c:v>68.492000000000004</c:v>
                </c:pt>
                <c:pt idx="15">
                  <c:v>61.895000000000003</c:v>
                </c:pt>
                <c:pt idx="16">
                  <c:v>57.768999999999998</c:v>
                </c:pt>
                <c:pt idx="17">
                  <c:v>52.72</c:v>
                </c:pt>
                <c:pt idx="18">
                  <c:v>49.207999999999998</c:v>
                </c:pt>
                <c:pt idx="19">
                  <c:v>46.085000000000001</c:v>
                </c:pt>
                <c:pt idx="20">
                  <c:v>43.671999999999997</c:v>
                </c:pt>
                <c:pt idx="21">
                  <c:v>38.08</c:v>
                </c:pt>
                <c:pt idx="22">
                  <c:v>34.515000000000001</c:v>
                </c:pt>
                <c:pt idx="23">
                  <c:v>30.518000000000001</c:v>
                </c:pt>
                <c:pt idx="24">
                  <c:v>27.92</c:v>
                </c:pt>
              </c:numCache>
            </c:numRef>
          </c:yVal>
        </c:ser>
        <c:ser>
          <c:idx val="1"/>
          <c:order val="1"/>
          <c:tx>
            <c:strRef>
              <c:f>Sheet1!$C$1</c:f>
              <c:strCache>
                <c:ptCount val="1"/>
                <c:pt idx="0">
                  <c:v>Double Lung/&lt;50 (N = 750)</c:v>
                </c:pt>
              </c:strCache>
            </c:strRef>
          </c:tx>
          <c:spPr>
            <a:ln w="41275">
              <a:solidFill>
                <a:srgbClr val="00FF00"/>
              </a:solidFill>
              <a:prstDash val="solid"/>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Sheet1!$C$2:$C$26</c:f>
              <c:numCache>
                <c:formatCode>General</c:formatCode>
                <c:ptCount val="25"/>
                <c:pt idx="0">
                  <c:v>100</c:v>
                </c:pt>
                <c:pt idx="1">
                  <c:v>96.391000000000005</c:v>
                </c:pt>
                <c:pt idx="2">
                  <c:v>93.838999999999999</c:v>
                </c:pt>
                <c:pt idx="3">
                  <c:v>91.677999999999997</c:v>
                </c:pt>
                <c:pt idx="4">
                  <c:v>90.596000000000004</c:v>
                </c:pt>
                <c:pt idx="5">
                  <c:v>89.376000000000005</c:v>
                </c:pt>
                <c:pt idx="6">
                  <c:v>88.153000000000006</c:v>
                </c:pt>
                <c:pt idx="7">
                  <c:v>87.335999999999999</c:v>
                </c:pt>
                <c:pt idx="8">
                  <c:v>86.79</c:v>
                </c:pt>
                <c:pt idx="9">
                  <c:v>85.97</c:v>
                </c:pt>
                <c:pt idx="10">
                  <c:v>85.013000000000005</c:v>
                </c:pt>
                <c:pt idx="11">
                  <c:v>84.602000000000004</c:v>
                </c:pt>
                <c:pt idx="12">
                  <c:v>83.082999999999998</c:v>
                </c:pt>
                <c:pt idx="13">
                  <c:v>76.108000000000004</c:v>
                </c:pt>
                <c:pt idx="14">
                  <c:v>70.631</c:v>
                </c:pt>
                <c:pt idx="15">
                  <c:v>66.025999999999996</c:v>
                </c:pt>
                <c:pt idx="16">
                  <c:v>61.451999999999998</c:v>
                </c:pt>
                <c:pt idx="17">
                  <c:v>57.851999999999997</c:v>
                </c:pt>
                <c:pt idx="18">
                  <c:v>53.841000000000001</c:v>
                </c:pt>
                <c:pt idx="19">
                  <c:v>48.726999999999997</c:v>
                </c:pt>
                <c:pt idx="20">
                  <c:v>45.673000000000002</c:v>
                </c:pt>
                <c:pt idx="21">
                  <c:v>43.363999999999997</c:v>
                </c:pt>
                <c:pt idx="22">
                  <c:v>39.603000000000002</c:v>
                </c:pt>
                <c:pt idx="23">
                  <c:v>37.122999999999998</c:v>
                </c:pt>
                <c:pt idx="24">
                  <c:v>33.377000000000002</c:v>
                </c:pt>
              </c:numCache>
            </c:numRef>
          </c:yVal>
        </c:ser>
        <c:ser>
          <c:idx val="2"/>
          <c:order val="2"/>
          <c:tx>
            <c:strRef>
              <c:f>Sheet1!$D$1</c:f>
              <c:strCache>
                <c:ptCount val="1"/>
                <c:pt idx="0">
                  <c:v>Single Lung/50+  (N = 628)</c:v>
                </c:pt>
              </c:strCache>
            </c:strRef>
          </c:tx>
          <c:spPr>
            <a:ln w="41275">
              <a:solidFill>
                <a:srgbClr val="FF00FF"/>
              </a:solidFill>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Sheet1!$D$2:$D$26</c:f>
              <c:numCache>
                <c:formatCode>General</c:formatCode>
                <c:ptCount val="25"/>
                <c:pt idx="0">
                  <c:v>100</c:v>
                </c:pt>
                <c:pt idx="1">
                  <c:v>91.227000000000004</c:v>
                </c:pt>
                <c:pt idx="2">
                  <c:v>87.536000000000001</c:v>
                </c:pt>
                <c:pt idx="3">
                  <c:v>85.278999999999996</c:v>
                </c:pt>
                <c:pt idx="4">
                  <c:v>84.634</c:v>
                </c:pt>
                <c:pt idx="5">
                  <c:v>83.34</c:v>
                </c:pt>
                <c:pt idx="6">
                  <c:v>81.397999999999996</c:v>
                </c:pt>
                <c:pt idx="7">
                  <c:v>79.614000000000004</c:v>
                </c:pt>
                <c:pt idx="8">
                  <c:v>78.155000000000001</c:v>
                </c:pt>
                <c:pt idx="9">
                  <c:v>77.180999999999997</c:v>
                </c:pt>
                <c:pt idx="10">
                  <c:v>76.043999999999997</c:v>
                </c:pt>
                <c:pt idx="11">
                  <c:v>74.414000000000001</c:v>
                </c:pt>
                <c:pt idx="12">
                  <c:v>74.087999999999994</c:v>
                </c:pt>
                <c:pt idx="13">
                  <c:v>66.102999999999994</c:v>
                </c:pt>
                <c:pt idx="14">
                  <c:v>57.173000000000002</c:v>
                </c:pt>
                <c:pt idx="15">
                  <c:v>52.220999999999997</c:v>
                </c:pt>
                <c:pt idx="16">
                  <c:v>48.201000000000001</c:v>
                </c:pt>
                <c:pt idx="17">
                  <c:v>42.787999999999997</c:v>
                </c:pt>
                <c:pt idx="18">
                  <c:v>37.058999999999997</c:v>
                </c:pt>
                <c:pt idx="19">
                  <c:v>32.594000000000001</c:v>
                </c:pt>
                <c:pt idx="20">
                  <c:v>26.902999999999999</c:v>
                </c:pt>
                <c:pt idx="21">
                  <c:v>22.978000000000002</c:v>
                </c:pt>
                <c:pt idx="22">
                  <c:v>18.914999999999999</c:v>
                </c:pt>
                <c:pt idx="23">
                  <c:v>15.25</c:v>
                </c:pt>
                <c:pt idx="24">
                  <c:v>11.286</c:v>
                </c:pt>
              </c:numCache>
            </c:numRef>
          </c:yVal>
        </c:ser>
        <c:ser>
          <c:idx val="3"/>
          <c:order val="3"/>
          <c:tx>
            <c:strRef>
              <c:f>Sheet1!$E$1</c:f>
              <c:strCache>
                <c:ptCount val="1"/>
                <c:pt idx="0">
                  <c:v>Double Lung/50+ (N = 773)</c:v>
                </c:pt>
              </c:strCache>
            </c:strRef>
          </c:tx>
          <c:spPr>
            <a:ln w="41275">
              <a:solidFill>
                <a:srgbClr val="FFFF00"/>
              </a:solidFill>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Sheet1!$E$2:$E$26</c:f>
              <c:numCache>
                <c:formatCode>General</c:formatCode>
                <c:ptCount val="25"/>
                <c:pt idx="0">
                  <c:v>100</c:v>
                </c:pt>
                <c:pt idx="1">
                  <c:v>91.82</c:v>
                </c:pt>
                <c:pt idx="2">
                  <c:v>86.962000000000003</c:v>
                </c:pt>
                <c:pt idx="3">
                  <c:v>84.037000000000006</c:v>
                </c:pt>
                <c:pt idx="4">
                  <c:v>82.7</c:v>
                </c:pt>
                <c:pt idx="5">
                  <c:v>81.361999999999995</c:v>
                </c:pt>
                <c:pt idx="6">
                  <c:v>80.557000000000002</c:v>
                </c:pt>
                <c:pt idx="7">
                  <c:v>80.155000000000001</c:v>
                </c:pt>
                <c:pt idx="8">
                  <c:v>79.483000000000004</c:v>
                </c:pt>
                <c:pt idx="9">
                  <c:v>78.673000000000002</c:v>
                </c:pt>
                <c:pt idx="10">
                  <c:v>78.403000000000006</c:v>
                </c:pt>
                <c:pt idx="11">
                  <c:v>77.584000000000003</c:v>
                </c:pt>
                <c:pt idx="12">
                  <c:v>77.17</c:v>
                </c:pt>
                <c:pt idx="13">
                  <c:v>70.182000000000002</c:v>
                </c:pt>
                <c:pt idx="14">
                  <c:v>65.569000000000003</c:v>
                </c:pt>
                <c:pt idx="15">
                  <c:v>62.445</c:v>
                </c:pt>
                <c:pt idx="16">
                  <c:v>57.789000000000001</c:v>
                </c:pt>
                <c:pt idx="17">
                  <c:v>51.731999999999999</c:v>
                </c:pt>
                <c:pt idx="18">
                  <c:v>48.302</c:v>
                </c:pt>
                <c:pt idx="19">
                  <c:v>42.591000000000001</c:v>
                </c:pt>
                <c:pt idx="20">
                  <c:v>36.890999999999998</c:v>
                </c:pt>
                <c:pt idx="21">
                  <c:v>32.625999999999998</c:v>
                </c:pt>
                <c:pt idx="22">
                  <c:v>30.238</c:v>
                </c:pt>
                <c:pt idx="23">
                  <c:v>25.294</c:v>
                </c:pt>
                <c:pt idx="24">
                  <c:v>19.018000000000001</c:v>
                </c:pt>
              </c:numCache>
            </c:numRef>
          </c:yVal>
        </c:ser>
        <c:axId val="196417792"/>
        <c:axId val="196440832"/>
      </c:scatterChart>
      <c:valAx>
        <c:axId val="196417792"/>
        <c:scaling>
          <c:orientation val="minMax"/>
          <c:max val="13"/>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196440832"/>
        <c:crosses val="autoZero"/>
        <c:crossBetween val="midCat"/>
        <c:majorUnit val="1"/>
      </c:valAx>
      <c:valAx>
        <c:axId val="19644083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96417792"/>
        <c:crosses val="autoZero"/>
        <c:crossBetween val="midCat"/>
        <c:majorUnit val="20"/>
      </c:valAx>
      <c:spPr>
        <a:solidFill>
          <a:schemeClr val="bg2"/>
        </a:solidFill>
        <a:ln>
          <a:solidFill>
            <a:schemeClr val="tx1"/>
          </a:solidFill>
        </a:ln>
      </c:spPr>
    </c:plotArea>
    <c:legend>
      <c:legendPos val="r"/>
      <c:layout>
        <c:manualLayout>
          <c:xMode val="edge"/>
          <c:yMode val="edge"/>
          <c:x val="0.33611351125357503"/>
          <c:y val="3.5279746281715298E-2"/>
          <c:w val="0.62194690265487884"/>
          <c:h val="0.1998180227471567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ser>
          <c:idx val="0"/>
          <c:order val="0"/>
          <c:tx>
            <c:strRef>
              <c:f>Sheet1!$B$1</c:f>
              <c:strCache>
                <c:ptCount val="1"/>
                <c:pt idx="0">
                  <c:v>COPD/Single lung (N = 7,081)</c:v>
                </c:pt>
              </c:strCache>
            </c:strRef>
          </c:tx>
          <c:spPr>
            <a:ln w="41275">
              <a:solidFill>
                <a:srgbClr val="00FFFF"/>
              </a:solidFill>
            </a:ln>
          </c:spPr>
          <c:marker>
            <c:symbol val="none"/>
          </c:marker>
          <c:xVal>
            <c:numRef>
              <c:f>Sheet1!$A$2:$A$29</c:f>
              <c:numCache>
                <c:formatCode>General</c:formatCode>
                <c:ptCount val="28"/>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94.202000000000012</c:v>
                </c:pt>
                <c:pt idx="2">
                  <c:v>91.937000000000026</c:v>
                </c:pt>
                <c:pt idx="3">
                  <c:v>90.149999999999991</c:v>
                </c:pt>
                <c:pt idx="4">
                  <c:v>88.820999999999998</c:v>
                </c:pt>
                <c:pt idx="5">
                  <c:v>87.822000000000003</c:v>
                </c:pt>
                <c:pt idx="6">
                  <c:v>86.692999999999998</c:v>
                </c:pt>
                <c:pt idx="7">
                  <c:v>85.676999999999978</c:v>
                </c:pt>
                <c:pt idx="8">
                  <c:v>84.877999999999986</c:v>
                </c:pt>
                <c:pt idx="9">
                  <c:v>83.902000000000001</c:v>
                </c:pt>
                <c:pt idx="10">
                  <c:v>82.983000000000004</c:v>
                </c:pt>
                <c:pt idx="11">
                  <c:v>82.236999999999995</c:v>
                </c:pt>
                <c:pt idx="12">
                  <c:v>81.221000000000004</c:v>
                </c:pt>
                <c:pt idx="13">
                  <c:v>71.429000000000002</c:v>
                </c:pt>
                <c:pt idx="14">
                  <c:v>63.46</c:v>
                </c:pt>
                <c:pt idx="15">
                  <c:v>55.899000000000001</c:v>
                </c:pt>
                <c:pt idx="16">
                  <c:v>48.707000000000001</c:v>
                </c:pt>
                <c:pt idx="17">
                  <c:v>41.941000000000003</c:v>
                </c:pt>
                <c:pt idx="18">
                  <c:v>36.35</c:v>
                </c:pt>
                <c:pt idx="19">
                  <c:v>30.867999999999999</c:v>
                </c:pt>
                <c:pt idx="20">
                  <c:v>26.02</c:v>
                </c:pt>
                <c:pt idx="21">
                  <c:v>21.326000000000001</c:v>
                </c:pt>
                <c:pt idx="22">
                  <c:v>17.363</c:v>
                </c:pt>
                <c:pt idx="23">
                  <c:v>14.724</c:v>
                </c:pt>
                <c:pt idx="24">
                  <c:v>11.728</c:v>
                </c:pt>
                <c:pt idx="25">
                  <c:v>9.3080000000000016</c:v>
                </c:pt>
                <c:pt idx="26">
                  <c:v>7.1189999999999856</c:v>
                </c:pt>
                <c:pt idx="27">
                  <c:v>5.0839999999999996</c:v>
                </c:pt>
              </c:numCache>
            </c:numRef>
          </c:yVal>
        </c:ser>
        <c:ser>
          <c:idx val="1"/>
          <c:order val="1"/>
          <c:tx>
            <c:strRef>
              <c:f>Sheet1!$C$1</c:f>
              <c:strCache>
                <c:ptCount val="1"/>
                <c:pt idx="0">
                  <c:v>COPD/Double lung (N = 5,829)</c:v>
                </c:pt>
              </c:strCache>
            </c:strRef>
          </c:tx>
          <c:spPr>
            <a:ln w="41275">
              <a:solidFill>
                <a:srgbClr val="00FF00"/>
              </a:solidFill>
              <a:prstDash val="solid"/>
            </a:ln>
          </c:spPr>
          <c:marker>
            <c:symbol val="none"/>
          </c:marker>
          <c:xVal>
            <c:numRef>
              <c:f>Sheet1!$A$2:$A$29</c:f>
              <c:numCache>
                <c:formatCode>General</c:formatCode>
                <c:ptCount val="28"/>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94.896000000000001</c:v>
                </c:pt>
                <c:pt idx="2">
                  <c:v>92.828000000000003</c:v>
                </c:pt>
                <c:pt idx="3">
                  <c:v>91.724000000000004</c:v>
                </c:pt>
                <c:pt idx="4">
                  <c:v>90.582999999999998</c:v>
                </c:pt>
                <c:pt idx="5">
                  <c:v>89.26</c:v>
                </c:pt>
                <c:pt idx="6">
                  <c:v>88.293999999999997</c:v>
                </c:pt>
                <c:pt idx="7">
                  <c:v>87.057000000000002</c:v>
                </c:pt>
                <c:pt idx="8">
                  <c:v>86.35599999999998</c:v>
                </c:pt>
                <c:pt idx="9">
                  <c:v>85.652999999999949</c:v>
                </c:pt>
                <c:pt idx="10">
                  <c:v>84.748999999999995</c:v>
                </c:pt>
                <c:pt idx="11">
                  <c:v>83.875999999999948</c:v>
                </c:pt>
                <c:pt idx="12">
                  <c:v>83.156999999999982</c:v>
                </c:pt>
                <c:pt idx="13">
                  <c:v>75.504000000000005</c:v>
                </c:pt>
                <c:pt idx="14">
                  <c:v>68.739999999999995</c:v>
                </c:pt>
                <c:pt idx="15">
                  <c:v>63.447000000000003</c:v>
                </c:pt>
                <c:pt idx="16">
                  <c:v>58.135000000000012</c:v>
                </c:pt>
                <c:pt idx="17">
                  <c:v>52.976000000000006</c:v>
                </c:pt>
                <c:pt idx="18">
                  <c:v>48.258000000000003</c:v>
                </c:pt>
                <c:pt idx="19">
                  <c:v>44.198000000000263</c:v>
                </c:pt>
                <c:pt idx="20">
                  <c:v>39.795000000000371</c:v>
                </c:pt>
                <c:pt idx="21">
                  <c:v>35.508000000000003</c:v>
                </c:pt>
                <c:pt idx="22">
                  <c:v>31.884</c:v>
                </c:pt>
                <c:pt idx="23">
                  <c:v>28.526</c:v>
                </c:pt>
                <c:pt idx="24">
                  <c:v>24.548999999999989</c:v>
                </c:pt>
                <c:pt idx="25">
                  <c:v>21.533000000000001</c:v>
                </c:pt>
                <c:pt idx="26">
                  <c:v>20.567999999999987</c:v>
                </c:pt>
                <c:pt idx="27">
                  <c:v>17.053999999999988</c:v>
                </c:pt>
              </c:numCache>
            </c:numRef>
          </c:yVal>
        </c:ser>
        <c:axId val="199537792"/>
        <c:axId val="199539712"/>
      </c:scatterChart>
      <c:valAx>
        <c:axId val="199537792"/>
        <c:scaling>
          <c:orientation val="minMax"/>
          <c:max val="16"/>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199539712"/>
        <c:crosses val="autoZero"/>
        <c:crossBetween val="midCat"/>
        <c:majorUnit val="1"/>
      </c:valAx>
      <c:valAx>
        <c:axId val="19953971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99537792"/>
        <c:crosses val="autoZero"/>
        <c:crossBetween val="midCat"/>
        <c:majorUnit val="20"/>
      </c:valAx>
      <c:spPr>
        <a:solidFill>
          <a:schemeClr val="bg2"/>
        </a:solidFill>
        <a:ln>
          <a:solidFill>
            <a:schemeClr val="tx1"/>
          </a:solidFill>
        </a:ln>
      </c:spPr>
    </c:plotArea>
    <c:legend>
      <c:legendPos val="r"/>
      <c:layout>
        <c:manualLayout>
          <c:xMode val="edge"/>
          <c:yMode val="edge"/>
          <c:x val="0.55587752305298122"/>
          <c:y val="6.5835301837270432E-2"/>
          <c:w val="0.36675516224188792"/>
          <c:h val="0.1942624671916026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2.3958223972003489E-2"/>
          <c:w val="0.88204654727893528"/>
          <c:h val="0.84144138232720911"/>
        </c:manualLayout>
      </c:layout>
      <c:scatterChart>
        <c:scatterStyle val="lineMarker"/>
        <c:ser>
          <c:idx val="0"/>
          <c:order val="0"/>
          <c:tx>
            <c:strRef>
              <c:f>Sheet1!$B$1</c:f>
              <c:strCache>
                <c:ptCount val="1"/>
                <c:pt idx="0">
                  <c:v>Single lung/&lt;50 (N = 815)</c:v>
                </c:pt>
              </c:strCache>
            </c:strRef>
          </c:tx>
          <c:spPr>
            <a:ln w="41275">
              <a:solidFill>
                <a:srgbClr val="00FFFF"/>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94.078999999999994</c:v>
                </c:pt>
                <c:pt idx="2">
                  <c:v>92.212000000000003</c:v>
                </c:pt>
                <c:pt idx="3">
                  <c:v>90.71</c:v>
                </c:pt>
                <c:pt idx="4">
                  <c:v>89.584000000000003</c:v>
                </c:pt>
                <c:pt idx="5">
                  <c:v>88.456000000000003</c:v>
                </c:pt>
                <c:pt idx="6">
                  <c:v>87.203999999999994</c:v>
                </c:pt>
                <c:pt idx="7">
                  <c:v>87.203999999999994</c:v>
                </c:pt>
                <c:pt idx="8">
                  <c:v>86.323999999999998</c:v>
                </c:pt>
                <c:pt idx="9">
                  <c:v>85.569000000000003</c:v>
                </c:pt>
                <c:pt idx="10">
                  <c:v>84.813000000000002</c:v>
                </c:pt>
                <c:pt idx="11">
                  <c:v>84.055000000000007</c:v>
                </c:pt>
                <c:pt idx="12">
                  <c:v>83.042000000000002</c:v>
                </c:pt>
                <c:pt idx="13">
                  <c:v>74.462000000000003</c:v>
                </c:pt>
                <c:pt idx="14">
                  <c:v>66.847999999999999</c:v>
                </c:pt>
                <c:pt idx="15">
                  <c:v>59.936</c:v>
                </c:pt>
                <c:pt idx="16">
                  <c:v>53.695</c:v>
                </c:pt>
                <c:pt idx="17">
                  <c:v>46.320999999999998</c:v>
                </c:pt>
                <c:pt idx="18">
                  <c:v>42.494</c:v>
                </c:pt>
                <c:pt idx="19">
                  <c:v>37.345999999999997</c:v>
                </c:pt>
                <c:pt idx="20">
                  <c:v>33.515000000000001</c:v>
                </c:pt>
                <c:pt idx="21">
                  <c:v>29.555</c:v>
                </c:pt>
                <c:pt idx="22">
                  <c:v>23.440999999999999</c:v>
                </c:pt>
                <c:pt idx="23">
                  <c:v>21.513000000000002</c:v>
                </c:pt>
                <c:pt idx="24">
                  <c:v>18.931000000000001</c:v>
                </c:pt>
                <c:pt idx="25">
                  <c:v>18.195</c:v>
                </c:pt>
                <c:pt idx="26">
                  <c:v>15.811999999999999</c:v>
                </c:pt>
                <c:pt idx="27">
                  <c:v>12.57</c:v>
                </c:pt>
              </c:numCache>
            </c:numRef>
          </c:yVal>
        </c:ser>
        <c:ser>
          <c:idx val="1"/>
          <c:order val="1"/>
          <c:tx>
            <c:strRef>
              <c:f>Sheet1!$C$1</c:f>
              <c:strCache>
                <c:ptCount val="1"/>
                <c:pt idx="0">
                  <c:v>Double lung /&lt;50(N = 1,156)</c:v>
                </c:pt>
              </c:strCache>
            </c:strRef>
          </c:tx>
          <c:spPr>
            <a:ln w="41275">
              <a:solidFill>
                <a:srgbClr val="00FF00"/>
              </a:solidFill>
              <a:prstDash val="solid"/>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94.277000000000001</c:v>
                </c:pt>
                <c:pt idx="2">
                  <c:v>92.766000000000005</c:v>
                </c:pt>
                <c:pt idx="3">
                  <c:v>91.869</c:v>
                </c:pt>
                <c:pt idx="4">
                  <c:v>91.058999999999997</c:v>
                </c:pt>
                <c:pt idx="5">
                  <c:v>90.066999999999993</c:v>
                </c:pt>
                <c:pt idx="6">
                  <c:v>89.073999999999998</c:v>
                </c:pt>
                <c:pt idx="7">
                  <c:v>87.536000000000001</c:v>
                </c:pt>
                <c:pt idx="8">
                  <c:v>86.991</c:v>
                </c:pt>
                <c:pt idx="9">
                  <c:v>86.265000000000001</c:v>
                </c:pt>
                <c:pt idx="10">
                  <c:v>85.445999999999998</c:v>
                </c:pt>
                <c:pt idx="11">
                  <c:v>84.438000000000002</c:v>
                </c:pt>
                <c:pt idx="12">
                  <c:v>83.79</c:v>
                </c:pt>
                <c:pt idx="13">
                  <c:v>76.38</c:v>
                </c:pt>
                <c:pt idx="14">
                  <c:v>70.537000000000006</c:v>
                </c:pt>
                <c:pt idx="15">
                  <c:v>65.072000000000003</c:v>
                </c:pt>
                <c:pt idx="16">
                  <c:v>61.234000000000002</c:v>
                </c:pt>
                <c:pt idx="17">
                  <c:v>56.671999999999997</c:v>
                </c:pt>
                <c:pt idx="18">
                  <c:v>52.357999999999997</c:v>
                </c:pt>
                <c:pt idx="19">
                  <c:v>49.094000000000001</c:v>
                </c:pt>
                <c:pt idx="20">
                  <c:v>45.247</c:v>
                </c:pt>
                <c:pt idx="21">
                  <c:v>41.436999999999998</c:v>
                </c:pt>
                <c:pt idx="22">
                  <c:v>39.058999999999997</c:v>
                </c:pt>
                <c:pt idx="23">
                  <c:v>34.701999999999998</c:v>
                </c:pt>
                <c:pt idx="24">
                  <c:v>30.844000000000001</c:v>
                </c:pt>
                <c:pt idx="25">
                  <c:v>27.84</c:v>
                </c:pt>
                <c:pt idx="26">
                  <c:v>25.797000000000001</c:v>
                </c:pt>
                <c:pt idx="27">
                  <c:v>19.12</c:v>
                </c:pt>
              </c:numCache>
            </c:numRef>
          </c:yVal>
        </c:ser>
        <c:ser>
          <c:idx val="2"/>
          <c:order val="2"/>
          <c:tx>
            <c:strRef>
              <c:f>Sheet1!$D$1</c:f>
              <c:strCache>
                <c:ptCount val="1"/>
                <c:pt idx="0">
                  <c:v>Single lung/50+ (N = 6,266)</c:v>
                </c:pt>
              </c:strCache>
            </c:strRef>
          </c:tx>
          <c:spPr>
            <a:ln w="41275">
              <a:solidFill>
                <a:srgbClr val="FF00FF"/>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Sheet1!$D$2:$D$29</c:f>
              <c:numCache>
                <c:formatCode>General</c:formatCode>
                <c:ptCount val="28"/>
                <c:pt idx="0">
                  <c:v>100</c:v>
                </c:pt>
                <c:pt idx="1">
                  <c:v>94.218000000000004</c:v>
                </c:pt>
                <c:pt idx="2">
                  <c:v>91.900999999999996</c:v>
                </c:pt>
                <c:pt idx="3">
                  <c:v>90.076999999999998</c:v>
                </c:pt>
                <c:pt idx="4">
                  <c:v>88.721000000000004</c:v>
                </c:pt>
                <c:pt idx="5">
                  <c:v>87.74</c:v>
                </c:pt>
                <c:pt idx="6">
                  <c:v>86.626999999999995</c:v>
                </c:pt>
                <c:pt idx="7">
                  <c:v>85.477999999999994</c:v>
                </c:pt>
                <c:pt idx="8">
                  <c:v>84.688999999999993</c:v>
                </c:pt>
                <c:pt idx="9">
                  <c:v>83.683999999999997</c:v>
                </c:pt>
                <c:pt idx="10">
                  <c:v>82.742999999999995</c:v>
                </c:pt>
                <c:pt idx="11">
                  <c:v>81.998999999999995</c:v>
                </c:pt>
                <c:pt idx="12">
                  <c:v>80.983000000000004</c:v>
                </c:pt>
                <c:pt idx="13">
                  <c:v>71.031000000000006</c:v>
                </c:pt>
                <c:pt idx="14">
                  <c:v>63.011000000000003</c:v>
                </c:pt>
                <c:pt idx="15">
                  <c:v>55.356999999999999</c:v>
                </c:pt>
                <c:pt idx="16">
                  <c:v>48.024000000000001</c:v>
                </c:pt>
                <c:pt idx="17">
                  <c:v>41.341999999999999</c:v>
                </c:pt>
                <c:pt idx="18">
                  <c:v>35.47</c:v>
                </c:pt>
                <c:pt idx="19">
                  <c:v>29.917999999999999</c:v>
                </c:pt>
                <c:pt idx="20">
                  <c:v>24.876000000000001</c:v>
                </c:pt>
                <c:pt idx="21">
                  <c:v>20.041</c:v>
                </c:pt>
                <c:pt idx="22">
                  <c:v>16.434000000000001</c:v>
                </c:pt>
                <c:pt idx="23">
                  <c:v>13.621</c:v>
                </c:pt>
                <c:pt idx="24">
                  <c:v>10.491</c:v>
                </c:pt>
                <c:pt idx="25">
                  <c:v>7.5819999999999999</c:v>
                </c:pt>
                <c:pt idx="26">
                  <c:v>5.3689999999999998</c:v>
                </c:pt>
                <c:pt idx="27">
                  <c:v>3.5310000000000001</c:v>
                </c:pt>
              </c:numCache>
            </c:numRef>
          </c:yVal>
        </c:ser>
        <c:ser>
          <c:idx val="3"/>
          <c:order val="3"/>
          <c:tx>
            <c:strRef>
              <c:f>Sheet1!$E$1</c:f>
              <c:strCache>
                <c:ptCount val="1"/>
                <c:pt idx="0">
                  <c:v>Double lung/50+ (N = 4,673)</c:v>
                </c:pt>
              </c:strCache>
            </c:strRef>
          </c:tx>
          <c:spPr>
            <a:ln w="41275">
              <a:solidFill>
                <a:srgbClr val="FFFF00"/>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Sheet1!$E$2:$E$29</c:f>
              <c:numCache>
                <c:formatCode>General</c:formatCode>
                <c:ptCount val="28"/>
                <c:pt idx="0">
                  <c:v>100</c:v>
                </c:pt>
                <c:pt idx="1">
                  <c:v>95.05</c:v>
                </c:pt>
                <c:pt idx="2">
                  <c:v>92.843999999999994</c:v>
                </c:pt>
                <c:pt idx="3">
                  <c:v>91.69</c:v>
                </c:pt>
                <c:pt idx="4">
                  <c:v>90.465999999999994</c:v>
                </c:pt>
                <c:pt idx="5">
                  <c:v>89.061999999999998</c:v>
                </c:pt>
                <c:pt idx="6">
                  <c:v>88.102000000000004</c:v>
                </c:pt>
                <c:pt idx="7">
                  <c:v>86.938999999999993</c:v>
                </c:pt>
                <c:pt idx="8">
                  <c:v>86.198999999999998</c:v>
                </c:pt>
                <c:pt idx="9">
                  <c:v>85.503</c:v>
                </c:pt>
                <c:pt idx="10">
                  <c:v>84.578000000000003</c:v>
                </c:pt>
                <c:pt idx="11">
                  <c:v>83.738</c:v>
                </c:pt>
                <c:pt idx="12">
                  <c:v>83.001000000000005</c:v>
                </c:pt>
                <c:pt idx="13">
                  <c:v>75.286000000000001</c:v>
                </c:pt>
                <c:pt idx="14">
                  <c:v>68.260000000000005</c:v>
                </c:pt>
                <c:pt idx="15">
                  <c:v>63.015000000000001</c:v>
                </c:pt>
                <c:pt idx="16">
                  <c:v>57.231000000000002</c:v>
                </c:pt>
                <c:pt idx="17">
                  <c:v>51.856000000000002</c:v>
                </c:pt>
                <c:pt idx="18">
                  <c:v>46.973999999999997</c:v>
                </c:pt>
                <c:pt idx="19">
                  <c:v>42.567999999999998</c:v>
                </c:pt>
                <c:pt idx="20">
                  <c:v>37.89</c:v>
                </c:pt>
                <c:pt idx="21">
                  <c:v>33.356000000000002</c:v>
                </c:pt>
                <c:pt idx="22">
                  <c:v>29.148</c:v>
                </c:pt>
                <c:pt idx="23">
                  <c:v>26.184999999999999</c:v>
                </c:pt>
                <c:pt idx="24">
                  <c:v>22.027000000000001</c:v>
                </c:pt>
                <c:pt idx="25">
                  <c:v>18.876000000000001</c:v>
                </c:pt>
                <c:pt idx="26">
                  <c:v>18.404</c:v>
                </c:pt>
                <c:pt idx="27">
                  <c:v>16.422000000000001</c:v>
                </c:pt>
              </c:numCache>
            </c:numRef>
          </c:yVal>
        </c:ser>
        <c:axId val="199980928"/>
        <c:axId val="199995392"/>
      </c:scatterChart>
      <c:valAx>
        <c:axId val="199980928"/>
        <c:scaling>
          <c:orientation val="minMax"/>
          <c:max val="16"/>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199995392"/>
        <c:crosses val="autoZero"/>
        <c:crossBetween val="midCat"/>
        <c:majorUnit val="1"/>
      </c:valAx>
      <c:valAx>
        <c:axId val="19999539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99980928"/>
        <c:crosses val="autoZero"/>
        <c:crossBetween val="midCat"/>
        <c:majorUnit val="20"/>
      </c:valAx>
      <c:spPr>
        <a:solidFill>
          <a:schemeClr val="bg2"/>
        </a:solidFill>
        <a:ln>
          <a:solidFill>
            <a:schemeClr val="tx1"/>
          </a:solidFill>
        </a:ln>
      </c:spPr>
    </c:plotArea>
    <c:legend>
      <c:legendPos val="r"/>
      <c:layout>
        <c:manualLayout>
          <c:xMode val="edge"/>
          <c:yMode val="edge"/>
          <c:x val="0.29039079738926438"/>
          <c:y val="6.5835301837270432E-2"/>
          <c:w val="0.65439528023598825"/>
          <c:h val="0.1831513560804899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4.3983034729354484E-2"/>
          <c:w val="0.88622918263535633"/>
          <c:h val="0.74405378675491651"/>
        </c:manualLayout>
      </c:layout>
      <c:barChart>
        <c:barDir val="col"/>
        <c:grouping val="clustered"/>
        <c:ser>
          <c:idx val="0"/>
          <c:order val="0"/>
          <c:tx>
            <c:strRef>
              <c:f>Sheet1!$B$1</c:f>
              <c:strCache>
                <c:ptCount val="1"/>
                <c:pt idx="0">
                  <c:v>2000-2005</c:v>
                </c:pt>
              </c:strCache>
            </c:strRef>
          </c:tx>
          <c:spPr>
            <a:gradFill flip="none" rotWithShape="1">
              <a:gsLst>
                <a:gs pos="0">
                  <a:srgbClr val="009999"/>
                </a:gs>
                <a:gs pos="50000">
                  <a:srgbClr val="66FFFF"/>
                </a:gs>
                <a:gs pos="100000">
                  <a:srgbClr val="009999"/>
                </a:gs>
              </a:gsLst>
              <a:lin ang="10800000" scaled="1"/>
              <a:tileRect/>
            </a:gradFill>
            <a:ln>
              <a:solidFill>
                <a:srgbClr val="000000"/>
              </a:solidFill>
            </a:ln>
          </c:spPr>
          <c:cat>
            <c:strRef>
              <c:f>Sheet1!$A$2:$A$6</c:f>
              <c:strCache>
                <c:ptCount val="5"/>
                <c:pt idx="0">
                  <c:v>66-67</c:v>
                </c:pt>
                <c:pt idx="1">
                  <c:v>68-69</c:v>
                </c:pt>
                <c:pt idx="2">
                  <c:v>70-71</c:v>
                </c:pt>
                <c:pt idx="3">
                  <c:v>72-73</c:v>
                </c:pt>
                <c:pt idx="4">
                  <c:v>74+</c:v>
                </c:pt>
              </c:strCache>
            </c:strRef>
          </c:cat>
          <c:val>
            <c:numRef>
              <c:f>Sheet1!$B$2:$B$6</c:f>
              <c:numCache>
                <c:formatCode>General</c:formatCode>
                <c:ptCount val="5"/>
                <c:pt idx="0">
                  <c:v>1.8248199999999999</c:v>
                </c:pt>
                <c:pt idx="1">
                  <c:v>0.6535400000000029</c:v>
                </c:pt>
                <c:pt idx="2">
                  <c:v>0.24614000000000041</c:v>
                </c:pt>
                <c:pt idx="3">
                  <c:v>5.941000000000031E-2</c:v>
                </c:pt>
                <c:pt idx="4">
                  <c:v>3.3950000000000001E-2</c:v>
                </c:pt>
              </c:numCache>
            </c:numRef>
          </c:val>
        </c:ser>
        <c:ser>
          <c:idx val="1"/>
          <c:order val="1"/>
          <c:tx>
            <c:strRef>
              <c:f>Sheet1!$C$1</c:f>
              <c:strCache>
                <c:ptCount val="1"/>
                <c:pt idx="0">
                  <c:v>2006-6/2012 </c:v>
                </c:pt>
              </c:strCache>
            </c:strRef>
          </c:tx>
          <c:spPr>
            <a:gradFill>
              <a:gsLst>
                <a:gs pos="0">
                  <a:srgbClr val="CC6600"/>
                </a:gs>
                <a:gs pos="50000">
                  <a:srgbClr val="FFC000"/>
                </a:gs>
                <a:gs pos="100000">
                  <a:srgbClr val="CC6600"/>
                </a:gs>
              </a:gsLst>
              <a:lin ang="10800000" scaled="1"/>
            </a:gradFill>
            <a:ln>
              <a:solidFill>
                <a:srgbClr val="000000"/>
              </a:solidFill>
            </a:ln>
          </c:spPr>
          <c:cat>
            <c:strRef>
              <c:f>Sheet1!$A$2:$A$6</c:f>
              <c:strCache>
                <c:ptCount val="5"/>
                <c:pt idx="0">
                  <c:v>66-67</c:v>
                </c:pt>
                <c:pt idx="1">
                  <c:v>68-69</c:v>
                </c:pt>
                <c:pt idx="2">
                  <c:v>70-71</c:v>
                </c:pt>
                <c:pt idx="3">
                  <c:v>72-73</c:v>
                </c:pt>
                <c:pt idx="4">
                  <c:v>74+</c:v>
                </c:pt>
              </c:strCache>
            </c:strRef>
          </c:cat>
          <c:val>
            <c:numRef>
              <c:f>Sheet1!$C$2:$C$6</c:f>
              <c:numCache>
                <c:formatCode>General</c:formatCode>
                <c:ptCount val="5"/>
                <c:pt idx="0">
                  <c:v>4.4305099999999999</c:v>
                </c:pt>
                <c:pt idx="1">
                  <c:v>2.8449599999999977</c:v>
                </c:pt>
                <c:pt idx="2">
                  <c:v>1.3396899999999998</c:v>
                </c:pt>
                <c:pt idx="3">
                  <c:v>0.67235000000000289</c:v>
                </c:pt>
                <c:pt idx="4">
                  <c:v>0.58704999999999996</c:v>
                </c:pt>
              </c:numCache>
            </c:numRef>
          </c:val>
        </c:ser>
        <c:gapWidth val="35"/>
        <c:axId val="107534208"/>
        <c:axId val="119132160"/>
      </c:barChart>
      <c:catAx>
        <c:axId val="107534208"/>
        <c:scaling>
          <c:orientation val="minMax"/>
        </c:scaling>
        <c:axPos val="b"/>
        <c:title>
          <c:tx>
            <c:rich>
              <a:bodyPr/>
              <a:lstStyle/>
              <a:p>
                <a:pPr>
                  <a:defRPr sz="1700"/>
                </a:pPr>
                <a:r>
                  <a:rPr lang="en-US" sz="1700" dirty="0" smtClean="0"/>
                  <a:t>Recipient Age</a:t>
                </a:r>
                <a:endParaRPr lang="en-US" sz="1700" dirty="0"/>
              </a:p>
            </c:rich>
          </c:tx>
          <c:layout/>
        </c:title>
        <c:numFmt formatCode="General" sourceLinked="1"/>
        <c:tickLblPos val="nextTo"/>
        <c:txPr>
          <a:bodyPr rot="0"/>
          <a:lstStyle/>
          <a:p>
            <a:pPr>
              <a:defRPr sz="1500" b="1"/>
            </a:pPr>
            <a:endParaRPr lang="en-US"/>
          </a:p>
        </c:txPr>
        <c:crossAx val="119132160"/>
        <c:crosses val="autoZero"/>
        <c:auto val="1"/>
        <c:lblAlgn val="ctr"/>
        <c:lblOffset val="100"/>
        <c:tickLblSkip val="1"/>
      </c:catAx>
      <c:valAx>
        <c:axId val="119132160"/>
        <c:scaling>
          <c:orientation val="minMax"/>
          <c:max val="10"/>
        </c:scaling>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07534208"/>
        <c:crosses val="autoZero"/>
        <c:crossBetween val="between"/>
        <c:majorUnit val="1"/>
      </c:valAx>
      <c:spPr>
        <a:solidFill>
          <a:schemeClr val="bg2"/>
        </a:solidFill>
        <a:ln>
          <a:solidFill>
            <a:schemeClr val="tx1"/>
          </a:solidFill>
        </a:ln>
      </c:spPr>
    </c:plotArea>
    <c:legend>
      <c:legendPos val="r"/>
      <c:layout>
        <c:manualLayout>
          <c:xMode val="edge"/>
          <c:yMode val="edge"/>
          <c:x val="0.10514145355724352"/>
          <c:y val="7.2873635360797329E-2"/>
          <c:w val="0.32743525422154091"/>
          <c:h val="0.1290292517783103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2.3185378037422752E-2"/>
          <c:w val="0.89089610480105541"/>
          <c:h val="0.837274852362211"/>
        </c:manualLayout>
      </c:layout>
      <c:scatterChart>
        <c:scatterStyle val="lineMarker"/>
        <c:ser>
          <c:idx val="0"/>
          <c:order val="0"/>
          <c:tx>
            <c:strRef>
              <c:f>Sheet1!$B$1</c:f>
              <c:strCache>
                <c:ptCount val="1"/>
                <c:pt idx="0">
                  <c:v>1998-2004 18-49 (N=722)</c:v>
                </c:pt>
              </c:strCache>
            </c:strRef>
          </c:tx>
          <c:spPr>
            <a:ln w="41275">
              <a:solidFill>
                <a:srgbClr val="00FF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Sheet1!$B$2:$B$24</c:f>
              <c:numCache>
                <c:formatCode>General</c:formatCode>
                <c:ptCount val="23"/>
                <c:pt idx="0">
                  <c:v>100</c:v>
                </c:pt>
                <c:pt idx="1">
                  <c:v>94.177999999999983</c:v>
                </c:pt>
                <c:pt idx="2">
                  <c:v>93.046000000000006</c:v>
                </c:pt>
                <c:pt idx="3">
                  <c:v>91.911000000000357</c:v>
                </c:pt>
                <c:pt idx="4">
                  <c:v>91.058999999999983</c:v>
                </c:pt>
                <c:pt idx="5">
                  <c:v>90.490000000000023</c:v>
                </c:pt>
                <c:pt idx="6">
                  <c:v>89.494000000000227</c:v>
                </c:pt>
                <c:pt idx="7">
                  <c:v>88.924999999999997</c:v>
                </c:pt>
                <c:pt idx="8">
                  <c:v>87.926000000000002</c:v>
                </c:pt>
                <c:pt idx="9">
                  <c:v>87.495999999999995</c:v>
                </c:pt>
                <c:pt idx="10">
                  <c:v>86.634999999999991</c:v>
                </c:pt>
                <c:pt idx="11">
                  <c:v>86.058999999999983</c:v>
                </c:pt>
                <c:pt idx="12">
                  <c:v>84.903000000000006</c:v>
                </c:pt>
                <c:pt idx="13">
                  <c:v>78.085999999999999</c:v>
                </c:pt>
                <c:pt idx="14">
                  <c:v>72.170999999999978</c:v>
                </c:pt>
                <c:pt idx="15">
                  <c:v>66.215999999999994</c:v>
                </c:pt>
                <c:pt idx="16">
                  <c:v>61.095000000000013</c:v>
                </c:pt>
                <c:pt idx="17">
                  <c:v>56.313999999999993</c:v>
                </c:pt>
                <c:pt idx="18">
                  <c:v>52.840999999999994</c:v>
                </c:pt>
                <c:pt idx="19">
                  <c:v>48.563000000000002</c:v>
                </c:pt>
                <c:pt idx="20">
                  <c:v>44.143000000000001</c:v>
                </c:pt>
                <c:pt idx="21">
                  <c:v>40.010999999999996</c:v>
                </c:pt>
              </c:numCache>
            </c:numRef>
          </c:yVal>
        </c:ser>
        <c:ser>
          <c:idx val="1"/>
          <c:order val="1"/>
          <c:tx>
            <c:strRef>
              <c:f>Sheet1!$C$1</c:f>
              <c:strCache>
                <c:ptCount val="1"/>
                <c:pt idx="0">
                  <c:v>2005-6/2011 18-49 (N=613)</c:v>
                </c:pt>
              </c:strCache>
            </c:strRef>
          </c:tx>
          <c:spPr>
            <a:ln w="41275">
              <a:solidFill>
                <a:srgbClr val="00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Sheet1!$C$2:$C$24</c:f>
              <c:numCache>
                <c:formatCode>General</c:formatCode>
                <c:ptCount val="23"/>
                <c:pt idx="0">
                  <c:v>100</c:v>
                </c:pt>
                <c:pt idx="1">
                  <c:v>95.070999999999998</c:v>
                </c:pt>
                <c:pt idx="2">
                  <c:v>92.864999999999995</c:v>
                </c:pt>
                <c:pt idx="3">
                  <c:v>91.998000000000005</c:v>
                </c:pt>
                <c:pt idx="4">
                  <c:v>90.953999999999994</c:v>
                </c:pt>
                <c:pt idx="5">
                  <c:v>89.909000000000006</c:v>
                </c:pt>
                <c:pt idx="6">
                  <c:v>89.211000000000027</c:v>
                </c:pt>
                <c:pt idx="7">
                  <c:v>88.337000000000003</c:v>
                </c:pt>
                <c:pt idx="8">
                  <c:v>87.812000000000012</c:v>
                </c:pt>
                <c:pt idx="9">
                  <c:v>87.284999999999997</c:v>
                </c:pt>
                <c:pt idx="10">
                  <c:v>86.581000000000003</c:v>
                </c:pt>
                <c:pt idx="11">
                  <c:v>86.046999999999997</c:v>
                </c:pt>
                <c:pt idx="12">
                  <c:v>86.046999999999997</c:v>
                </c:pt>
                <c:pt idx="13">
                  <c:v>78.651999999999987</c:v>
                </c:pt>
                <c:pt idx="14">
                  <c:v>72.474999999999994</c:v>
                </c:pt>
                <c:pt idx="15">
                  <c:v>67.47</c:v>
                </c:pt>
                <c:pt idx="16">
                  <c:v>65.903999999999996</c:v>
                </c:pt>
                <c:pt idx="17">
                  <c:v>57.133000000000003</c:v>
                </c:pt>
              </c:numCache>
            </c:numRef>
          </c:yVal>
        </c:ser>
        <c:ser>
          <c:idx val="2"/>
          <c:order val="2"/>
          <c:tx>
            <c:strRef>
              <c:f>Sheet1!$D$1</c:f>
              <c:strCache>
                <c:ptCount val="1"/>
                <c:pt idx="0">
                  <c:v>1998-2004 50-65 (N=3,708)</c:v>
                </c:pt>
              </c:strCache>
            </c:strRef>
          </c:tx>
          <c:spPr>
            <a:ln w="41275">
              <a:solidFill>
                <a:srgbClr val="FF00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Sheet1!$D$2:$D$24</c:f>
              <c:numCache>
                <c:formatCode>General</c:formatCode>
                <c:ptCount val="23"/>
                <c:pt idx="0">
                  <c:v>100</c:v>
                </c:pt>
                <c:pt idx="1">
                  <c:v>94.78</c:v>
                </c:pt>
                <c:pt idx="2">
                  <c:v>92.672999999999988</c:v>
                </c:pt>
                <c:pt idx="3">
                  <c:v>91.045000000000002</c:v>
                </c:pt>
                <c:pt idx="4">
                  <c:v>89.634999999999991</c:v>
                </c:pt>
                <c:pt idx="5">
                  <c:v>88.584000000000003</c:v>
                </c:pt>
                <c:pt idx="6">
                  <c:v>87.504000000000005</c:v>
                </c:pt>
                <c:pt idx="7">
                  <c:v>86.506</c:v>
                </c:pt>
                <c:pt idx="8">
                  <c:v>85.952000000000012</c:v>
                </c:pt>
                <c:pt idx="9">
                  <c:v>85.007999999999996</c:v>
                </c:pt>
                <c:pt idx="10">
                  <c:v>84.034999999999997</c:v>
                </c:pt>
                <c:pt idx="11">
                  <c:v>83.227000000000004</c:v>
                </c:pt>
                <c:pt idx="12">
                  <c:v>82.277999999999992</c:v>
                </c:pt>
                <c:pt idx="13">
                  <c:v>73.221999999999994</c:v>
                </c:pt>
                <c:pt idx="14">
                  <c:v>66.007000000000005</c:v>
                </c:pt>
                <c:pt idx="15">
                  <c:v>59.538000000000011</c:v>
                </c:pt>
                <c:pt idx="16">
                  <c:v>52.605000000000011</c:v>
                </c:pt>
                <c:pt idx="17">
                  <c:v>46.403999999999996</c:v>
                </c:pt>
                <c:pt idx="18">
                  <c:v>41.234000000000002</c:v>
                </c:pt>
                <c:pt idx="19">
                  <c:v>36.217000000000006</c:v>
                </c:pt>
                <c:pt idx="20">
                  <c:v>31.193000000000001</c:v>
                </c:pt>
                <c:pt idx="21">
                  <c:v>26.376999999999999</c:v>
                </c:pt>
              </c:numCache>
            </c:numRef>
          </c:yVal>
        </c:ser>
        <c:ser>
          <c:idx val="3"/>
          <c:order val="3"/>
          <c:tx>
            <c:strRef>
              <c:f>Sheet1!$E$1</c:f>
              <c:strCache>
                <c:ptCount val="1"/>
                <c:pt idx="0">
                  <c:v>2005-6/2011 50-65 (N=4,560)</c:v>
                </c:pt>
              </c:strCache>
            </c:strRef>
          </c:tx>
          <c:spPr>
            <a:ln w="41275">
              <a:solidFill>
                <a:schemeClr val="bg1">
                  <a:lumMod val="50000"/>
                  <a:lumOff val="50000"/>
                </a:schemeClr>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Sheet1!$E$2:$E$24</c:f>
              <c:numCache>
                <c:formatCode>General</c:formatCode>
                <c:ptCount val="23"/>
                <c:pt idx="0">
                  <c:v>100</c:v>
                </c:pt>
                <c:pt idx="1">
                  <c:v>95.096000000000004</c:v>
                </c:pt>
                <c:pt idx="2">
                  <c:v>93.23</c:v>
                </c:pt>
                <c:pt idx="3">
                  <c:v>91.881</c:v>
                </c:pt>
                <c:pt idx="4">
                  <c:v>90.733000000000004</c:v>
                </c:pt>
                <c:pt idx="5">
                  <c:v>89.651999999999987</c:v>
                </c:pt>
                <c:pt idx="6">
                  <c:v>88.614999999999995</c:v>
                </c:pt>
                <c:pt idx="7">
                  <c:v>87.664999999999992</c:v>
                </c:pt>
                <c:pt idx="8">
                  <c:v>86.921999999999997</c:v>
                </c:pt>
                <c:pt idx="9">
                  <c:v>86.10599999999998</c:v>
                </c:pt>
                <c:pt idx="10">
                  <c:v>85.217000000000027</c:v>
                </c:pt>
                <c:pt idx="11">
                  <c:v>84.531999999999996</c:v>
                </c:pt>
                <c:pt idx="12">
                  <c:v>83.784999999999997</c:v>
                </c:pt>
                <c:pt idx="13">
                  <c:v>75.185999999999979</c:v>
                </c:pt>
                <c:pt idx="14">
                  <c:v>68.331999999999994</c:v>
                </c:pt>
                <c:pt idx="15">
                  <c:v>62.296000000000063</c:v>
                </c:pt>
                <c:pt idx="16">
                  <c:v>56.408000000000001</c:v>
                </c:pt>
                <c:pt idx="17">
                  <c:v>50.340999999999994</c:v>
                </c:pt>
              </c:numCache>
            </c:numRef>
          </c:yVal>
        </c:ser>
        <c:ser>
          <c:idx val="4"/>
          <c:order val="4"/>
          <c:tx>
            <c:strRef>
              <c:f>Sheet1!$F$1</c:f>
              <c:strCache>
                <c:ptCount val="1"/>
                <c:pt idx="0">
                  <c:v>1998-2004 &gt;65 (N=148)</c:v>
                </c:pt>
              </c:strCache>
            </c:strRef>
          </c:tx>
          <c:spPr>
            <a:ln w="41275">
              <a:solidFill>
                <a:srgbClr val="FFFF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Sheet1!$F$2:$F$24</c:f>
              <c:numCache>
                <c:formatCode>General</c:formatCode>
                <c:ptCount val="23"/>
                <c:pt idx="0">
                  <c:v>100</c:v>
                </c:pt>
                <c:pt idx="1">
                  <c:v>93.242999999999995</c:v>
                </c:pt>
                <c:pt idx="2">
                  <c:v>90.525999999999982</c:v>
                </c:pt>
                <c:pt idx="3">
                  <c:v>89.153999999999982</c:v>
                </c:pt>
                <c:pt idx="4">
                  <c:v>88.468000000000004</c:v>
                </c:pt>
                <c:pt idx="5">
                  <c:v>87.096999999999994</c:v>
                </c:pt>
                <c:pt idx="6">
                  <c:v>85.724999999999994</c:v>
                </c:pt>
                <c:pt idx="7">
                  <c:v>80.239000000000004</c:v>
                </c:pt>
                <c:pt idx="8">
                  <c:v>78.180999999999983</c:v>
                </c:pt>
                <c:pt idx="9">
                  <c:v>76.81</c:v>
                </c:pt>
                <c:pt idx="10">
                  <c:v>74.751999999999995</c:v>
                </c:pt>
                <c:pt idx="11">
                  <c:v>73.381</c:v>
                </c:pt>
                <c:pt idx="12">
                  <c:v>72.687999999999988</c:v>
                </c:pt>
                <c:pt idx="13">
                  <c:v>62.880999999999993</c:v>
                </c:pt>
                <c:pt idx="14">
                  <c:v>52.162000000000013</c:v>
                </c:pt>
                <c:pt idx="15">
                  <c:v>44.248000000000012</c:v>
                </c:pt>
                <c:pt idx="16">
                  <c:v>36.156000000000006</c:v>
                </c:pt>
                <c:pt idx="17">
                  <c:v>32.467000000000006</c:v>
                </c:pt>
                <c:pt idx="18">
                  <c:v>28.759</c:v>
                </c:pt>
                <c:pt idx="19">
                  <c:v>23.736999999999988</c:v>
                </c:pt>
                <c:pt idx="20">
                  <c:v>20.888999999999989</c:v>
                </c:pt>
                <c:pt idx="21">
                  <c:v>16.792999999999989</c:v>
                </c:pt>
              </c:numCache>
            </c:numRef>
          </c:yVal>
        </c:ser>
        <c:ser>
          <c:idx val="5"/>
          <c:order val="5"/>
          <c:tx>
            <c:strRef>
              <c:f>Sheet1!$G$1</c:f>
              <c:strCache>
                <c:ptCount val="1"/>
                <c:pt idx="0">
                  <c:v>2005-6/2011 &gt;65 (N=548)</c:v>
                </c:pt>
              </c:strCache>
            </c:strRef>
          </c:tx>
          <c:spPr>
            <a:ln w="41275">
              <a:solidFill>
                <a:srgbClr val="FF00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Sheet1!$G$2:$G$24</c:f>
              <c:numCache>
                <c:formatCode>General</c:formatCode>
                <c:ptCount val="23"/>
                <c:pt idx="0">
                  <c:v>100</c:v>
                </c:pt>
                <c:pt idx="1">
                  <c:v>95.978999999999999</c:v>
                </c:pt>
                <c:pt idx="2">
                  <c:v>93.024999999999991</c:v>
                </c:pt>
                <c:pt idx="3">
                  <c:v>91.911000000000357</c:v>
                </c:pt>
                <c:pt idx="4">
                  <c:v>90.611999999999995</c:v>
                </c:pt>
                <c:pt idx="5">
                  <c:v>88.936000000000007</c:v>
                </c:pt>
                <c:pt idx="6">
                  <c:v>88.003</c:v>
                </c:pt>
                <c:pt idx="7">
                  <c:v>86.134</c:v>
                </c:pt>
                <c:pt idx="8">
                  <c:v>85.2</c:v>
                </c:pt>
                <c:pt idx="9">
                  <c:v>84.637</c:v>
                </c:pt>
                <c:pt idx="10">
                  <c:v>83.509</c:v>
                </c:pt>
                <c:pt idx="11">
                  <c:v>82.370999999999981</c:v>
                </c:pt>
                <c:pt idx="12">
                  <c:v>81.037000000000006</c:v>
                </c:pt>
                <c:pt idx="13">
                  <c:v>68.203000000000003</c:v>
                </c:pt>
                <c:pt idx="14">
                  <c:v>57.624000000000002</c:v>
                </c:pt>
                <c:pt idx="15">
                  <c:v>49.823</c:v>
                </c:pt>
                <c:pt idx="16">
                  <c:v>38.579000000000001</c:v>
                </c:pt>
                <c:pt idx="17">
                  <c:v>32.086999999999996</c:v>
                </c:pt>
              </c:numCache>
            </c:numRef>
          </c:yVal>
        </c:ser>
        <c:axId val="201843840"/>
        <c:axId val="201845760"/>
      </c:scatterChart>
      <c:valAx>
        <c:axId val="201843840"/>
        <c:scaling>
          <c:orientation val="minMax"/>
          <c:max val="10"/>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01845760"/>
        <c:crosses val="autoZero"/>
        <c:crossBetween val="midCat"/>
        <c:majorUnit val="1"/>
      </c:valAx>
      <c:valAx>
        <c:axId val="20184576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01843840"/>
        <c:crosses val="autoZero"/>
        <c:crossBetween val="midCat"/>
        <c:majorUnit val="20"/>
      </c:valAx>
      <c:spPr>
        <a:solidFill>
          <a:schemeClr val="bg2"/>
        </a:solidFill>
        <a:ln>
          <a:solidFill>
            <a:schemeClr val="tx1"/>
          </a:solidFill>
        </a:ln>
      </c:spPr>
    </c:plotArea>
    <c:legend>
      <c:legendPos val="r"/>
      <c:layout>
        <c:manualLayout>
          <c:xMode val="edge"/>
          <c:yMode val="edge"/>
          <c:x val="0.10602501567835022"/>
          <c:y val="0.65420337106299209"/>
          <c:w val="0.62715339233038714"/>
          <c:h val="0.1690149278215224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7949736371449164E-2"/>
          <c:y val="2.3185378037422752E-2"/>
          <c:w val="0.89089610480105519"/>
          <c:h val="0.83727485236221122"/>
        </c:manualLayout>
      </c:layout>
      <c:scatterChart>
        <c:scatterStyle val="lineMarker"/>
        <c:ser>
          <c:idx val="0"/>
          <c:order val="0"/>
          <c:tx>
            <c:strRef>
              <c:f>Sheet1!$B$1</c:f>
              <c:strCache>
                <c:ptCount val="1"/>
                <c:pt idx="0">
                  <c:v>1998-2004 18-49 (N=583)</c:v>
                </c:pt>
              </c:strCache>
            </c:strRef>
          </c:tx>
          <c:spPr>
            <a:ln w="41275">
              <a:solidFill>
                <a:srgbClr val="00FF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Sheet1!$B$2:$B$24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91.97</c:v>
                </c:pt>
                <c:pt idx="14">
                  <c:v>85.004000000000005</c:v>
                </c:pt>
                <c:pt idx="15">
                  <c:v>77.989999999999995</c:v>
                </c:pt>
                <c:pt idx="16">
                  <c:v>71.959000000000003</c:v>
                </c:pt>
                <c:pt idx="17">
                  <c:v>66.326999999999998</c:v>
                </c:pt>
                <c:pt idx="18">
                  <c:v>62.236000000000011</c:v>
                </c:pt>
                <c:pt idx="19">
                  <c:v>57.198000000000164</c:v>
                </c:pt>
                <c:pt idx="20">
                  <c:v>51.992000000000012</c:v>
                </c:pt>
                <c:pt idx="21">
                  <c:v>47.125000000000163</c:v>
                </c:pt>
              </c:numCache>
            </c:numRef>
          </c:yVal>
        </c:ser>
        <c:ser>
          <c:idx val="1"/>
          <c:order val="1"/>
          <c:tx>
            <c:strRef>
              <c:f>Sheet1!$C$1</c:f>
              <c:strCache>
                <c:ptCount val="1"/>
                <c:pt idx="0">
                  <c:v>2005-6/2011 18-49 (N=464)</c:v>
                </c:pt>
              </c:strCache>
            </c:strRef>
          </c:tx>
          <c:spPr>
            <a:ln w="41275">
              <a:solidFill>
                <a:srgbClr val="00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Sheet1!$C$2:$C$24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91.406000000000006</c:v>
                </c:pt>
                <c:pt idx="14">
                  <c:v>84.227000000000004</c:v>
                </c:pt>
                <c:pt idx="15">
                  <c:v>78.411000000000357</c:v>
                </c:pt>
                <c:pt idx="16">
                  <c:v>76.59</c:v>
                </c:pt>
                <c:pt idx="17">
                  <c:v>66.397000000000006</c:v>
                </c:pt>
              </c:numCache>
            </c:numRef>
          </c:yVal>
        </c:ser>
        <c:ser>
          <c:idx val="2"/>
          <c:order val="2"/>
          <c:tx>
            <c:strRef>
              <c:f>Sheet1!$D$1</c:f>
              <c:strCache>
                <c:ptCount val="1"/>
                <c:pt idx="0">
                  <c:v>1998-2004 50-65 (N=2,936)</c:v>
                </c:pt>
              </c:strCache>
            </c:strRef>
          </c:tx>
          <c:spPr>
            <a:ln w="41275">
              <a:solidFill>
                <a:srgbClr val="FF00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Sheet1!$D$2:$D$24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88.992999999999995</c:v>
                </c:pt>
                <c:pt idx="14">
                  <c:v>80.224000000000004</c:v>
                </c:pt>
                <c:pt idx="15">
                  <c:v>72.361999999999995</c:v>
                </c:pt>
                <c:pt idx="16">
                  <c:v>63.936</c:v>
                </c:pt>
                <c:pt idx="17">
                  <c:v>56.399000000000001</c:v>
                </c:pt>
                <c:pt idx="18">
                  <c:v>50.115000000000002</c:v>
                </c:pt>
                <c:pt idx="19">
                  <c:v>44.016999999999996</c:v>
                </c:pt>
                <c:pt idx="20">
                  <c:v>37.910999999999994</c:v>
                </c:pt>
                <c:pt idx="21">
                  <c:v>32.059000000000005</c:v>
                </c:pt>
              </c:numCache>
            </c:numRef>
          </c:yVal>
        </c:ser>
        <c:ser>
          <c:idx val="3"/>
          <c:order val="3"/>
          <c:tx>
            <c:strRef>
              <c:f>Sheet1!$E$1</c:f>
              <c:strCache>
                <c:ptCount val="1"/>
                <c:pt idx="0">
                  <c:v>2005-6/2011 50-65 (N=3,383)</c:v>
                </c:pt>
              </c:strCache>
            </c:strRef>
          </c:tx>
          <c:spPr>
            <a:ln w="41275">
              <a:solidFill>
                <a:schemeClr val="bg1">
                  <a:lumMod val="50000"/>
                  <a:lumOff val="50000"/>
                </a:schemeClr>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Sheet1!$E$2:$E$24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89.736999999999995</c:v>
                </c:pt>
                <c:pt idx="14">
                  <c:v>81.557000000000002</c:v>
                </c:pt>
                <c:pt idx="15">
                  <c:v>74.35199999999999</c:v>
                </c:pt>
                <c:pt idx="16">
                  <c:v>67.323999999999998</c:v>
                </c:pt>
                <c:pt idx="17">
                  <c:v>60.083000000000006</c:v>
                </c:pt>
              </c:numCache>
            </c:numRef>
          </c:yVal>
        </c:ser>
        <c:ser>
          <c:idx val="4"/>
          <c:order val="4"/>
          <c:tx>
            <c:strRef>
              <c:f>Sheet1!$F$1</c:f>
              <c:strCache>
                <c:ptCount val="1"/>
                <c:pt idx="0">
                  <c:v>1998-2004 &gt;65 (N=105)</c:v>
                </c:pt>
              </c:strCache>
            </c:strRef>
          </c:tx>
          <c:spPr>
            <a:ln w="41275">
              <a:solidFill>
                <a:srgbClr val="FFFF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Sheet1!$F$2:$F$24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86.507000000000005</c:v>
                </c:pt>
                <c:pt idx="14">
                  <c:v>71.762</c:v>
                </c:pt>
                <c:pt idx="15">
                  <c:v>60.873999999999995</c:v>
                </c:pt>
                <c:pt idx="16">
                  <c:v>49.742000000000012</c:v>
                </c:pt>
                <c:pt idx="17">
                  <c:v>44.666000000000011</c:v>
                </c:pt>
                <c:pt idx="18">
                  <c:v>39.564</c:v>
                </c:pt>
                <c:pt idx="19">
                  <c:v>32.656000000000006</c:v>
                </c:pt>
                <c:pt idx="20">
                  <c:v>28.736999999999988</c:v>
                </c:pt>
                <c:pt idx="21">
                  <c:v>23.102</c:v>
                </c:pt>
              </c:numCache>
            </c:numRef>
          </c:yVal>
        </c:ser>
        <c:ser>
          <c:idx val="5"/>
          <c:order val="5"/>
          <c:tx>
            <c:strRef>
              <c:f>Sheet1!$G$1</c:f>
              <c:strCache>
                <c:ptCount val="1"/>
                <c:pt idx="0">
                  <c:v>2005-6/2011 &gt;65 (N=408)</c:v>
                </c:pt>
              </c:strCache>
            </c:strRef>
          </c:tx>
          <c:spPr>
            <a:ln w="41275">
              <a:solidFill>
                <a:srgbClr val="FF00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Sheet1!$G$2:$G$24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84.164000000000001</c:v>
                </c:pt>
                <c:pt idx="14">
                  <c:v>71.10899999999998</c:v>
                </c:pt>
                <c:pt idx="15">
                  <c:v>61.481999999999999</c:v>
                </c:pt>
                <c:pt idx="16">
                  <c:v>47.607000000000006</c:v>
                </c:pt>
                <c:pt idx="17">
                  <c:v>39.596000000000011</c:v>
                </c:pt>
              </c:numCache>
            </c:numRef>
          </c:yVal>
        </c:ser>
        <c:axId val="202608640"/>
        <c:axId val="202610560"/>
      </c:scatterChart>
      <c:valAx>
        <c:axId val="202608640"/>
        <c:scaling>
          <c:orientation val="minMax"/>
          <c:max val="10"/>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02610560"/>
        <c:crosses val="autoZero"/>
        <c:crossBetween val="midCat"/>
        <c:majorUnit val="1"/>
      </c:valAx>
      <c:valAx>
        <c:axId val="20261056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02608640"/>
        <c:crosses val="autoZero"/>
        <c:crossBetween val="midCat"/>
        <c:majorUnit val="20"/>
      </c:valAx>
      <c:spPr>
        <a:solidFill>
          <a:schemeClr val="bg2"/>
        </a:solidFill>
        <a:ln>
          <a:solidFill>
            <a:schemeClr val="tx1"/>
          </a:solidFill>
        </a:ln>
      </c:spPr>
    </c:plotArea>
    <c:legend>
      <c:legendPos val="r"/>
      <c:layout>
        <c:manualLayout>
          <c:xMode val="edge"/>
          <c:yMode val="edge"/>
          <c:x val="0.10602501567835022"/>
          <c:y val="0.65420337106299209"/>
          <c:w val="0.62715339233038736"/>
          <c:h val="0.1690149278215224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2477471566054961"/>
        </c:manualLayout>
      </c:layout>
      <c:scatterChart>
        <c:scatterStyle val="lineMarker"/>
        <c:ser>
          <c:idx val="0"/>
          <c:order val="0"/>
          <c:tx>
            <c:strRef>
              <c:f>Sheet1!$B$1</c:f>
              <c:strCache>
                <c:ptCount val="1"/>
                <c:pt idx="0">
                  <c:v>COPD/Single lung/1990-1997 (N = 2,035)</c:v>
                </c:pt>
              </c:strCache>
            </c:strRef>
          </c:tx>
          <c:spPr>
            <a:ln w="41275">
              <a:solidFill>
                <a:srgbClr val="FFFF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Sheet1!$B$2:$B$58</c:f>
              <c:numCache>
                <c:formatCode>General</c:formatCode>
                <c:ptCount val="57"/>
                <c:pt idx="0">
                  <c:v>100</c:v>
                </c:pt>
                <c:pt idx="1">
                  <c:v>93.004999999999995</c:v>
                </c:pt>
                <c:pt idx="2">
                  <c:v>90.037999999999997</c:v>
                </c:pt>
                <c:pt idx="3">
                  <c:v>87.861000000000004</c:v>
                </c:pt>
                <c:pt idx="4">
                  <c:v>86.474999999999994</c:v>
                </c:pt>
                <c:pt idx="5">
                  <c:v>85.088999999999999</c:v>
                </c:pt>
                <c:pt idx="6">
                  <c:v>83.9</c:v>
                </c:pt>
                <c:pt idx="7">
                  <c:v>82.759</c:v>
                </c:pt>
                <c:pt idx="8">
                  <c:v>81.667000000000002</c:v>
                </c:pt>
                <c:pt idx="9">
                  <c:v>80.622999999999948</c:v>
                </c:pt>
                <c:pt idx="10">
                  <c:v>79.777999999999992</c:v>
                </c:pt>
                <c:pt idx="11">
                  <c:v>78.834000000000003</c:v>
                </c:pt>
                <c:pt idx="12">
                  <c:v>77.787999999999997</c:v>
                </c:pt>
                <c:pt idx="13">
                  <c:v>75.138999999999982</c:v>
                </c:pt>
                <c:pt idx="14">
                  <c:v>72.881999999999991</c:v>
                </c:pt>
                <c:pt idx="15">
                  <c:v>70.768000000000001</c:v>
                </c:pt>
                <c:pt idx="16">
                  <c:v>68.692999999999998</c:v>
                </c:pt>
                <c:pt idx="17">
                  <c:v>66.245000000000005</c:v>
                </c:pt>
                <c:pt idx="18">
                  <c:v>64.141999999999996</c:v>
                </c:pt>
                <c:pt idx="19">
                  <c:v>62.076000000000001</c:v>
                </c:pt>
                <c:pt idx="20">
                  <c:v>59.480999999999995</c:v>
                </c:pt>
                <c:pt idx="21">
                  <c:v>57.336999999999996</c:v>
                </c:pt>
                <c:pt idx="22">
                  <c:v>54.92</c:v>
                </c:pt>
                <c:pt idx="23">
                  <c:v>52.966000000000001</c:v>
                </c:pt>
                <c:pt idx="24">
                  <c:v>51.375</c:v>
                </c:pt>
                <c:pt idx="25">
                  <c:v>49.768000000000178</c:v>
                </c:pt>
                <c:pt idx="26">
                  <c:v>47.720000000000013</c:v>
                </c:pt>
                <c:pt idx="27">
                  <c:v>45.608000000000011</c:v>
                </c:pt>
                <c:pt idx="28">
                  <c:v>43.921000000000006</c:v>
                </c:pt>
                <c:pt idx="29">
                  <c:v>42.163000000000011</c:v>
                </c:pt>
                <c:pt idx="30">
                  <c:v>40.558</c:v>
                </c:pt>
                <c:pt idx="31">
                  <c:v>38.723000000000013</c:v>
                </c:pt>
                <c:pt idx="32">
                  <c:v>36.660000000000011</c:v>
                </c:pt>
                <c:pt idx="33">
                  <c:v>35.201000000000001</c:v>
                </c:pt>
                <c:pt idx="34">
                  <c:v>33.341999999999999</c:v>
                </c:pt>
                <c:pt idx="35">
                  <c:v>31.759</c:v>
                </c:pt>
                <c:pt idx="36">
                  <c:v>30.795000000000002</c:v>
                </c:pt>
                <c:pt idx="37">
                  <c:v>28.917000000000005</c:v>
                </c:pt>
                <c:pt idx="38">
                  <c:v>28.172999999999988</c:v>
                </c:pt>
                <c:pt idx="39">
                  <c:v>26.905999999999899</c:v>
                </c:pt>
                <c:pt idx="40">
                  <c:v>25.399000000000001</c:v>
                </c:pt>
                <c:pt idx="41">
                  <c:v>24.581999999999987</c:v>
                </c:pt>
                <c:pt idx="42">
                  <c:v>23.702999999999989</c:v>
                </c:pt>
                <c:pt idx="43">
                  <c:v>22.702999999999989</c:v>
                </c:pt>
                <c:pt idx="44">
                  <c:v>21.523</c:v>
                </c:pt>
                <c:pt idx="45">
                  <c:v>20.629000000000001</c:v>
                </c:pt>
                <c:pt idx="46">
                  <c:v>19.482999999999873</c:v>
                </c:pt>
                <c:pt idx="47">
                  <c:v>18.632000000000001</c:v>
                </c:pt>
                <c:pt idx="48">
                  <c:v>17.227</c:v>
                </c:pt>
                <c:pt idx="49">
                  <c:v>16.244</c:v>
                </c:pt>
                <c:pt idx="50">
                  <c:v>15.382000000000026</c:v>
                </c:pt>
                <c:pt idx="51">
                  <c:v>14.451000000000002</c:v>
                </c:pt>
                <c:pt idx="52">
                  <c:v>13.576000000000002</c:v>
                </c:pt>
                <c:pt idx="53">
                  <c:v>13.137999999999998</c:v>
                </c:pt>
                <c:pt idx="54">
                  <c:v>12.762</c:v>
                </c:pt>
                <c:pt idx="55">
                  <c:v>12.447000000000001</c:v>
                </c:pt>
                <c:pt idx="56">
                  <c:v>12.132</c:v>
                </c:pt>
              </c:numCache>
            </c:numRef>
          </c:yVal>
        </c:ser>
        <c:ser>
          <c:idx val="1"/>
          <c:order val="1"/>
          <c:tx>
            <c:strRef>
              <c:f>Sheet1!$C$1</c:f>
              <c:strCache>
                <c:ptCount val="1"/>
                <c:pt idx="0">
                  <c:v>COPD/Single lung/1998-2004 (N = 2,946)</c:v>
                </c:pt>
              </c:strCache>
            </c:strRef>
          </c:tx>
          <c:spPr>
            <a:ln w="41275">
              <a:solidFill>
                <a:srgbClr val="00FF00"/>
              </a:solidFill>
              <a:prstDash val="solid"/>
            </a:ln>
          </c:spPr>
          <c:marker>
            <c:symbol val="none"/>
          </c:marker>
          <c:xVal>
            <c:numRef>
              <c:f>Sheet1!$A$2:$A$58</c:f>
              <c:numCache>
                <c:formatCode>General</c:formatCode>
                <c:ptCount val="57"/>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Sheet1!$C$2:$C$58</c:f>
              <c:numCache>
                <c:formatCode>General</c:formatCode>
                <c:ptCount val="57"/>
                <c:pt idx="0">
                  <c:v>100</c:v>
                </c:pt>
                <c:pt idx="1">
                  <c:v>94.620999999999981</c:v>
                </c:pt>
                <c:pt idx="2">
                  <c:v>92.492999999999995</c:v>
                </c:pt>
                <c:pt idx="3">
                  <c:v>90.733000000000004</c:v>
                </c:pt>
                <c:pt idx="4">
                  <c:v>89.455000000000013</c:v>
                </c:pt>
                <c:pt idx="5">
                  <c:v>88.624999999999986</c:v>
                </c:pt>
                <c:pt idx="6">
                  <c:v>87.587999999999994</c:v>
                </c:pt>
                <c:pt idx="7">
                  <c:v>86.584000000000003</c:v>
                </c:pt>
                <c:pt idx="8">
                  <c:v>85.961000000000027</c:v>
                </c:pt>
                <c:pt idx="9">
                  <c:v>84.885999999999981</c:v>
                </c:pt>
                <c:pt idx="10">
                  <c:v>83.845000000000013</c:v>
                </c:pt>
                <c:pt idx="11">
                  <c:v>83.149999999999991</c:v>
                </c:pt>
                <c:pt idx="12">
                  <c:v>82.103999999999999</c:v>
                </c:pt>
                <c:pt idx="13">
                  <c:v>79.323999999999998</c:v>
                </c:pt>
                <c:pt idx="14">
                  <c:v>77.100999999999999</c:v>
                </c:pt>
                <c:pt idx="15">
                  <c:v>74.874999999999986</c:v>
                </c:pt>
                <c:pt idx="16">
                  <c:v>72.891000000000005</c:v>
                </c:pt>
                <c:pt idx="17">
                  <c:v>70.927999999999997</c:v>
                </c:pt>
                <c:pt idx="18">
                  <c:v>69.099000000000004</c:v>
                </c:pt>
                <c:pt idx="19">
                  <c:v>67.370999999999981</c:v>
                </c:pt>
                <c:pt idx="20">
                  <c:v>65.384</c:v>
                </c:pt>
                <c:pt idx="21">
                  <c:v>63.273000000000003</c:v>
                </c:pt>
                <c:pt idx="22">
                  <c:v>61.777000000000001</c:v>
                </c:pt>
                <c:pt idx="23">
                  <c:v>59.763000000000012</c:v>
                </c:pt>
                <c:pt idx="24">
                  <c:v>57.817999999999998</c:v>
                </c:pt>
                <c:pt idx="25">
                  <c:v>55.927</c:v>
                </c:pt>
                <c:pt idx="26">
                  <c:v>54.028000000000013</c:v>
                </c:pt>
                <c:pt idx="27">
                  <c:v>52.089000000000006</c:v>
                </c:pt>
                <c:pt idx="28">
                  <c:v>50.63</c:v>
                </c:pt>
                <c:pt idx="29">
                  <c:v>49.275000000000013</c:v>
                </c:pt>
                <c:pt idx="30">
                  <c:v>47.383999999999993</c:v>
                </c:pt>
                <c:pt idx="31">
                  <c:v>46.093000000000011</c:v>
                </c:pt>
                <c:pt idx="32">
                  <c:v>44.146000000000001</c:v>
                </c:pt>
                <c:pt idx="33">
                  <c:v>42.878</c:v>
                </c:pt>
                <c:pt idx="34">
                  <c:v>41.254000000000005</c:v>
                </c:pt>
                <c:pt idx="35">
                  <c:v>40.439</c:v>
                </c:pt>
                <c:pt idx="36">
                  <c:v>39.1</c:v>
                </c:pt>
                <c:pt idx="37">
                  <c:v>37.692000000000178</c:v>
                </c:pt>
                <c:pt idx="38">
                  <c:v>36.677</c:v>
                </c:pt>
                <c:pt idx="39">
                  <c:v>35.074000000000005</c:v>
                </c:pt>
                <c:pt idx="40">
                  <c:v>33.898000000000003</c:v>
                </c:pt>
                <c:pt idx="41">
                  <c:v>32.383999999999993</c:v>
                </c:pt>
                <c:pt idx="42">
                  <c:v>31.027999999999999</c:v>
                </c:pt>
                <c:pt idx="43">
                  <c:v>29.792000000000002</c:v>
                </c:pt>
                <c:pt idx="44">
                  <c:v>28.486999999999888</c:v>
                </c:pt>
                <c:pt idx="45">
                  <c:v>27.45</c:v>
                </c:pt>
                <c:pt idx="46">
                  <c:v>25.957000000000001</c:v>
                </c:pt>
                <c:pt idx="47">
                  <c:v>24.867000000000001</c:v>
                </c:pt>
                <c:pt idx="48">
                  <c:v>23.787999999999986</c:v>
                </c:pt>
                <c:pt idx="49">
                  <c:v>23.026</c:v>
                </c:pt>
                <c:pt idx="50">
                  <c:v>21.341000000000001</c:v>
                </c:pt>
                <c:pt idx="51">
                  <c:v>20.597000000000001</c:v>
                </c:pt>
                <c:pt idx="52">
                  <c:v>19.967999999999989</c:v>
                </c:pt>
                <c:pt idx="53">
                  <c:v>18.904999999999987</c:v>
                </c:pt>
                <c:pt idx="54">
                  <c:v>18.14</c:v>
                </c:pt>
                <c:pt idx="55">
                  <c:v>16.670000000000005</c:v>
                </c:pt>
                <c:pt idx="56">
                  <c:v>15.797999999999998</c:v>
                </c:pt>
              </c:numCache>
            </c:numRef>
          </c:yVal>
        </c:ser>
        <c:ser>
          <c:idx val="2"/>
          <c:order val="2"/>
          <c:tx>
            <c:strRef>
              <c:f>Sheet1!$D$1</c:f>
              <c:strCache>
                <c:ptCount val="1"/>
                <c:pt idx="0">
                  <c:v>COPD/Single lung/2005-6/2011 (N = 2,100)</c:v>
                </c:pt>
              </c:strCache>
            </c:strRef>
          </c:tx>
          <c:spPr>
            <a:ln w="41275">
              <a:solidFill>
                <a:srgbClr val="FF00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Sheet1!$D$2:$D$58</c:f>
              <c:numCache>
                <c:formatCode>General</c:formatCode>
                <c:ptCount val="57"/>
                <c:pt idx="0">
                  <c:v>100</c:v>
                </c:pt>
                <c:pt idx="1">
                  <c:v>94.777999999999992</c:v>
                </c:pt>
                <c:pt idx="2">
                  <c:v>93.016000000000005</c:v>
                </c:pt>
                <c:pt idx="3">
                  <c:v>91.578999999999979</c:v>
                </c:pt>
                <c:pt idx="4">
                  <c:v>90.233000000000004</c:v>
                </c:pt>
                <c:pt idx="5">
                  <c:v>89.384</c:v>
                </c:pt>
                <c:pt idx="6">
                  <c:v>88.182999999999979</c:v>
                </c:pt>
                <c:pt idx="7">
                  <c:v>87.275999999999982</c:v>
                </c:pt>
                <c:pt idx="8">
                  <c:v>86.518000000000001</c:v>
                </c:pt>
                <c:pt idx="9">
                  <c:v>85.756</c:v>
                </c:pt>
                <c:pt idx="10">
                  <c:v>84.941000000000429</c:v>
                </c:pt>
                <c:pt idx="11">
                  <c:v>84.324999999999989</c:v>
                </c:pt>
                <c:pt idx="12">
                  <c:v>83.388999999999982</c:v>
                </c:pt>
                <c:pt idx="13">
                  <c:v>79.42</c:v>
                </c:pt>
                <c:pt idx="14">
                  <c:v>76.937000000000026</c:v>
                </c:pt>
                <c:pt idx="15">
                  <c:v>74.206000000000003</c:v>
                </c:pt>
                <c:pt idx="16">
                  <c:v>71.924999999999997</c:v>
                </c:pt>
                <c:pt idx="17">
                  <c:v>69.894000000000005</c:v>
                </c:pt>
                <c:pt idx="18">
                  <c:v>67.812000000000012</c:v>
                </c:pt>
                <c:pt idx="19">
                  <c:v>66.113</c:v>
                </c:pt>
                <c:pt idx="20">
                  <c:v>64.763000000000005</c:v>
                </c:pt>
                <c:pt idx="21">
                  <c:v>62.687000000000005</c:v>
                </c:pt>
                <c:pt idx="22">
                  <c:v>61.665000000000013</c:v>
                </c:pt>
                <c:pt idx="23">
                  <c:v>60.186</c:v>
                </c:pt>
                <c:pt idx="24">
                  <c:v>58.195000000000178</c:v>
                </c:pt>
                <c:pt idx="25">
                  <c:v>56.410999999999994</c:v>
                </c:pt>
                <c:pt idx="26">
                  <c:v>54.816999999999993</c:v>
                </c:pt>
                <c:pt idx="27">
                  <c:v>52.906000000000006</c:v>
                </c:pt>
                <c:pt idx="28">
                  <c:v>51.775000000000013</c:v>
                </c:pt>
                <c:pt idx="29">
                  <c:v>50.384999999999998</c:v>
                </c:pt>
                <c:pt idx="30">
                  <c:v>48.720000000000013</c:v>
                </c:pt>
                <c:pt idx="31">
                  <c:v>47.340999999999994</c:v>
                </c:pt>
                <c:pt idx="32">
                  <c:v>45.793000000000013</c:v>
                </c:pt>
              </c:numCache>
            </c:numRef>
          </c:yVal>
        </c:ser>
        <c:axId val="204368512"/>
        <c:axId val="204374784"/>
      </c:scatterChart>
      <c:valAx>
        <c:axId val="204368512"/>
        <c:scaling>
          <c:orientation val="minMax"/>
          <c:max val="12"/>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04374784"/>
        <c:crosses val="autoZero"/>
        <c:crossBetween val="midCat"/>
        <c:majorUnit val="1"/>
      </c:valAx>
      <c:valAx>
        <c:axId val="20437478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04368512"/>
        <c:crosses val="autoZero"/>
        <c:crossBetween val="midCat"/>
        <c:majorUnit val="20"/>
      </c:valAx>
      <c:spPr>
        <a:solidFill>
          <a:schemeClr val="bg2"/>
        </a:solidFill>
        <a:ln>
          <a:solidFill>
            <a:schemeClr val="tx1"/>
          </a:solidFill>
        </a:ln>
      </c:spPr>
    </c:plotArea>
    <c:legend>
      <c:legendPos val="r"/>
      <c:layout>
        <c:manualLayout>
          <c:xMode val="edge"/>
          <c:yMode val="edge"/>
          <c:x val="0.46885687408543347"/>
          <c:y val="5.1946412948381523E-2"/>
          <c:w val="0.46182159199127126"/>
          <c:h val="0.2497270341207369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581080489938826"/>
        </c:manualLayout>
      </c:layout>
      <c:scatterChart>
        <c:scatterStyle val="lineMarker"/>
        <c:ser>
          <c:idx val="0"/>
          <c:order val="0"/>
          <c:tx>
            <c:strRef>
              <c:f>Sheet1!$B$1</c:f>
              <c:strCache>
                <c:ptCount val="1"/>
                <c:pt idx="0">
                  <c:v>COPD/Double lung/1990-1997 (N = 576)</c:v>
                </c:pt>
              </c:strCache>
            </c:strRef>
          </c:tx>
          <c:spPr>
            <a:ln w="41275">
              <a:solidFill>
                <a:srgbClr val="FFFF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Sheet1!$B$2:$B$58</c:f>
              <c:numCache>
                <c:formatCode>General</c:formatCode>
                <c:ptCount val="57"/>
                <c:pt idx="0">
                  <c:v>100</c:v>
                </c:pt>
                <c:pt idx="1">
                  <c:v>92.337999999999994</c:v>
                </c:pt>
                <c:pt idx="2">
                  <c:v>89.718999999999994</c:v>
                </c:pt>
                <c:pt idx="3">
                  <c:v>89.194999999999993</c:v>
                </c:pt>
                <c:pt idx="4">
                  <c:v>87.97</c:v>
                </c:pt>
                <c:pt idx="5">
                  <c:v>86.393000000000001</c:v>
                </c:pt>
                <c:pt idx="6">
                  <c:v>85.34</c:v>
                </c:pt>
                <c:pt idx="7">
                  <c:v>83.230999999999995</c:v>
                </c:pt>
                <c:pt idx="8">
                  <c:v>82.878999999999948</c:v>
                </c:pt>
                <c:pt idx="9">
                  <c:v>81.997000000000227</c:v>
                </c:pt>
                <c:pt idx="10">
                  <c:v>81.292000000000002</c:v>
                </c:pt>
                <c:pt idx="11">
                  <c:v>80.054000000000002</c:v>
                </c:pt>
                <c:pt idx="12">
                  <c:v>78.994000000000227</c:v>
                </c:pt>
                <c:pt idx="13">
                  <c:v>75.10299999999998</c:v>
                </c:pt>
                <c:pt idx="14">
                  <c:v>73.498000000000005</c:v>
                </c:pt>
                <c:pt idx="15">
                  <c:v>71.527000000000001</c:v>
                </c:pt>
                <c:pt idx="16">
                  <c:v>70.090999999999994</c:v>
                </c:pt>
                <c:pt idx="17">
                  <c:v>68.468999999999994</c:v>
                </c:pt>
                <c:pt idx="18">
                  <c:v>66.295000000000002</c:v>
                </c:pt>
                <c:pt idx="19">
                  <c:v>64.651999999999987</c:v>
                </c:pt>
                <c:pt idx="20">
                  <c:v>63.553000000000004</c:v>
                </c:pt>
                <c:pt idx="21">
                  <c:v>61.522000000000013</c:v>
                </c:pt>
                <c:pt idx="22">
                  <c:v>60.04</c:v>
                </c:pt>
                <c:pt idx="23">
                  <c:v>58.549000000000007</c:v>
                </c:pt>
                <c:pt idx="24">
                  <c:v>56.67</c:v>
                </c:pt>
                <c:pt idx="25">
                  <c:v>56.67</c:v>
                </c:pt>
                <c:pt idx="26">
                  <c:v>54.760000000000012</c:v>
                </c:pt>
                <c:pt idx="27">
                  <c:v>53.033000000000001</c:v>
                </c:pt>
                <c:pt idx="28">
                  <c:v>52.066000000000003</c:v>
                </c:pt>
                <c:pt idx="29">
                  <c:v>51.089000000000006</c:v>
                </c:pt>
                <c:pt idx="30">
                  <c:v>49.513999999999996</c:v>
                </c:pt>
                <c:pt idx="31">
                  <c:v>48.528000000000013</c:v>
                </c:pt>
                <c:pt idx="32">
                  <c:v>47.735000000000063</c:v>
                </c:pt>
                <c:pt idx="33">
                  <c:v>46.938000000000002</c:v>
                </c:pt>
                <c:pt idx="34">
                  <c:v>44.724000000000011</c:v>
                </c:pt>
                <c:pt idx="35">
                  <c:v>43.507000000000005</c:v>
                </c:pt>
                <c:pt idx="36">
                  <c:v>42.694000000000003</c:v>
                </c:pt>
                <c:pt idx="37">
                  <c:v>42.49</c:v>
                </c:pt>
                <c:pt idx="38">
                  <c:v>41.263000000000012</c:v>
                </c:pt>
                <c:pt idx="39">
                  <c:v>40.021000000000001</c:v>
                </c:pt>
                <c:pt idx="40">
                  <c:v>39.191000000000003</c:v>
                </c:pt>
                <c:pt idx="41">
                  <c:v>37.712000000000003</c:v>
                </c:pt>
                <c:pt idx="42">
                  <c:v>36.008000000000003</c:v>
                </c:pt>
                <c:pt idx="43">
                  <c:v>34.94</c:v>
                </c:pt>
                <c:pt idx="44">
                  <c:v>33.221000000000011</c:v>
                </c:pt>
                <c:pt idx="45">
                  <c:v>32.350999999999999</c:v>
                </c:pt>
                <c:pt idx="46">
                  <c:v>31.257999999999999</c:v>
                </c:pt>
                <c:pt idx="47">
                  <c:v>30.382999999999907</c:v>
                </c:pt>
                <c:pt idx="48">
                  <c:v>29.509</c:v>
                </c:pt>
                <c:pt idx="49">
                  <c:v>29.509</c:v>
                </c:pt>
                <c:pt idx="50">
                  <c:v>28.178000000000001</c:v>
                </c:pt>
                <c:pt idx="51">
                  <c:v>27.731999999999999</c:v>
                </c:pt>
                <c:pt idx="52">
                  <c:v>26.838000000000001</c:v>
                </c:pt>
                <c:pt idx="53">
                  <c:v>25.921999999999986</c:v>
                </c:pt>
                <c:pt idx="54">
                  <c:v>25.228000000000002</c:v>
                </c:pt>
                <c:pt idx="55">
                  <c:v>24.764999999999986</c:v>
                </c:pt>
                <c:pt idx="56">
                  <c:v>24.071000000000005</c:v>
                </c:pt>
              </c:numCache>
            </c:numRef>
          </c:yVal>
        </c:ser>
        <c:ser>
          <c:idx val="1"/>
          <c:order val="1"/>
          <c:tx>
            <c:strRef>
              <c:f>Sheet1!$C$1</c:f>
              <c:strCache>
                <c:ptCount val="1"/>
                <c:pt idx="0">
                  <c:v>COPD/Double lung/1998-2004 (N = 1,632)</c:v>
                </c:pt>
              </c:strCache>
            </c:strRef>
          </c:tx>
          <c:spPr>
            <a:ln w="41275">
              <a:solidFill>
                <a:srgbClr val="00FF00"/>
              </a:solidFill>
              <a:prstDash val="solid"/>
            </a:ln>
          </c:spPr>
          <c:marker>
            <c:symbol val="none"/>
          </c:marker>
          <c:xVal>
            <c:numRef>
              <c:f>Sheet1!$A$2:$A$58</c:f>
              <c:numCache>
                <c:formatCode>General</c:formatCode>
                <c:ptCount val="57"/>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Sheet1!$C$2:$C$58</c:f>
              <c:numCache>
                <c:formatCode>General</c:formatCode>
                <c:ptCount val="57"/>
                <c:pt idx="0">
                  <c:v>100</c:v>
                </c:pt>
                <c:pt idx="1">
                  <c:v>94.661000000000001</c:v>
                </c:pt>
                <c:pt idx="2">
                  <c:v>92.97</c:v>
                </c:pt>
                <c:pt idx="3">
                  <c:v>91.826999999999998</c:v>
                </c:pt>
                <c:pt idx="4">
                  <c:v>90.492999999999995</c:v>
                </c:pt>
                <c:pt idx="5">
                  <c:v>89.22</c:v>
                </c:pt>
                <c:pt idx="6">
                  <c:v>88.072999999999979</c:v>
                </c:pt>
                <c:pt idx="7">
                  <c:v>86.861000000000004</c:v>
                </c:pt>
                <c:pt idx="8">
                  <c:v>86.093999999999994</c:v>
                </c:pt>
                <c:pt idx="9">
                  <c:v>85.581999999999994</c:v>
                </c:pt>
                <c:pt idx="10">
                  <c:v>84.682999999999979</c:v>
                </c:pt>
                <c:pt idx="11">
                  <c:v>83.718999999999994</c:v>
                </c:pt>
                <c:pt idx="12">
                  <c:v>82.88</c:v>
                </c:pt>
                <c:pt idx="13">
                  <c:v>80.27</c:v>
                </c:pt>
                <c:pt idx="14">
                  <c:v>78.292000000000002</c:v>
                </c:pt>
                <c:pt idx="15">
                  <c:v>76.64</c:v>
                </c:pt>
                <c:pt idx="16">
                  <c:v>75.043000000000006</c:v>
                </c:pt>
                <c:pt idx="17">
                  <c:v>73.35199999999999</c:v>
                </c:pt>
                <c:pt idx="18">
                  <c:v>71.510999999999996</c:v>
                </c:pt>
                <c:pt idx="19">
                  <c:v>69.938999999999993</c:v>
                </c:pt>
                <c:pt idx="20">
                  <c:v>68.631</c:v>
                </c:pt>
                <c:pt idx="21">
                  <c:v>68.209999999999994</c:v>
                </c:pt>
                <c:pt idx="22">
                  <c:v>66.725999999999999</c:v>
                </c:pt>
                <c:pt idx="23">
                  <c:v>65.449000000000026</c:v>
                </c:pt>
                <c:pt idx="24">
                  <c:v>64.376999999999981</c:v>
                </c:pt>
                <c:pt idx="25">
                  <c:v>62.777000000000001</c:v>
                </c:pt>
                <c:pt idx="26">
                  <c:v>61.535000000000011</c:v>
                </c:pt>
                <c:pt idx="27">
                  <c:v>60.363</c:v>
                </c:pt>
                <c:pt idx="28">
                  <c:v>58.669000000000011</c:v>
                </c:pt>
                <c:pt idx="29">
                  <c:v>57.775000000000013</c:v>
                </c:pt>
                <c:pt idx="30">
                  <c:v>56.207000000000001</c:v>
                </c:pt>
                <c:pt idx="31">
                  <c:v>55.531000000000006</c:v>
                </c:pt>
                <c:pt idx="32">
                  <c:v>53.937000000000005</c:v>
                </c:pt>
                <c:pt idx="33">
                  <c:v>52.635000000000012</c:v>
                </c:pt>
                <c:pt idx="34">
                  <c:v>51.863</c:v>
                </c:pt>
                <c:pt idx="35">
                  <c:v>50.384999999999998</c:v>
                </c:pt>
                <c:pt idx="36">
                  <c:v>49.429000000000002</c:v>
                </c:pt>
                <c:pt idx="37">
                  <c:v>48.344999999999999</c:v>
                </c:pt>
                <c:pt idx="38">
                  <c:v>47.316999999999993</c:v>
                </c:pt>
                <c:pt idx="39">
                  <c:v>46.364000000000004</c:v>
                </c:pt>
                <c:pt idx="40">
                  <c:v>45.204000000000001</c:v>
                </c:pt>
                <c:pt idx="41">
                  <c:v>44.349000000000004</c:v>
                </c:pt>
                <c:pt idx="42">
                  <c:v>43.681000000000004</c:v>
                </c:pt>
                <c:pt idx="43">
                  <c:v>42.876000000000005</c:v>
                </c:pt>
                <c:pt idx="44">
                  <c:v>41.790000000000013</c:v>
                </c:pt>
                <c:pt idx="45">
                  <c:v>40.491</c:v>
                </c:pt>
                <c:pt idx="46">
                  <c:v>39.300999999999995</c:v>
                </c:pt>
                <c:pt idx="47">
                  <c:v>38.215000000000003</c:v>
                </c:pt>
                <c:pt idx="48">
                  <c:v>37.369</c:v>
                </c:pt>
                <c:pt idx="49">
                  <c:v>36.954999999999998</c:v>
                </c:pt>
                <c:pt idx="50">
                  <c:v>36.293000000000013</c:v>
                </c:pt>
                <c:pt idx="51">
                  <c:v>34.929000000000002</c:v>
                </c:pt>
                <c:pt idx="52">
                  <c:v>33.132000000000012</c:v>
                </c:pt>
                <c:pt idx="53">
                  <c:v>32.236000000000011</c:v>
                </c:pt>
                <c:pt idx="54">
                  <c:v>30.952999999999989</c:v>
                </c:pt>
                <c:pt idx="55">
                  <c:v>30.279999999999987</c:v>
                </c:pt>
                <c:pt idx="56">
                  <c:v>29.599</c:v>
                </c:pt>
              </c:numCache>
            </c:numRef>
          </c:yVal>
        </c:ser>
        <c:ser>
          <c:idx val="2"/>
          <c:order val="2"/>
          <c:tx>
            <c:strRef>
              <c:f>Sheet1!$D$1</c:f>
              <c:strCache>
                <c:ptCount val="1"/>
                <c:pt idx="0">
                  <c:v>COPD/Double lung/2005-6/2011 (N = 3,621)</c:v>
                </c:pt>
              </c:strCache>
            </c:strRef>
          </c:tx>
          <c:spPr>
            <a:ln w="41275">
              <a:solidFill>
                <a:srgbClr val="FF00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Sheet1!$D$2:$D$58</c:f>
              <c:numCache>
                <c:formatCode>General</c:formatCode>
                <c:ptCount val="57"/>
                <c:pt idx="0">
                  <c:v>100</c:v>
                </c:pt>
                <c:pt idx="1">
                  <c:v>95.409000000000006</c:v>
                </c:pt>
                <c:pt idx="2">
                  <c:v>93.26</c:v>
                </c:pt>
                <c:pt idx="3">
                  <c:v>92.078999999999979</c:v>
                </c:pt>
                <c:pt idx="4">
                  <c:v>91.039000000000001</c:v>
                </c:pt>
                <c:pt idx="5">
                  <c:v>89.736000000000004</c:v>
                </c:pt>
                <c:pt idx="6">
                  <c:v>88.867000000000004</c:v>
                </c:pt>
                <c:pt idx="7">
                  <c:v>87.762</c:v>
                </c:pt>
                <c:pt idx="8">
                  <c:v>87.034000000000006</c:v>
                </c:pt>
                <c:pt idx="9">
                  <c:v>86.274000000000001</c:v>
                </c:pt>
                <c:pt idx="10">
                  <c:v>85.335999999999999</c:v>
                </c:pt>
                <c:pt idx="11">
                  <c:v>84.565000000000012</c:v>
                </c:pt>
                <c:pt idx="12">
                  <c:v>83.960000000000022</c:v>
                </c:pt>
                <c:pt idx="13">
                  <c:v>81.801000000000002</c:v>
                </c:pt>
                <c:pt idx="14">
                  <c:v>79.941000000000429</c:v>
                </c:pt>
                <c:pt idx="15">
                  <c:v>77.952000000000012</c:v>
                </c:pt>
                <c:pt idx="16">
                  <c:v>76.649999999999991</c:v>
                </c:pt>
                <c:pt idx="17">
                  <c:v>74.494000000000227</c:v>
                </c:pt>
                <c:pt idx="18">
                  <c:v>72.498000000000005</c:v>
                </c:pt>
                <c:pt idx="19">
                  <c:v>71.039000000000001</c:v>
                </c:pt>
                <c:pt idx="20">
                  <c:v>69.638999999999982</c:v>
                </c:pt>
                <c:pt idx="21">
                  <c:v>68.206000000000003</c:v>
                </c:pt>
                <c:pt idx="22">
                  <c:v>66.503</c:v>
                </c:pt>
                <c:pt idx="23">
                  <c:v>65.429000000000002</c:v>
                </c:pt>
                <c:pt idx="24">
                  <c:v>64.046000000000006</c:v>
                </c:pt>
                <c:pt idx="25">
                  <c:v>63.318999999999996</c:v>
                </c:pt>
                <c:pt idx="26">
                  <c:v>62.158000000000001</c:v>
                </c:pt>
                <c:pt idx="27">
                  <c:v>60.639000000000003</c:v>
                </c:pt>
                <c:pt idx="28">
                  <c:v>58.98</c:v>
                </c:pt>
                <c:pt idx="29">
                  <c:v>57.870999999999995</c:v>
                </c:pt>
                <c:pt idx="30">
                  <c:v>56.378</c:v>
                </c:pt>
                <c:pt idx="31">
                  <c:v>54.466000000000001</c:v>
                </c:pt>
                <c:pt idx="32">
                  <c:v>52.425000000000011</c:v>
                </c:pt>
              </c:numCache>
            </c:numRef>
          </c:yVal>
        </c:ser>
        <c:axId val="207923840"/>
        <c:axId val="207938304"/>
      </c:scatterChart>
      <c:valAx>
        <c:axId val="207923840"/>
        <c:scaling>
          <c:orientation val="minMax"/>
          <c:max val="12"/>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07938304"/>
        <c:crosses val="autoZero"/>
        <c:crossBetween val="midCat"/>
        <c:majorUnit val="1"/>
      </c:valAx>
      <c:valAx>
        <c:axId val="20793830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07923840"/>
        <c:crosses val="autoZero"/>
        <c:crossBetween val="midCat"/>
        <c:majorUnit val="20"/>
      </c:valAx>
      <c:spPr>
        <a:solidFill>
          <a:schemeClr val="bg2"/>
        </a:solidFill>
        <a:ln>
          <a:solidFill>
            <a:schemeClr val="tx1"/>
          </a:solidFill>
        </a:ln>
      </c:spPr>
    </c:plotArea>
    <c:legend>
      <c:legendPos val="r"/>
      <c:layout>
        <c:manualLayout>
          <c:xMode val="edge"/>
          <c:yMode val="edge"/>
          <c:x val="0.48655598912968318"/>
          <c:y val="3.5279746281715298E-2"/>
          <c:w val="0.46182159199127126"/>
          <c:h val="0.2663937007874018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2477471566054961"/>
        </c:manualLayout>
      </c:layout>
      <c:scatterChart>
        <c:scatterStyle val="lineMarker"/>
        <c:ser>
          <c:idx val="0"/>
          <c:order val="0"/>
          <c:tx>
            <c:strRef>
              <c:f>Sheet1!$B$1</c:f>
              <c:strCache>
                <c:ptCount val="1"/>
                <c:pt idx="0">
                  <c:v>IPF/Single lung (N=4,920)</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91.465999999999994</c:v>
                </c:pt>
                <c:pt idx="2">
                  <c:v>88.184999999999988</c:v>
                </c:pt>
                <c:pt idx="3">
                  <c:v>85.873999999999981</c:v>
                </c:pt>
                <c:pt idx="4">
                  <c:v>84.435000000000002</c:v>
                </c:pt>
                <c:pt idx="5">
                  <c:v>82.887999999999991</c:v>
                </c:pt>
                <c:pt idx="6">
                  <c:v>81.275999999999982</c:v>
                </c:pt>
                <c:pt idx="7">
                  <c:v>79.846999999999994</c:v>
                </c:pt>
                <c:pt idx="8">
                  <c:v>78.269000000000005</c:v>
                </c:pt>
                <c:pt idx="9">
                  <c:v>77.087000000000003</c:v>
                </c:pt>
                <c:pt idx="10">
                  <c:v>75.84</c:v>
                </c:pt>
                <c:pt idx="11">
                  <c:v>74.799000000000007</c:v>
                </c:pt>
                <c:pt idx="12">
                  <c:v>73.917000000000385</c:v>
                </c:pt>
                <c:pt idx="13">
                  <c:v>63.903999999999996</c:v>
                </c:pt>
                <c:pt idx="14">
                  <c:v>56.699000000000012</c:v>
                </c:pt>
                <c:pt idx="15">
                  <c:v>49.583999999999996</c:v>
                </c:pt>
                <c:pt idx="16">
                  <c:v>43.330999999999996</c:v>
                </c:pt>
                <c:pt idx="17">
                  <c:v>38.257000000000005</c:v>
                </c:pt>
                <c:pt idx="18">
                  <c:v>32.773000000000003</c:v>
                </c:pt>
                <c:pt idx="19">
                  <c:v>28.001000000000001</c:v>
                </c:pt>
                <c:pt idx="20">
                  <c:v>24.143000000000001</c:v>
                </c:pt>
                <c:pt idx="21">
                  <c:v>19.952999999999989</c:v>
                </c:pt>
                <c:pt idx="22">
                  <c:v>16.803000000000001</c:v>
                </c:pt>
                <c:pt idx="23">
                  <c:v>14.445</c:v>
                </c:pt>
                <c:pt idx="24">
                  <c:v>12.143999999999998</c:v>
                </c:pt>
                <c:pt idx="25">
                  <c:v>10.15</c:v>
                </c:pt>
                <c:pt idx="26">
                  <c:v>8.8340000000000014</c:v>
                </c:pt>
              </c:numCache>
            </c:numRef>
          </c:yVal>
        </c:ser>
        <c:ser>
          <c:idx val="1"/>
          <c:order val="1"/>
          <c:tx>
            <c:strRef>
              <c:f>Sheet1!$C$1</c:f>
              <c:strCache>
                <c:ptCount val="1"/>
                <c:pt idx="0">
                  <c:v>IPF/Double lung (N=3,606)</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90.47</c:v>
                </c:pt>
                <c:pt idx="2">
                  <c:v>87.31</c:v>
                </c:pt>
                <c:pt idx="3">
                  <c:v>85.135999999999981</c:v>
                </c:pt>
                <c:pt idx="4">
                  <c:v>83.787999999999997</c:v>
                </c:pt>
                <c:pt idx="5">
                  <c:v>82.263000000000005</c:v>
                </c:pt>
                <c:pt idx="6">
                  <c:v>80.792000000000002</c:v>
                </c:pt>
                <c:pt idx="7">
                  <c:v>79.807000000000002</c:v>
                </c:pt>
                <c:pt idx="8">
                  <c:v>78.730999999999995</c:v>
                </c:pt>
                <c:pt idx="9">
                  <c:v>77.945000000000007</c:v>
                </c:pt>
                <c:pt idx="10">
                  <c:v>76.95</c:v>
                </c:pt>
                <c:pt idx="11">
                  <c:v>76.35899999999998</c:v>
                </c:pt>
                <c:pt idx="12">
                  <c:v>75.695999999999998</c:v>
                </c:pt>
                <c:pt idx="13">
                  <c:v>68.802999999999983</c:v>
                </c:pt>
                <c:pt idx="14">
                  <c:v>63.032000000000011</c:v>
                </c:pt>
                <c:pt idx="15">
                  <c:v>57.621000000000002</c:v>
                </c:pt>
                <c:pt idx="16">
                  <c:v>52.835000000000001</c:v>
                </c:pt>
                <c:pt idx="17">
                  <c:v>49.403000000000006</c:v>
                </c:pt>
                <c:pt idx="18">
                  <c:v>45.468000000000011</c:v>
                </c:pt>
                <c:pt idx="19">
                  <c:v>42.52</c:v>
                </c:pt>
                <c:pt idx="20">
                  <c:v>38.632000000000012</c:v>
                </c:pt>
                <c:pt idx="21">
                  <c:v>34.857999999999997</c:v>
                </c:pt>
                <c:pt idx="22">
                  <c:v>32.445</c:v>
                </c:pt>
                <c:pt idx="23">
                  <c:v>30.405999999999899</c:v>
                </c:pt>
                <c:pt idx="24">
                  <c:v>27.291</c:v>
                </c:pt>
                <c:pt idx="25">
                  <c:v>22.867000000000001</c:v>
                </c:pt>
                <c:pt idx="26">
                  <c:v>19.449000000000002</c:v>
                </c:pt>
              </c:numCache>
            </c:numRef>
          </c:yVal>
        </c:ser>
        <c:axId val="208566144"/>
        <c:axId val="210399232"/>
      </c:scatterChart>
      <c:valAx>
        <c:axId val="208566144"/>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10399232"/>
        <c:crosses val="autoZero"/>
        <c:crossBetween val="midCat"/>
        <c:majorUnit val="1"/>
      </c:valAx>
      <c:valAx>
        <c:axId val="21039923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08566144"/>
        <c:crosses val="autoZero"/>
        <c:crossBetween val="midCat"/>
        <c:majorUnit val="20"/>
      </c:valAx>
      <c:spPr>
        <a:solidFill>
          <a:schemeClr val="bg2"/>
        </a:solidFill>
        <a:ln>
          <a:solidFill>
            <a:schemeClr val="tx1"/>
          </a:solidFill>
        </a:ln>
      </c:spPr>
    </c:plotArea>
    <c:legend>
      <c:legendPos val="r"/>
      <c:layout>
        <c:manualLayout>
          <c:xMode val="edge"/>
          <c:yMode val="edge"/>
          <c:x val="0.58242619561933695"/>
          <c:y val="6.5835301837270432E-2"/>
          <c:w val="0.34315634218289087"/>
          <c:h val="0.1775958005249361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2.3185378037422752E-2"/>
          <c:w val="0.89089610480105597"/>
          <c:h val="0.83727485236221122"/>
        </c:manualLayout>
      </c:layout>
      <c:scatterChart>
        <c:scatterStyle val="lineMarker"/>
        <c:ser>
          <c:idx val="0"/>
          <c:order val="0"/>
          <c:tx>
            <c:strRef>
              <c:f>Sheet1!$B$1</c:f>
              <c:strCache>
                <c:ptCount val="1"/>
                <c:pt idx="0">
                  <c:v>1998-2004 18-49 (N=595)</c:v>
                </c:pt>
              </c:strCache>
            </c:strRef>
          </c:tx>
          <c:spPr>
            <a:ln w="41275">
              <a:solidFill>
                <a:srgbClr val="00FF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Sheet1!$B$2:$B$24</c:f>
              <c:numCache>
                <c:formatCode>General</c:formatCode>
                <c:ptCount val="23"/>
                <c:pt idx="0">
                  <c:v>100</c:v>
                </c:pt>
                <c:pt idx="1">
                  <c:v>89.542000000000002</c:v>
                </c:pt>
                <c:pt idx="2">
                  <c:v>86.10299999999998</c:v>
                </c:pt>
                <c:pt idx="3">
                  <c:v>84.364000000000004</c:v>
                </c:pt>
                <c:pt idx="4">
                  <c:v>83.667000000000002</c:v>
                </c:pt>
                <c:pt idx="5">
                  <c:v>82.271999999999991</c:v>
                </c:pt>
                <c:pt idx="6">
                  <c:v>81.573999999999998</c:v>
                </c:pt>
                <c:pt idx="7">
                  <c:v>80.349000000000004</c:v>
                </c:pt>
                <c:pt idx="8">
                  <c:v>79.298000000000002</c:v>
                </c:pt>
                <c:pt idx="9">
                  <c:v>78.947000000000386</c:v>
                </c:pt>
                <c:pt idx="10">
                  <c:v>77.894000000000005</c:v>
                </c:pt>
                <c:pt idx="11">
                  <c:v>76.662999999999982</c:v>
                </c:pt>
                <c:pt idx="12">
                  <c:v>75.956000000000003</c:v>
                </c:pt>
                <c:pt idx="13">
                  <c:v>68.896000000000001</c:v>
                </c:pt>
                <c:pt idx="14">
                  <c:v>63.222000000000179</c:v>
                </c:pt>
                <c:pt idx="15">
                  <c:v>59.683</c:v>
                </c:pt>
                <c:pt idx="16">
                  <c:v>54.083999999999996</c:v>
                </c:pt>
                <c:pt idx="17">
                  <c:v>50.611000000000004</c:v>
                </c:pt>
                <c:pt idx="18">
                  <c:v>46.27</c:v>
                </c:pt>
                <c:pt idx="19">
                  <c:v>42.435000000000002</c:v>
                </c:pt>
                <c:pt idx="20">
                  <c:v>38.806000000000004</c:v>
                </c:pt>
                <c:pt idx="21">
                  <c:v>36.17</c:v>
                </c:pt>
              </c:numCache>
            </c:numRef>
          </c:yVal>
        </c:ser>
        <c:ser>
          <c:idx val="1"/>
          <c:order val="1"/>
          <c:tx>
            <c:strRef>
              <c:f>Sheet1!$C$1</c:f>
              <c:strCache>
                <c:ptCount val="1"/>
                <c:pt idx="0">
                  <c:v>2005-6/2011 18-49 (N=844)</c:v>
                </c:pt>
              </c:strCache>
            </c:strRef>
          </c:tx>
          <c:spPr>
            <a:ln w="41275">
              <a:solidFill>
                <a:srgbClr val="00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Sheet1!$C$2:$C$24</c:f>
              <c:numCache>
                <c:formatCode>General</c:formatCode>
                <c:ptCount val="23"/>
                <c:pt idx="0">
                  <c:v>100</c:v>
                </c:pt>
                <c:pt idx="1">
                  <c:v>92.153999999999982</c:v>
                </c:pt>
                <c:pt idx="2">
                  <c:v>88.627999999999986</c:v>
                </c:pt>
                <c:pt idx="3">
                  <c:v>87.128999999999948</c:v>
                </c:pt>
                <c:pt idx="4">
                  <c:v>86.122999999999948</c:v>
                </c:pt>
                <c:pt idx="5">
                  <c:v>85.364999999999995</c:v>
                </c:pt>
                <c:pt idx="6">
                  <c:v>84.733999999999995</c:v>
                </c:pt>
                <c:pt idx="7">
                  <c:v>84.096999999999994</c:v>
                </c:pt>
                <c:pt idx="8">
                  <c:v>83.197999999999993</c:v>
                </c:pt>
                <c:pt idx="9">
                  <c:v>82.9410000000004</c:v>
                </c:pt>
                <c:pt idx="10">
                  <c:v>81.777000000000001</c:v>
                </c:pt>
                <c:pt idx="11">
                  <c:v>81.384999999999991</c:v>
                </c:pt>
                <c:pt idx="12">
                  <c:v>80.983999999999995</c:v>
                </c:pt>
                <c:pt idx="13">
                  <c:v>73.228999999999999</c:v>
                </c:pt>
                <c:pt idx="14">
                  <c:v>67.021000000000001</c:v>
                </c:pt>
                <c:pt idx="15">
                  <c:v>62.603000000000002</c:v>
                </c:pt>
                <c:pt idx="16">
                  <c:v>58.835000000000001</c:v>
                </c:pt>
                <c:pt idx="17">
                  <c:v>54.599000000000011</c:v>
                </c:pt>
              </c:numCache>
            </c:numRef>
          </c:yVal>
        </c:ser>
        <c:ser>
          <c:idx val="2"/>
          <c:order val="2"/>
          <c:tx>
            <c:strRef>
              <c:f>Sheet1!$D$1</c:f>
              <c:strCache>
                <c:ptCount val="1"/>
                <c:pt idx="0">
                  <c:v>1998-2004 50-65 (N=1,514)</c:v>
                </c:pt>
              </c:strCache>
            </c:strRef>
          </c:tx>
          <c:spPr>
            <a:ln w="41275">
              <a:solidFill>
                <a:srgbClr val="FF00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Sheet1!$D$2:$D$24</c:f>
              <c:numCache>
                <c:formatCode>General</c:formatCode>
                <c:ptCount val="23"/>
                <c:pt idx="0">
                  <c:v>100</c:v>
                </c:pt>
                <c:pt idx="1">
                  <c:v>89.933999999999997</c:v>
                </c:pt>
                <c:pt idx="2">
                  <c:v>86.052999999999983</c:v>
                </c:pt>
                <c:pt idx="3">
                  <c:v>83.07</c:v>
                </c:pt>
                <c:pt idx="4">
                  <c:v>81.374999999999986</c:v>
                </c:pt>
                <c:pt idx="5">
                  <c:v>79.27</c:v>
                </c:pt>
                <c:pt idx="6">
                  <c:v>77.843000000000004</c:v>
                </c:pt>
                <c:pt idx="7">
                  <c:v>76.073999999999998</c:v>
                </c:pt>
                <c:pt idx="8">
                  <c:v>73.962999999999994</c:v>
                </c:pt>
                <c:pt idx="9">
                  <c:v>72.53</c:v>
                </c:pt>
                <c:pt idx="10">
                  <c:v>71.711000000000027</c:v>
                </c:pt>
                <c:pt idx="11">
                  <c:v>70.888999999999982</c:v>
                </c:pt>
                <c:pt idx="12">
                  <c:v>70.202000000000012</c:v>
                </c:pt>
                <c:pt idx="13">
                  <c:v>62.094000000000001</c:v>
                </c:pt>
                <c:pt idx="14">
                  <c:v>55.919000000000004</c:v>
                </c:pt>
                <c:pt idx="15">
                  <c:v>49.310999999999993</c:v>
                </c:pt>
                <c:pt idx="16">
                  <c:v>42.940999999999995</c:v>
                </c:pt>
                <c:pt idx="17">
                  <c:v>38.276000000000003</c:v>
                </c:pt>
                <c:pt idx="18">
                  <c:v>33.486999999999995</c:v>
                </c:pt>
                <c:pt idx="19">
                  <c:v>29.62</c:v>
                </c:pt>
                <c:pt idx="20">
                  <c:v>25.965999999999884</c:v>
                </c:pt>
                <c:pt idx="21">
                  <c:v>20.763000000000002</c:v>
                </c:pt>
              </c:numCache>
            </c:numRef>
          </c:yVal>
        </c:ser>
        <c:ser>
          <c:idx val="3"/>
          <c:order val="3"/>
          <c:tx>
            <c:strRef>
              <c:f>Sheet1!$E$1</c:f>
              <c:strCache>
                <c:ptCount val="1"/>
                <c:pt idx="0">
                  <c:v>2005-6/2011 50-65 (N=3,401)</c:v>
                </c:pt>
              </c:strCache>
            </c:strRef>
          </c:tx>
          <c:spPr>
            <a:ln w="41275">
              <a:solidFill>
                <a:schemeClr val="bg1">
                  <a:lumMod val="50000"/>
                  <a:lumOff val="50000"/>
                </a:schemeClr>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Sheet1!$E$2:$E$24</c:f>
              <c:numCache>
                <c:formatCode>General</c:formatCode>
                <c:ptCount val="23"/>
                <c:pt idx="0">
                  <c:v>100</c:v>
                </c:pt>
                <c:pt idx="1">
                  <c:v>92.331000000000003</c:v>
                </c:pt>
                <c:pt idx="2">
                  <c:v>89.581000000000003</c:v>
                </c:pt>
                <c:pt idx="3">
                  <c:v>87.498000000000005</c:v>
                </c:pt>
                <c:pt idx="4">
                  <c:v>86.197000000000003</c:v>
                </c:pt>
                <c:pt idx="5">
                  <c:v>84.617000000000004</c:v>
                </c:pt>
                <c:pt idx="6">
                  <c:v>83.065000000000012</c:v>
                </c:pt>
                <c:pt idx="7">
                  <c:v>82.114999999999995</c:v>
                </c:pt>
                <c:pt idx="8">
                  <c:v>80.917000000000357</c:v>
                </c:pt>
                <c:pt idx="9">
                  <c:v>79.900999999999996</c:v>
                </c:pt>
                <c:pt idx="10">
                  <c:v>78.694999999999993</c:v>
                </c:pt>
                <c:pt idx="11">
                  <c:v>77.85199999999999</c:v>
                </c:pt>
                <c:pt idx="12">
                  <c:v>77.054000000000002</c:v>
                </c:pt>
                <c:pt idx="13">
                  <c:v>67.972999999999999</c:v>
                </c:pt>
                <c:pt idx="14">
                  <c:v>61.195000000000164</c:v>
                </c:pt>
                <c:pt idx="15">
                  <c:v>55.134</c:v>
                </c:pt>
                <c:pt idx="16">
                  <c:v>48.973000000000006</c:v>
                </c:pt>
                <c:pt idx="17">
                  <c:v>44.116</c:v>
                </c:pt>
              </c:numCache>
            </c:numRef>
          </c:yVal>
        </c:ser>
        <c:ser>
          <c:idx val="4"/>
          <c:order val="4"/>
          <c:tx>
            <c:strRef>
              <c:f>Sheet1!$F$1</c:f>
              <c:strCache>
                <c:ptCount val="1"/>
                <c:pt idx="0">
                  <c:v>1998-2004&gt;65 (N=106)</c:v>
                </c:pt>
              </c:strCache>
            </c:strRef>
          </c:tx>
          <c:spPr>
            <a:ln w="41275">
              <a:solidFill>
                <a:srgbClr val="FFFF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Sheet1!$F$2:$F$24</c:f>
              <c:numCache>
                <c:formatCode>General</c:formatCode>
                <c:ptCount val="23"/>
                <c:pt idx="0">
                  <c:v>100</c:v>
                </c:pt>
                <c:pt idx="1">
                  <c:v>92.453000000000003</c:v>
                </c:pt>
                <c:pt idx="2">
                  <c:v>88.678999999999988</c:v>
                </c:pt>
                <c:pt idx="3">
                  <c:v>85.849000000000004</c:v>
                </c:pt>
                <c:pt idx="4">
                  <c:v>82.986999999999995</c:v>
                </c:pt>
                <c:pt idx="5">
                  <c:v>81.08</c:v>
                </c:pt>
                <c:pt idx="6">
                  <c:v>80.114000000000004</c:v>
                </c:pt>
                <c:pt idx="7">
                  <c:v>77.218999999999994</c:v>
                </c:pt>
                <c:pt idx="8">
                  <c:v>75.287999999999997</c:v>
                </c:pt>
                <c:pt idx="9">
                  <c:v>74.322999999999979</c:v>
                </c:pt>
                <c:pt idx="10">
                  <c:v>69.497000000000227</c:v>
                </c:pt>
                <c:pt idx="11">
                  <c:v>69.497000000000227</c:v>
                </c:pt>
                <c:pt idx="12">
                  <c:v>68.531999999999996</c:v>
                </c:pt>
                <c:pt idx="13">
                  <c:v>56.541000000000004</c:v>
                </c:pt>
                <c:pt idx="14">
                  <c:v>50.14</c:v>
                </c:pt>
                <c:pt idx="15">
                  <c:v>46.722000000000179</c:v>
                </c:pt>
                <c:pt idx="16">
                  <c:v>43.156000000000006</c:v>
                </c:pt>
                <c:pt idx="17">
                  <c:v>34.764000000000003</c:v>
                </c:pt>
                <c:pt idx="18">
                  <c:v>23.687000000000001</c:v>
                </c:pt>
              </c:numCache>
            </c:numRef>
          </c:yVal>
        </c:ser>
        <c:ser>
          <c:idx val="5"/>
          <c:order val="5"/>
          <c:tx>
            <c:strRef>
              <c:f>Sheet1!$G$1</c:f>
              <c:strCache>
                <c:ptCount val="1"/>
                <c:pt idx="0">
                  <c:v>2005-6/2011 &gt;65 (N=868)</c:v>
                </c:pt>
              </c:strCache>
            </c:strRef>
          </c:tx>
          <c:spPr>
            <a:ln w="41275">
              <a:solidFill>
                <a:srgbClr val="FF00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Sheet1!$G$2:$G$24</c:f>
              <c:numCache>
                <c:formatCode>General</c:formatCode>
                <c:ptCount val="23"/>
                <c:pt idx="0">
                  <c:v>100</c:v>
                </c:pt>
                <c:pt idx="1">
                  <c:v>95.257999999999996</c:v>
                </c:pt>
                <c:pt idx="2">
                  <c:v>94.093000000000004</c:v>
                </c:pt>
                <c:pt idx="3">
                  <c:v>92.10299999999998</c:v>
                </c:pt>
                <c:pt idx="4">
                  <c:v>90.93</c:v>
                </c:pt>
                <c:pt idx="5">
                  <c:v>89.754000000000005</c:v>
                </c:pt>
                <c:pt idx="6">
                  <c:v>87.516999999999996</c:v>
                </c:pt>
                <c:pt idx="7">
                  <c:v>85.391999999999996</c:v>
                </c:pt>
                <c:pt idx="8">
                  <c:v>84.211000000000027</c:v>
                </c:pt>
                <c:pt idx="9">
                  <c:v>83.025999999999982</c:v>
                </c:pt>
                <c:pt idx="10">
                  <c:v>81.717000000000027</c:v>
                </c:pt>
                <c:pt idx="11">
                  <c:v>80.757999999999996</c:v>
                </c:pt>
                <c:pt idx="12">
                  <c:v>79.382999999999981</c:v>
                </c:pt>
                <c:pt idx="13">
                  <c:v>67.831000000000003</c:v>
                </c:pt>
                <c:pt idx="14">
                  <c:v>59.790000000000013</c:v>
                </c:pt>
                <c:pt idx="15">
                  <c:v>47.306000000000004</c:v>
                </c:pt>
                <c:pt idx="16">
                  <c:v>37.864000000000004</c:v>
                </c:pt>
                <c:pt idx="17">
                  <c:v>35.443000000000005</c:v>
                </c:pt>
              </c:numCache>
            </c:numRef>
          </c:yVal>
        </c:ser>
        <c:axId val="211723392"/>
        <c:axId val="211725312"/>
      </c:scatterChart>
      <c:valAx>
        <c:axId val="211723392"/>
        <c:scaling>
          <c:orientation val="minMax"/>
          <c:max val="10"/>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11725312"/>
        <c:crosses val="autoZero"/>
        <c:crossBetween val="midCat"/>
        <c:majorUnit val="1"/>
      </c:valAx>
      <c:valAx>
        <c:axId val="21172531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11723392"/>
        <c:crosses val="autoZero"/>
        <c:crossBetween val="midCat"/>
        <c:majorUnit val="20"/>
      </c:valAx>
      <c:spPr>
        <a:solidFill>
          <a:schemeClr val="bg2"/>
        </a:solidFill>
        <a:ln>
          <a:solidFill>
            <a:schemeClr val="tx1"/>
          </a:solidFill>
        </a:ln>
      </c:spPr>
    </c:plotArea>
    <c:legend>
      <c:legendPos val="r"/>
      <c:layout>
        <c:manualLayout>
          <c:xMode val="edge"/>
          <c:yMode val="edge"/>
          <c:x val="9.7175458156226732E-2"/>
          <c:y val="0.6869902327782843"/>
          <c:w val="0.62715339233038736"/>
          <c:h val="0.1690149278215224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2.3185378037422752E-2"/>
          <c:w val="0.89089610480105497"/>
          <c:h val="0.83727485236221144"/>
        </c:manualLayout>
      </c:layout>
      <c:scatterChart>
        <c:scatterStyle val="lineMarker"/>
        <c:ser>
          <c:idx val="0"/>
          <c:order val="0"/>
          <c:tx>
            <c:strRef>
              <c:f>Sheet1!$B$1</c:f>
              <c:strCache>
                <c:ptCount val="1"/>
                <c:pt idx="0">
                  <c:v>1998-2004 18-49 (N=428)</c:v>
                </c:pt>
              </c:strCache>
            </c:strRef>
          </c:tx>
          <c:spPr>
            <a:ln w="41275">
              <a:solidFill>
                <a:srgbClr val="00FF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Sheet1!$B$2:$B$24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90.705000000000013</c:v>
                </c:pt>
                <c:pt idx="14">
                  <c:v>83.233999999999995</c:v>
                </c:pt>
                <c:pt idx="15">
                  <c:v>78.574999999999989</c:v>
                </c:pt>
                <c:pt idx="16">
                  <c:v>71.203000000000003</c:v>
                </c:pt>
                <c:pt idx="17">
                  <c:v>66.631</c:v>
                </c:pt>
                <c:pt idx="18">
                  <c:v>60.916999999999994</c:v>
                </c:pt>
                <c:pt idx="19">
                  <c:v>55.868000000000002</c:v>
                </c:pt>
                <c:pt idx="20">
                  <c:v>51.09</c:v>
                </c:pt>
                <c:pt idx="21">
                  <c:v>47.620000000000012</c:v>
                </c:pt>
              </c:numCache>
            </c:numRef>
          </c:yVal>
        </c:ser>
        <c:ser>
          <c:idx val="1"/>
          <c:order val="1"/>
          <c:tx>
            <c:strRef>
              <c:f>Sheet1!$C$1</c:f>
              <c:strCache>
                <c:ptCount val="1"/>
                <c:pt idx="0">
                  <c:v>2005-6/2011 18-49 (N=589)</c:v>
                </c:pt>
              </c:strCache>
            </c:strRef>
          </c:tx>
          <c:spPr>
            <a:ln w="41275">
              <a:solidFill>
                <a:srgbClr val="00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Sheet1!$C$2:$C$24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90.424999999999997</c:v>
                </c:pt>
                <c:pt idx="14">
                  <c:v>82.757999999999996</c:v>
                </c:pt>
                <c:pt idx="15">
                  <c:v>77.302999999999983</c:v>
                </c:pt>
                <c:pt idx="16">
                  <c:v>72.650999999999982</c:v>
                </c:pt>
                <c:pt idx="17">
                  <c:v>67.42</c:v>
                </c:pt>
              </c:numCache>
            </c:numRef>
          </c:yVal>
        </c:ser>
        <c:ser>
          <c:idx val="2"/>
          <c:order val="2"/>
          <c:tx>
            <c:strRef>
              <c:f>Sheet1!$D$1</c:f>
              <c:strCache>
                <c:ptCount val="1"/>
                <c:pt idx="0">
                  <c:v>1998-2004 50-65 (N=1,020)</c:v>
                </c:pt>
              </c:strCache>
            </c:strRef>
          </c:tx>
          <c:spPr>
            <a:ln w="41275">
              <a:solidFill>
                <a:srgbClr val="FF00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Sheet1!$D$2:$D$24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88.450999999999993</c:v>
                </c:pt>
                <c:pt idx="14">
                  <c:v>79.654999999999987</c:v>
                </c:pt>
                <c:pt idx="15">
                  <c:v>70.242000000000004</c:v>
                </c:pt>
                <c:pt idx="16">
                  <c:v>61.168000000000013</c:v>
                </c:pt>
                <c:pt idx="17">
                  <c:v>54.522000000000013</c:v>
                </c:pt>
                <c:pt idx="18">
                  <c:v>47.701000000000001</c:v>
                </c:pt>
                <c:pt idx="19">
                  <c:v>42.193000000000012</c:v>
                </c:pt>
                <c:pt idx="20">
                  <c:v>36.986999999999995</c:v>
                </c:pt>
                <c:pt idx="21">
                  <c:v>29.577000000000005</c:v>
                </c:pt>
              </c:numCache>
            </c:numRef>
          </c:yVal>
        </c:ser>
        <c:ser>
          <c:idx val="3"/>
          <c:order val="3"/>
          <c:tx>
            <c:strRef>
              <c:f>Sheet1!$E$1</c:f>
              <c:strCache>
                <c:ptCount val="1"/>
                <c:pt idx="0">
                  <c:v>2005-6/2011 50-65 (N=2,351)</c:v>
                </c:pt>
              </c:strCache>
            </c:strRef>
          </c:tx>
          <c:spPr>
            <a:ln w="41275">
              <a:solidFill>
                <a:schemeClr val="bg1">
                  <a:lumMod val="50000"/>
                  <a:lumOff val="50000"/>
                </a:schemeClr>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Sheet1!$E$2:$E$24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88.215000000000003</c:v>
                </c:pt>
                <c:pt idx="14">
                  <c:v>79.418999999999997</c:v>
                </c:pt>
                <c:pt idx="15">
                  <c:v>71.552999999999983</c:v>
                </c:pt>
                <c:pt idx="16">
                  <c:v>63.556999999999995</c:v>
                </c:pt>
                <c:pt idx="17">
                  <c:v>57.254000000000005</c:v>
                </c:pt>
              </c:numCache>
            </c:numRef>
          </c:yVal>
        </c:ser>
        <c:ser>
          <c:idx val="4"/>
          <c:order val="4"/>
          <c:tx>
            <c:strRef>
              <c:f>Sheet1!$F$1</c:f>
              <c:strCache>
                <c:ptCount val="1"/>
                <c:pt idx="0">
                  <c:v>1998-2004&gt;65 (N=71)</c:v>
                </c:pt>
              </c:strCache>
            </c:strRef>
          </c:tx>
          <c:spPr>
            <a:ln w="41275">
              <a:solidFill>
                <a:srgbClr val="FFFF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Sheet1!$F$2:$F$24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82.504000000000005</c:v>
                </c:pt>
                <c:pt idx="14">
                  <c:v>73.164000000000001</c:v>
                </c:pt>
                <c:pt idx="15">
                  <c:v>68.174999999999983</c:v>
                </c:pt>
                <c:pt idx="16">
                  <c:v>62.972000000000001</c:v>
                </c:pt>
                <c:pt idx="17">
                  <c:v>50.728000000000186</c:v>
                </c:pt>
                <c:pt idx="18">
                  <c:v>34.563000000000002</c:v>
                </c:pt>
              </c:numCache>
            </c:numRef>
          </c:yVal>
        </c:ser>
        <c:ser>
          <c:idx val="5"/>
          <c:order val="5"/>
          <c:tx>
            <c:strRef>
              <c:f>Sheet1!$G$1</c:f>
              <c:strCache>
                <c:ptCount val="1"/>
                <c:pt idx="0">
                  <c:v>2005-6/2011 &gt;65 (N=618)</c:v>
                </c:pt>
              </c:strCache>
            </c:strRef>
          </c:tx>
          <c:spPr>
            <a:ln w="41275">
              <a:solidFill>
                <a:srgbClr val="FF00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Sheet1!$G$2:$G$24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85.448000000000022</c:v>
                </c:pt>
                <c:pt idx="14">
                  <c:v>75.319000000000003</c:v>
                </c:pt>
                <c:pt idx="15">
                  <c:v>59.592000000000013</c:v>
                </c:pt>
                <c:pt idx="16">
                  <c:v>47.699000000000012</c:v>
                </c:pt>
                <c:pt idx="17">
                  <c:v>44.648000000000003</c:v>
                </c:pt>
              </c:numCache>
            </c:numRef>
          </c:yVal>
        </c:ser>
        <c:axId val="216138496"/>
        <c:axId val="216140416"/>
      </c:scatterChart>
      <c:valAx>
        <c:axId val="216138496"/>
        <c:scaling>
          <c:orientation val="minMax"/>
          <c:max val="10"/>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16140416"/>
        <c:crosses val="autoZero"/>
        <c:crossBetween val="midCat"/>
        <c:majorUnit val="1"/>
      </c:valAx>
      <c:valAx>
        <c:axId val="21614041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16138496"/>
        <c:crosses val="autoZero"/>
        <c:crossBetween val="midCat"/>
        <c:majorUnit val="20"/>
      </c:valAx>
      <c:spPr>
        <a:solidFill>
          <a:schemeClr val="bg2"/>
        </a:solidFill>
        <a:ln>
          <a:solidFill>
            <a:schemeClr val="tx1"/>
          </a:solidFill>
        </a:ln>
      </c:spPr>
    </c:plotArea>
    <c:legend>
      <c:legendPos val="r"/>
      <c:layout>
        <c:manualLayout>
          <c:xMode val="edge"/>
          <c:yMode val="edge"/>
          <c:x val="0.10602501567835022"/>
          <c:y val="0.65420337106299209"/>
          <c:w val="0.6271533923303878"/>
          <c:h val="0.1690149278215224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5810804899388271"/>
        </c:manualLayout>
      </c:layout>
      <c:scatterChart>
        <c:scatterStyle val="lineMarker"/>
        <c:ser>
          <c:idx val="0"/>
          <c:order val="0"/>
          <c:tx>
            <c:strRef>
              <c:f>Sheet1!$B$1</c:f>
              <c:strCache>
                <c:ptCount val="1"/>
                <c:pt idx="0">
                  <c:v>IPF/Single lung/1990-1997 (N = 944)</c:v>
                </c:pt>
              </c:strCache>
            </c:strRef>
          </c:tx>
          <c:spPr>
            <a:ln w="41275">
              <a:solidFill>
                <a:srgbClr val="FFFF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Sheet1!$B$2:$B$58</c:f>
              <c:numCache>
                <c:formatCode>General</c:formatCode>
                <c:ptCount val="57"/>
                <c:pt idx="0">
                  <c:v>100</c:v>
                </c:pt>
                <c:pt idx="1">
                  <c:v>87.235000000000014</c:v>
                </c:pt>
                <c:pt idx="2">
                  <c:v>82.938000000000002</c:v>
                </c:pt>
                <c:pt idx="3">
                  <c:v>80.349999999999994</c:v>
                </c:pt>
                <c:pt idx="4">
                  <c:v>78.513999999999996</c:v>
                </c:pt>
                <c:pt idx="5">
                  <c:v>77.106999999999999</c:v>
                </c:pt>
                <c:pt idx="6">
                  <c:v>74.724000000000004</c:v>
                </c:pt>
                <c:pt idx="7">
                  <c:v>73.531000000000006</c:v>
                </c:pt>
                <c:pt idx="8">
                  <c:v>72.010000000000005</c:v>
                </c:pt>
                <c:pt idx="9">
                  <c:v>70.923000000000002</c:v>
                </c:pt>
                <c:pt idx="10">
                  <c:v>69.835999999999999</c:v>
                </c:pt>
                <c:pt idx="11">
                  <c:v>68.638999999999982</c:v>
                </c:pt>
                <c:pt idx="12">
                  <c:v>67.765000000000001</c:v>
                </c:pt>
                <c:pt idx="13">
                  <c:v>65.236000000000004</c:v>
                </c:pt>
                <c:pt idx="14">
                  <c:v>63.02</c:v>
                </c:pt>
                <c:pt idx="15">
                  <c:v>61.008000000000003</c:v>
                </c:pt>
                <c:pt idx="16">
                  <c:v>59.659000000000006</c:v>
                </c:pt>
                <c:pt idx="17">
                  <c:v>57.731000000000002</c:v>
                </c:pt>
                <c:pt idx="18">
                  <c:v>56.7</c:v>
                </c:pt>
                <c:pt idx="19">
                  <c:v>54.636000000000003</c:v>
                </c:pt>
                <c:pt idx="20">
                  <c:v>52.676000000000002</c:v>
                </c:pt>
                <c:pt idx="21">
                  <c:v>51.51</c:v>
                </c:pt>
                <c:pt idx="22">
                  <c:v>49.512</c:v>
                </c:pt>
                <c:pt idx="23">
                  <c:v>46.675000000000011</c:v>
                </c:pt>
                <c:pt idx="24">
                  <c:v>44.765000000000263</c:v>
                </c:pt>
                <c:pt idx="25">
                  <c:v>43.928000000000011</c:v>
                </c:pt>
                <c:pt idx="26">
                  <c:v>42.474000000000004</c:v>
                </c:pt>
                <c:pt idx="27">
                  <c:v>41.858999999999995</c:v>
                </c:pt>
                <c:pt idx="28">
                  <c:v>40.370999999999995</c:v>
                </c:pt>
                <c:pt idx="29">
                  <c:v>38.625000000000163</c:v>
                </c:pt>
                <c:pt idx="30">
                  <c:v>36.999000000000002</c:v>
                </c:pt>
                <c:pt idx="31">
                  <c:v>36.246000000000002</c:v>
                </c:pt>
                <c:pt idx="32">
                  <c:v>35.362000000000002</c:v>
                </c:pt>
                <c:pt idx="33">
                  <c:v>34.346999999999994</c:v>
                </c:pt>
                <c:pt idx="34">
                  <c:v>32.167000000000002</c:v>
                </c:pt>
                <c:pt idx="35">
                  <c:v>30.751999999999999</c:v>
                </c:pt>
                <c:pt idx="36">
                  <c:v>29.591000000000001</c:v>
                </c:pt>
                <c:pt idx="37">
                  <c:v>28.030999999999999</c:v>
                </c:pt>
                <c:pt idx="38">
                  <c:v>26.858000000000001</c:v>
                </c:pt>
                <c:pt idx="39">
                  <c:v>25.814000000000135</c:v>
                </c:pt>
                <c:pt idx="40">
                  <c:v>25.157000000000131</c:v>
                </c:pt>
                <c:pt idx="41">
                  <c:v>24.619000000000035</c:v>
                </c:pt>
                <c:pt idx="42">
                  <c:v>23.134000000000135</c:v>
                </c:pt>
                <c:pt idx="43">
                  <c:v>22.048999999999989</c:v>
                </c:pt>
                <c:pt idx="44">
                  <c:v>21.096</c:v>
                </c:pt>
                <c:pt idx="45">
                  <c:v>20</c:v>
                </c:pt>
                <c:pt idx="46">
                  <c:v>19.161000000000001</c:v>
                </c:pt>
                <c:pt idx="47">
                  <c:v>18.454000000000001</c:v>
                </c:pt>
                <c:pt idx="48">
                  <c:v>17.584</c:v>
                </c:pt>
                <c:pt idx="49">
                  <c:v>17.291</c:v>
                </c:pt>
                <c:pt idx="50">
                  <c:v>15.826000000000002</c:v>
                </c:pt>
                <c:pt idx="51">
                  <c:v>15.386000000000006</c:v>
                </c:pt>
                <c:pt idx="52">
                  <c:v>14.648999999999999</c:v>
                </c:pt>
                <c:pt idx="53">
                  <c:v>13.909000000000002</c:v>
                </c:pt>
                <c:pt idx="54">
                  <c:v>13.317</c:v>
                </c:pt>
                <c:pt idx="55">
                  <c:v>12.873000000000006</c:v>
                </c:pt>
                <c:pt idx="56">
                  <c:v>12.133999999999999</c:v>
                </c:pt>
              </c:numCache>
            </c:numRef>
          </c:yVal>
        </c:ser>
        <c:ser>
          <c:idx val="1"/>
          <c:order val="1"/>
          <c:tx>
            <c:strRef>
              <c:f>Sheet1!$C$1</c:f>
              <c:strCache>
                <c:ptCount val="1"/>
                <c:pt idx="0">
                  <c:v>IPF/Single lung/1998-2004 (N = 1,462)</c:v>
                </c:pt>
              </c:strCache>
            </c:strRef>
          </c:tx>
          <c:spPr>
            <a:ln w="41275">
              <a:solidFill>
                <a:srgbClr val="00FF00"/>
              </a:solidFill>
              <a:prstDash val="solid"/>
            </a:ln>
          </c:spPr>
          <c:marker>
            <c:symbol val="none"/>
          </c:marker>
          <c:xVal>
            <c:numRef>
              <c:f>Sheet1!$A$2:$A$58</c:f>
              <c:numCache>
                <c:formatCode>General</c:formatCode>
                <c:ptCount val="57"/>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Sheet1!$C$2:$C$58</c:f>
              <c:numCache>
                <c:formatCode>General</c:formatCode>
                <c:ptCount val="57"/>
                <c:pt idx="0">
                  <c:v>100</c:v>
                </c:pt>
                <c:pt idx="1">
                  <c:v>91.075999999999979</c:v>
                </c:pt>
                <c:pt idx="2">
                  <c:v>87.191999999999993</c:v>
                </c:pt>
                <c:pt idx="3">
                  <c:v>84.533000000000001</c:v>
                </c:pt>
                <c:pt idx="4">
                  <c:v>82.992999999999995</c:v>
                </c:pt>
                <c:pt idx="5">
                  <c:v>81.169999999999987</c:v>
                </c:pt>
                <c:pt idx="6">
                  <c:v>80.117999999999995</c:v>
                </c:pt>
                <c:pt idx="7">
                  <c:v>78.35799999999999</c:v>
                </c:pt>
                <c:pt idx="8">
                  <c:v>76.455000000000013</c:v>
                </c:pt>
                <c:pt idx="9">
                  <c:v>75.184999999999988</c:v>
                </c:pt>
                <c:pt idx="10">
                  <c:v>73.983999999999995</c:v>
                </c:pt>
                <c:pt idx="11">
                  <c:v>72.991000000000227</c:v>
                </c:pt>
                <c:pt idx="12">
                  <c:v>72.068000000000012</c:v>
                </c:pt>
                <c:pt idx="13">
                  <c:v>69.326999999999998</c:v>
                </c:pt>
                <c:pt idx="14">
                  <c:v>67.205000000000013</c:v>
                </c:pt>
                <c:pt idx="15">
                  <c:v>65.072999999999979</c:v>
                </c:pt>
                <c:pt idx="16">
                  <c:v>62.93</c:v>
                </c:pt>
                <c:pt idx="17">
                  <c:v>61.662000000000013</c:v>
                </c:pt>
                <c:pt idx="18">
                  <c:v>59.86</c:v>
                </c:pt>
                <c:pt idx="19">
                  <c:v>58.038000000000011</c:v>
                </c:pt>
                <c:pt idx="20">
                  <c:v>56.281000000000006</c:v>
                </c:pt>
                <c:pt idx="21">
                  <c:v>54.879999999999995</c:v>
                </c:pt>
                <c:pt idx="22">
                  <c:v>53.546000000000006</c:v>
                </c:pt>
                <c:pt idx="23">
                  <c:v>51.734000000000002</c:v>
                </c:pt>
                <c:pt idx="24">
                  <c:v>50.306999999999995</c:v>
                </c:pt>
                <c:pt idx="25">
                  <c:v>49.184000000000005</c:v>
                </c:pt>
                <c:pt idx="26">
                  <c:v>47.327000000000005</c:v>
                </c:pt>
                <c:pt idx="27">
                  <c:v>45.539000000000001</c:v>
                </c:pt>
                <c:pt idx="28">
                  <c:v>43.642000000000003</c:v>
                </c:pt>
                <c:pt idx="29">
                  <c:v>42.214000000000006</c:v>
                </c:pt>
                <c:pt idx="30">
                  <c:v>40.775000000000013</c:v>
                </c:pt>
                <c:pt idx="31">
                  <c:v>39.328000000000003</c:v>
                </c:pt>
                <c:pt idx="32">
                  <c:v>38.559000000000005</c:v>
                </c:pt>
                <c:pt idx="33">
                  <c:v>37.865000000000002</c:v>
                </c:pt>
                <c:pt idx="34">
                  <c:v>36.642000000000003</c:v>
                </c:pt>
                <c:pt idx="35">
                  <c:v>34.800000000000004</c:v>
                </c:pt>
                <c:pt idx="36">
                  <c:v>33.293000000000013</c:v>
                </c:pt>
                <c:pt idx="37">
                  <c:v>32.013000000000005</c:v>
                </c:pt>
                <c:pt idx="38">
                  <c:v>30.704000000000001</c:v>
                </c:pt>
                <c:pt idx="39">
                  <c:v>29.754000000000001</c:v>
                </c:pt>
                <c:pt idx="40">
                  <c:v>28.637000000000135</c:v>
                </c:pt>
                <c:pt idx="41">
                  <c:v>27.751000000000001</c:v>
                </c:pt>
                <c:pt idx="42">
                  <c:v>27.07</c:v>
                </c:pt>
                <c:pt idx="43">
                  <c:v>26.271999999999988</c:v>
                </c:pt>
                <c:pt idx="44">
                  <c:v>25.193999999999999</c:v>
                </c:pt>
                <c:pt idx="45">
                  <c:v>23.538</c:v>
                </c:pt>
                <c:pt idx="46">
                  <c:v>22.361999999999988</c:v>
                </c:pt>
                <c:pt idx="47">
                  <c:v>22.064999999999987</c:v>
                </c:pt>
                <c:pt idx="48">
                  <c:v>20.652000000000001</c:v>
                </c:pt>
                <c:pt idx="49">
                  <c:v>19.742999999999807</c:v>
                </c:pt>
                <c:pt idx="50">
                  <c:v>19.177000000000035</c:v>
                </c:pt>
                <c:pt idx="51">
                  <c:v>17.831000000000031</c:v>
                </c:pt>
                <c:pt idx="52">
                  <c:v>17.626999999999999</c:v>
                </c:pt>
                <c:pt idx="53">
                  <c:v>17.378</c:v>
                </c:pt>
                <c:pt idx="54">
                  <c:v>17.119000000000035</c:v>
                </c:pt>
                <c:pt idx="55">
                  <c:v>16.315999999999999</c:v>
                </c:pt>
                <c:pt idx="56">
                  <c:v>15.996</c:v>
                </c:pt>
              </c:numCache>
            </c:numRef>
          </c:yVal>
        </c:ser>
        <c:ser>
          <c:idx val="2"/>
          <c:order val="2"/>
          <c:tx>
            <c:strRef>
              <c:f>Sheet1!$D$1</c:f>
              <c:strCache>
                <c:ptCount val="1"/>
                <c:pt idx="0">
                  <c:v>IPF/Single lung/2005-6/2011 (N = 2,514)</c:v>
                </c:pt>
              </c:strCache>
            </c:strRef>
          </c:tx>
          <c:spPr>
            <a:ln w="41275">
              <a:solidFill>
                <a:srgbClr val="FF00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Sheet1!$D$2:$D$58</c:f>
              <c:numCache>
                <c:formatCode>General</c:formatCode>
                <c:ptCount val="57"/>
                <c:pt idx="0">
                  <c:v>100</c:v>
                </c:pt>
                <c:pt idx="1">
                  <c:v>93.283000000000001</c:v>
                </c:pt>
                <c:pt idx="2">
                  <c:v>90.735000000000014</c:v>
                </c:pt>
                <c:pt idx="3">
                  <c:v>88.733999999999995</c:v>
                </c:pt>
                <c:pt idx="4">
                  <c:v>87.504000000000005</c:v>
                </c:pt>
                <c:pt idx="5">
                  <c:v>86.066000000000003</c:v>
                </c:pt>
                <c:pt idx="6">
                  <c:v>84.42</c:v>
                </c:pt>
                <c:pt idx="7">
                  <c:v>83.096999999999994</c:v>
                </c:pt>
                <c:pt idx="8">
                  <c:v>81.687999999999988</c:v>
                </c:pt>
                <c:pt idx="9">
                  <c:v>80.524000000000001</c:v>
                </c:pt>
                <c:pt idx="10">
                  <c:v>79.187999999999988</c:v>
                </c:pt>
                <c:pt idx="11">
                  <c:v>78.179999999999978</c:v>
                </c:pt>
                <c:pt idx="12">
                  <c:v>77.319999999999993</c:v>
                </c:pt>
                <c:pt idx="13">
                  <c:v>74.037000000000006</c:v>
                </c:pt>
                <c:pt idx="14">
                  <c:v>71.099999999999994</c:v>
                </c:pt>
                <c:pt idx="15">
                  <c:v>68.123999999999981</c:v>
                </c:pt>
                <c:pt idx="16">
                  <c:v>65.980999999999995</c:v>
                </c:pt>
                <c:pt idx="17">
                  <c:v>63.978000000000002</c:v>
                </c:pt>
                <c:pt idx="18">
                  <c:v>61.893000000000001</c:v>
                </c:pt>
                <c:pt idx="19">
                  <c:v>60.257000000000005</c:v>
                </c:pt>
                <c:pt idx="20">
                  <c:v>58.338000000000001</c:v>
                </c:pt>
                <c:pt idx="21">
                  <c:v>56.372</c:v>
                </c:pt>
                <c:pt idx="22">
                  <c:v>53.838000000000001</c:v>
                </c:pt>
                <c:pt idx="23">
                  <c:v>52.238000000000063</c:v>
                </c:pt>
                <c:pt idx="24">
                  <c:v>50.817999999999998</c:v>
                </c:pt>
                <c:pt idx="25">
                  <c:v>49.033000000000001</c:v>
                </c:pt>
                <c:pt idx="26">
                  <c:v>47.900999999999996</c:v>
                </c:pt>
                <c:pt idx="27">
                  <c:v>46.045000000000002</c:v>
                </c:pt>
                <c:pt idx="28">
                  <c:v>43.724000000000011</c:v>
                </c:pt>
                <c:pt idx="29">
                  <c:v>42.559000000000005</c:v>
                </c:pt>
                <c:pt idx="30">
                  <c:v>41.125000000000163</c:v>
                </c:pt>
                <c:pt idx="31">
                  <c:v>39.996000000000002</c:v>
                </c:pt>
                <c:pt idx="32">
                  <c:v>38.895000000000003</c:v>
                </c:pt>
              </c:numCache>
            </c:numRef>
          </c:yVal>
        </c:ser>
        <c:axId val="216949888"/>
        <c:axId val="216967040"/>
      </c:scatterChart>
      <c:valAx>
        <c:axId val="216949888"/>
        <c:scaling>
          <c:orientation val="minMax"/>
          <c:max val="12"/>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16967040"/>
        <c:crosses val="autoZero"/>
        <c:crossBetween val="midCat"/>
        <c:majorUnit val="1"/>
      </c:valAx>
      <c:valAx>
        <c:axId val="21696704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16949888"/>
        <c:crosses val="autoZero"/>
        <c:crossBetween val="midCat"/>
        <c:majorUnit val="20"/>
      </c:valAx>
      <c:spPr>
        <a:solidFill>
          <a:schemeClr val="bg2"/>
        </a:solidFill>
        <a:ln>
          <a:solidFill>
            <a:schemeClr val="tx1"/>
          </a:solidFill>
        </a:ln>
      </c:spPr>
    </c:plotArea>
    <c:legend>
      <c:legendPos val="r"/>
      <c:layout>
        <c:manualLayout>
          <c:xMode val="edge"/>
          <c:yMode val="edge"/>
          <c:x val="0.49393062039811397"/>
          <c:y val="6.5835301837270432E-2"/>
          <c:w val="0.44337758112094905"/>
          <c:h val="0.2302825896762936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2477471566054972"/>
        </c:manualLayout>
      </c:layout>
      <c:scatterChart>
        <c:scatterStyle val="lineMarker"/>
        <c:ser>
          <c:idx val="0"/>
          <c:order val="0"/>
          <c:tx>
            <c:strRef>
              <c:f>Sheet1!$B$1</c:f>
              <c:strCache>
                <c:ptCount val="1"/>
                <c:pt idx="0">
                  <c:v>IPF/Double lung/1990-1997 (N = 254)</c:v>
                </c:pt>
              </c:strCache>
            </c:strRef>
          </c:tx>
          <c:spPr>
            <a:ln w="41275">
              <a:solidFill>
                <a:srgbClr val="FFFF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Sheet1!$B$2:$B$58</c:f>
              <c:numCache>
                <c:formatCode>General</c:formatCode>
                <c:ptCount val="57"/>
                <c:pt idx="0">
                  <c:v>100</c:v>
                </c:pt>
                <c:pt idx="1">
                  <c:v>79.474999999999994</c:v>
                </c:pt>
                <c:pt idx="2">
                  <c:v>72.349000000000004</c:v>
                </c:pt>
                <c:pt idx="3">
                  <c:v>69.16</c:v>
                </c:pt>
                <c:pt idx="4">
                  <c:v>66.760999999999996</c:v>
                </c:pt>
                <c:pt idx="5">
                  <c:v>64.763000000000005</c:v>
                </c:pt>
                <c:pt idx="6">
                  <c:v>62.761000000000003</c:v>
                </c:pt>
                <c:pt idx="7">
                  <c:v>62.355999999999995</c:v>
                </c:pt>
                <c:pt idx="8">
                  <c:v>61.142000000000003</c:v>
                </c:pt>
                <c:pt idx="9">
                  <c:v>59.516000000000005</c:v>
                </c:pt>
                <c:pt idx="10">
                  <c:v>59.109000000000002</c:v>
                </c:pt>
                <c:pt idx="11">
                  <c:v>58.701000000000001</c:v>
                </c:pt>
                <c:pt idx="12">
                  <c:v>58.294000000000011</c:v>
                </c:pt>
                <c:pt idx="13">
                  <c:v>56.660000000000011</c:v>
                </c:pt>
                <c:pt idx="14">
                  <c:v>55.428000000000011</c:v>
                </c:pt>
                <c:pt idx="15">
                  <c:v>54.601000000000006</c:v>
                </c:pt>
                <c:pt idx="16">
                  <c:v>51.292000000000371</c:v>
                </c:pt>
                <c:pt idx="17">
                  <c:v>47.983000000000004</c:v>
                </c:pt>
                <c:pt idx="18">
                  <c:v>47.155000000000001</c:v>
                </c:pt>
                <c:pt idx="19">
                  <c:v>46.734000000000002</c:v>
                </c:pt>
                <c:pt idx="20">
                  <c:v>45.471000000000004</c:v>
                </c:pt>
                <c:pt idx="21">
                  <c:v>43.366</c:v>
                </c:pt>
                <c:pt idx="22">
                  <c:v>42.945</c:v>
                </c:pt>
                <c:pt idx="23">
                  <c:v>41.682000000000002</c:v>
                </c:pt>
                <c:pt idx="24">
                  <c:v>41.257000000000005</c:v>
                </c:pt>
                <c:pt idx="25">
                  <c:v>40.830999999999996</c:v>
                </c:pt>
                <c:pt idx="26">
                  <c:v>39.550999999999995</c:v>
                </c:pt>
                <c:pt idx="27">
                  <c:v>39.121000000000002</c:v>
                </c:pt>
                <c:pt idx="28">
                  <c:v>37.830999999999996</c:v>
                </c:pt>
                <c:pt idx="29">
                  <c:v>36.971000000000004</c:v>
                </c:pt>
                <c:pt idx="30">
                  <c:v>36.542000000000002</c:v>
                </c:pt>
                <c:pt idx="31">
                  <c:v>36.542000000000002</c:v>
                </c:pt>
                <c:pt idx="32">
                  <c:v>36.101000000000006</c:v>
                </c:pt>
                <c:pt idx="33">
                  <c:v>35.661000000000001</c:v>
                </c:pt>
                <c:pt idx="34">
                  <c:v>35.661000000000001</c:v>
                </c:pt>
                <c:pt idx="35">
                  <c:v>35.215000000000003</c:v>
                </c:pt>
                <c:pt idx="36">
                  <c:v>34.324000000000005</c:v>
                </c:pt>
                <c:pt idx="37">
                  <c:v>33.402000000000001</c:v>
                </c:pt>
                <c:pt idx="38">
                  <c:v>33.402000000000001</c:v>
                </c:pt>
                <c:pt idx="39">
                  <c:v>33.402000000000001</c:v>
                </c:pt>
                <c:pt idx="40">
                  <c:v>32.461000000000006</c:v>
                </c:pt>
                <c:pt idx="41">
                  <c:v>31.506</c:v>
                </c:pt>
                <c:pt idx="42">
                  <c:v>31.506</c:v>
                </c:pt>
                <c:pt idx="43">
                  <c:v>30.552</c:v>
                </c:pt>
                <c:pt idx="44">
                  <c:v>29.565999999999889</c:v>
                </c:pt>
                <c:pt idx="45">
                  <c:v>29.064999999999987</c:v>
                </c:pt>
                <c:pt idx="46">
                  <c:v>28.045000000000002</c:v>
                </c:pt>
                <c:pt idx="47">
                  <c:v>26.515999999999988</c:v>
                </c:pt>
                <c:pt idx="48">
                  <c:v>26.006</c:v>
                </c:pt>
                <c:pt idx="49">
                  <c:v>24.985999999999759</c:v>
                </c:pt>
                <c:pt idx="50">
                  <c:v>23.965999999999774</c:v>
                </c:pt>
                <c:pt idx="51">
                  <c:v>23.965999999999774</c:v>
                </c:pt>
                <c:pt idx="52">
                  <c:v>23.444999999999986</c:v>
                </c:pt>
                <c:pt idx="53">
                  <c:v>23.444999999999986</c:v>
                </c:pt>
                <c:pt idx="54">
                  <c:v>23.444999999999986</c:v>
                </c:pt>
                <c:pt idx="55">
                  <c:v>23.444999999999986</c:v>
                </c:pt>
                <c:pt idx="56">
                  <c:v>22.379000000000001</c:v>
                </c:pt>
              </c:numCache>
            </c:numRef>
          </c:yVal>
        </c:ser>
        <c:ser>
          <c:idx val="1"/>
          <c:order val="1"/>
          <c:tx>
            <c:strRef>
              <c:f>Sheet1!$C$1</c:f>
              <c:strCache>
                <c:ptCount val="1"/>
                <c:pt idx="0">
                  <c:v>IPF/Double lung/1998-2004 (N = 753)</c:v>
                </c:pt>
              </c:strCache>
            </c:strRef>
          </c:tx>
          <c:spPr>
            <a:ln w="41275">
              <a:solidFill>
                <a:srgbClr val="00FF00"/>
              </a:solidFill>
              <a:prstDash val="solid"/>
            </a:ln>
          </c:spPr>
          <c:marker>
            <c:symbol val="none"/>
          </c:marker>
          <c:xVal>
            <c:numRef>
              <c:f>Sheet1!$A$2:$A$58</c:f>
              <c:numCache>
                <c:formatCode>General</c:formatCode>
                <c:ptCount val="57"/>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Sheet1!$C$2:$C$58</c:f>
              <c:numCache>
                <c:formatCode>General</c:formatCode>
                <c:ptCount val="57"/>
                <c:pt idx="0">
                  <c:v>100</c:v>
                </c:pt>
                <c:pt idx="1">
                  <c:v>87.757999999999996</c:v>
                </c:pt>
                <c:pt idx="2">
                  <c:v>84.241000000000227</c:v>
                </c:pt>
                <c:pt idx="3">
                  <c:v>81.625999999999948</c:v>
                </c:pt>
                <c:pt idx="4">
                  <c:v>80.248000000000005</c:v>
                </c:pt>
                <c:pt idx="5">
                  <c:v>78.176999999999978</c:v>
                </c:pt>
                <c:pt idx="6">
                  <c:v>76.657999999999987</c:v>
                </c:pt>
                <c:pt idx="7">
                  <c:v>75.138999999999982</c:v>
                </c:pt>
                <c:pt idx="8">
                  <c:v>73.480999999999995</c:v>
                </c:pt>
                <c:pt idx="9">
                  <c:v>72.650999999999982</c:v>
                </c:pt>
                <c:pt idx="10">
                  <c:v>71.819999999999993</c:v>
                </c:pt>
                <c:pt idx="11">
                  <c:v>71.126999999999981</c:v>
                </c:pt>
                <c:pt idx="12">
                  <c:v>70.849000000000004</c:v>
                </c:pt>
                <c:pt idx="13">
                  <c:v>69.015000000000001</c:v>
                </c:pt>
                <c:pt idx="14">
                  <c:v>67.308999999999983</c:v>
                </c:pt>
                <c:pt idx="15">
                  <c:v>65.877999999999986</c:v>
                </c:pt>
                <c:pt idx="16">
                  <c:v>65.013000000000005</c:v>
                </c:pt>
                <c:pt idx="17">
                  <c:v>63.523000000000003</c:v>
                </c:pt>
                <c:pt idx="18">
                  <c:v>62.309999999999995</c:v>
                </c:pt>
                <c:pt idx="19">
                  <c:v>60.783000000000001</c:v>
                </c:pt>
                <c:pt idx="20">
                  <c:v>60.169000000000011</c:v>
                </c:pt>
                <c:pt idx="21">
                  <c:v>58.005000000000003</c:v>
                </c:pt>
                <c:pt idx="22">
                  <c:v>57.074000000000005</c:v>
                </c:pt>
                <c:pt idx="23">
                  <c:v>55.975000000000001</c:v>
                </c:pt>
                <c:pt idx="24">
                  <c:v>55.184000000000005</c:v>
                </c:pt>
                <c:pt idx="25">
                  <c:v>54.052</c:v>
                </c:pt>
                <c:pt idx="26">
                  <c:v>53.233000000000011</c:v>
                </c:pt>
                <c:pt idx="27">
                  <c:v>52.080999999999996</c:v>
                </c:pt>
                <c:pt idx="28">
                  <c:v>50.425000000000011</c:v>
                </c:pt>
                <c:pt idx="29">
                  <c:v>49.253</c:v>
                </c:pt>
                <c:pt idx="30">
                  <c:v>48.74</c:v>
                </c:pt>
                <c:pt idx="31">
                  <c:v>47.699000000000012</c:v>
                </c:pt>
                <c:pt idx="32">
                  <c:v>47</c:v>
                </c:pt>
                <c:pt idx="33">
                  <c:v>46.468000000000011</c:v>
                </c:pt>
                <c:pt idx="34">
                  <c:v>45.753</c:v>
                </c:pt>
                <c:pt idx="35">
                  <c:v>43.756</c:v>
                </c:pt>
                <c:pt idx="36">
                  <c:v>42.629000000000012</c:v>
                </c:pt>
                <c:pt idx="37">
                  <c:v>42.227000000000011</c:v>
                </c:pt>
                <c:pt idx="38">
                  <c:v>41.413000000000004</c:v>
                </c:pt>
                <c:pt idx="39">
                  <c:v>40.999000000000002</c:v>
                </c:pt>
                <c:pt idx="40">
                  <c:v>39.876999999999995</c:v>
                </c:pt>
                <c:pt idx="41">
                  <c:v>38.853999999999999</c:v>
                </c:pt>
                <c:pt idx="42">
                  <c:v>38.853999999999999</c:v>
                </c:pt>
                <c:pt idx="43">
                  <c:v>37.166000000000011</c:v>
                </c:pt>
                <c:pt idx="44">
                  <c:v>36.215000000000003</c:v>
                </c:pt>
                <c:pt idx="45">
                  <c:v>35.127000000000002</c:v>
                </c:pt>
                <c:pt idx="46">
                  <c:v>34.753</c:v>
                </c:pt>
                <c:pt idx="47">
                  <c:v>33.603000000000002</c:v>
                </c:pt>
                <c:pt idx="48">
                  <c:v>33.193000000000012</c:v>
                </c:pt>
                <c:pt idx="49">
                  <c:v>32.719000000000001</c:v>
                </c:pt>
                <c:pt idx="50">
                  <c:v>32.719000000000001</c:v>
                </c:pt>
                <c:pt idx="51">
                  <c:v>32.174000000000007</c:v>
                </c:pt>
                <c:pt idx="52">
                  <c:v>31.619000000000035</c:v>
                </c:pt>
                <c:pt idx="53">
                  <c:v>31.619000000000035</c:v>
                </c:pt>
                <c:pt idx="54">
                  <c:v>30.866</c:v>
                </c:pt>
                <c:pt idx="55">
                  <c:v>30.866</c:v>
                </c:pt>
                <c:pt idx="56">
                  <c:v>28.870999999999999</c:v>
                </c:pt>
              </c:numCache>
            </c:numRef>
          </c:yVal>
        </c:ser>
        <c:ser>
          <c:idx val="2"/>
          <c:order val="2"/>
          <c:tx>
            <c:strRef>
              <c:f>Sheet1!$D$1</c:f>
              <c:strCache>
                <c:ptCount val="1"/>
                <c:pt idx="0">
                  <c:v>IPF/Double lung/2005-6/2011 (N = 2,599)</c:v>
                </c:pt>
              </c:strCache>
            </c:strRef>
          </c:tx>
          <c:spPr>
            <a:ln w="41275">
              <a:solidFill>
                <a:srgbClr val="FF00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Sheet1!$D$2:$D$58</c:f>
              <c:numCache>
                <c:formatCode>General</c:formatCode>
                <c:ptCount val="57"/>
                <c:pt idx="0">
                  <c:v>100</c:v>
                </c:pt>
                <c:pt idx="1">
                  <c:v>92.33</c:v>
                </c:pt>
                <c:pt idx="2">
                  <c:v>89.667000000000002</c:v>
                </c:pt>
                <c:pt idx="3">
                  <c:v>87.721999999999994</c:v>
                </c:pt>
                <c:pt idx="4">
                  <c:v>86.488</c:v>
                </c:pt>
                <c:pt idx="5">
                  <c:v>85.168999999999983</c:v>
                </c:pt>
                <c:pt idx="6">
                  <c:v>83.765000000000001</c:v>
                </c:pt>
                <c:pt idx="7">
                  <c:v>82.877999999999986</c:v>
                </c:pt>
                <c:pt idx="8">
                  <c:v>81.988</c:v>
                </c:pt>
                <c:pt idx="9">
                  <c:v>81.298000000000002</c:v>
                </c:pt>
                <c:pt idx="10">
                  <c:v>80.197000000000003</c:v>
                </c:pt>
                <c:pt idx="11">
                  <c:v>79.619</c:v>
                </c:pt>
                <c:pt idx="12">
                  <c:v>78.813000000000002</c:v>
                </c:pt>
                <c:pt idx="13">
                  <c:v>76.760000000000005</c:v>
                </c:pt>
                <c:pt idx="14">
                  <c:v>74.724999999999994</c:v>
                </c:pt>
                <c:pt idx="15">
                  <c:v>73.39</c:v>
                </c:pt>
                <c:pt idx="16">
                  <c:v>71.627999999999986</c:v>
                </c:pt>
                <c:pt idx="17">
                  <c:v>70.099999999999994</c:v>
                </c:pt>
                <c:pt idx="18">
                  <c:v>68.677999999999983</c:v>
                </c:pt>
                <c:pt idx="19">
                  <c:v>67.235000000000014</c:v>
                </c:pt>
                <c:pt idx="20">
                  <c:v>65.587000000000003</c:v>
                </c:pt>
                <c:pt idx="21">
                  <c:v>64.154999999999987</c:v>
                </c:pt>
                <c:pt idx="22">
                  <c:v>62.903000000000006</c:v>
                </c:pt>
                <c:pt idx="23">
                  <c:v>61.263000000000012</c:v>
                </c:pt>
                <c:pt idx="24">
                  <c:v>59.870999999999995</c:v>
                </c:pt>
                <c:pt idx="25">
                  <c:v>58.553999999999995</c:v>
                </c:pt>
                <c:pt idx="26">
                  <c:v>57.592000000000013</c:v>
                </c:pt>
                <c:pt idx="27">
                  <c:v>56.603000000000002</c:v>
                </c:pt>
                <c:pt idx="28">
                  <c:v>55.03</c:v>
                </c:pt>
                <c:pt idx="29">
                  <c:v>54.339000000000006</c:v>
                </c:pt>
                <c:pt idx="30">
                  <c:v>52.893000000000001</c:v>
                </c:pt>
                <c:pt idx="31">
                  <c:v>52.113</c:v>
                </c:pt>
                <c:pt idx="32">
                  <c:v>51.220000000000013</c:v>
                </c:pt>
              </c:numCache>
            </c:numRef>
          </c:yVal>
        </c:ser>
        <c:axId val="217687168"/>
        <c:axId val="217689088"/>
      </c:scatterChart>
      <c:valAx>
        <c:axId val="217687168"/>
        <c:scaling>
          <c:orientation val="minMax"/>
          <c:max val="12"/>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17689088"/>
        <c:crosses val="autoZero"/>
        <c:crossBetween val="midCat"/>
        <c:majorUnit val="1"/>
      </c:valAx>
      <c:valAx>
        <c:axId val="21768908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17687168"/>
        <c:crosses val="autoZero"/>
        <c:crossBetween val="midCat"/>
        <c:majorUnit val="20"/>
      </c:valAx>
      <c:spPr>
        <a:solidFill>
          <a:schemeClr val="bg2"/>
        </a:solidFill>
        <a:ln>
          <a:solidFill>
            <a:schemeClr val="tx1"/>
          </a:solidFill>
        </a:ln>
      </c:spPr>
    </c:plotArea>
    <c:legend>
      <c:legendPos val="r"/>
      <c:layout>
        <c:manualLayout>
          <c:xMode val="edge"/>
          <c:yMode val="edge"/>
          <c:x val="0.51310466169604907"/>
          <c:y val="5.1946412948381523E-2"/>
          <c:w val="0.44106194690265532"/>
          <c:h val="0.23028258967629128"/>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ser>
          <c:idx val="0"/>
          <c:order val="0"/>
          <c:tx>
            <c:strRef>
              <c:f>Sheet1!$B$1</c:f>
              <c:strCache>
                <c:ptCount val="1"/>
                <c:pt idx="0">
                  <c:v>IPAH/Single lung (N = 274)</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75.05</c:v>
                </c:pt>
                <c:pt idx="2">
                  <c:v>72.816999999999993</c:v>
                </c:pt>
                <c:pt idx="3">
                  <c:v>71.322999999999979</c:v>
                </c:pt>
                <c:pt idx="4">
                  <c:v>70.575999999999979</c:v>
                </c:pt>
                <c:pt idx="5">
                  <c:v>67.962000000000003</c:v>
                </c:pt>
                <c:pt idx="6">
                  <c:v>67.962000000000003</c:v>
                </c:pt>
                <c:pt idx="7">
                  <c:v>67.212999999999994</c:v>
                </c:pt>
                <c:pt idx="8">
                  <c:v>65.334000000000003</c:v>
                </c:pt>
                <c:pt idx="9">
                  <c:v>64.953999999999994</c:v>
                </c:pt>
                <c:pt idx="10">
                  <c:v>63.813999999999993</c:v>
                </c:pt>
                <c:pt idx="11">
                  <c:v>63.813999999999993</c:v>
                </c:pt>
                <c:pt idx="12">
                  <c:v>63.055</c:v>
                </c:pt>
                <c:pt idx="13">
                  <c:v>55.5</c:v>
                </c:pt>
                <c:pt idx="14">
                  <c:v>51.676000000000002</c:v>
                </c:pt>
                <c:pt idx="15">
                  <c:v>46.893000000000001</c:v>
                </c:pt>
                <c:pt idx="16">
                  <c:v>41.353999999999999</c:v>
                </c:pt>
                <c:pt idx="17">
                  <c:v>38.518000000000001</c:v>
                </c:pt>
                <c:pt idx="18">
                  <c:v>34.232000000000063</c:v>
                </c:pt>
                <c:pt idx="19">
                  <c:v>31.669</c:v>
                </c:pt>
                <c:pt idx="20">
                  <c:v>29.073</c:v>
                </c:pt>
                <c:pt idx="21">
                  <c:v>25.178000000000001</c:v>
                </c:pt>
                <c:pt idx="22">
                  <c:v>23.416</c:v>
                </c:pt>
                <c:pt idx="23">
                  <c:v>22.114999999999998</c:v>
                </c:pt>
                <c:pt idx="24">
                  <c:v>20.689</c:v>
                </c:pt>
                <c:pt idx="25">
                  <c:v>19.183</c:v>
                </c:pt>
                <c:pt idx="26">
                  <c:v>18.382999999999889</c:v>
                </c:pt>
              </c:numCache>
            </c:numRef>
          </c:yVal>
        </c:ser>
        <c:ser>
          <c:idx val="1"/>
          <c:order val="1"/>
          <c:tx>
            <c:strRef>
              <c:f>Sheet1!$C$1</c:f>
              <c:strCache>
                <c:ptCount val="1"/>
                <c:pt idx="0">
                  <c:v>IPAH/Double lung (N = 1,126)</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84.331999999999994</c:v>
                </c:pt>
                <c:pt idx="2">
                  <c:v>81.34</c:v>
                </c:pt>
                <c:pt idx="3">
                  <c:v>79.10599999999998</c:v>
                </c:pt>
                <c:pt idx="4">
                  <c:v>77.893000000000001</c:v>
                </c:pt>
                <c:pt idx="5">
                  <c:v>77.332999999999998</c:v>
                </c:pt>
                <c:pt idx="6">
                  <c:v>76.77</c:v>
                </c:pt>
                <c:pt idx="7">
                  <c:v>75.736000000000004</c:v>
                </c:pt>
                <c:pt idx="8">
                  <c:v>74.888999999999982</c:v>
                </c:pt>
                <c:pt idx="9">
                  <c:v>74.227999999999994</c:v>
                </c:pt>
                <c:pt idx="10">
                  <c:v>74.039000000000001</c:v>
                </c:pt>
                <c:pt idx="11">
                  <c:v>73.754000000000005</c:v>
                </c:pt>
                <c:pt idx="12">
                  <c:v>72.799000000000007</c:v>
                </c:pt>
                <c:pt idx="13">
                  <c:v>66.623999999999981</c:v>
                </c:pt>
                <c:pt idx="14">
                  <c:v>61.346000000000004</c:v>
                </c:pt>
                <c:pt idx="15">
                  <c:v>57.558</c:v>
                </c:pt>
                <c:pt idx="16">
                  <c:v>53.489000000000004</c:v>
                </c:pt>
                <c:pt idx="17">
                  <c:v>50.411999999999999</c:v>
                </c:pt>
                <c:pt idx="18">
                  <c:v>47.56</c:v>
                </c:pt>
                <c:pt idx="19">
                  <c:v>44.846000000000004</c:v>
                </c:pt>
                <c:pt idx="20">
                  <c:v>41.053000000000004</c:v>
                </c:pt>
                <c:pt idx="21">
                  <c:v>38.919000000000004</c:v>
                </c:pt>
                <c:pt idx="22">
                  <c:v>35.161000000000001</c:v>
                </c:pt>
                <c:pt idx="23">
                  <c:v>32.181000000000004</c:v>
                </c:pt>
                <c:pt idx="24">
                  <c:v>30.015000000000001</c:v>
                </c:pt>
                <c:pt idx="25">
                  <c:v>28.93</c:v>
                </c:pt>
                <c:pt idx="26">
                  <c:v>26.155000000000001</c:v>
                </c:pt>
              </c:numCache>
            </c:numRef>
          </c:yVal>
        </c:ser>
        <c:axId val="221131520"/>
        <c:axId val="221133440"/>
      </c:scatterChart>
      <c:valAx>
        <c:axId val="221131520"/>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21133440"/>
        <c:crosses val="autoZero"/>
        <c:crossBetween val="midCat"/>
        <c:majorUnit val="1"/>
      </c:valAx>
      <c:valAx>
        <c:axId val="22113344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21131520"/>
        <c:crosses val="autoZero"/>
        <c:crossBetween val="midCat"/>
        <c:majorUnit val="20"/>
      </c:valAx>
      <c:spPr>
        <a:solidFill>
          <a:schemeClr val="bg2"/>
        </a:solidFill>
        <a:ln>
          <a:solidFill>
            <a:schemeClr val="tx1"/>
          </a:solidFill>
        </a:ln>
      </c:spPr>
    </c:plotArea>
    <c:legend>
      <c:legendPos val="r"/>
      <c:layout>
        <c:manualLayout>
          <c:xMode val="edge"/>
          <c:yMode val="edge"/>
          <c:x val="0.58242619561933651"/>
          <c:y val="6.5835301837270432E-2"/>
          <c:w val="0.3266519174041298"/>
          <c:h val="0.1775958005249361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4.3983034729354484E-2"/>
          <c:w val="0.88622918263535633"/>
          <c:h val="0.74405378675491651"/>
        </c:manualLayout>
      </c:layout>
      <c:barChart>
        <c:barDir val="col"/>
        <c:grouping val="clustered"/>
        <c:ser>
          <c:idx val="0"/>
          <c:order val="0"/>
          <c:tx>
            <c:strRef>
              <c:f>Sheet1!$B$1</c:f>
              <c:strCache>
                <c:ptCount val="1"/>
                <c:pt idx="0">
                  <c:v>2000-2005</c:v>
                </c:pt>
              </c:strCache>
            </c:strRef>
          </c:tx>
          <c:spPr>
            <a:gradFill flip="none" rotWithShape="1">
              <a:gsLst>
                <a:gs pos="0">
                  <a:srgbClr val="009999"/>
                </a:gs>
                <a:gs pos="50000">
                  <a:srgbClr val="66FFFF"/>
                </a:gs>
                <a:gs pos="100000">
                  <a:srgbClr val="009999"/>
                </a:gs>
              </a:gsLst>
              <a:lin ang="10800000" scaled="1"/>
              <a:tileRect/>
            </a:gradFill>
            <a:ln>
              <a:solidFill>
                <a:srgbClr val="000000"/>
              </a:solidFill>
            </a:ln>
          </c:spPr>
          <c:cat>
            <c:strRef>
              <c:f>Sheet1!$A$2:$A$6</c:f>
              <c:strCache>
                <c:ptCount val="5"/>
                <c:pt idx="0">
                  <c:v>66-67</c:v>
                </c:pt>
                <c:pt idx="1">
                  <c:v>68-69</c:v>
                </c:pt>
                <c:pt idx="2">
                  <c:v>70-71</c:v>
                </c:pt>
                <c:pt idx="3">
                  <c:v>72-73</c:v>
                </c:pt>
                <c:pt idx="4">
                  <c:v>74+</c:v>
                </c:pt>
              </c:strCache>
            </c:strRef>
          </c:cat>
          <c:val>
            <c:numRef>
              <c:f>Sheet1!$B$2:$B$6</c:f>
              <c:numCache>
                <c:formatCode>General</c:formatCode>
                <c:ptCount val="5"/>
                <c:pt idx="0">
                  <c:v>2.5647099999999998</c:v>
                </c:pt>
                <c:pt idx="1">
                  <c:v>0.77646999999999999</c:v>
                </c:pt>
                <c:pt idx="2">
                  <c:v>0.25882000000000038</c:v>
                </c:pt>
                <c:pt idx="3">
                  <c:v>4.7059999999999998E-2</c:v>
                </c:pt>
                <c:pt idx="4">
                  <c:v>0</c:v>
                </c:pt>
              </c:numCache>
            </c:numRef>
          </c:val>
        </c:ser>
        <c:ser>
          <c:idx val="1"/>
          <c:order val="1"/>
          <c:tx>
            <c:strRef>
              <c:f>Sheet1!$C$1</c:f>
              <c:strCache>
                <c:ptCount val="1"/>
                <c:pt idx="0">
                  <c:v>2006-6/2012 </c:v>
                </c:pt>
              </c:strCache>
            </c:strRef>
          </c:tx>
          <c:spPr>
            <a:gradFill>
              <a:gsLst>
                <a:gs pos="0">
                  <a:srgbClr val="CC6600"/>
                </a:gs>
                <a:gs pos="50000">
                  <a:srgbClr val="FFC000"/>
                </a:gs>
                <a:gs pos="100000">
                  <a:srgbClr val="CC6600"/>
                </a:gs>
              </a:gsLst>
              <a:lin ang="10800000" scaled="1"/>
            </a:gradFill>
            <a:ln>
              <a:solidFill>
                <a:srgbClr val="000000"/>
              </a:solidFill>
            </a:ln>
          </c:spPr>
          <c:cat>
            <c:strRef>
              <c:f>Sheet1!$A$2:$A$6</c:f>
              <c:strCache>
                <c:ptCount val="5"/>
                <c:pt idx="0">
                  <c:v>66-67</c:v>
                </c:pt>
                <c:pt idx="1">
                  <c:v>68-69</c:v>
                </c:pt>
                <c:pt idx="2">
                  <c:v>70-71</c:v>
                </c:pt>
                <c:pt idx="3">
                  <c:v>72-73</c:v>
                </c:pt>
                <c:pt idx="4">
                  <c:v>74+</c:v>
                </c:pt>
              </c:strCache>
            </c:strRef>
          </c:cat>
          <c:val>
            <c:numRef>
              <c:f>Sheet1!$C$2:$C$6</c:f>
              <c:numCache>
                <c:formatCode>General</c:formatCode>
                <c:ptCount val="5"/>
                <c:pt idx="0">
                  <c:v>5.8069999999999995</c:v>
                </c:pt>
                <c:pt idx="1">
                  <c:v>3.2450899999999998</c:v>
                </c:pt>
                <c:pt idx="2">
                  <c:v>1.2809599999999999</c:v>
                </c:pt>
                <c:pt idx="3">
                  <c:v>0.39283000000000151</c:v>
                </c:pt>
                <c:pt idx="4">
                  <c:v>0.37575000000000008</c:v>
                </c:pt>
              </c:numCache>
            </c:numRef>
          </c:val>
        </c:ser>
        <c:gapWidth val="35"/>
        <c:axId val="119411840"/>
        <c:axId val="119413760"/>
      </c:barChart>
      <c:catAx>
        <c:axId val="119411840"/>
        <c:scaling>
          <c:orientation val="minMax"/>
        </c:scaling>
        <c:axPos val="b"/>
        <c:title>
          <c:tx>
            <c:rich>
              <a:bodyPr/>
              <a:lstStyle/>
              <a:p>
                <a:pPr>
                  <a:defRPr sz="1700"/>
                </a:pPr>
                <a:r>
                  <a:rPr lang="en-US" sz="1700" dirty="0" smtClean="0"/>
                  <a:t>Recipient Age</a:t>
                </a:r>
                <a:endParaRPr lang="en-US" sz="1700" dirty="0"/>
              </a:p>
            </c:rich>
          </c:tx>
          <c:layout/>
        </c:title>
        <c:numFmt formatCode="General" sourceLinked="1"/>
        <c:tickLblPos val="nextTo"/>
        <c:txPr>
          <a:bodyPr rot="0"/>
          <a:lstStyle/>
          <a:p>
            <a:pPr>
              <a:defRPr sz="1500" b="1"/>
            </a:pPr>
            <a:endParaRPr lang="en-US"/>
          </a:p>
        </c:txPr>
        <c:crossAx val="119413760"/>
        <c:crosses val="autoZero"/>
        <c:auto val="1"/>
        <c:lblAlgn val="ctr"/>
        <c:lblOffset val="100"/>
        <c:tickLblSkip val="1"/>
      </c:catAx>
      <c:valAx>
        <c:axId val="119413760"/>
        <c:scaling>
          <c:orientation val="minMax"/>
          <c:max val="10"/>
        </c:scaling>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19411840"/>
        <c:crosses val="autoZero"/>
        <c:crossBetween val="between"/>
        <c:majorUnit val="1"/>
      </c:valAx>
      <c:spPr>
        <a:solidFill>
          <a:schemeClr val="bg2"/>
        </a:solidFill>
        <a:ln>
          <a:solidFill>
            <a:schemeClr val="tx1"/>
          </a:solidFill>
        </a:ln>
      </c:spPr>
    </c:plotArea>
    <c:legend>
      <c:legendPos val="r"/>
      <c:layout>
        <c:manualLayout>
          <c:xMode val="edge"/>
          <c:yMode val="edge"/>
          <c:x val="0.10514145355724352"/>
          <c:y val="7.2873635360797329E-2"/>
          <c:w val="0.32743525422154091"/>
          <c:h val="0.1290292517783103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ser>
          <c:idx val="0"/>
          <c:order val="0"/>
          <c:tx>
            <c:strRef>
              <c:f>Sheet1!$B$1</c:f>
              <c:strCache>
                <c:ptCount val="1"/>
                <c:pt idx="0">
                  <c:v>CF/Double lung/1990-1997 (N=1,100)</c:v>
                </c:pt>
              </c:strCache>
            </c:strRef>
          </c:tx>
          <c:spPr>
            <a:ln w="41275">
              <a:solidFill>
                <a:srgbClr val="FFFF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Sheet1!$B$2:$B$58</c:f>
              <c:numCache>
                <c:formatCode>General</c:formatCode>
                <c:ptCount val="57"/>
                <c:pt idx="0">
                  <c:v>100</c:v>
                </c:pt>
                <c:pt idx="1">
                  <c:v>90.227000000000004</c:v>
                </c:pt>
                <c:pt idx="2">
                  <c:v>87.015000000000001</c:v>
                </c:pt>
                <c:pt idx="3">
                  <c:v>85.545000000000002</c:v>
                </c:pt>
                <c:pt idx="4">
                  <c:v>84.442000000000007</c:v>
                </c:pt>
                <c:pt idx="5">
                  <c:v>83.335999999999999</c:v>
                </c:pt>
                <c:pt idx="6">
                  <c:v>81.675999999999988</c:v>
                </c:pt>
                <c:pt idx="7">
                  <c:v>79.644000000000005</c:v>
                </c:pt>
                <c:pt idx="8">
                  <c:v>78.997000000000227</c:v>
                </c:pt>
                <c:pt idx="9">
                  <c:v>78.069999999999993</c:v>
                </c:pt>
                <c:pt idx="10">
                  <c:v>77.513000000000005</c:v>
                </c:pt>
                <c:pt idx="11">
                  <c:v>76.769000000000005</c:v>
                </c:pt>
                <c:pt idx="12">
                  <c:v>75.745999999999995</c:v>
                </c:pt>
                <c:pt idx="13">
                  <c:v>72.848000000000013</c:v>
                </c:pt>
                <c:pt idx="14">
                  <c:v>70.501999999999995</c:v>
                </c:pt>
                <c:pt idx="15">
                  <c:v>68.147999999999996</c:v>
                </c:pt>
                <c:pt idx="16">
                  <c:v>66.634</c:v>
                </c:pt>
                <c:pt idx="17">
                  <c:v>64.348000000000013</c:v>
                </c:pt>
                <c:pt idx="18">
                  <c:v>62.816999999999993</c:v>
                </c:pt>
                <c:pt idx="19">
                  <c:v>61.856999999999999</c:v>
                </c:pt>
                <c:pt idx="20">
                  <c:v>60.120000000000012</c:v>
                </c:pt>
                <c:pt idx="21">
                  <c:v>58.948</c:v>
                </c:pt>
                <c:pt idx="22">
                  <c:v>57.872</c:v>
                </c:pt>
                <c:pt idx="23">
                  <c:v>56.300999999999995</c:v>
                </c:pt>
                <c:pt idx="24">
                  <c:v>54.917999999999999</c:v>
                </c:pt>
                <c:pt idx="25">
                  <c:v>53.813999999999993</c:v>
                </c:pt>
                <c:pt idx="26">
                  <c:v>53.106000000000002</c:v>
                </c:pt>
                <c:pt idx="27">
                  <c:v>52.395000000000003</c:v>
                </c:pt>
                <c:pt idx="28">
                  <c:v>51.07</c:v>
                </c:pt>
                <c:pt idx="29">
                  <c:v>49.938000000000002</c:v>
                </c:pt>
                <c:pt idx="30">
                  <c:v>49.109000000000002</c:v>
                </c:pt>
                <c:pt idx="31">
                  <c:v>48.06</c:v>
                </c:pt>
                <c:pt idx="32">
                  <c:v>47.318999999999996</c:v>
                </c:pt>
                <c:pt idx="33">
                  <c:v>45.508000000000003</c:v>
                </c:pt>
                <c:pt idx="34">
                  <c:v>45.080999999999996</c:v>
                </c:pt>
                <c:pt idx="35">
                  <c:v>44.106000000000002</c:v>
                </c:pt>
                <c:pt idx="36">
                  <c:v>43.56</c:v>
                </c:pt>
                <c:pt idx="37">
                  <c:v>42.787000000000006</c:v>
                </c:pt>
                <c:pt idx="38">
                  <c:v>41.782000000000011</c:v>
                </c:pt>
                <c:pt idx="39">
                  <c:v>41.108000000000011</c:v>
                </c:pt>
                <c:pt idx="40">
                  <c:v>40.313999999999993</c:v>
                </c:pt>
                <c:pt idx="41">
                  <c:v>39.396000000000001</c:v>
                </c:pt>
                <c:pt idx="42">
                  <c:v>38.704000000000001</c:v>
                </c:pt>
                <c:pt idx="43">
                  <c:v>38.010999999999996</c:v>
                </c:pt>
                <c:pt idx="44">
                  <c:v>37.313999999999993</c:v>
                </c:pt>
                <c:pt idx="45">
                  <c:v>36.262000000000164</c:v>
                </c:pt>
                <c:pt idx="46">
                  <c:v>35.44</c:v>
                </c:pt>
                <c:pt idx="47">
                  <c:v>35.321000000000005</c:v>
                </c:pt>
                <c:pt idx="48">
                  <c:v>34.963000000000001</c:v>
                </c:pt>
                <c:pt idx="49">
                  <c:v>34.357999999999997</c:v>
                </c:pt>
                <c:pt idx="50">
                  <c:v>33.508000000000003</c:v>
                </c:pt>
                <c:pt idx="51">
                  <c:v>32.894000000000005</c:v>
                </c:pt>
                <c:pt idx="52">
                  <c:v>32.026000000000003</c:v>
                </c:pt>
                <c:pt idx="53">
                  <c:v>31.396999999999988</c:v>
                </c:pt>
                <c:pt idx="54">
                  <c:v>30.89</c:v>
                </c:pt>
                <c:pt idx="55">
                  <c:v>30.763999999999989</c:v>
                </c:pt>
                <c:pt idx="56">
                  <c:v>30.25</c:v>
                </c:pt>
              </c:numCache>
            </c:numRef>
          </c:yVal>
        </c:ser>
        <c:ser>
          <c:idx val="1"/>
          <c:order val="1"/>
          <c:tx>
            <c:strRef>
              <c:f>Sheet1!$C$1</c:f>
              <c:strCache>
                <c:ptCount val="1"/>
                <c:pt idx="0">
                  <c:v>CF/Double lung/1998-2004 (N=1,948)</c:v>
                </c:pt>
              </c:strCache>
            </c:strRef>
          </c:tx>
          <c:spPr>
            <a:ln w="41275">
              <a:solidFill>
                <a:srgbClr val="00FF00"/>
              </a:solidFill>
              <a:prstDash val="solid"/>
            </a:ln>
          </c:spPr>
          <c:marker>
            <c:symbol val="none"/>
          </c:marker>
          <c:xVal>
            <c:numRef>
              <c:f>Sheet1!$A$2:$A$58</c:f>
              <c:numCache>
                <c:formatCode>General</c:formatCode>
                <c:ptCount val="57"/>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Sheet1!$C$2:$C$58</c:f>
              <c:numCache>
                <c:formatCode>General</c:formatCode>
                <c:ptCount val="57"/>
                <c:pt idx="0">
                  <c:v>100</c:v>
                </c:pt>
                <c:pt idx="1">
                  <c:v>94.397000000000006</c:v>
                </c:pt>
                <c:pt idx="2">
                  <c:v>92.73</c:v>
                </c:pt>
                <c:pt idx="3">
                  <c:v>90.837000000000003</c:v>
                </c:pt>
                <c:pt idx="4">
                  <c:v>89.887999999999991</c:v>
                </c:pt>
                <c:pt idx="5">
                  <c:v>89.098000000000013</c:v>
                </c:pt>
                <c:pt idx="6">
                  <c:v>87.831999999999994</c:v>
                </c:pt>
                <c:pt idx="7">
                  <c:v>87.093000000000004</c:v>
                </c:pt>
                <c:pt idx="8">
                  <c:v>86.510999999999996</c:v>
                </c:pt>
                <c:pt idx="9">
                  <c:v>85.611000000000004</c:v>
                </c:pt>
                <c:pt idx="10">
                  <c:v>85.081999999999994</c:v>
                </c:pt>
                <c:pt idx="11">
                  <c:v>83.754999999999995</c:v>
                </c:pt>
                <c:pt idx="12">
                  <c:v>83.275999999999982</c:v>
                </c:pt>
                <c:pt idx="13">
                  <c:v>81.233999999999995</c:v>
                </c:pt>
                <c:pt idx="14">
                  <c:v>79.018000000000001</c:v>
                </c:pt>
                <c:pt idx="15">
                  <c:v>77.337999999999994</c:v>
                </c:pt>
                <c:pt idx="16">
                  <c:v>75.706000000000003</c:v>
                </c:pt>
                <c:pt idx="17">
                  <c:v>73.84</c:v>
                </c:pt>
                <c:pt idx="18">
                  <c:v>72.461000000000027</c:v>
                </c:pt>
                <c:pt idx="19">
                  <c:v>70.8</c:v>
                </c:pt>
                <c:pt idx="20">
                  <c:v>69.13</c:v>
                </c:pt>
                <c:pt idx="21">
                  <c:v>68.057000000000002</c:v>
                </c:pt>
                <c:pt idx="22">
                  <c:v>66.571999999999989</c:v>
                </c:pt>
                <c:pt idx="23">
                  <c:v>65.539000000000001</c:v>
                </c:pt>
                <c:pt idx="24">
                  <c:v>64.324999999999989</c:v>
                </c:pt>
                <c:pt idx="25">
                  <c:v>63.088000000000001</c:v>
                </c:pt>
                <c:pt idx="26">
                  <c:v>62.138000000000012</c:v>
                </c:pt>
                <c:pt idx="27">
                  <c:v>61.300999999999995</c:v>
                </c:pt>
                <c:pt idx="28">
                  <c:v>60.456999999999994</c:v>
                </c:pt>
                <c:pt idx="29">
                  <c:v>59.24</c:v>
                </c:pt>
                <c:pt idx="30">
                  <c:v>58.379999999999995</c:v>
                </c:pt>
                <c:pt idx="31">
                  <c:v>57.697000000000003</c:v>
                </c:pt>
                <c:pt idx="32">
                  <c:v>56.943999999999996</c:v>
                </c:pt>
                <c:pt idx="33">
                  <c:v>56.305</c:v>
                </c:pt>
                <c:pt idx="34">
                  <c:v>55.595000000000013</c:v>
                </c:pt>
                <c:pt idx="35">
                  <c:v>55.333999999999996</c:v>
                </c:pt>
                <c:pt idx="36">
                  <c:v>54.936</c:v>
                </c:pt>
                <c:pt idx="37">
                  <c:v>54.107000000000006</c:v>
                </c:pt>
                <c:pt idx="38">
                  <c:v>52.989000000000004</c:v>
                </c:pt>
                <c:pt idx="39">
                  <c:v>52.281000000000006</c:v>
                </c:pt>
                <c:pt idx="40">
                  <c:v>51.226000000000013</c:v>
                </c:pt>
                <c:pt idx="41">
                  <c:v>50.455999999999996</c:v>
                </c:pt>
                <c:pt idx="42">
                  <c:v>49.836999999999996</c:v>
                </c:pt>
                <c:pt idx="43">
                  <c:v>49.379000000000005</c:v>
                </c:pt>
                <c:pt idx="44">
                  <c:v>48.589000000000006</c:v>
                </c:pt>
                <c:pt idx="45">
                  <c:v>47.808</c:v>
                </c:pt>
                <c:pt idx="46">
                  <c:v>47.009</c:v>
                </c:pt>
                <c:pt idx="47">
                  <c:v>46.179000000000002</c:v>
                </c:pt>
                <c:pt idx="48">
                  <c:v>45.658000000000001</c:v>
                </c:pt>
                <c:pt idx="49">
                  <c:v>44.771000000000001</c:v>
                </c:pt>
                <c:pt idx="50">
                  <c:v>43.986999999999995</c:v>
                </c:pt>
                <c:pt idx="51">
                  <c:v>42.684000000000005</c:v>
                </c:pt>
                <c:pt idx="52">
                  <c:v>42.507000000000005</c:v>
                </c:pt>
                <c:pt idx="53">
                  <c:v>41.86</c:v>
                </c:pt>
                <c:pt idx="54">
                  <c:v>40.729000000000013</c:v>
                </c:pt>
                <c:pt idx="55">
                  <c:v>40.028000000000013</c:v>
                </c:pt>
                <c:pt idx="56">
                  <c:v>39.285000000000011</c:v>
                </c:pt>
              </c:numCache>
            </c:numRef>
          </c:yVal>
        </c:ser>
        <c:ser>
          <c:idx val="2"/>
          <c:order val="2"/>
          <c:tx>
            <c:strRef>
              <c:f>Sheet1!$D$1</c:f>
              <c:strCache>
                <c:ptCount val="1"/>
                <c:pt idx="0">
                  <c:v>CF/Double lung/2005-6/2011 (N=3,000)</c:v>
                </c:pt>
              </c:strCache>
            </c:strRef>
          </c:tx>
          <c:spPr>
            <a:ln w="41275">
              <a:solidFill>
                <a:srgbClr val="FF00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Sheet1!$D$2:$D$58</c:f>
              <c:numCache>
                <c:formatCode>General</c:formatCode>
                <c:ptCount val="57"/>
                <c:pt idx="0">
                  <c:v>100</c:v>
                </c:pt>
                <c:pt idx="1">
                  <c:v>95.525999999999982</c:v>
                </c:pt>
                <c:pt idx="2">
                  <c:v>93.793000000000006</c:v>
                </c:pt>
                <c:pt idx="3">
                  <c:v>92.414000000000357</c:v>
                </c:pt>
                <c:pt idx="4">
                  <c:v>91.548000000000002</c:v>
                </c:pt>
                <c:pt idx="5">
                  <c:v>90.400999999999996</c:v>
                </c:pt>
                <c:pt idx="6">
                  <c:v>89.740000000000023</c:v>
                </c:pt>
                <c:pt idx="7">
                  <c:v>89.040999999999997</c:v>
                </c:pt>
                <c:pt idx="8">
                  <c:v>88.48</c:v>
                </c:pt>
                <c:pt idx="9">
                  <c:v>88.021999999999991</c:v>
                </c:pt>
                <c:pt idx="10">
                  <c:v>87.210000000000022</c:v>
                </c:pt>
                <c:pt idx="11">
                  <c:v>86.64</c:v>
                </c:pt>
                <c:pt idx="12">
                  <c:v>85.946000000000026</c:v>
                </c:pt>
                <c:pt idx="13">
                  <c:v>84.307000000000002</c:v>
                </c:pt>
                <c:pt idx="14">
                  <c:v>82.363</c:v>
                </c:pt>
                <c:pt idx="15">
                  <c:v>80.626999999999981</c:v>
                </c:pt>
                <c:pt idx="16">
                  <c:v>79.60499999999999</c:v>
                </c:pt>
                <c:pt idx="17">
                  <c:v>78.394999999999996</c:v>
                </c:pt>
                <c:pt idx="18">
                  <c:v>77.069000000000003</c:v>
                </c:pt>
                <c:pt idx="19">
                  <c:v>75.582999999999998</c:v>
                </c:pt>
                <c:pt idx="20">
                  <c:v>73.843000000000004</c:v>
                </c:pt>
                <c:pt idx="21">
                  <c:v>72.093999999999994</c:v>
                </c:pt>
                <c:pt idx="22">
                  <c:v>70.47</c:v>
                </c:pt>
                <c:pt idx="23">
                  <c:v>69.232000000000014</c:v>
                </c:pt>
                <c:pt idx="24">
                  <c:v>67.662999999999982</c:v>
                </c:pt>
                <c:pt idx="25">
                  <c:v>66.462000000000003</c:v>
                </c:pt>
                <c:pt idx="26">
                  <c:v>65.169999999999987</c:v>
                </c:pt>
                <c:pt idx="27">
                  <c:v>64.429000000000002</c:v>
                </c:pt>
                <c:pt idx="28">
                  <c:v>62.562000000000012</c:v>
                </c:pt>
                <c:pt idx="29">
                  <c:v>61.458999999999996</c:v>
                </c:pt>
                <c:pt idx="30">
                  <c:v>60.43</c:v>
                </c:pt>
                <c:pt idx="31">
                  <c:v>59.340999999999994</c:v>
                </c:pt>
                <c:pt idx="32">
                  <c:v>59.340999999999994</c:v>
                </c:pt>
              </c:numCache>
            </c:numRef>
          </c:yVal>
        </c:ser>
        <c:axId val="216414848"/>
        <c:axId val="216933120"/>
      </c:scatterChart>
      <c:valAx>
        <c:axId val="216414848"/>
        <c:scaling>
          <c:orientation val="minMax"/>
          <c:max val="12"/>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16933120"/>
        <c:crosses val="autoZero"/>
        <c:crossBetween val="midCat"/>
        <c:majorUnit val="1"/>
      </c:valAx>
      <c:valAx>
        <c:axId val="21693312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16414848"/>
        <c:crosses val="autoZero"/>
        <c:crossBetween val="midCat"/>
        <c:majorUnit val="20"/>
      </c:valAx>
      <c:spPr>
        <a:solidFill>
          <a:schemeClr val="bg2"/>
        </a:solidFill>
        <a:ln>
          <a:solidFill>
            <a:schemeClr val="tx1"/>
          </a:solidFill>
        </a:ln>
      </c:spPr>
    </c:plotArea>
    <c:legend>
      <c:legendPos val="r"/>
      <c:layout>
        <c:manualLayout>
          <c:xMode val="edge"/>
          <c:yMode val="edge"/>
          <c:x val="0.5293288504866096"/>
          <c:y val="3.2501968503937016E-2"/>
          <c:w val="0.43527291942489965"/>
          <c:h val="0.23028258967629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ser>
          <c:idx val="0"/>
          <c:order val="0"/>
          <c:tx>
            <c:strRef>
              <c:f>Sheet1!$B$1</c:f>
              <c:strCache>
                <c:ptCount val="1"/>
                <c:pt idx="0">
                  <c:v>D(-)/R(-) (N = 2,477)</c:v>
                </c:pt>
              </c:strCache>
            </c:strRef>
          </c:tx>
          <c:spPr>
            <a:ln w="41275">
              <a:solidFill>
                <a:srgbClr val="00FF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0.33330000000000465</c:v>
                </c:pt>
                <c:pt idx="5">
                  <c:v>0.41670000000000001</c:v>
                </c:pt>
                <c:pt idx="6">
                  <c:v>0.5</c:v>
                </c:pt>
                <c:pt idx="7">
                  <c:v>0.58329999999999949</c:v>
                </c:pt>
                <c:pt idx="8">
                  <c:v>0.66670000000000784</c:v>
                </c:pt>
                <c:pt idx="9">
                  <c:v>0.75000000000000533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95.917000000000527</c:v>
                </c:pt>
                <c:pt idx="2">
                  <c:v>94.052999999999983</c:v>
                </c:pt>
                <c:pt idx="3">
                  <c:v>92.387</c:v>
                </c:pt>
                <c:pt idx="4">
                  <c:v>91.084999999999994</c:v>
                </c:pt>
                <c:pt idx="5">
                  <c:v>89.986000000000004</c:v>
                </c:pt>
                <c:pt idx="6">
                  <c:v>88.885999999999981</c:v>
                </c:pt>
                <c:pt idx="7">
                  <c:v>88.233000000000004</c:v>
                </c:pt>
                <c:pt idx="8">
                  <c:v>87.620999999999981</c:v>
                </c:pt>
                <c:pt idx="9">
                  <c:v>86.965999999999994</c:v>
                </c:pt>
                <c:pt idx="10">
                  <c:v>86.311000000000007</c:v>
                </c:pt>
                <c:pt idx="11">
                  <c:v>85.406000000000006</c:v>
                </c:pt>
                <c:pt idx="12">
                  <c:v>84.573999999999998</c:v>
                </c:pt>
                <c:pt idx="13">
                  <c:v>76.748000000000005</c:v>
                </c:pt>
                <c:pt idx="14">
                  <c:v>70.10499999999999</c:v>
                </c:pt>
                <c:pt idx="15">
                  <c:v>63.778000000000013</c:v>
                </c:pt>
                <c:pt idx="16">
                  <c:v>58.164000000000001</c:v>
                </c:pt>
                <c:pt idx="17">
                  <c:v>53.108000000000011</c:v>
                </c:pt>
                <c:pt idx="18">
                  <c:v>49.21</c:v>
                </c:pt>
                <c:pt idx="19">
                  <c:v>44.847999999999999</c:v>
                </c:pt>
                <c:pt idx="20">
                  <c:v>41.426000000000002</c:v>
                </c:pt>
                <c:pt idx="21">
                  <c:v>38.594000000000001</c:v>
                </c:pt>
                <c:pt idx="22">
                  <c:v>36.437000000000005</c:v>
                </c:pt>
              </c:numCache>
            </c:numRef>
          </c:yVal>
        </c:ser>
        <c:ser>
          <c:idx val="1"/>
          <c:order val="1"/>
          <c:tx>
            <c:strRef>
              <c:f>Sheet1!$C$1</c:f>
              <c:strCache>
                <c:ptCount val="1"/>
                <c:pt idx="0">
                  <c:v>D(-)/R(+) (N = 3,133)</c:v>
                </c:pt>
              </c:strCache>
            </c:strRef>
          </c:tx>
          <c:spPr>
            <a:ln w="41275">
              <a:solidFill>
                <a:srgbClr val="00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0.33330000000000465</c:v>
                </c:pt>
                <c:pt idx="5">
                  <c:v>0.41670000000000001</c:v>
                </c:pt>
                <c:pt idx="6">
                  <c:v>0.5</c:v>
                </c:pt>
                <c:pt idx="7">
                  <c:v>0.58329999999999949</c:v>
                </c:pt>
                <c:pt idx="8">
                  <c:v>0.66670000000000784</c:v>
                </c:pt>
                <c:pt idx="9">
                  <c:v>0.75000000000000533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95.774999999999991</c:v>
                </c:pt>
                <c:pt idx="2">
                  <c:v>93.296999999999997</c:v>
                </c:pt>
                <c:pt idx="3">
                  <c:v>91.908000000000001</c:v>
                </c:pt>
                <c:pt idx="4">
                  <c:v>90.711000000000027</c:v>
                </c:pt>
                <c:pt idx="5">
                  <c:v>89.60899999999998</c:v>
                </c:pt>
                <c:pt idx="6">
                  <c:v>88.766000000000005</c:v>
                </c:pt>
                <c:pt idx="7">
                  <c:v>87.76</c:v>
                </c:pt>
                <c:pt idx="8">
                  <c:v>86.882999999999981</c:v>
                </c:pt>
                <c:pt idx="9">
                  <c:v>86.039000000000001</c:v>
                </c:pt>
                <c:pt idx="10">
                  <c:v>85.421000000000006</c:v>
                </c:pt>
                <c:pt idx="11">
                  <c:v>84.572999999999979</c:v>
                </c:pt>
                <c:pt idx="12">
                  <c:v>83.911000000000527</c:v>
                </c:pt>
                <c:pt idx="13">
                  <c:v>75.551999999999992</c:v>
                </c:pt>
                <c:pt idx="14">
                  <c:v>68.38</c:v>
                </c:pt>
                <c:pt idx="15">
                  <c:v>61.718000000000011</c:v>
                </c:pt>
                <c:pt idx="16">
                  <c:v>55.563000000000002</c:v>
                </c:pt>
                <c:pt idx="17">
                  <c:v>49.934000000000005</c:v>
                </c:pt>
                <c:pt idx="18">
                  <c:v>44.556999999999995</c:v>
                </c:pt>
                <c:pt idx="19">
                  <c:v>39.9</c:v>
                </c:pt>
                <c:pt idx="20">
                  <c:v>34.612000000000002</c:v>
                </c:pt>
                <c:pt idx="21">
                  <c:v>29.516999999999999</c:v>
                </c:pt>
                <c:pt idx="22">
                  <c:v>26.355</c:v>
                </c:pt>
              </c:numCache>
            </c:numRef>
          </c:yVal>
        </c:ser>
        <c:ser>
          <c:idx val="2"/>
          <c:order val="2"/>
          <c:tx>
            <c:strRef>
              <c:f>Sheet1!$D$1</c:f>
              <c:strCache>
                <c:ptCount val="1"/>
                <c:pt idx="0">
                  <c:v>D(+)/R(-) (N = 3,335)</c:v>
                </c:pt>
              </c:strCache>
            </c:strRef>
          </c:tx>
          <c:spPr>
            <a:ln w="41275">
              <a:solidFill>
                <a:srgbClr val="FF00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0.33330000000000465</c:v>
                </c:pt>
                <c:pt idx="5">
                  <c:v>0.41670000000000001</c:v>
                </c:pt>
                <c:pt idx="6">
                  <c:v>0.5</c:v>
                </c:pt>
                <c:pt idx="7">
                  <c:v>0.58329999999999949</c:v>
                </c:pt>
                <c:pt idx="8">
                  <c:v>0.66670000000000784</c:v>
                </c:pt>
                <c:pt idx="9">
                  <c:v>0.75000000000000533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Sheet1!$D$2:$D$24</c:f>
              <c:numCache>
                <c:formatCode>General</c:formatCode>
                <c:ptCount val="23"/>
                <c:pt idx="0">
                  <c:v>100</c:v>
                </c:pt>
                <c:pt idx="1">
                  <c:v>95.671999999999983</c:v>
                </c:pt>
                <c:pt idx="2">
                  <c:v>93.769000000000005</c:v>
                </c:pt>
                <c:pt idx="3">
                  <c:v>92.316999999999993</c:v>
                </c:pt>
                <c:pt idx="4">
                  <c:v>91.046000000000006</c:v>
                </c:pt>
                <c:pt idx="5">
                  <c:v>89.61999999999999</c:v>
                </c:pt>
                <c:pt idx="6">
                  <c:v>88.254999999999995</c:v>
                </c:pt>
                <c:pt idx="7">
                  <c:v>87.222999999999999</c:v>
                </c:pt>
                <c:pt idx="8">
                  <c:v>85.887</c:v>
                </c:pt>
                <c:pt idx="9">
                  <c:v>84.702000000000012</c:v>
                </c:pt>
                <c:pt idx="10">
                  <c:v>83.423000000000002</c:v>
                </c:pt>
                <c:pt idx="11">
                  <c:v>82.230999999999995</c:v>
                </c:pt>
                <c:pt idx="12">
                  <c:v>81.488</c:v>
                </c:pt>
                <c:pt idx="13">
                  <c:v>70.299000000000007</c:v>
                </c:pt>
                <c:pt idx="14">
                  <c:v>62.598000000000013</c:v>
                </c:pt>
                <c:pt idx="15">
                  <c:v>56.071000000000005</c:v>
                </c:pt>
                <c:pt idx="16">
                  <c:v>50.314999999999998</c:v>
                </c:pt>
                <c:pt idx="17">
                  <c:v>44.794000000000011</c:v>
                </c:pt>
                <c:pt idx="18">
                  <c:v>40.310999999999993</c:v>
                </c:pt>
                <c:pt idx="19">
                  <c:v>34.720000000000013</c:v>
                </c:pt>
                <c:pt idx="20">
                  <c:v>29.949000000000002</c:v>
                </c:pt>
                <c:pt idx="21">
                  <c:v>25.761999999999986</c:v>
                </c:pt>
                <c:pt idx="22">
                  <c:v>21.678000000000001</c:v>
                </c:pt>
              </c:numCache>
            </c:numRef>
          </c:yVal>
        </c:ser>
        <c:ser>
          <c:idx val="3"/>
          <c:order val="3"/>
          <c:tx>
            <c:strRef>
              <c:f>Sheet1!$E$1</c:f>
              <c:strCache>
                <c:ptCount val="1"/>
                <c:pt idx="0">
                  <c:v>D(+)/R(+) (N = 5,226)</c:v>
                </c:pt>
              </c:strCache>
            </c:strRef>
          </c:tx>
          <c:spPr>
            <a:ln w="41275">
              <a:solidFill>
                <a:srgbClr val="FFFF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0.33330000000000465</c:v>
                </c:pt>
                <c:pt idx="5">
                  <c:v>0.41670000000000001</c:v>
                </c:pt>
                <c:pt idx="6">
                  <c:v>0.5</c:v>
                </c:pt>
                <c:pt idx="7">
                  <c:v>0.58329999999999949</c:v>
                </c:pt>
                <c:pt idx="8">
                  <c:v>0.66670000000000784</c:v>
                </c:pt>
                <c:pt idx="9">
                  <c:v>0.75000000000000533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Sheet1!$E$2:$E$24</c:f>
              <c:numCache>
                <c:formatCode>General</c:formatCode>
                <c:ptCount val="23"/>
                <c:pt idx="0">
                  <c:v>100</c:v>
                </c:pt>
                <c:pt idx="1">
                  <c:v>95.146000000000001</c:v>
                </c:pt>
                <c:pt idx="2">
                  <c:v>93.010999999999996</c:v>
                </c:pt>
                <c:pt idx="3">
                  <c:v>91.565000000000012</c:v>
                </c:pt>
                <c:pt idx="4">
                  <c:v>90.562000000000012</c:v>
                </c:pt>
                <c:pt idx="5">
                  <c:v>89.210000000000022</c:v>
                </c:pt>
                <c:pt idx="6">
                  <c:v>88.283000000000001</c:v>
                </c:pt>
                <c:pt idx="7">
                  <c:v>87.179999999999978</c:v>
                </c:pt>
                <c:pt idx="8">
                  <c:v>86.287999999999997</c:v>
                </c:pt>
                <c:pt idx="9">
                  <c:v>85.453999999999994</c:v>
                </c:pt>
                <c:pt idx="10">
                  <c:v>84.326999999999998</c:v>
                </c:pt>
                <c:pt idx="11">
                  <c:v>83.584000000000003</c:v>
                </c:pt>
                <c:pt idx="12">
                  <c:v>82.574999999999989</c:v>
                </c:pt>
                <c:pt idx="13">
                  <c:v>73.065000000000012</c:v>
                </c:pt>
                <c:pt idx="14">
                  <c:v>65.400000000000006</c:v>
                </c:pt>
                <c:pt idx="15">
                  <c:v>58.077000000000005</c:v>
                </c:pt>
                <c:pt idx="16">
                  <c:v>51.786000000000001</c:v>
                </c:pt>
                <c:pt idx="17">
                  <c:v>46.333000000000006</c:v>
                </c:pt>
                <c:pt idx="18">
                  <c:v>40.809000000000005</c:v>
                </c:pt>
                <c:pt idx="19">
                  <c:v>35.671000000000006</c:v>
                </c:pt>
                <c:pt idx="20">
                  <c:v>31.67</c:v>
                </c:pt>
                <c:pt idx="21">
                  <c:v>27.21</c:v>
                </c:pt>
                <c:pt idx="22">
                  <c:v>24.284999999999989</c:v>
                </c:pt>
              </c:numCache>
            </c:numRef>
          </c:yVal>
        </c:ser>
        <c:axId val="220945792"/>
        <c:axId val="221141632"/>
      </c:scatterChart>
      <c:valAx>
        <c:axId val="220945792"/>
        <c:scaling>
          <c:orientation val="minMax"/>
          <c:max val="11"/>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21141632"/>
        <c:crosses val="autoZero"/>
        <c:crossBetween val="midCat"/>
        <c:majorUnit val="1"/>
      </c:valAx>
      <c:valAx>
        <c:axId val="22114163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20945792"/>
        <c:crosses val="autoZero"/>
        <c:crossBetween val="midCat"/>
        <c:majorUnit val="20"/>
      </c:valAx>
      <c:spPr>
        <a:solidFill>
          <a:schemeClr val="bg2"/>
        </a:solidFill>
        <a:ln>
          <a:solidFill>
            <a:schemeClr val="tx1"/>
          </a:solidFill>
        </a:ln>
      </c:spPr>
    </c:plotArea>
    <c:legend>
      <c:legendPos val="r"/>
      <c:layout>
        <c:manualLayout>
          <c:xMode val="edge"/>
          <c:yMode val="edge"/>
          <c:x val="0.66354713957215561"/>
          <c:y val="8.2501968503937068E-2"/>
          <c:w val="0.24101038255174151"/>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9100178849325534E-2"/>
          <c:y val="6.3640794900637482E-2"/>
          <c:w val="0.89430560310395979"/>
          <c:h val="0.81842540515768869"/>
        </c:manualLayout>
      </c:layout>
      <c:scatterChart>
        <c:scatterStyle val="lineMarker"/>
        <c:ser>
          <c:idx val="0"/>
          <c:order val="0"/>
          <c:tx>
            <c:strRef>
              <c:f>Sheet1!$B$1</c:f>
              <c:strCache>
                <c:ptCount val="1"/>
                <c:pt idx="0">
                  <c:v>D(-)/R(-) Era 1 (N=892)</c:v>
                </c:pt>
              </c:strCache>
            </c:strRef>
          </c:tx>
          <c:spPr>
            <a:ln w="41275">
              <a:solidFill>
                <a:schemeClr val="bg1">
                  <a:lumMod val="50000"/>
                  <a:lumOff val="50000"/>
                </a:schemeClr>
              </a:solidFill>
            </a:ln>
          </c:spPr>
          <c:marker>
            <c:symbol val="none"/>
          </c:marker>
          <c:xVal>
            <c:numRef>
              <c:f>Sheet1!$A$2:$A$19</c:f>
              <c:numCache>
                <c:formatCode>General</c:formatCode>
                <c:ptCount val="18"/>
                <c:pt idx="0">
                  <c:v>0</c:v>
                </c:pt>
                <c:pt idx="1">
                  <c:v>8.3300000000000041E-2</c:v>
                </c:pt>
                <c:pt idx="2">
                  <c:v>0.16669999999999999</c:v>
                </c:pt>
                <c:pt idx="3">
                  <c:v>0.25</c:v>
                </c:pt>
                <c:pt idx="4">
                  <c:v>0.33330000000000465</c:v>
                </c:pt>
                <c:pt idx="5">
                  <c:v>0.41670000000000001</c:v>
                </c:pt>
                <c:pt idx="6">
                  <c:v>0.5</c:v>
                </c:pt>
                <c:pt idx="7">
                  <c:v>0.58329999999999949</c:v>
                </c:pt>
                <c:pt idx="8">
                  <c:v>0.66670000000000784</c:v>
                </c:pt>
                <c:pt idx="9">
                  <c:v>0.75000000000000533</c:v>
                </c:pt>
                <c:pt idx="10">
                  <c:v>0.83330000000000004</c:v>
                </c:pt>
                <c:pt idx="11">
                  <c:v>0.91670000000000063</c:v>
                </c:pt>
                <c:pt idx="12">
                  <c:v>1</c:v>
                </c:pt>
                <c:pt idx="13">
                  <c:v>2</c:v>
                </c:pt>
                <c:pt idx="14">
                  <c:v>3</c:v>
                </c:pt>
                <c:pt idx="15">
                  <c:v>4</c:v>
                </c:pt>
                <c:pt idx="16">
                  <c:v>5</c:v>
                </c:pt>
                <c:pt idx="17">
                  <c:v>6</c:v>
                </c:pt>
              </c:numCache>
            </c:numRef>
          </c:xVal>
          <c:yVal>
            <c:numRef>
              <c:f>Sheet1!$B$2:$B$19</c:f>
              <c:numCache>
                <c:formatCode>General</c:formatCode>
                <c:ptCount val="18"/>
                <c:pt idx="0">
                  <c:v>100</c:v>
                </c:pt>
                <c:pt idx="1">
                  <c:v>93.483000000000004</c:v>
                </c:pt>
                <c:pt idx="2">
                  <c:v>91.117999999999995</c:v>
                </c:pt>
                <c:pt idx="3">
                  <c:v>89.763999999999996</c:v>
                </c:pt>
                <c:pt idx="4">
                  <c:v>88.521999999999991</c:v>
                </c:pt>
                <c:pt idx="5">
                  <c:v>87.619</c:v>
                </c:pt>
                <c:pt idx="6">
                  <c:v>86.263999999999996</c:v>
                </c:pt>
                <c:pt idx="7">
                  <c:v>85.245999999999995</c:v>
                </c:pt>
                <c:pt idx="8">
                  <c:v>84.568000000000012</c:v>
                </c:pt>
                <c:pt idx="9">
                  <c:v>83.775999999999982</c:v>
                </c:pt>
                <c:pt idx="10">
                  <c:v>83.211000000000027</c:v>
                </c:pt>
                <c:pt idx="11">
                  <c:v>82.191999999999993</c:v>
                </c:pt>
                <c:pt idx="12">
                  <c:v>81.286000000000001</c:v>
                </c:pt>
                <c:pt idx="13">
                  <c:v>74.563000000000002</c:v>
                </c:pt>
                <c:pt idx="14">
                  <c:v>67.866</c:v>
                </c:pt>
                <c:pt idx="15">
                  <c:v>62.598000000000013</c:v>
                </c:pt>
                <c:pt idx="16">
                  <c:v>57.476000000000006</c:v>
                </c:pt>
                <c:pt idx="17">
                  <c:v>52.984999999999999</c:v>
                </c:pt>
              </c:numCache>
            </c:numRef>
          </c:yVal>
        </c:ser>
        <c:ser>
          <c:idx val="1"/>
          <c:order val="1"/>
          <c:tx>
            <c:strRef>
              <c:f>Sheet1!$C$1</c:f>
              <c:strCache>
                <c:ptCount val="1"/>
                <c:pt idx="0">
                  <c:v>D(-)/R(-) Era 2 (N=1,585)</c:v>
                </c:pt>
              </c:strCache>
            </c:strRef>
          </c:tx>
          <c:spPr>
            <a:ln w="41275">
              <a:solidFill>
                <a:srgbClr val="00FFFF"/>
              </a:solidFill>
              <a:prstDash val="solid"/>
            </a:ln>
          </c:spPr>
          <c:marker>
            <c:symbol val="none"/>
          </c:marker>
          <c:xVal>
            <c:numRef>
              <c:f>Sheet1!$A$2:$A$19</c:f>
              <c:numCache>
                <c:formatCode>General</c:formatCode>
                <c:ptCount val="18"/>
                <c:pt idx="0">
                  <c:v>0</c:v>
                </c:pt>
                <c:pt idx="1">
                  <c:v>8.3300000000000041E-2</c:v>
                </c:pt>
                <c:pt idx="2">
                  <c:v>0.16669999999999999</c:v>
                </c:pt>
                <c:pt idx="3">
                  <c:v>0.25</c:v>
                </c:pt>
                <c:pt idx="4">
                  <c:v>0.33330000000000465</c:v>
                </c:pt>
                <c:pt idx="5">
                  <c:v>0.41670000000000001</c:v>
                </c:pt>
                <c:pt idx="6">
                  <c:v>0.5</c:v>
                </c:pt>
                <c:pt idx="7">
                  <c:v>0.58329999999999949</c:v>
                </c:pt>
                <c:pt idx="8">
                  <c:v>0.66670000000000784</c:v>
                </c:pt>
                <c:pt idx="9">
                  <c:v>0.75000000000000533</c:v>
                </c:pt>
                <c:pt idx="10">
                  <c:v>0.83330000000000004</c:v>
                </c:pt>
                <c:pt idx="11">
                  <c:v>0.91670000000000063</c:v>
                </c:pt>
                <c:pt idx="12">
                  <c:v>1</c:v>
                </c:pt>
                <c:pt idx="13">
                  <c:v>2</c:v>
                </c:pt>
                <c:pt idx="14">
                  <c:v>3</c:v>
                </c:pt>
                <c:pt idx="15">
                  <c:v>4</c:v>
                </c:pt>
                <c:pt idx="16">
                  <c:v>5</c:v>
                </c:pt>
                <c:pt idx="17">
                  <c:v>6</c:v>
                </c:pt>
              </c:numCache>
            </c:numRef>
          </c:xVal>
          <c:yVal>
            <c:numRef>
              <c:f>Sheet1!$C$2:$C$19</c:f>
              <c:numCache>
                <c:formatCode>General</c:formatCode>
                <c:ptCount val="18"/>
                <c:pt idx="0">
                  <c:v>100</c:v>
                </c:pt>
                <c:pt idx="1">
                  <c:v>97.284999999999997</c:v>
                </c:pt>
                <c:pt idx="2">
                  <c:v>95.702000000000012</c:v>
                </c:pt>
                <c:pt idx="3">
                  <c:v>93.861000000000004</c:v>
                </c:pt>
                <c:pt idx="4">
                  <c:v>92.524999999999991</c:v>
                </c:pt>
                <c:pt idx="5">
                  <c:v>91.316000000000003</c:v>
                </c:pt>
                <c:pt idx="6">
                  <c:v>90.36</c:v>
                </c:pt>
                <c:pt idx="7">
                  <c:v>89.912999999999997</c:v>
                </c:pt>
                <c:pt idx="8">
                  <c:v>89.337999999999994</c:v>
                </c:pt>
                <c:pt idx="9">
                  <c:v>88.760999999999996</c:v>
                </c:pt>
                <c:pt idx="10">
                  <c:v>88.055999999999983</c:v>
                </c:pt>
                <c:pt idx="11">
                  <c:v>87.215000000000003</c:v>
                </c:pt>
                <c:pt idx="12">
                  <c:v>86.429000000000002</c:v>
                </c:pt>
                <c:pt idx="13">
                  <c:v>77.918999999999997</c:v>
                </c:pt>
                <c:pt idx="14">
                  <c:v>71.35599999999998</c:v>
                </c:pt>
                <c:pt idx="15">
                  <c:v>63.969000000000001</c:v>
                </c:pt>
                <c:pt idx="16">
                  <c:v>57.716000000000001</c:v>
                </c:pt>
                <c:pt idx="17">
                  <c:v>51.660000000000011</c:v>
                </c:pt>
              </c:numCache>
            </c:numRef>
          </c:yVal>
        </c:ser>
        <c:ser>
          <c:idx val="2"/>
          <c:order val="2"/>
          <c:tx>
            <c:strRef>
              <c:f>Sheet1!$D$1</c:f>
              <c:strCache>
                <c:ptCount val="1"/>
                <c:pt idx="0">
                  <c:v>D(-)/R(+) Era 1 (N=1,182)</c:v>
                </c:pt>
              </c:strCache>
            </c:strRef>
          </c:tx>
          <c:spPr>
            <a:ln w="41275">
              <a:solidFill>
                <a:srgbClr val="008000"/>
              </a:solidFill>
            </a:ln>
          </c:spPr>
          <c:marker>
            <c:symbol val="none"/>
          </c:marker>
          <c:xVal>
            <c:numRef>
              <c:f>Sheet1!$A$2:$A$19</c:f>
              <c:numCache>
                <c:formatCode>General</c:formatCode>
                <c:ptCount val="18"/>
                <c:pt idx="0">
                  <c:v>0</c:v>
                </c:pt>
                <c:pt idx="1">
                  <c:v>8.3300000000000041E-2</c:v>
                </c:pt>
                <c:pt idx="2">
                  <c:v>0.16669999999999999</c:v>
                </c:pt>
                <c:pt idx="3">
                  <c:v>0.25</c:v>
                </c:pt>
                <c:pt idx="4">
                  <c:v>0.33330000000000465</c:v>
                </c:pt>
                <c:pt idx="5">
                  <c:v>0.41670000000000001</c:v>
                </c:pt>
                <c:pt idx="6">
                  <c:v>0.5</c:v>
                </c:pt>
                <c:pt idx="7">
                  <c:v>0.58329999999999949</c:v>
                </c:pt>
                <c:pt idx="8">
                  <c:v>0.66670000000000784</c:v>
                </c:pt>
                <c:pt idx="9">
                  <c:v>0.75000000000000533</c:v>
                </c:pt>
                <c:pt idx="10">
                  <c:v>0.83330000000000004</c:v>
                </c:pt>
                <c:pt idx="11">
                  <c:v>0.91670000000000063</c:v>
                </c:pt>
                <c:pt idx="12">
                  <c:v>1</c:v>
                </c:pt>
                <c:pt idx="13">
                  <c:v>2</c:v>
                </c:pt>
                <c:pt idx="14">
                  <c:v>3</c:v>
                </c:pt>
                <c:pt idx="15">
                  <c:v>4</c:v>
                </c:pt>
                <c:pt idx="16">
                  <c:v>5</c:v>
                </c:pt>
                <c:pt idx="17">
                  <c:v>6</c:v>
                </c:pt>
              </c:numCache>
            </c:numRef>
          </c:xVal>
          <c:yVal>
            <c:numRef>
              <c:f>Sheet1!$D$2:$D$19</c:f>
              <c:numCache>
                <c:formatCode>General</c:formatCode>
                <c:ptCount val="18"/>
                <c:pt idx="0">
                  <c:v>100</c:v>
                </c:pt>
                <c:pt idx="1">
                  <c:v>95.247000000000227</c:v>
                </c:pt>
                <c:pt idx="2">
                  <c:v>92.943000000000026</c:v>
                </c:pt>
                <c:pt idx="3">
                  <c:v>91.233999999999995</c:v>
                </c:pt>
                <c:pt idx="4">
                  <c:v>89.781000000000006</c:v>
                </c:pt>
                <c:pt idx="5">
                  <c:v>88.412000000000006</c:v>
                </c:pt>
                <c:pt idx="6">
                  <c:v>87.641999999999996</c:v>
                </c:pt>
                <c:pt idx="7">
                  <c:v>86.956999999999994</c:v>
                </c:pt>
                <c:pt idx="8">
                  <c:v>86.185999999999979</c:v>
                </c:pt>
                <c:pt idx="9">
                  <c:v>85.242999999999995</c:v>
                </c:pt>
                <c:pt idx="10">
                  <c:v>84.471000000000004</c:v>
                </c:pt>
                <c:pt idx="11">
                  <c:v>83.614000000000004</c:v>
                </c:pt>
                <c:pt idx="12">
                  <c:v>83.096000000000004</c:v>
                </c:pt>
                <c:pt idx="13">
                  <c:v>75.453000000000003</c:v>
                </c:pt>
                <c:pt idx="14">
                  <c:v>69.134999999999991</c:v>
                </c:pt>
                <c:pt idx="15">
                  <c:v>62.480999999999995</c:v>
                </c:pt>
                <c:pt idx="16">
                  <c:v>56.1</c:v>
                </c:pt>
                <c:pt idx="17">
                  <c:v>50.291000000000011</c:v>
                </c:pt>
              </c:numCache>
            </c:numRef>
          </c:yVal>
        </c:ser>
        <c:ser>
          <c:idx val="3"/>
          <c:order val="3"/>
          <c:tx>
            <c:strRef>
              <c:f>Sheet1!$E$1</c:f>
              <c:strCache>
                <c:ptCount val="1"/>
                <c:pt idx="0">
                  <c:v>D(-)/R(+) Era 2 (N=1,951)</c:v>
                </c:pt>
              </c:strCache>
            </c:strRef>
          </c:tx>
          <c:spPr>
            <a:ln w="41275">
              <a:solidFill>
                <a:srgbClr val="00FF00"/>
              </a:solidFill>
            </a:ln>
          </c:spPr>
          <c:marker>
            <c:symbol val="none"/>
          </c:marker>
          <c:xVal>
            <c:numRef>
              <c:f>Sheet1!$A$2:$A$19</c:f>
              <c:numCache>
                <c:formatCode>General</c:formatCode>
                <c:ptCount val="18"/>
                <c:pt idx="0">
                  <c:v>0</c:v>
                </c:pt>
                <c:pt idx="1">
                  <c:v>8.3300000000000041E-2</c:v>
                </c:pt>
                <c:pt idx="2">
                  <c:v>0.16669999999999999</c:v>
                </c:pt>
                <c:pt idx="3">
                  <c:v>0.25</c:v>
                </c:pt>
                <c:pt idx="4">
                  <c:v>0.33330000000000465</c:v>
                </c:pt>
                <c:pt idx="5">
                  <c:v>0.41670000000000001</c:v>
                </c:pt>
                <c:pt idx="6">
                  <c:v>0.5</c:v>
                </c:pt>
                <c:pt idx="7">
                  <c:v>0.58329999999999949</c:v>
                </c:pt>
                <c:pt idx="8">
                  <c:v>0.66670000000000784</c:v>
                </c:pt>
                <c:pt idx="9">
                  <c:v>0.75000000000000533</c:v>
                </c:pt>
                <c:pt idx="10">
                  <c:v>0.83330000000000004</c:v>
                </c:pt>
                <c:pt idx="11">
                  <c:v>0.91670000000000063</c:v>
                </c:pt>
                <c:pt idx="12">
                  <c:v>1</c:v>
                </c:pt>
                <c:pt idx="13">
                  <c:v>2</c:v>
                </c:pt>
                <c:pt idx="14">
                  <c:v>3</c:v>
                </c:pt>
                <c:pt idx="15">
                  <c:v>4</c:v>
                </c:pt>
                <c:pt idx="16">
                  <c:v>5</c:v>
                </c:pt>
                <c:pt idx="17">
                  <c:v>6</c:v>
                </c:pt>
              </c:numCache>
            </c:numRef>
          </c:xVal>
          <c:yVal>
            <c:numRef>
              <c:f>Sheet1!$E$2:$E$19</c:f>
              <c:numCache>
                <c:formatCode>General</c:formatCode>
                <c:ptCount val="18"/>
                <c:pt idx="0">
                  <c:v>100</c:v>
                </c:pt>
                <c:pt idx="1">
                  <c:v>96.095000000000013</c:v>
                </c:pt>
                <c:pt idx="2">
                  <c:v>93.51</c:v>
                </c:pt>
                <c:pt idx="3">
                  <c:v>92.316000000000003</c:v>
                </c:pt>
                <c:pt idx="4">
                  <c:v>91.274999999999991</c:v>
                </c:pt>
                <c:pt idx="5">
                  <c:v>90.335999999999999</c:v>
                </c:pt>
                <c:pt idx="6">
                  <c:v>89.448000000000022</c:v>
                </c:pt>
                <c:pt idx="7">
                  <c:v>88.245999999999995</c:v>
                </c:pt>
                <c:pt idx="8">
                  <c:v>87.304999999999993</c:v>
                </c:pt>
                <c:pt idx="9">
                  <c:v>86.52</c:v>
                </c:pt>
                <c:pt idx="10">
                  <c:v>85.995999999999995</c:v>
                </c:pt>
                <c:pt idx="11">
                  <c:v>85.153999999999982</c:v>
                </c:pt>
                <c:pt idx="12">
                  <c:v>84.403000000000006</c:v>
                </c:pt>
                <c:pt idx="13">
                  <c:v>75.562000000000012</c:v>
                </c:pt>
                <c:pt idx="14">
                  <c:v>67.664999999999992</c:v>
                </c:pt>
                <c:pt idx="15">
                  <c:v>60.957999999999998</c:v>
                </c:pt>
                <c:pt idx="16">
                  <c:v>55.092000000000013</c:v>
                </c:pt>
                <c:pt idx="17">
                  <c:v>49.806000000000004</c:v>
                </c:pt>
              </c:numCache>
            </c:numRef>
          </c:yVal>
        </c:ser>
        <c:ser>
          <c:idx val="4"/>
          <c:order val="4"/>
          <c:tx>
            <c:strRef>
              <c:f>Sheet1!$F$1</c:f>
              <c:strCache>
                <c:ptCount val="1"/>
                <c:pt idx="0">
                  <c:v>D(+)/R(-) Era 1 (N=1,016)</c:v>
                </c:pt>
              </c:strCache>
            </c:strRef>
          </c:tx>
          <c:spPr>
            <a:ln w="41275">
              <a:solidFill>
                <a:srgbClr val="FFCCFF"/>
              </a:solidFill>
            </a:ln>
          </c:spPr>
          <c:marker>
            <c:symbol val="none"/>
          </c:marker>
          <c:xVal>
            <c:numRef>
              <c:f>Sheet1!$A$2:$A$19</c:f>
              <c:numCache>
                <c:formatCode>General</c:formatCode>
                <c:ptCount val="18"/>
                <c:pt idx="0">
                  <c:v>0</c:v>
                </c:pt>
                <c:pt idx="1">
                  <c:v>8.3300000000000041E-2</c:v>
                </c:pt>
                <c:pt idx="2">
                  <c:v>0.16669999999999999</c:v>
                </c:pt>
                <c:pt idx="3">
                  <c:v>0.25</c:v>
                </c:pt>
                <c:pt idx="4">
                  <c:v>0.33330000000000465</c:v>
                </c:pt>
                <c:pt idx="5">
                  <c:v>0.41670000000000001</c:v>
                </c:pt>
                <c:pt idx="6">
                  <c:v>0.5</c:v>
                </c:pt>
                <c:pt idx="7">
                  <c:v>0.58329999999999949</c:v>
                </c:pt>
                <c:pt idx="8">
                  <c:v>0.66670000000000784</c:v>
                </c:pt>
                <c:pt idx="9">
                  <c:v>0.75000000000000533</c:v>
                </c:pt>
                <c:pt idx="10">
                  <c:v>0.83330000000000004</c:v>
                </c:pt>
                <c:pt idx="11">
                  <c:v>0.91670000000000063</c:v>
                </c:pt>
                <c:pt idx="12">
                  <c:v>1</c:v>
                </c:pt>
                <c:pt idx="13">
                  <c:v>2</c:v>
                </c:pt>
                <c:pt idx="14">
                  <c:v>3</c:v>
                </c:pt>
                <c:pt idx="15">
                  <c:v>4</c:v>
                </c:pt>
                <c:pt idx="16">
                  <c:v>5</c:v>
                </c:pt>
                <c:pt idx="17">
                  <c:v>6</c:v>
                </c:pt>
              </c:numCache>
            </c:numRef>
          </c:xVal>
          <c:yVal>
            <c:numRef>
              <c:f>Sheet1!$F$2:$F$19</c:f>
              <c:numCache>
                <c:formatCode>General</c:formatCode>
                <c:ptCount val="18"/>
                <c:pt idx="0">
                  <c:v>100</c:v>
                </c:pt>
                <c:pt idx="1">
                  <c:v>95.066999999999993</c:v>
                </c:pt>
                <c:pt idx="2">
                  <c:v>93.582999999999998</c:v>
                </c:pt>
                <c:pt idx="3">
                  <c:v>91.998999999999995</c:v>
                </c:pt>
                <c:pt idx="4">
                  <c:v>91.009</c:v>
                </c:pt>
                <c:pt idx="5">
                  <c:v>89.423000000000002</c:v>
                </c:pt>
                <c:pt idx="6">
                  <c:v>88.331999999999994</c:v>
                </c:pt>
                <c:pt idx="7">
                  <c:v>87.141000000000005</c:v>
                </c:pt>
                <c:pt idx="8">
                  <c:v>85.651999999999987</c:v>
                </c:pt>
                <c:pt idx="9">
                  <c:v>84.260999999999996</c:v>
                </c:pt>
                <c:pt idx="10">
                  <c:v>82.771000000000001</c:v>
                </c:pt>
                <c:pt idx="11">
                  <c:v>81.179999999999978</c:v>
                </c:pt>
                <c:pt idx="12">
                  <c:v>80.582999999999998</c:v>
                </c:pt>
                <c:pt idx="13">
                  <c:v>71.215999999999994</c:v>
                </c:pt>
                <c:pt idx="14">
                  <c:v>63.771000000000001</c:v>
                </c:pt>
                <c:pt idx="15">
                  <c:v>57.236000000000011</c:v>
                </c:pt>
                <c:pt idx="16">
                  <c:v>51.007000000000005</c:v>
                </c:pt>
                <c:pt idx="17">
                  <c:v>45.650999999999996</c:v>
                </c:pt>
              </c:numCache>
            </c:numRef>
          </c:yVal>
        </c:ser>
        <c:ser>
          <c:idx val="5"/>
          <c:order val="5"/>
          <c:tx>
            <c:strRef>
              <c:f>Sheet1!$G$1</c:f>
              <c:strCache>
                <c:ptCount val="1"/>
                <c:pt idx="0">
                  <c:v>D(+)/R(-) Era 2 (N=2,319)</c:v>
                </c:pt>
              </c:strCache>
            </c:strRef>
          </c:tx>
          <c:spPr>
            <a:ln w="41275">
              <a:solidFill>
                <a:srgbClr val="FF0000"/>
              </a:solidFill>
            </a:ln>
          </c:spPr>
          <c:marker>
            <c:symbol val="none"/>
          </c:marker>
          <c:xVal>
            <c:numRef>
              <c:f>Sheet1!$A$2:$A$19</c:f>
              <c:numCache>
                <c:formatCode>General</c:formatCode>
                <c:ptCount val="18"/>
                <c:pt idx="0">
                  <c:v>0</c:v>
                </c:pt>
                <c:pt idx="1">
                  <c:v>8.3300000000000041E-2</c:v>
                </c:pt>
                <c:pt idx="2">
                  <c:v>0.16669999999999999</c:v>
                </c:pt>
                <c:pt idx="3">
                  <c:v>0.25</c:v>
                </c:pt>
                <c:pt idx="4">
                  <c:v>0.33330000000000465</c:v>
                </c:pt>
                <c:pt idx="5">
                  <c:v>0.41670000000000001</c:v>
                </c:pt>
                <c:pt idx="6">
                  <c:v>0.5</c:v>
                </c:pt>
                <c:pt idx="7">
                  <c:v>0.58329999999999949</c:v>
                </c:pt>
                <c:pt idx="8">
                  <c:v>0.66670000000000784</c:v>
                </c:pt>
                <c:pt idx="9">
                  <c:v>0.75000000000000533</c:v>
                </c:pt>
                <c:pt idx="10">
                  <c:v>0.83330000000000004</c:v>
                </c:pt>
                <c:pt idx="11">
                  <c:v>0.91670000000000063</c:v>
                </c:pt>
                <c:pt idx="12">
                  <c:v>1</c:v>
                </c:pt>
                <c:pt idx="13">
                  <c:v>2</c:v>
                </c:pt>
                <c:pt idx="14">
                  <c:v>3</c:v>
                </c:pt>
                <c:pt idx="15">
                  <c:v>4</c:v>
                </c:pt>
                <c:pt idx="16">
                  <c:v>5</c:v>
                </c:pt>
                <c:pt idx="17">
                  <c:v>6</c:v>
                </c:pt>
              </c:numCache>
            </c:numRef>
          </c:xVal>
          <c:yVal>
            <c:numRef>
              <c:f>Sheet1!$G$2:$G$19</c:f>
              <c:numCache>
                <c:formatCode>General</c:formatCode>
                <c:ptCount val="18"/>
                <c:pt idx="0">
                  <c:v>100</c:v>
                </c:pt>
                <c:pt idx="1">
                  <c:v>95.938000000000002</c:v>
                </c:pt>
                <c:pt idx="2">
                  <c:v>93.850999999999999</c:v>
                </c:pt>
                <c:pt idx="3">
                  <c:v>92.456999999999994</c:v>
                </c:pt>
                <c:pt idx="4">
                  <c:v>91.061000000000007</c:v>
                </c:pt>
                <c:pt idx="5">
                  <c:v>89.706999999999994</c:v>
                </c:pt>
                <c:pt idx="6">
                  <c:v>88.22</c:v>
                </c:pt>
                <c:pt idx="7">
                  <c:v>87.257999999999996</c:v>
                </c:pt>
                <c:pt idx="8">
                  <c:v>85.990000000000023</c:v>
                </c:pt>
                <c:pt idx="9">
                  <c:v>84.894999999999996</c:v>
                </c:pt>
                <c:pt idx="10">
                  <c:v>83.710000000000022</c:v>
                </c:pt>
                <c:pt idx="11">
                  <c:v>82.694999999999993</c:v>
                </c:pt>
                <c:pt idx="12">
                  <c:v>81.885999999999981</c:v>
                </c:pt>
                <c:pt idx="13">
                  <c:v>69.784999999999997</c:v>
                </c:pt>
                <c:pt idx="14">
                  <c:v>61.936</c:v>
                </c:pt>
                <c:pt idx="15">
                  <c:v>55.370999999999995</c:v>
                </c:pt>
                <c:pt idx="16">
                  <c:v>50.131</c:v>
                </c:pt>
                <c:pt idx="17">
                  <c:v>44.183</c:v>
                </c:pt>
              </c:numCache>
            </c:numRef>
          </c:yVal>
        </c:ser>
        <c:ser>
          <c:idx val="6"/>
          <c:order val="6"/>
          <c:tx>
            <c:strRef>
              <c:f>Sheet1!$H$1</c:f>
              <c:strCache>
                <c:ptCount val="1"/>
                <c:pt idx="0">
                  <c:v>D(+)/R(+) Era 1 (N=1,751)</c:v>
                </c:pt>
              </c:strCache>
            </c:strRef>
          </c:tx>
          <c:spPr>
            <a:ln w="41275">
              <a:solidFill>
                <a:srgbClr val="FFC000"/>
              </a:solidFill>
            </a:ln>
          </c:spPr>
          <c:marker>
            <c:symbol val="none"/>
          </c:marker>
          <c:xVal>
            <c:numRef>
              <c:f>Sheet1!$A$2:$A$19</c:f>
              <c:numCache>
                <c:formatCode>General</c:formatCode>
                <c:ptCount val="18"/>
                <c:pt idx="0">
                  <c:v>0</c:v>
                </c:pt>
                <c:pt idx="1">
                  <c:v>8.3300000000000041E-2</c:v>
                </c:pt>
                <c:pt idx="2">
                  <c:v>0.16669999999999999</c:v>
                </c:pt>
                <c:pt idx="3">
                  <c:v>0.25</c:v>
                </c:pt>
                <c:pt idx="4">
                  <c:v>0.33330000000000465</c:v>
                </c:pt>
                <c:pt idx="5">
                  <c:v>0.41670000000000001</c:v>
                </c:pt>
                <c:pt idx="6">
                  <c:v>0.5</c:v>
                </c:pt>
                <c:pt idx="7">
                  <c:v>0.58329999999999949</c:v>
                </c:pt>
                <c:pt idx="8">
                  <c:v>0.66670000000000784</c:v>
                </c:pt>
                <c:pt idx="9">
                  <c:v>0.75000000000000533</c:v>
                </c:pt>
                <c:pt idx="10">
                  <c:v>0.83330000000000004</c:v>
                </c:pt>
                <c:pt idx="11">
                  <c:v>0.91670000000000063</c:v>
                </c:pt>
                <c:pt idx="12">
                  <c:v>1</c:v>
                </c:pt>
                <c:pt idx="13">
                  <c:v>2</c:v>
                </c:pt>
                <c:pt idx="14">
                  <c:v>3</c:v>
                </c:pt>
                <c:pt idx="15">
                  <c:v>4</c:v>
                </c:pt>
                <c:pt idx="16">
                  <c:v>5</c:v>
                </c:pt>
                <c:pt idx="17">
                  <c:v>6</c:v>
                </c:pt>
              </c:numCache>
            </c:numRef>
          </c:xVal>
          <c:yVal>
            <c:numRef>
              <c:f>Sheet1!$H$2:$H$19</c:f>
              <c:numCache>
                <c:formatCode>General</c:formatCode>
                <c:ptCount val="18"/>
                <c:pt idx="0">
                  <c:v>100</c:v>
                </c:pt>
                <c:pt idx="1">
                  <c:v>95.414000000000527</c:v>
                </c:pt>
                <c:pt idx="2">
                  <c:v>92.823999999999998</c:v>
                </c:pt>
                <c:pt idx="3">
                  <c:v>91.266000000000005</c:v>
                </c:pt>
                <c:pt idx="4">
                  <c:v>90.688999999999979</c:v>
                </c:pt>
                <c:pt idx="5">
                  <c:v>89.361000000000004</c:v>
                </c:pt>
                <c:pt idx="6">
                  <c:v>88.436000000000007</c:v>
                </c:pt>
                <c:pt idx="7">
                  <c:v>87.106999999999999</c:v>
                </c:pt>
                <c:pt idx="8">
                  <c:v>86.240000000000023</c:v>
                </c:pt>
                <c:pt idx="9">
                  <c:v>85.257000000000005</c:v>
                </c:pt>
                <c:pt idx="10">
                  <c:v>84.33</c:v>
                </c:pt>
                <c:pt idx="11">
                  <c:v>83.345000000000013</c:v>
                </c:pt>
                <c:pt idx="12">
                  <c:v>82.184999999999988</c:v>
                </c:pt>
                <c:pt idx="13">
                  <c:v>72.436000000000007</c:v>
                </c:pt>
                <c:pt idx="14">
                  <c:v>65.180999999999983</c:v>
                </c:pt>
                <c:pt idx="15">
                  <c:v>56.913999999999994</c:v>
                </c:pt>
                <c:pt idx="16">
                  <c:v>51.335000000000001</c:v>
                </c:pt>
                <c:pt idx="17">
                  <c:v>46.03</c:v>
                </c:pt>
              </c:numCache>
            </c:numRef>
          </c:yVal>
        </c:ser>
        <c:ser>
          <c:idx val="7"/>
          <c:order val="7"/>
          <c:tx>
            <c:strRef>
              <c:f>Sheet1!$I$1</c:f>
              <c:strCache>
                <c:ptCount val="1"/>
                <c:pt idx="0">
                  <c:v>D(+)/R(+) Era 2 (N=3,475)</c:v>
                </c:pt>
              </c:strCache>
            </c:strRef>
          </c:tx>
          <c:spPr>
            <a:ln w="41275">
              <a:solidFill>
                <a:srgbClr val="FFFF00"/>
              </a:solidFill>
            </a:ln>
          </c:spPr>
          <c:marker>
            <c:symbol val="none"/>
          </c:marker>
          <c:xVal>
            <c:numRef>
              <c:f>Sheet1!$A$2:$A$19</c:f>
              <c:numCache>
                <c:formatCode>General</c:formatCode>
                <c:ptCount val="18"/>
                <c:pt idx="0">
                  <c:v>0</c:v>
                </c:pt>
                <c:pt idx="1">
                  <c:v>8.3300000000000041E-2</c:v>
                </c:pt>
                <c:pt idx="2">
                  <c:v>0.16669999999999999</c:v>
                </c:pt>
                <c:pt idx="3">
                  <c:v>0.25</c:v>
                </c:pt>
                <c:pt idx="4">
                  <c:v>0.33330000000000465</c:v>
                </c:pt>
                <c:pt idx="5">
                  <c:v>0.41670000000000001</c:v>
                </c:pt>
                <c:pt idx="6">
                  <c:v>0.5</c:v>
                </c:pt>
                <c:pt idx="7">
                  <c:v>0.58329999999999949</c:v>
                </c:pt>
                <c:pt idx="8">
                  <c:v>0.66670000000000784</c:v>
                </c:pt>
                <c:pt idx="9">
                  <c:v>0.75000000000000533</c:v>
                </c:pt>
                <c:pt idx="10">
                  <c:v>0.83330000000000004</c:v>
                </c:pt>
                <c:pt idx="11">
                  <c:v>0.91670000000000063</c:v>
                </c:pt>
                <c:pt idx="12">
                  <c:v>1</c:v>
                </c:pt>
                <c:pt idx="13">
                  <c:v>2</c:v>
                </c:pt>
                <c:pt idx="14">
                  <c:v>3</c:v>
                </c:pt>
                <c:pt idx="15">
                  <c:v>4</c:v>
                </c:pt>
                <c:pt idx="16">
                  <c:v>5</c:v>
                </c:pt>
                <c:pt idx="17">
                  <c:v>6</c:v>
                </c:pt>
              </c:numCache>
            </c:numRef>
          </c:xVal>
          <c:yVal>
            <c:numRef>
              <c:f>Sheet1!$I$2:$I$19</c:f>
              <c:numCache>
                <c:formatCode>General</c:formatCode>
                <c:ptCount val="18"/>
                <c:pt idx="0">
                  <c:v>100</c:v>
                </c:pt>
                <c:pt idx="1">
                  <c:v>95.012</c:v>
                </c:pt>
                <c:pt idx="2">
                  <c:v>93.103999999999999</c:v>
                </c:pt>
                <c:pt idx="3">
                  <c:v>91.715000000000003</c:v>
                </c:pt>
                <c:pt idx="4">
                  <c:v>90.498000000000005</c:v>
                </c:pt>
                <c:pt idx="5">
                  <c:v>89.134999999999991</c:v>
                </c:pt>
                <c:pt idx="6">
                  <c:v>88.205000000000013</c:v>
                </c:pt>
                <c:pt idx="7">
                  <c:v>87.215999999999994</c:v>
                </c:pt>
                <c:pt idx="8">
                  <c:v>86.313000000000002</c:v>
                </c:pt>
                <c:pt idx="9">
                  <c:v>85.552999999999983</c:v>
                </c:pt>
                <c:pt idx="10">
                  <c:v>84.323999999999998</c:v>
                </c:pt>
                <c:pt idx="11">
                  <c:v>83.705000000000013</c:v>
                </c:pt>
                <c:pt idx="12">
                  <c:v>82.774000000000001</c:v>
                </c:pt>
                <c:pt idx="13">
                  <c:v>73.408000000000001</c:v>
                </c:pt>
                <c:pt idx="14">
                  <c:v>65.478999999999999</c:v>
                </c:pt>
                <c:pt idx="15">
                  <c:v>58.986000000000004</c:v>
                </c:pt>
                <c:pt idx="16">
                  <c:v>51.880999999999993</c:v>
                </c:pt>
                <c:pt idx="17">
                  <c:v>46.230000000000011</c:v>
                </c:pt>
              </c:numCache>
            </c:numRef>
          </c:yVal>
        </c:ser>
        <c:axId val="132028288"/>
        <c:axId val="132034560"/>
      </c:scatterChart>
      <c:valAx>
        <c:axId val="132028288"/>
        <c:scaling>
          <c:orientation val="minMax"/>
          <c:max val="6"/>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32034560"/>
        <c:crosses val="autoZero"/>
        <c:crossBetween val="midCat"/>
        <c:majorUnit val="1"/>
      </c:valAx>
      <c:valAx>
        <c:axId val="132034560"/>
        <c:scaling>
          <c:orientation val="minMax"/>
          <c:max val="100"/>
          <c:min val="2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32028288"/>
        <c:crosses val="autoZero"/>
        <c:crossBetween val="midCat"/>
        <c:majorUnit val="20"/>
      </c:valAx>
      <c:spPr>
        <a:solidFill>
          <a:schemeClr val="bg2"/>
        </a:solidFill>
        <a:ln>
          <a:solidFill>
            <a:schemeClr val="tx1"/>
          </a:solidFill>
        </a:ln>
      </c:spPr>
    </c:plotArea>
    <c:legend>
      <c:legendPos val="r"/>
      <c:layout>
        <c:manualLayout>
          <c:xMode val="edge"/>
          <c:yMode val="edge"/>
          <c:x val="0.42591829282209687"/>
          <c:y val="6.58353122526351E-2"/>
          <c:w val="0.53784982311994134"/>
          <c:h val="0.23469378827646684"/>
        </c:manualLayout>
      </c:layout>
      <c:overlay val="1"/>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364407166495512"/>
          <c:y val="5.0081106664945557E-2"/>
          <c:w val="0.86168526760242459"/>
          <c:h val="0.7574862416391499"/>
        </c:manualLayout>
      </c:layout>
      <c:barChart>
        <c:barDir val="col"/>
        <c:grouping val="clustered"/>
        <c:ser>
          <c:idx val="0"/>
          <c:order val="0"/>
          <c:tx>
            <c:strRef>
              <c:f>Sheet1!$B$1</c:f>
              <c:strCache>
                <c:ptCount val="1"/>
                <c:pt idx="0">
                  <c:v>D(-)/R(-) (N=1,607)</c:v>
                </c:pt>
              </c:strCache>
            </c:strRef>
          </c:tx>
          <c:spPr>
            <a:gradFill>
              <a:gsLst>
                <a:gs pos="0">
                  <a:srgbClr val="008000"/>
                </a:gs>
                <a:gs pos="50000">
                  <a:srgbClr val="20F703"/>
                </a:gs>
                <a:gs pos="100000">
                  <a:srgbClr val="208C03"/>
                </a:gs>
              </a:gsLst>
              <a:lin ang="10800000" scaled="1"/>
            </a:gradFill>
            <a:ln>
              <a:solidFill>
                <a:schemeClr val="bg2"/>
              </a:solidFill>
            </a:ln>
          </c:spPr>
          <c:cat>
            <c:strRef>
              <c:f>Sheet1!$A$2</c:f>
              <c:strCache>
                <c:ptCount val="1"/>
                <c:pt idx="0">
                  <c:v>Overall</c:v>
                </c:pt>
              </c:strCache>
            </c:strRef>
          </c:cat>
          <c:val>
            <c:numRef>
              <c:f>Sheet1!$B$2</c:f>
              <c:numCache>
                <c:formatCode>General</c:formatCode>
                <c:ptCount val="1"/>
                <c:pt idx="0">
                  <c:v>29.3093</c:v>
                </c:pt>
              </c:numCache>
            </c:numRef>
          </c:val>
        </c:ser>
        <c:ser>
          <c:idx val="1"/>
          <c:order val="1"/>
          <c:tx>
            <c:strRef>
              <c:f>Sheet1!$C$1</c:f>
              <c:strCache>
                <c:ptCount val="1"/>
                <c:pt idx="0">
                  <c:v>D(-)/R(+) (N=1,941)</c:v>
                </c:pt>
              </c:strCache>
            </c:strRef>
          </c:tx>
          <c:spPr>
            <a:gradFill>
              <a:gsLst>
                <a:gs pos="0">
                  <a:srgbClr val="C00000"/>
                </a:gs>
                <a:gs pos="50000">
                  <a:srgbClr val="FF0000"/>
                </a:gs>
                <a:gs pos="100000">
                  <a:srgbClr val="C00000"/>
                </a:gs>
              </a:gsLst>
              <a:lin ang="10800000" scaled="1"/>
            </a:gradFill>
            <a:ln>
              <a:solidFill>
                <a:schemeClr val="bg2"/>
              </a:solidFill>
            </a:ln>
          </c:spPr>
          <c:cat>
            <c:strRef>
              <c:f>Sheet1!$A$2</c:f>
              <c:strCache>
                <c:ptCount val="1"/>
                <c:pt idx="0">
                  <c:v>Overall</c:v>
                </c:pt>
              </c:strCache>
            </c:strRef>
          </c:cat>
          <c:val>
            <c:numRef>
              <c:f>Sheet1!$C$2</c:f>
              <c:numCache>
                <c:formatCode>General</c:formatCode>
                <c:ptCount val="1"/>
                <c:pt idx="0">
                  <c:v>30.242099999999816</c:v>
                </c:pt>
              </c:numCache>
            </c:numRef>
          </c:val>
        </c:ser>
        <c:ser>
          <c:idx val="2"/>
          <c:order val="2"/>
          <c:tx>
            <c:strRef>
              <c:f>Sheet1!$D$1</c:f>
              <c:strCache>
                <c:ptCount val="1"/>
                <c:pt idx="0">
                  <c:v>D(+)/R(-) (N=2,262)</c:v>
                </c:pt>
              </c:strCache>
            </c:strRef>
          </c:tx>
          <c:spPr>
            <a:solidFill>
              <a:srgbClr val="FF0000"/>
            </a:solidFill>
            <a:ln>
              <a:solidFill>
                <a:srgbClr val="FFFFFF"/>
              </a:solidFill>
            </a:ln>
          </c:spPr>
          <c:dPt>
            <c:idx val="0"/>
            <c:spPr>
              <a:gradFill>
                <a:gsLst>
                  <a:gs pos="0">
                    <a:srgbClr val="CCCC00"/>
                  </a:gs>
                  <a:gs pos="50000">
                    <a:srgbClr val="FFFF00"/>
                  </a:gs>
                  <a:gs pos="100000">
                    <a:srgbClr val="CCCC00"/>
                  </a:gs>
                </a:gsLst>
                <a:lin ang="10800000" scaled="1"/>
              </a:gradFill>
              <a:ln>
                <a:solidFill>
                  <a:schemeClr val="bg2"/>
                </a:solidFill>
              </a:ln>
            </c:spPr>
          </c:dPt>
          <c:cat>
            <c:strRef>
              <c:f>Sheet1!$A$2</c:f>
              <c:strCache>
                <c:ptCount val="1"/>
                <c:pt idx="0">
                  <c:v>Overall</c:v>
                </c:pt>
              </c:strCache>
            </c:strRef>
          </c:cat>
          <c:val>
            <c:numRef>
              <c:f>Sheet1!$D$2</c:f>
              <c:numCache>
                <c:formatCode>General</c:formatCode>
                <c:ptCount val="1"/>
                <c:pt idx="0">
                  <c:v>30.548199999999838</c:v>
                </c:pt>
              </c:numCache>
            </c:numRef>
          </c:val>
        </c:ser>
        <c:ser>
          <c:idx val="3"/>
          <c:order val="3"/>
          <c:tx>
            <c:strRef>
              <c:f>Sheet1!$E$1</c:f>
              <c:strCache>
                <c:ptCount val="1"/>
                <c:pt idx="0">
                  <c:v>D(+)/R(+) (N=3,489)</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10800000" scaled="1"/>
            </a:gradFill>
            <a:ln>
              <a:solidFill>
                <a:schemeClr val="bg2"/>
              </a:solidFill>
            </a:ln>
          </c:spPr>
          <c:cat>
            <c:strRef>
              <c:f>Sheet1!$A$2</c:f>
              <c:strCache>
                <c:ptCount val="1"/>
                <c:pt idx="0">
                  <c:v>Overall</c:v>
                </c:pt>
              </c:strCache>
            </c:strRef>
          </c:cat>
          <c:val>
            <c:numRef>
              <c:f>Sheet1!$E$2</c:f>
              <c:numCache>
                <c:formatCode>General</c:formatCode>
                <c:ptCount val="1"/>
                <c:pt idx="0">
                  <c:v>29.062799999999761</c:v>
                </c:pt>
              </c:numCache>
            </c:numRef>
          </c:val>
        </c:ser>
        <c:gapWidth val="25"/>
        <c:overlap val="-50"/>
        <c:axId val="132312448"/>
        <c:axId val="221312128"/>
      </c:barChart>
      <c:catAx>
        <c:axId val="132312448"/>
        <c:scaling>
          <c:orientation val="minMax"/>
        </c:scaling>
        <c:delete val="1"/>
        <c:axPos val="b"/>
        <c:numFmt formatCode="General" sourceLinked="1"/>
        <c:tickLblPos val="none"/>
        <c:crossAx val="221312128"/>
        <c:crosses val="autoZero"/>
        <c:auto val="1"/>
        <c:lblAlgn val="ctr"/>
        <c:lblOffset val="100"/>
        <c:tickLblSkip val="1"/>
      </c:catAx>
      <c:valAx>
        <c:axId val="221312128"/>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132312448"/>
        <c:crosses val="autoZero"/>
        <c:crossBetween val="between"/>
        <c:majorUnit val="10"/>
      </c:valAx>
      <c:spPr>
        <a:solidFill>
          <a:schemeClr val="bg2"/>
        </a:solidFill>
        <a:ln>
          <a:solidFill>
            <a:schemeClr val="tx1"/>
          </a:solidFill>
        </a:ln>
      </c:spPr>
    </c:plotArea>
    <c:legend>
      <c:legendPos val="b"/>
      <c:layout>
        <c:manualLayout>
          <c:xMode val="edge"/>
          <c:yMode val="edge"/>
          <c:x val="0.12095184297615066"/>
          <c:y val="8.1829861993058362E-2"/>
          <c:w val="0.80886385940888428"/>
          <c:h val="0.10048323596647256"/>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364407166495512"/>
          <c:y val="5.0081106664945557E-2"/>
          <c:w val="0.86168526760242492"/>
          <c:h val="0.78974430615528379"/>
        </c:manualLayout>
      </c:layout>
      <c:barChart>
        <c:barDir val="col"/>
        <c:grouping val="clustered"/>
        <c:ser>
          <c:idx val="0"/>
          <c:order val="0"/>
          <c:tx>
            <c:strRef>
              <c:f>Sheet1!$B$1</c:f>
              <c:strCache>
                <c:ptCount val="1"/>
                <c:pt idx="0">
                  <c:v>D(-)/R(-) (N=1,607)</c:v>
                </c:pt>
              </c:strCache>
            </c:strRef>
          </c:tx>
          <c:spPr>
            <a:gradFill>
              <a:gsLst>
                <a:gs pos="0">
                  <a:srgbClr val="008000"/>
                </a:gs>
                <a:gs pos="50000">
                  <a:srgbClr val="20F703"/>
                </a:gs>
                <a:gs pos="100000">
                  <a:srgbClr val="208C03"/>
                </a:gs>
              </a:gsLst>
              <a:lin ang="10800000" scaled="1"/>
            </a:gradFill>
            <a:ln>
              <a:solidFill>
                <a:schemeClr val="bg2"/>
              </a:solidFill>
            </a:ln>
          </c:spPr>
          <c:cat>
            <c:strRef>
              <c:f>Sheet1!$A$2</c:f>
              <c:strCache>
                <c:ptCount val="1"/>
                <c:pt idx="0">
                  <c:v>Overall</c:v>
                </c:pt>
              </c:strCache>
            </c:strRef>
          </c:cat>
          <c:val>
            <c:numRef>
              <c:f>Sheet1!$B$2</c:f>
              <c:numCache>
                <c:formatCode>General</c:formatCode>
                <c:ptCount val="1"/>
                <c:pt idx="0">
                  <c:v>32.482900000000001</c:v>
                </c:pt>
              </c:numCache>
            </c:numRef>
          </c:val>
        </c:ser>
        <c:ser>
          <c:idx val="1"/>
          <c:order val="1"/>
          <c:tx>
            <c:strRef>
              <c:f>Sheet1!$C$1</c:f>
              <c:strCache>
                <c:ptCount val="1"/>
                <c:pt idx="0">
                  <c:v>D(-)/R(+) (N=1,941)</c:v>
                </c:pt>
              </c:strCache>
            </c:strRef>
          </c:tx>
          <c:spPr>
            <a:gradFill>
              <a:gsLst>
                <a:gs pos="0">
                  <a:srgbClr val="C00000"/>
                </a:gs>
                <a:gs pos="50000">
                  <a:srgbClr val="FF0000"/>
                </a:gs>
                <a:gs pos="100000">
                  <a:srgbClr val="C00000"/>
                </a:gs>
              </a:gsLst>
              <a:lin ang="10800000" scaled="1"/>
            </a:gradFill>
            <a:ln>
              <a:solidFill>
                <a:schemeClr val="bg2"/>
              </a:solidFill>
            </a:ln>
          </c:spPr>
          <c:cat>
            <c:strRef>
              <c:f>Sheet1!$A$2</c:f>
              <c:strCache>
                <c:ptCount val="1"/>
                <c:pt idx="0">
                  <c:v>Overall</c:v>
                </c:pt>
              </c:strCache>
            </c:strRef>
          </c:cat>
          <c:val>
            <c:numRef>
              <c:f>Sheet1!$C$2</c:f>
              <c:numCache>
                <c:formatCode>General</c:formatCode>
                <c:ptCount val="1"/>
                <c:pt idx="0">
                  <c:v>33.590900000000012</c:v>
                </c:pt>
              </c:numCache>
            </c:numRef>
          </c:val>
        </c:ser>
        <c:ser>
          <c:idx val="2"/>
          <c:order val="2"/>
          <c:tx>
            <c:strRef>
              <c:f>Sheet1!$D$1</c:f>
              <c:strCache>
                <c:ptCount val="1"/>
                <c:pt idx="0">
                  <c:v>D(+)/R(-) (N=2,262)</c:v>
                </c:pt>
              </c:strCache>
            </c:strRef>
          </c:tx>
          <c:spPr>
            <a:solidFill>
              <a:srgbClr val="FF0000"/>
            </a:solidFill>
            <a:ln>
              <a:solidFill>
                <a:srgbClr val="FFFFFF"/>
              </a:solidFill>
            </a:ln>
          </c:spPr>
          <c:dPt>
            <c:idx val="0"/>
            <c:spPr>
              <a:gradFill>
                <a:gsLst>
                  <a:gs pos="0">
                    <a:srgbClr val="CCCC00"/>
                  </a:gs>
                  <a:gs pos="50000">
                    <a:srgbClr val="FFFF00"/>
                  </a:gs>
                  <a:gs pos="100000">
                    <a:srgbClr val="CCCC00"/>
                  </a:gs>
                </a:gsLst>
                <a:lin ang="10800000" scaled="1"/>
              </a:gradFill>
              <a:ln>
                <a:solidFill>
                  <a:schemeClr val="bg2"/>
                </a:solidFill>
              </a:ln>
            </c:spPr>
          </c:dPt>
          <c:cat>
            <c:strRef>
              <c:f>Sheet1!$A$2</c:f>
              <c:strCache>
                <c:ptCount val="1"/>
                <c:pt idx="0">
                  <c:v>Overall</c:v>
                </c:pt>
              </c:strCache>
            </c:strRef>
          </c:cat>
          <c:val>
            <c:numRef>
              <c:f>Sheet1!$D$2</c:f>
              <c:numCache>
                <c:formatCode>General</c:formatCode>
                <c:ptCount val="1"/>
                <c:pt idx="0">
                  <c:v>33.996500000000012</c:v>
                </c:pt>
              </c:numCache>
            </c:numRef>
          </c:val>
        </c:ser>
        <c:ser>
          <c:idx val="3"/>
          <c:order val="3"/>
          <c:tx>
            <c:strRef>
              <c:f>Sheet1!$E$1</c:f>
              <c:strCache>
                <c:ptCount val="1"/>
                <c:pt idx="0">
                  <c:v>D(+)/R(+) (N=3,489)</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10800000" scaled="1"/>
            </a:gradFill>
            <a:ln>
              <a:solidFill>
                <a:schemeClr val="bg2"/>
              </a:solidFill>
            </a:ln>
          </c:spPr>
          <c:cat>
            <c:strRef>
              <c:f>Sheet1!$A$2</c:f>
              <c:strCache>
                <c:ptCount val="1"/>
                <c:pt idx="0">
                  <c:v>Overall</c:v>
                </c:pt>
              </c:strCache>
            </c:strRef>
          </c:cat>
          <c:val>
            <c:numRef>
              <c:f>Sheet1!$E$2</c:f>
              <c:numCache>
                <c:formatCode>General</c:formatCode>
                <c:ptCount val="1"/>
                <c:pt idx="0">
                  <c:v>32.903400000000005</c:v>
                </c:pt>
              </c:numCache>
            </c:numRef>
          </c:val>
        </c:ser>
        <c:gapWidth val="25"/>
        <c:overlap val="-50"/>
        <c:axId val="132572288"/>
        <c:axId val="132573824"/>
      </c:barChart>
      <c:catAx>
        <c:axId val="132572288"/>
        <c:scaling>
          <c:orientation val="minMax"/>
        </c:scaling>
        <c:delete val="1"/>
        <c:axPos val="b"/>
        <c:numFmt formatCode="General" sourceLinked="1"/>
        <c:tickLblPos val="none"/>
        <c:crossAx val="132573824"/>
        <c:crosses val="autoZero"/>
        <c:auto val="1"/>
        <c:lblAlgn val="ctr"/>
        <c:lblOffset val="100"/>
        <c:tickLblSkip val="1"/>
      </c:catAx>
      <c:valAx>
        <c:axId val="132573824"/>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132572288"/>
        <c:crosses val="autoZero"/>
        <c:crossBetween val="between"/>
        <c:majorUnit val="10"/>
      </c:valAx>
      <c:spPr>
        <a:solidFill>
          <a:schemeClr val="bg2"/>
        </a:solidFill>
        <a:ln>
          <a:solidFill>
            <a:schemeClr val="tx1"/>
          </a:solidFill>
        </a:ln>
      </c:spPr>
    </c:plotArea>
    <c:legend>
      <c:legendPos val="b"/>
      <c:layout>
        <c:manualLayout>
          <c:xMode val="edge"/>
          <c:yMode val="edge"/>
          <c:x val="0.12095184297615071"/>
          <c:y val="8.1829861993058403E-2"/>
          <c:w val="0.80886385940888472"/>
          <c:h val="0.10048323596647259"/>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364407166495512"/>
          <c:y val="5.0081106664945557E-2"/>
          <c:w val="0.87907657195024547"/>
          <c:h val="0.7574862416391499"/>
        </c:manualLayout>
      </c:layout>
      <c:barChart>
        <c:barDir val="col"/>
        <c:grouping val="clustered"/>
        <c:ser>
          <c:idx val="0"/>
          <c:order val="0"/>
          <c:tx>
            <c:strRef>
              <c:f>Sheet1!$B$1</c:f>
              <c:strCache>
                <c:ptCount val="1"/>
                <c:pt idx="0">
                  <c:v>D(-)/R(-)</c:v>
                </c:pt>
              </c:strCache>
            </c:strRef>
          </c:tx>
          <c:spPr>
            <a:gradFill>
              <a:gsLst>
                <a:gs pos="0">
                  <a:srgbClr val="008000"/>
                </a:gs>
                <a:gs pos="50000">
                  <a:srgbClr val="20F703"/>
                </a:gs>
                <a:gs pos="100000">
                  <a:srgbClr val="208C03"/>
                </a:gs>
              </a:gsLst>
              <a:lin ang="10800000" scaled="1"/>
            </a:gradFill>
            <a:ln>
              <a:solidFill>
                <a:schemeClr val="bg2"/>
              </a:solidFill>
            </a:ln>
          </c:spPr>
          <c:cat>
            <c:strRef>
              <c:f>Sheet1!$A$2:$A$9</c:f>
              <c:strCache>
                <c:ptCount val="8"/>
                <c:pt idx="0">
                  <c:v>18-34</c:v>
                </c:pt>
                <c:pt idx="1">
                  <c:v>35-49</c:v>
                </c:pt>
                <c:pt idx="2">
                  <c:v>50-59</c:v>
                </c:pt>
                <c:pt idx="3">
                  <c:v>60-65</c:v>
                </c:pt>
                <c:pt idx="4">
                  <c:v>&gt;65</c:v>
                </c:pt>
                <c:pt idx="6">
                  <c:v>Female</c:v>
                </c:pt>
                <c:pt idx="7">
                  <c:v>Male</c:v>
                </c:pt>
              </c:strCache>
            </c:strRef>
          </c:cat>
          <c:val>
            <c:numRef>
              <c:f>Sheet1!$B$2:$B$9</c:f>
              <c:numCache>
                <c:formatCode>General</c:formatCode>
                <c:ptCount val="8"/>
                <c:pt idx="0">
                  <c:v>35</c:v>
                </c:pt>
                <c:pt idx="1">
                  <c:v>27.814599999999999</c:v>
                </c:pt>
                <c:pt idx="2">
                  <c:v>28.117900000000194</c:v>
                </c:pt>
                <c:pt idx="3">
                  <c:v>29.039800000000035</c:v>
                </c:pt>
                <c:pt idx="4">
                  <c:v>26.114599999999999</c:v>
                </c:pt>
                <c:pt idx="6">
                  <c:v>29.422399999999779</c:v>
                </c:pt>
                <c:pt idx="7">
                  <c:v>29.2498</c:v>
                </c:pt>
              </c:numCache>
            </c:numRef>
          </c:val>
        </c:ser>
        <c:ser>
          <c:idx val="1"/>
          <c:order val="1"/>
          <c:tx>
            <c:strRef>
              <c:f>Sheet1!$C$1</c:f>
              <c:strCache>
                <c:ptCount val="1"/>
                <c:pt idx="0">
                  <c:v>D(-)/R(+)</c:v>
                </c:pt>
              </c:strCache>
            </c:strRef>
          </c:tx>
          <c:spPr>
            <a:gradFill>
              <a:gsLst>
                <a:gs pos="0">
                  <a:srgbClr val="C00000"/>
                </a:gs>
                <a:gs pos="50000">
                  <a:srgbClr val="FF0000"/>
                </a:gs>
                <a:gs pos="100000">
                  <a:srgbClr val="C00000"/>
                </a:gs>
              </a:gsLst>
              <a:lin ang="10800000" scaled="1"/>
            </a:gradFill>
            <a:ln>
              <a:solidFill>
                <a:schemeClr val="bg2"/>
              </a:solidFill>
            </a:ln>
          </c:spPr>
          <c:cat>
            <c:strRef>
              <c:f>Sheet1!$A$2:$A$9</c:f>
              <c:strCache>
                <c:ptCount val="8"/>
                <c:pt idx="0">
                  <c:v>18-34</c:v>
                </c:pt>
                <c:pt idx="1">
                  <c:v>35-49</c:v>
                </c:pt>
                <c:pt idx="2">
                  <c:v>50-59</c:v>
                </c:pt>
                <c:pt idx="3">
                  <c:v>60-65</c:v>
                </c:pt>
                <c:pt idx="4">
                  <c:v>&gt;65</c:v>
                </c:pt>
                <c:pt idx="6">
                  <c:v>Female</c:v>
                </c:pt>
                <c:pt idx="7">
                  <c:v>Male</c:v>
                </c:pt>
              </c:strCache>
            </c:strRef>
          </c:cat>
          <c:val>
            <c:numRef>
              <c:f>Sheet1!$C$2:$C$9</c:f>
              <c:numCache>
                <c:formatCode>General</c:formatCode>
                <c:ptCount val="8"/>
                <c:pt idx="0">
                  <c:v>36</c:v>
                </c:pt>
                <c:pt idx="1">
                  <c:v>32.333300000000001</c:v>
                </c:pt>
                <c:pt idx="2">
                  <c:v>30.330300000000001</c:v>
                </c:pt>
                <c:pt idx="3">
                  <c:v>26.078800000000001</c:v>
                </c:pt>
                <c:pt idx="4">
                  <c:v>32.209700000000012</c:v>
                </c:pt>
                <c:pt idx="6">
                  <c:v>29.691199999999988</c:v>
                </c:pt>
                <c:pt idx="7">
                  <c:v>30.664200000000001</c:v>
                </c:pt>
              </c:numCache>
            </c:numRef>
          </c:val>
        </c:ser>
        <c:ser>
          <c:idx val="2"/>
          <c:order val="2"/>
          <c:tx>
            <c:strRef>
              <c:f>Sheet1!$D$1</c:f>
              <c:strCache>
                <c:ptCount val="1"/>
                <c:pt idx="0">
                  <c:v>D(+)/R(-)</c:v>
                </c:pt>
              </c:strCache>
            </c:strRef>
          </c:tx>
          <c:spPr>
            <a:gradFill>
              <a:gsLst>
                <a:gs pos="0">
                  <a:srgbClr val="CCCC00"/>
                </a:gs>
                <a:gs pos="50000">
                  <a:srgbClr val="FFFF00"/>
                </a:gs>
                <a:gs pos="100000">
                  <a:srgbClr val="CCCC00"/>
                </a:gs>
              </a:gsLst>
              <a:lin ang="10800000" scaled="1"/>
            </a:gradFill>
            <a:ln>
              <a:solidFill>
                <a:schemeClr val="bg2"/>
              </a:solidFill>
            </a:ln>
          </c:spPr>
          <c:cat>
            <c:strRef>
              <c:f>Sheet1!$A$2:$A$9</c:f>
              <c:strCache>
                <c:ptCount val="8"/>
                <c:pt idx="0">
                  <c:v>18-34</c:v>
                </c:pt>
                <c:pt idx="1">
                  <c:v>35-49</c:v>
                </c:pt>
                <c:pt idx="2">
                  <c:v>50-59</c:v>
                </c:pt>
                <c:pt idx="3">
                  <c:v>60-65</c:v>
                </c:pt>
                <c:pt idx="4">
                  <c:v>&gt;65</c:v>
                </c:pt>
                <c:pt idx="6">
                  <c:v>Female</c:v>
                </c:pt>
                <c:pt idx="7">
                  <c:v>Male</c:v>
                </c:pt>
              </c:strCache>
            </c:strRef>
          </c:cat>
          <c:val>
            <c:numRef>
              <c:f>Sheet1!$D$2:$D$9</c:f>
              <c:numCache>
                <c:formatCode>General</c:formatCode>
                <c:ptCount val="8"/>
                <c:pt idx="0">
                  <c:v>34.3902</c:v>
                </c:pt>
                <c:pt idx="1">
                  <c:v>26.1965</c:v>
                </c:pt>
                <c:pt idx="2">
                  <c:v>34.638600000000011</c:v>
                </c:pt>
                <c:pt idx="3">
                  <c:v>27.495599999999783</c:v>
                </c:pt>
                <c:pt idx="4">
                  <c:v>26.818200000000001</c:v>
                </c:pt>
                <c:pt idx="6">
                  <c:v>29.6858</c:v>
                </c:pt>
                <c:pt idx="7">
                  <c:v>31.142600000000002</c:v>
                </c:pt>
              </c:numCache>
            </c:numRef>
          </c:val>
        </c:ser>
        <c:ser>
          <c:idx val="3"/>
          <c:order val="3"/>
          <c:tx>
            <c:strRef>
              <c:f>Sheet1!$E$1</c:f>
              <c:strCache>
                <c:ptCount val="1"/>
                <c:pt idx="0">
                  <c:v>D(+)/R(+)</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10800000" scaled="1"/>
            </a:gradFill>
            <a:ln>
              <a:solidFill>
                <a:schemeClr val="bg2"/>
              </a:solidFill>
            </a:ln>
          </c:spPr>
          <c:cat>
            <c:strRef>
              <c:f>Sheet1!$A$2:$A$9</c:f>
              <c:strCache>
                <c:ptCount val="8"/>
                <c:pt idx="0">
                  <c:v>18-34</c:v>
                </c:pt>
                <c:pt idx="1">
                  <c:v>35-49</c:v>
                </c:pt>
                <c:pt idx="2">
                  <c:v>50-59</c:v>
                </c:pt>
                <c:pt idx="3">
                  <c:v>60-65</c:v>
                </c:pt>
                <c:pt idx="4">
                  <c:v>&gt;65</c:v>
                </c:pt>
                <c:pt idx="6">
                  <c:v>Female</c:v>
                </c:pt>
                <c:pt idx="7">
                  <c:v>Male</c:v>
                </c:pt>
              </c:strCache>
            </c:strRef>
          </c:cat>
          <c:val>
            <c:numRef>
              <c:f>Sheet1!$E$2:$E$9</c:f>
              <c:numCache>
                <c:formatCode>General</c:formatCode>
                <c:ptCount val="8"/>
                <c:pt idx="0">
                  <c:v>31.745999999999889</c:v>
                </c:pt>
                <c:pt idx="1">
                  <c:v>29.345800000000001</c:v>
                </c:pt>
                <c:pt idx="2">
                  <c:v>27.667300000000001</c:v>
                </c:pt>
                <c:pt idx="3">
                  <c:v>29.7242</c:v>
                </c:pt>
                <c:pt idx="4">
                  <c:v>28.513200000000001</c:v>
                </c:pt>
                <c:pt idx="6">
                  <c:v>28.426100000000002</c:v>
                </c:pt>
                <c:pt idx="7">
                  <c:v>29.648</c:v>
                </c:pt>
              </c:numCache>
            </c:numRef>
          </c:val>
        </c:ser>
        <c:gapWidth val="50"/>
        <c:axId val="133441792"/>
        <c:axId val="133451776"/>
      </c:barChart>
      <c:catAx>
        <c:axId val="133441792"/>
        <c:scaling>
          <c:orientation val="minMax"/>
        </c:scaling>
        <c:axPos val="b"/>
        <c:numFmt formatCode="General" sourceLinked="1"/>
        <c:tickLblPos val="nextTo"/>
        <c:txPr>
          <a:bodyPr/>
          <a:lstStyle/>
          <a:p>
            <a:pPr>
              <a:defRPr sz="1500" b="1"/>
            </a:pPr>
            <a:endParaRPr lang="en-US"/>
          </a:p>
        </c:txPr>
        <c:crossAx val="133451776"/>
        <c:crosses val="autoZero"/>
        <c:auto val="1"/>
        <c:lblAlgn val="ctr"/>
        <c:lblOffset val="100"/>
        <c:tickLblSkip val="1"/>
      </c:catAx>
      <c:valAx>
        <c:axId val="133451776"/>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133441792"/>
        <c:crosses val="autoZero"/>
        <c:crossBetween val="between"/>
        <c:majorUnit val="10"/>
      </c:valAx>
      <c:spPr>
        <a:solidFill>
          <a:schemeClr val="bg2"/>
        </a:solidFill>
        <a:ln>
          <a:solidFill>
            <a:schemeClr val="tx1"/>
          </a:solidFill>
        </a:ln>
      </c:spPr>
    </c:plotArea>
    <c:legend>
      <c:legendPos val="b"/>
      <c:layout>
        <c:manualLayout>
          <c:xMode val="edge"/>
          <c:yMode val="edge"/>
          <c:x val="0.19051706036745444"/>
          <c:y val="8.1829861993058403E-2"/>
          <c:w val="0.6784290768001916"/>
          <c:h val="0.10048323596647259"/>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364407166495512"/>
          <c:y val="5.0081106664945557E-2"/>
          <c:w val="0.87907657195024547"/>
          <c:h val="0.7574862416391499"/>
        </c:manualLayout>
      </c:layout>
      <c:barChart>
        <c:barDir val="col"/>
        <c:grouping val="clustered"/>
        <c:ser>
          <c:idx val="0"/>
          <c:order val="0"/>
          <c:tx>
            <c:strRef>
              <c:f>Sheet1!$B$1</c:f>
              <c:strCache>
                <c:ptCount val="1"/>
                <c:pt idx="0">
                  <c:v>D(-)/R(-)</c:v>
                </c:pt>
              </c:strCache>
            </c:strRef>
          </c:tx>
          <c:spPr>
            <a:gradFill>
              <a:gsLst>
                <a:gs pos="0">
                  <a:srgbClr val="008000"/>
                </a:gs>
                <a:gs pos="50000">
                  <a:srgbClr val="20F703"/>
                </a:gs>
                <a:gs pos="100000">
                  <a:srgbClr val="208C03"/>
                </a:gs>
              </a:gsLst>
              <a:lin ang="10800000" scaled="1"/>
            </a:gradFill>
            <a:ln>
              <a:solidFill>
                <a:schemeClr val="bg2"/>
              </a:solidFill>
            </a:ln>
          </c:spPr>
          <c:cat>
            <c:strRef>
              <c:f>Sheet1!$A$2:$A$9</c:f>
              <c:strCache>
                <c:ptCount val="8"/>
                <c:pt idx="0">
                  <c:v>18-34</c:v>
                </c:pt>
                <c:pt idx="1">
                  <c:v>35-49</c:v>
                </c:pt>
                <c:pt idx="2">
                  <c:v>50-59</c:v>
                </c:pt>
                <c:pt idx="3">
                  <c:v>60-65</c:v>
                </c:pt>
                <c:pt idx="4">
                  <c:v>&gt;65</c:v>
                </c:pt>
                <c:pt idx="6">
                  <c:v>Female</c:v>
                </c:pt>
                <c:pt idx="7">
                  <c:v>Male</c:v>
                </c:pt>
              </c:strCache>
            </c:strRef>
          </c:cat>
          <c:val>
            <c:numRef>
              <c:f>Sheet1!$B$2:$B$9</c:f>
              <c:numCache>
                <c:formatCode>General</c:formatCode>
                <c:ptCount val="8"/>
                <c:pt idx="0">
                  <c:v>37.5</c:v>
                </c:pt>
                <c:pt idx="1">
                  <c:v>31.125800000000005</c:v>
                </c:pt>
                <c:pt idx="2">
                  <c:v>31.745999999999889</c:v>
                </c:pt>
                <c:pt idx="3">
                  <c:v>31.147500000000001</c:v>
                </c:pt>
                <c:pt idx="4">
                  <c:v>31.847100000000001</c:v>
                </c:pt>
                <c:pt idx="6">
                  <c:v>31.768999999999853</c:v>
                </c:pt>
                <c:pt idx="7">
                  <c:v>32.858499999999999</c:v>
                </c:pt>
              </c:numCache>
            </c:numRef>
          </c:val>
        </c:ser>
        <c:ser>
          <c:idx val="1"/>
          <c:order val="1"/>
          <c:tx>
            <c:strRef>
              <c:f>Sheet1!$C$1</c:f>
              <c:strCache>
                <c:ptCount val="1"/>
                <c:pt idx="0">
                  <c:v>D(-)/R(+)</c:v>
                </c:pt>
              </c:strCache>
            </c:strRef>
          </c:tx>
          <c:spPr>
            <a:gradFill>
              <a:gsLst>
                <a:gs pos="0">
                  <a:srgbClr val="C00000"/>
                </a:gs>
                <a:gs pos="50000">
                  <a:srgbClr val="FF0000"/>
                </a:gs>
                <a:gs pos="100000">
                  <a:srgbClr val="C00000"/>
                </a:gs>
              </a:gsLst>
              <a:lin ang="10800000" scaled="1"/>
            </a:gradFill>
            <a:ln>
              <a:solidFill>
                <a:schemeClr val="bg2"/>
              </a:solidFill>
            </a:ln>
          </c:spPr>
          <c:cat>
            <c:strRef>
              <c:f>Sheet1!$A$2:$A$9</c:f>
              <c:strCache>
                <c:ptCount val="8"/>
                <c:pt idx="0">
                  <c:v>18-34</c:v>
                </c:pt>
                <c:pt idx="1">
                  <c:v>35-49</c:v>
                </c:pt>
                <c:pt idx="2">
                  <c:v>50-59</c:v>
                </c:pt>
                <c:pt idx="3">
                  <c:v>60-65</c:v>
                </c:pt>
                <c:pt idx="4">
                  <c:v>&gt;65</c:v>
                </c:pt>
                <c:pt idx="6">
                  <c:v>Female</c:v>
                </c:pt>
                <c:pt idx="7">
                  <c:v>Male</c:v>
                </c:pt>
              </c:strCache>
            </c:strRef>
          </c:cat>
          <c:val>
            <c:numRef>
              <c:f>Sheet1!$C$2:$C$9</c:f>
              <c:numCache>
                <c:formatCode>General</c:formatCode>
                <c:ptCount val="8"/>
                <c:pt idx="0">
                  <c:v>38.857099999999996</c:v>
                </c:pt>
                <c:pt idx="1">
                  <c:v>35.666700000000013</c:v>
                </c:pt>
                <c:pt idx="2">
                  <c:v>33.633600000000001</c:v>
                </c:pt>
                <c:pt idx="3">
                  <c:v>30.018799999999889</c:v>
                </c:pt>
                <c:pt idx="4">
                  <c:v>34.831499999999998</c:v>
                </c:pt>
                <c:pt idx="6">
                  <c:v>33.016600000000004</c:v>
                </c:pt>
                <c:pt idx="7">
                  <c:v>34.030900000000003</c:v>
                </c:pt>
              </c:numCache>
            </c:numRef>
          </c:val>
        </c:ser>
        <c:ser>
          <c:idx val="2"/>
          <c:order val="2"/>
          <c:tx>
            <c:strRef>
              <c:f>Sheet1!$D$1</c:f>
              <c:strCache>
                <c:ptCount val="1"/>
                <c:pt idx="0">
                  <c:v>D(+)/R(-)</c:v>
                </c:pt>
              </c:strCache>
            </c:strRef>
          </c:tx>
          <c:spPr>
            <a:gradFill>
              <a:gsLst>
                <a:gs pos="0">
                  <a:srgbClr val="CCCC00"/>
                </a:gs>
                <a:gs pos="50000">
                  <a:srgbClr val="FFFF00"/>
                </a:gs>
                <a:gs pos="100000">
                  <a:srgbClr val="CCCC00"/>
                </a:gs>
              </a:gsLst>
              <a:lin ang="10800000" scaled="1"/>
            </a:gradFill>
            <a:ln>
              <a:solidFill>
                <a:schemeClr val="bg2"/>
              </a:solidFill>
            </a:ln>
          </c:spPr>
          <c:cat>
            <c:strRef>
              <c:f>Sheet1!$A$2:$A$9</c:f>
              <c:strCache>
                <c:ptCount val="8"/>
                <c:pt idx="0">
                  <c:v>18-34</c:v>
                </c:pt>
                <c:pt idx="1">
                  <c:v>35-49</c:v>
                </c:pt>
                <c:pt idx="2">
                  <c:v>50-59</c:v>
                </c:pt>
                <c:pt idx="3">
                  <c:v>60-65</c:v>
                </c:pt>
                <c:pt idx="4">
                  <c:v>&gt;65</c:v>
                </c:pt>
                <c:pt idx="6">
                  <c:v>Female</c:v>
                </c:pt>
                <c:pt idx="7">
                  <c:v>Male</c:v>
                </c:pt>
              </c:strCache>
            </c:strRef>
          </c:cat>
          <c:val>
            <c:numRef>
              <c:f>Sheet1!$D$2:$D$9</c:f>
              <c:numCache>
                <c:formatCode>General</c:formatCode>
                <c:ptCount val="8"/>
                <c:pt idx="0">
                  <c:v>38.0488</c:v>
                </c:pt>
                <c:pt idx="1">
                  <c:v>28.967300000000002</c:v>
                </c:pt>
                <c:pt idx="2">
                  <c:v>37.801199999999994</c:v>
                </c:pt>
                <c:pt idx="3">
                  <c:v>31.69879999999986</c:v>
                </c:pt>
                <c:pt idx="4">
                  <c:v>30</c:v>
                </c:pt>
                <c:pt idx="6">
                  <c:v>32.936100000000003</c:v>
                </c:pt>
                <c:pt idx="7">
                  <c:v>34.727400000000003</c:v>
                </c:pt>
              </c:numCache>
            </c:numRef>
          </c:val>
        </c:ser>
        <c:ser>
          <c:idx val="3"/>
          <c:order val="3"/>
          <c:tx>
            <c:strRef>
              <c:f>Sheet1!$E$1</c:f>
              <c:strCache>
                <c:ptCount val="1"/>
                <c:pt idx="0">
                  <c:v>D(+)/R(+)</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10800000" scaled="1"/>
            </a:gradFill>
            <a:ln>
              <a:solidFill>
                <a:schemeClr val="bg2"/>
              </a:solidFill>
            </a:ln>
          </c:spPr>
          <c:cat>
            <c:strRef>
              <c:f>Sheet1!$A$2:$A$9</c:f>
              <c:strCache>
                <c:ptCount val="8"/>
                <c:pt idx="0">
                  <c:v>18-34</c:v>
                </c:pt>
                <c:pt idx="1">
                  <c:v>35-49</c:v>
                </c:pt>
                <c:pt idx="2">
                  <c:v>50-59</c:v>
                </c:pt>
                <c:pt idx="3">
                  <c:v>60-65</c:v>
                </c:pt>
                <c:pt idx="4">
                  <c:v>&gt;65</c:v>
                </c:pt>
                <c:pt idx="6">
                  <c:v>Female</c:v>
                </c:pt>
                <c:pt idx="7">
                  <c:v>Male</c:v>
                </c:pt>
              </c:strCache>
            </c:strRef>
          </c:cat>
          <c:val>
            <c:numRef>
              <c:f>Sheet1!$E$2:$E$9</c:f>
              <c:numCache>
                <c:formatCode>General</c:formatCode>
                <c:ptCount val="8"/>
                <c:pt idx="0">
                  <c:v>35.185200000000002</c:v>
                </c:pt>
                <c:pt idx="1">
                  <c:v>33.831799999999994</c:v>
                </c:pt>
                <c:pt idx="2">
                  <c:v>31.1935</c:v>
                </c:pt>
                <c:pt idx="3">
                  <c:v>33.299300000000294</c:v>
                </c:pt>
                <c:pt idx="4">
                  <c:v>33.197600000000001</c:v>
                </c:pt>
                <c:pt idx="6">
                  <c:v>32.256100000000011</c:v>
                </c:pt>
                <c:pt idx="7">
                  <c:v>33.498300000000249</c:v>
                </c:pt>
              </c:numCache>
            </c:numRef>
          </c:val>
        </c:ser>
        <c:gapWidth val="50"/>
        <c:axId val="177296128"/>
        <c:axId val="177298816"/>
      </c:barChart>
      <c:catAx>
        <c:axId val="177296128"/>
        <c:scaling>
          <c:orientation val="minMax"/>
        </c:scaling>
        <c:axPos val="b"/>
        <c:numFmt formatCode="General" sourceLinked="1"/>
        <c:tickLblPos val="nextTo"/>
        <c:txPr>
          <a:bodyPr/>
          <a:lstStyle/>
          <a:p>
            <a:pPr>
              <a:defRPr sz="1500" b="1"/>
            </a:pPr>
            <a:endParaRPr lang="en-US"/>
          </a:p>
        </c:txPr>
        <c:crossAx val="177298816"/>
        <c:crosses val="autoZero"/>
        <c:auto val="1"/>
        <c:lblAlgn val="ctr"/>
        <c:lblOffset val="100"/>
        <c:tickLblSkip val="1"/>
      </c:catAx>
      <c:valAx>
        <c:axId val="177298816"/>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177296128"/>
        <c:crosses val="autoZero"/>
        <c:crossBetween val="between"/>
        <c:majorUnit val="10"/>
      </c:valAx>
      <c:spPr>
        <a:solidFill>
          <a:schemeClr val="bg2"/>
        </a:solidFill>
        <a:ln>
          <a:solidFill>
            <a:schemeClr val="tx1"/>
          </a:solidFill>
        </a:ln>
      </c:spPr>
    </c:plotArea>
    <c:legend>
      <c:legendPos val="b"/>
      <c:layout>
        <c:manualLayout>
          <c:xMode val="edge"/>
          <c:yMode val="edge"/>
          <c:x val="0.19051706036745444"/>
          <c:y val="8.1829861993058473E-2"/>
          <c:w val="0.67842907680019204"/>
          <c:h val="0.10048323596647261"/>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758E-2"/>
          <c:w val="0.89292662330252193"/>
          <c:h val="0.82823590907068823"/>
        </c:manualLayout>
      </c:layout>
      <c:barChart>
        <c:barDir val="col"/>
        <c:grouping val="percentStacked"/>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4.3478260869565374E-3"/>
                  <c:y val="0.16891899105832614"/>
                </c:manualLayout>
              </c:layout>
              <c:dLblPos val="ctr"/>
              <c:showCatName val="1"/>
            </c:dLbl>
            <c:dLbl>
              <c:idx val="1"/>
              <c:layout>
                <c:manualLayout>
                  <c:x val="8.6956521739130748E-3"/>
                  <c:y val="0.17516815694648341"/>
                </c:manualLayout>
              </c:layout>
              <c:dLblPos val="ctr"/>
              <c:showCatName val="1"/>
            </c:dLbl>
            <c:dLbl>
              <c:idx val="2"/>
              <c:layout>
                <c:manualLayout>
                  <c:x val="2.8985507246376812E-2"/>
                  <c:y val="0.17945571422216294"/>
                </c:manualLayout>
              </c:layout>
              <c:dLblPos val="ctr"/>
              <c:showCatName val="1"/>
            </c:dLbl>
            <c:txPr>
              <a:bodyPr/>
              <a:lstStyle/>
              <a:p>
                <a:pPr>
                  <a:defRPr sz="1500" b="1"/>
                </a:pPr>
                <a:endParaRPr lang="en-US"/>
              </a:p>
            </c:txPr>
            <c:dLblPos val="inBase"/>
            <c:showCatName val="1"/>
          </c:dLbls>
          <c:cat>
            <c:strRef>
              <c:f>Sheet1!$B$1:$E$1</c:f>
              <c:strCache>
                <c:ptCount val="4"/>
                <c:pt idx="0">
                  <c:v>1 Year  (N = 9,172)</c:v>
                </c:pt>
                <c:pt idx="1">
                  <c:v>2 Years (N = 7,243)</c:v>
                </c:pt>
                <c:pt idx="2">
                  <c:v>3 Years (N = 5,983)</c:v>
                </c:pt>
                <c:pt idx="3">
                  <c:v>Column2</c:v>
                </c:pt>
              </c:strCache>
            </c:strRef>
          </c:cat>
          <c:val>
            <c:numRef>
              <c:f>Sheet1!$B$2:$E$2</c:f>
              <c:numCache>
                <c:formatCode>General</c:formatCode>
                <c:ptCount val="4"/>
                <c:pt idx="0">
                  <c:v>2596</c:v>
                </c:pt>
                <c:pt idx="1">
                  <c:v>2169</c:v>
                </c:pt>
                <c:pt idx="2">
                  <c:v>1881</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Sheet1!$B$1:$E$1</c:f>
              <c:strCache>
                <c:ptCount val="4"/>
                <c:pt idx="0">
                  <c:v>1 Year  (N = 9,172)</c:v>
                </c:pt>
                <c:pt idx="1">
                  <c:v>2 Years (N = 7,243)</c:v>
                </c:pt>
                <c:pt idx="2">
                  <c:v>3 Years (N = 5,983)</c:v>
                </c:pt>
                <c:pt idx="3">
                  <c:v>Column2</c:v>
                </c:pt>
              </c:strCache>
            </c:strRef>
          </c:cat>
          <c:val>
            <c:numRef>
              <c:f>Sheet1!$B$3:$E$3</c:f>
              <c:numCache>
                <c:formatCode>General</c:formatCode>
                <c:ptCount val="4"/>
                <c:pt idx="0">
                  <c:v>2501</c:v>
                </c:pt>
                <c:pt idx="1">
                  <c:v>2109</c:v>
                </c:pt>
                <c:pt idx="2">
                  <c:v>1734</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Sheet1!$B$1:$E$1</c:f>
              <c:strCache>
                <c:ptCount val="4"/>
                <c:pt idx="0">
                  <c:v>1 Year  (N = 9,172)</c:v>
                </c:pt>
                <c:pt idx="1">
                  <c:v>2 Years (N = 7,243)</c:v>
                </c:pt>
                <c:pt idx="2">
                  <c:v>3 Years (N = 5,983)</c:v>
                </c:pt>
                <c:pt idx="3">
                  <c:v>Column2</c:v>
                </c:pt>
              </c:strCache>
            </c:strRef>
          </c:cat>
          <c:val>
            <c:numRef>
              <c:f>Sheet1!$B$4:$E$4</c:f>
              <c:numCache>
                <c:formatCode>General</c:formatCode>
                <c:ptCount val="4"/>
                <c:pt idx="0">
                  <c:v>1696</c:v>
                </c:pt>
                <c:pt idx="1">
                  <c:v>1412</c:v>
                </c:pt>
                <c:pt idx="2">
                  <c:v>1176</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Sheet1!$B$1:$E$1</c:f>
              <c:strCache>
                <c:ptCount val="4"/>
                <c:pt idx="0">
                  <c:v>1 Year  (N = 9,172)</c:v>
                </c:pt>
                <c:pt idx="1">
                  <c:v>2 Years (N = 7,243)</c:v>
                </c:pt>
                <c:pt idx="2">
                  <c:v>3 Years (N = 5,983)</c:v>
                </c:pt>
                <c:pt idx="3">
                  <c:v>Column2</c:v>
                </c:pt>
              </c:strCache>
            </c:strRef>
          </c:cat>
          <c:val>
            <c:numRef>
              <c:f>Sheet1!$B$5:$E$5</c:f>
              <c:numCache>
                <c:formatCode>General</c:formatCode>
                <c:ptCount val="4"/>
                <c:pt idx="0">
                  <c:v>1018</c:v>
                </c:pt>
                <c:pt idx="1">
                  <c:v>712</c:v>
                </c:pt>
                <c:pt idx="2">
                  <c:v>547</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Sheet1!$B$1:$E$1</c:f>
              <c:strCache>
                <c:ptCount val="4"/>
                <c:pt idx="0">
                  <c:v>1 Year  (N = 9,172)</c:v>
                </c:pt>
                <c:pt idx="1">
                  <c:v>2 Years (N = 7,243)</c:v>
                </c:pt>
                <c:pt idx="2">
                  <c:v>3 Years (N = 5,983)</c:v>
                </c:pt>
                <c:pt idx="3">
                  <c:v>Column2</c:v>
                </c:pt>
              </c:strCache>
            </c:strRef>
          </c:cat>
          <c:val>
            <c:numRef>
              <c:f>Sheet1!$B$6:$E$6</c:f>
              <c:numCache>
                <c:formatCode>General</c:formatCode>
                <c:ptCount val="4"/>
                <c:pt idx="0">
                  <c:v>451</c:v>
                </c:pt>
                <c:pt idx="1">
                  <c:v>304</c:v>
                </c:pt>
                <c:pt idx="2">
                  <c:v>236</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cat>
            <c:strRef>
              <c:f>Sheet1!$B$1:$E$1</c:f>
              <c:strCache>
                <c:ptCount val="4"/>
                <c:pt idx="0">
                  <c:v>1 Year  (N = 9,172)</c:v>
                </c:pt>
                <c:pt idx="1">
                  <c:v>2 Years (N = 7,243)</c:v>
                </c:pt>
                <c:pt idx="2">
                  <c:v>3 Years (N = 5,983)</c:v>
                </c:pt>
                <c:pt idx="3">
                  <c:v>Column2</c:v>
                </c:pt>
              </c:strCache>
            </c:strRef>
          </c:cat>
          <c:val>
            <c:numRef>
              <c:f>Sheet1!$B$7:$E$7</c:f>
              <c:numCache>
                <c:formatCode>General</c:formatCode>
                <c:ptCount val="4"/>
                <c:pt idx="0">
                  <c:v>303</c:v>
                </c:pt>
                <c:pt idx="1">
                  <c:v>198</c:v>
                </c:pt>
                <c:pt idx="2">
                  <c:v>148</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cat>
            <c:strRef>
              <c:f>Sheet1!$B$1:$E$1</c:f>
              <c:strCache>
                <c:ptCount val="4"/>
                <c:pt idx="0">
                  <c:v>1 Year  (N = 9,172)</c:v>
                </c:pt>
                <c:pt idx="1">
                  <c:v>2 Years (N = 7,243)</c:v>
                </c:pt>
                <c:pt idx="2">
                  <c:v>3 Years (N = 5,983)</c:v>
                </c:pt>
                <c:pt idx="3">
                  <c:v>Column2</c:v>
                </c:pt>
              </c:strCache>
            </c:strRef>
          </c:cat>
          <c:val>
            <c:numRef>
              <c:f>Sheet1!$B$8:$E$8</c:f>
              <c:numCache>
                <c:formatCode>General</c:formatCode>
                <c:ptCount val="4"/>
                <c:pt idx="0">
                  <c:v>128</c:v>
                </c:pt>
                <c:pt idx="1">
                  <c:v>100</c:v>
                </c:pt>
                <c:pt idx="2">
                  <c:v>82</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cat>
            <c:strRef>
              <c:f>Sheet1!$B$1:$E$1</c:f>
              <c:strCache>
                <c:ptCount val="4"/>
                <c:pt idx="0">
                  <c:v>1 Year  (N = 9,172)</c:v>
                </c:pt>
                <c:pt idx="1">
                  <c:v>2 Years (N = 7,243)</c:v>
                </c:pt>
                <c:pt idx="2">
                  <c:v>3 Years (N = 5,983)</c:v>
                </c:pt>
                <c:pt idx="3">
                  <c:v>Column2</c:v>
                </c:pt>
              </c:strCache>
            </c:strRef>
          </c:cat>
          <c:val>
            <c:numRef>
              <c:f>Sheet1!$B$9:$E$9</c:f>
              <c:numCache>
                <c:formatCode>General</c:formatCode>
                <c:ptCount val="4"/>
                <c:pt idx="0">
                  <c:v>60</c:v>
                </c:pt>
                <c:pt idx="1">
                  <c:v>34</c:v>
                </c:pt>
                <c:pt idx="2">
                  <c:v>25</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cat>
            <c:strRef>
              <c:f>Sheet1!$B$1:$E$1</c:f>
              <c:strCache>
                <c:ptCount val="4"/>
                <c:pt idx="0">
                  <c:v>1 Year  (N = 9,172)</c:v>
                </c:pt>
                <c:pt idx="1">
                  <c:v>2 Years (N = 7,243)</c:v>
                </c:pt>
                <c:pt idx="2">
                  <c:v>3 Years (N = 5,983)</c:v>
                </c:pt>
                <c:pt idx="3">
                  <c:v>Column2</c:v>
                </c:pt>
              </c:strCache>
            </c:strRef>
          </c:cat>
          <c:val>
            <c:numRef>
              <c:f>Sheet1!$B$10:$E$10</c:f>
              <c:numCache>
                <c:formatCode>General</c:formatCode>
                <c:ptCount val="4"/>
                <c:pt idx="0">
                  <c:v>231</c:v>
                </c:pt>
                <c:pt idx="1">
                  <c:v>91</c:v>
                </c:pt>
                <c:pt idx="2">
                  <c:v>66</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cat>
            <c:strRef>
              <c:f>Sheet1!$B$1:$E$1</c:f>
              <c:strCache>
                <c:ptCount val="4"/>
                <c:pt idx="0">
                  <c:v>1 Year  (N = 9,172)</c:v>
                </c:pt>
                <c:pt idx="1">
                  <c:v>2 Years (N = 7,243)</c:v>
                </c:pt>
                <c:pt idx="2">
                  <c:v>3 Years (N = 5,983)</c:v>
                </c:pt>
                <c:pt idx="3">
                  <c:v>Column2</c:v>
                </c:pt>
              </c:strCache>
            </c:strRef>
          </c:cat>
          <c:val>
            <c:numRef>
              <c:f>Sheet1!$B$11:$E$11</c:f>
              <c:numCache>
                <c:formatCode>General</c:formatCode>
                <c:ptCount val="4"/>
                <c:pt idx="0">
                  <c:v>188</c:v>
                </c:pt>
                <c:pt idx="1">
                  <c:v>114</c:v>
                </c:pt>
                <c:pt idx="2">
                  <c:v>88</c:v>
                </c:pt>
              </c:numCache>
            </c:numRef>
          </c:val>
        </c:ser>
        <c:gapWidth val="100"/>
        <c:overlap val="100"/>
        <c:axId val="181977856"/>
        <c:axId val="181979392"/>
      </c:barChart>
      <c:catAx>
        <c:axId val="181977856"/>
        <c:scaling>
          <c:orientation val="minMax"/>
        </c:scaling>
        <c:delete val="1"/>
        <c:axPos val="b"/>
        <c:tickLblPos val="none"/>
        <c:crossAx val="181979392"/>
        <c:crosses val="autoZero"/>
        <c:auto val="1"/>
        <c:lblAlgn val="ctr"/>
        <c:lblOffset val="100"/>
      </c:catAx>
      <c:valAx>
        <c:axId val="181979392"/>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181977856"/>
        <c:crosses val="autoZero"/>
        <c:crossBetween val="between"/>
        <c:majorUnit val="0.2"/>
      </c:valAx>
      <c:spPr>
        <a:solidFill>
          <a:srgbClr val="000000"/>
        </a:solidFill>
        <a:ln>
          <a:solidFill>
            <a:srgbClr val="FFFFFF"/>
          </a:solidFill>
        </a:ln>
      </c:spPr>
    </c:plotArea>
    <c:legend>
      <c:legendPos val="r"/>
      <c:layout>
        <c:manualLayout>
          <c:xMode val="edge"/>
          <c:yMode val="edge"/>
          <c:x val="0.78278101106926867"/>
          <c:y val="6.6615507807286811E-2"/>
          <c:w val="0.12156681501768812"/>
          <c:h val="0.7622492103741747"/>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786E-2"/>
          <c:w val="0.89292662330252193"/>
          <c:h val="0.86213421415543978"/>
        </c:manualLayout>
      </c:layout>
      <c:barChart>
        <c:barDir val="col"/>
        <c:grouping val="percentStacked"/>
        <c:ser>
          <c:idx val="0"/>
          <c:order val="0"/>
          <c:tx>
            <c:strRef>
              <c:f>Sheet1!$A$2</c:f>
              <c:strCache>
                <c:ptCount val="1"/>
                <c:pt idx="0">
                  <c:v>Not Working</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2.8985507246376812E-3"/>
                  <c:y val="0.28191334134081436"/>
                </c:manualLayout>
              </c:layout>
              <c:dLblPos val="ctr"/>
              <c:showCatName val="1"/>
            </c:dLbl>
            <c:dLbl>
              <c:idx val="1"/>
              <c:layout>
                <c:manualLayout>
                  <c:x val="8.6956521739130748E-3"/>
                  <c:y val="0.24578940344321684"/>
                </c:manualLayout>
              </c:layout>
              <c:dLblPos val="ctr"/>
              <c:showCatName val="1"/>
            </c:dLbl>
            <c:dLbl>
              <c:idx val="2"/>
              <c:layout>
                <c:manualLayout>
                  <c:x val="1.1594202898550725E-2"/>
                  <c:y val="0.23595288936340594"/>
                </c:manualLayout>
              </c:layout>
              <c:dLblPos val="ctr"/>
              <c:showCatName val="1"/>
            </c:dLbl>
            <c:txPr>
              <a:bodyPr/>
              <a:lstStyle/>
              <a:p>
                <a:pPr>
                  <a:defRPr sz="1500" b="1"/>
                </a:pPr>
                <a:endParaRPr lang="en-US"/>
              </a:p>
            </c:txPr>
            <c:dLblPos val="inBase"/>
            <c:showCatName val="1"/>
          </c:dLbls>
          <c:cat>
            <c:strRef>
              <c:f>Sheet1!$B$1:$E$1</c:f>
              <c:strCache>
                <c:ptCount val="4"/>
                <c:pt idx="0">
                  <c:v>1 Year (N = 12,696)</c:v>
                </c:pt>
                <c:pt idx="1">
                  <c:v>3 Years (N = 7,973)</c:v>
                </c:pt>
                <c:pt idx="2">
                  <c:v>5 Years (N = 5,153)</c:v>
                </c:pt>
                <c:pt idx="3">
                  <c:v>Column2</c:v>
                </c:pt>
              </c:strCache>
            </c:strRef>
          </c:cat>
          <c:val>
            <c:numRef>
              <c:f>Sheet1!$B$2:$E$2</c:f>
              <c:numCache>
                <c:formatCode>General</c:formatCode>
                <c:ptCount val="4"/>
                <c:pt idx="0">
                  <c:v>7210</c:v>
                </c:pt>
                <c:pt idx="1">
                  <c:v>3854</c:v>
                </c:pt>
                <c:pt idx="2">
                  <c:v>2347</c:v>
                </c:pt>
              </c:numCache>
            </c:numRef>
          </c:val>
        </c:ser>
        <c:ser>
          <c:idx val="1"/>
          <c:order val="1"/>
          <c:tx>
            <c:strRef>
              <c:f>Sheet1!$A$3</c:f>
              <c:strCache>
                <c:ptCount val="1"/>
                <c:pt idx="0">
                  <c:v>Retired</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Sheet1!$B$1:$E$1</c:f>
              <c:strCache>
                <c:ptCount val="4"/>
                <c:pt idx="0">
                  <c:v>1 Year (N = 12,696)</c:v>
                </c:pt>
                <c:pt idx="1">
                  <c:v>3 Years (N = 7,973)</c:v>
                </c:pt>
                <c:pt idx="2">
                  <c:v>5 Years (N = 5,153)</c:v>
                </c:pt>
                <c:pt idx="3">
                  <c:v>Column2</c:v>
                </c:pt>
              </c:strCache>
            </c:strRef>
          </c:cat>
          <c:val>
            <c:numRef>
              <c:f>Sheet1!$B$3:$E$3</c:f>
              <c:numCache>
                <c:formatCode>General</c:formatCode>
                <c:ptCount val="4"/>
                <c:pt idx="0">
                  <c:v>2211</c:v>
                </c:pt>
                <c:pt idx="1">
                  <c:v>1536</c:v>
                </c:pt>
                <c:pt idx="2">
                  <c:v>1052</c:v>
                </c:pt>
              </c:numCache>
            </c:numRef>
          </c:val>
        </c:ser>
        <c:ser>
          <c:idx val="2"/>
          <c:order val="2"/>
          <c:tx>
            <c:strRef>
              <c:f>Sheet1!$A$4</c:f>
              <c:strCache>
                <c:ptCount val="1"/>
                <c:pt idx="0">
                  <c:v>Working Full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Sheet1!$B$1:$E$1</c:f>
              <c:strCache>
                <c:ptCount val="4"/>
                <c:pt idx="0">
                  <c:v>1 Year (N = 12,696)</c:v>
                </c:pt>
                <c:pt idx="1">
                  <c:v>3 Years (N = 7,973)</c:v>
                </c:pt>
                <c:pt idx="2">
                  <c:v>5 Years (N = 5,153)</c:v>
                </c:pt>
                <c:pt idx="3">
                  <c:v>Column2</c:v>
                </c:pt>
              </c:strCache>
            </c:strRef>
          </c:cat>
          <c:val>
            <c:numRef>
              <c:f>Sheet1!$B$4:$E$4</c:f>
              <c:numCache>
                <c:formatCode>General</c:formatCode>
                <c:ptCount val="4"/>
                <c:pt idx="0">
                  <c:v>2149</c:v>
                </c:pt>
                <c:pt idx="1">
                  <c:v>1774</c:v>
                </c:pt>
                <c:pt idx="2">
                  <c:v>1234</c:v>
                </c:pt>
              </c:numCache>
            </c:numRef>
          </c:val>
        </c:ser>
        <c:ser>
          <c:idx val="3"/>
          <c:order val="3"/>
          <c:tx>
            <c:strRef>
              <c:f>Sheet1!$A$5</c:f>
              <c:strCache>
                <c:ptCount val="1"/>
                <c:pt idx="0">
                  <c:v>Working Part Time</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Sheet1!$B$1:$E$1</c:f>
              <c:strCache>
                <c:ptCount val="4"/>
                <c:pt idx="0">
                  <c:v>1 Year (N = 12,696)</c:v>
                </c:pt>
                <c:pt idx="1">
                  <c:v>3 Years (N = 7,973)</c:v>
                </c:pt>
                <c:pt idx="2">
                  <c:v>5 Years (N = 5,153)</c:v>
                </c:pt>
                <c:pt idx="3">
                  <c:v>Column2</c:v>
                </c:pt>
              </c:strCache>
            </c:strRef>
          </c:cat>
          <c:val>
            <c:numRef>
              <c:f>Sheet1!$B$5:$E$5</c:f>
              <c:numCache>
                <c:formatCode>General</c:formatCode>
                <c:ptCount val="4"/>
                <c:pt idx="0">
                  <c:v>807</c:v>
                </c:pt>
                <c:pt idx="1">
                  <c:v>610</c:v>
                </c:pt>
                <c:pt idx="2">
                  <c:v>371</c:v>
                </c:pt>
              </c:numCache>
            </c:numRef>
          </c:val>
        </c:ser>
        <c:ser>
          <c:idx val="4"/>
          <c:order val="4"/>
          <c:tx>
            <c:strRef>
              <c:f>Sheet1!$A$6</c:f>
              <c:strCache>
                <c:ptCount val="1"/>
                <c:pt idx="0">
                  <c:v>Working (FT/PT Status unknown)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cat>
            <c:strRef>
              <c:f>Sheet1!$B$1:$E$1</c:f>
              <c:strCache>
                <c:ptCount val="4"/>
                <c:pt idx="0">
                  <c:v>1 Year (N = 12,696)</c:v>
                </c:pt>
                <c:pt idx="1">
                  <c:v>3 Years (N = 7,973)</c:v>
                </c:pt>
                <c:pt idx="2">
                  <c:v>5 Years (N = 5,153)</c:v>
                </c:pt>
                <c:pt idx="3">
                  <c:v>Column2</c:v>
                </c:pt>
              </c:strCache>
            </c:strRef>
          </c:cat>
          <c:val>
            <c:numRef>
              <c:f>Sheet1!$B$6:$E$6</c:f>
              <c:numCache>
                <c:formatCode>General</c:formatCode>
                <c:ptCount val="4"/>
                <c:pt idx="0">
                  <c:v>319</c:v>
                </c:pt>
                <c:pt idx="1">
                  <c:v>199</c:v>
                </c:pt>
                <c:pt idx="2">
                  <c:v>149</c:v>
                </c:pt>
              </c:numCache>
            </c:numRef>
          </c:val>
        </c:ser>
        <c:gapWidth val="100"/>
        <c:overlap val="100"/>
        <c:axId val="182135808"/>
        <c:axId val="182531200"/>
      </c:barChart>
      <c:catAx>
        <c:axId val="182135808"/>
        <c:scaling>
          <c:orientation val="minMax"/>
        </c:scaling>
        <c:delete val="1"/>
        <c:axPos val="b"/>
        <c:tickLblPos val="none"/>
        <c:crossAx val="182531200"/>
        <c:crosses val="autoZero"/>
        <c:auto val="1"/>
        <c:lblAlgn val="ctr"/>
        <c:lblOffset val="100"/>
      </c:catAx>
      <c:valAx>
        <c:axId val="182531200"/>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182135808"/>
        <c:crosses val="autoZero"/>
        <c:crossBetween val="between"/>
        <c:majorUnit val="0.2"/>
      </c:valAx>
      <c:spPr>
        <a:solidFill>
          <a:srgbClr val="000000"/>
        </a:solidFill>
        <a:ln>
          <a:solidFill>
            <a:srgbClr val="FFFFFF"/>
          </a:solidFill>
        </a:ln>
      </c:spPr>
    </c:plotArea>
    <c:legend>
      <c:legendPos val="r"/>
      <c:layout>
        <c:manualLayout>
          <c:xMode val="edge"/>
          <c:yMode val="edge"/>
          <c:x val="0.72191144585187761"/>
          <c:y val="0.15136127051915121"/>
          <c:w val="0.24624797443798219"/>
          <c:h val="0.52213621602384463"/>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814E-2"/>
          <c:w val="0.89292662330252193"/>
          <c:h val="0.86213421415544"/>
        </c:manualLayout>
      </c:layout>
      <c:barChart>
        <c:barDir val="col"/>
        <c:grouping val="percentStacked"/>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2.8985507246376812E-3"/>
                  <c:y val="0.22415063895701562"/>
                </c:manualLayout>
              </c:layout>
              <c:dLblPos val="ctr"/>
              <c:showCatName val="1"/>
            </c:dLbl>
            <c:dLbl>
              <c:idx val="1"/>
              <c:layout>
                <c:manualLayout>
                  <c:x val="1.0144813420061622E-2"/>
                  <c:y val="0.30316638698851445"/>
                </c:manualLayout>
              </c:layout>
              <c:dLblPos val="ctr"/>
              <c:showCatName val="1"/>
            </c:dLbl>
            <c:dLbl>
              <c:idx val="2"/>
              <c:layout>
                <c:manualLayout>
                  <c:x val="8.6956521739130748E-3"/>
                  <c:y val="0.32065229551224633"/>
                </c:manualLayout>
              </c:layout>
              <c:dLblPos val="ctr"/>
              <c:showCatName val="1"/>
            </c:dLbl>
            <c:txPr>
              <a:bodyPr/>
              <a:lstStyle/>
              <a:p>
                <a:pPr>
                  <a:defRPr sz="1500" b="1"/>
                </a:pPr>
                <a:endParaRPr lang="en-US"/>
              </a:p>
            </c:txPr>
            <c:dLblPos val="inBase"/>
            <c:showCatName val="1"/>
          </c:dLbls>
          <c:cat>
            <c:strRef>
              <c:f>Sheet1!$B$1:$D$1</c:f>
              <c:strCache>
                <c:ptCount val="3"/>
                <c:pt idx="0">
                  <c:v>1 Year (N=17,685)</c:v>
                </c:pt>
                <c:pt idx="1">
                  <c:v>3 Years (N=11,040)</c:v>
                </c:pt>
                <c:pt idx="2">
                  <c:v>5 Years (N=7,177)</c:v>
                </c:pt>
              </c:strCache>
            </c:strRef>
          </c:cat>
          <c:val>
            <c:numRef>
              <c:f>Sheet1!$B$2:$D$2</c:f>
              <c:numCache>
                <c:formatCode>General</c:formatCode>
                <c:ptCount val="3"/>
                <c:pt idx="0">
                  <c:v>7227</c:v>
                </c:pt>
                <c:pt idx="1">
                  <c:v>6554</c:v>
                </c:pt>
                <c:pt idx="2">
                  <c:v>4543</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1 Year (N=17,685)</c:v>
                </c:pt>
                <c:pt idx="1">
                  <c:v>3 Years (N=11,040)</c:v>
                </c:pt>
                <c:pt idx="2">
                  <c:v>5 Years (N=7,177)</c:v>
                </c:pt>
              </c:strCache>
            </c:strRef>
          </c:cat>
          <c:val>
            <c:numRef>
              <c:f>Sheet1!$B$3:$D$3</c:f>
              <c:numCache>
                <c:formatCode>General</c:formatCode>
                <c:ptCount val="3"/>
                <c:pt idx="0">
                  <c:v>3122</c:v>
                </c:pt>
                <c:pt idx="1">
                  <c:v>1540</c:v>
                </c:pt>
                <c:pt idx="2">
                  <c:v>1033</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Sheet1!$B$1:$D$1</c:f>
              <c:strCache>
                <c:ptCount val="3"/>
                <c:pt idx="0">
                  <c:v>1 Year (N=17,685)</c:v>
                </c:pt>
                <c:pt idx="1">
                  <c:v>3 Years (N=11,040)</c:v>
                </c:pt>
                <c:pt idx="2">
                  <c:v>5 Years (N=7,177)</c:v>
                </c:pt>
              </c:strCache>
            </c:strRef>
          </c:cat>
          <c:val>
            <c:numRef>
              <c:f>Sheet1!$B$4:$D$4</c:f>
              <c:numCache>
                <c:formatCode>General</c:formatCode>
                <c:ptCount val="3"/>
                <c:pt idx="0">
                  <c:v>1108</c:v>
                </c:pt>
                <c:pt idx="1">
                  <c:v>433</c:v>
                </c:pt>
                <c:pt idx="2">
                  <c:v>206</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Sheet1!$B$1:$D$1</c:f>
              <c:strCache>
                <c:ptCount val="3"/>
                <c:pt idx="0">
                  <c:v>1 Year (N=17,685)</c:v>
                </c:pt>
                <c:pt idx="1">
                  <c:v>3 Years (N=11,040)</c:v>
                </c:pt>
                <c:pt idx="2">
                  <c:v>5 Years (N=7,177)</c:v>
                </c:pt>
              </c:strCache>
            </c:strRef>
          </c:cat>
          <c:val>
            <c:numRef>
              <c:f>Sheet1!$B$5:$D$5</c:f>
              <c:numCache>
                <c:formatCode>General</c:formatCode>
                <c:ptCount val="3"/>
                <c:pt idx="0">
                  <c:v>4228</c:v>
                </c:pt>
                <c:pt idx="1">
                  <c:v>1920</c:v>
                </c:pt>
                <c:pt idx="2">
                  <c:v>1147</c:v>
                </c:pt>
              </c:numCache>
            </c:numRef>
          </c:val>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cat>
            <c:strRef>
              <c:f>Sheet1!$B$1:$D$1</c:f>
              <c:strCache>
                <c:ptCount val="3"/>
                <c:pt idx="0">
                  <c:v>1 Year (N=17,685)</c:v>
                </c:pt>
                <c:pt idx="1">
                  <c:v>3 Years (N=11,040)</c:v>
                </c:pt>
                <c:pt idx="2">
                  <c:v>5 Years (N=7,177)</c:v>
                </c:pt>
              </c:strCache>
            </c:strRef>
          </c:cat>
          <c:val>
            <c:numRef>
              <c:f>Sheet1!$B$6:$D$6</c:f>
              <c:numCache>
                <c:formatCode>General</c:formatCode>
                <c:ptCount val="3"/>
                <c:pt idx="0">
                  <c:v>2000</c:v>
                </c:pt>
                <c:pt idx="1">
                  <c:v>593</c:v>
                </c:pt>
                <c:pt idx="2">
                  <c:v>248</c:v>
                </c:pt>
              </c:numCache>
            </c:numRef>
          </c:val>
        </c:ser>
        <c:gapWidth val="100"/>
        <c:overlap val="100"/>
        <c:axId val="211024512"/>
        <c:axId val="211174912"/>
      </c:barChart>
      <c:catAx>
        <c:axId val="211024512"/>
        <c:scaling>
          <c:orientation val="minMax"/>
        </c:scaling>
        <c:delete val="1"/>
        <c:axPos val="b"/>
        <c:tickLblPos val="none"/>
        <c:crossAx val="211174912"/>
        <c:crosses val="autoZero"/>
        <c:auto val="1"/>
        <c:lblAlgn val="ctr"/>
        <c:lblOffset val="100"/>
      </c:catAx>
      <c:valAx>
        <c:axId val="211174912"/>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211024512"/>
        <c:crosses val="autoZero"/>
        <c:crossBetween val="between"/>
        <c:majorUnit val="0.2"/>
      </c:valAx>
      <c:spPr>
        <a:solidFill>
          <a:srgbClr val="000000"/>
        </a:solidFill>
        <a:ln>
          <a:solidFill>
            <a:srgbClr val="FFFFFF"/>
          </a:solidFill>
        </a:ln>
      </c:spPr>
    </c:plotArea>
    <c:legend>
      <c:legendPos val="r"/>
      <c:layout>
        <c:manualLayout>
          <c:xMode val="edge"/>
          <c:yMode val="edge"/>
          <c:x val="0.12915782266347137"/>
          <c:y val="0.63769996988081978"/>
          <c:w val="0.83900159762639004"/>
          <c:h val="0.1478193709392884"/>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4.3983034729354484E-2"/>
          <c:w val="0.88622918263535633"/>
          <c:h val="0.74405378675491651"/>
        </c:manualLayout>
      </c:layout>
      <c:barChart>
        <c:barDir val="col"/>
        <c:grouping val="clustered"/>
        <c:ser>
          <c:idx val="0"/>
          <c:order val="0"/>
          <c:tx>
            <c:strRef>
              <c:f>Sheet1!$B$1</c:f>
              <c:strCache>
                <c:ptCount val="1"/>
                <c:pt idx="0">
                  <c:v>2000-2005</c:v>
                </c:pt>
              </c:strCache>
            </c:strRef>
          </c:tx>
          <c:spPr>
            <a:gradFill flip="none" rotWithShape="1">
              <a:gsLst>
                <a:gs pos="0">
                  <a:srgbClr val="009999"/>
                </a:gs>
                <a:gs pos="50000">
                  <a:srgbClr val="66FFFF"/>
                </a:gs>
                <a:gs pos="100000">
                  <a:srgbClr val="009999"/>
                </a:gs>
              </a:gsLst>
              <a:lin ang="10800000" scaled="1"/>
              <a:tileRect/>
            </a:gradFill>
            <a:ln>
              <a:solidFill>
                <a:srgbClr val="000000"/>
              </a:solidFill>
            </a:ln>
          </c:spPr>
          <c:cat>
            <c:strRef>
              <c:f>Sheet1!$A$2:$A$6</c:f>
              <c:strCache>
                <c:ptCount val="5"/>
                <c:pt idx="0">
                  <c:v>66-67</c:v>
                </c:pt>
                <c:pt idx="1">
                  <c:v>68-69</c:v>
                </c:pt>
                <c:pt idx="2">
                  <c:v>70-71</c:v>
                </c:pt>
                <c:pt idx="3">
                  <c:v>72-73</c:v>
                </c:pt>
                <c:pt idx="4">
                  <c:v>74+</c:v>
                </c:pt>
              </c:strCache>
            </c:strRef>
          </c:cat>
          <c:val>
            <c:numRef>
              <c:f>Sheet1!$B$2:$B$6</c:f>
              <c:numCache>
                <c:formatCode>General</c:formatCode>
                <c:ptCount val="5"/>
                <c:pt idx="0">
                  <c:v>3.3275700000000001</c:v>
                </c:pt>
                <c:pt idx="1">
                  <c:v>1.5989599999999999</c:v>
                </c:pt>
                <c:pt idx="2">
                  <c:v>0.64823000000000064</c:v>
                </c:pt>
                <c:pt idx="3">
                  <c:v>0.21607999999999999</c:v>
                </c:pt>
                <c:pt idx="4">
                  <c:v>0.17286000000000001</c:v>
                </c:pt>
              </c:numCache>
            </c:numRef>
          </c:val>
        </c:ser>
        <c:ser>
          <c:idx val="1"/>
          <c:order val="1"/>
          <c:tx>
            <c:strRef>
              <c:f>Sheet1!$C$1</c:f>
              <c:strCache>
                <c:ptCount val="1"/>
                <c:pt idx="0">
                  <c:v>2006-6/2012 </c:v>
                </c:pt>
              </c:strCache>
            </c:strRef>
          </c:tx>
          <c:spPr>
            <a:gradFill>
              <a:gsLst>
                <a:gs pos="0">
                  <a:srgbClr val="CC6600"/>
                </a:gs>
                <a:gs pos="50000">
                  <a:srgbClr val="FFC000"/>
                </a:gs>
                <a:gs pos="100000">
                  <a:srgbClr val="CC6600"/>
                </a:gs>
              </a:gsLst>
              <a:lin ang="10800000" scaled="1"/>
            </a:gradFill>
            <a:ln>
              <a:solidFill>
                <a:srgbClr val="000000"/>
              </a:solidFill>
            </a:ln>
          </c:spPr>
          <c:cat>
            <c:strRef>
              <c:f>Sheet1!$A$2:$A$6</c:f>
              <c:strCache>
                <c:ptCount val="5"/>
                <c:pt idx="0">
                  <c:v>66-67</c:v>
                </c:pt>
                <c:pt idx="1">
                  <c:v>68-69</c:v>
                </c:pt>
                <c:pt idx="2">
                  <c:v>70-71</c:v>
                </c:pt>
                <c:pt idx="3">
                  <c:v>72-73</c:v>
                </c:pt>
                <c:pt idx="4">
                  <c:v>74+</c:v>
                </c:pt>
              </c:strCache>
            </c:strRef>
          </c:cat>
          <c:val>
            <c:numRef>
              <c:f>Sheet1!$C$2:$C$6</c:f>
              <c:numCache>
                <c:formatCode>General</c:formatCode>
                <c:ptCount val="5"/>
                <c:pt idx="0">
                  <c:v>7.4651499999999995</c:v>
                </c:pt>
                <c:pt idx="1">
                  <c:v>5.6676399999999845</c:v>
                </c:pt>
                <c:pt idx="2">
                  <c:v>2.9530399999999997</c:v>
                </c:pt>
                <c:pt idx="3">
                  <c:v>1.7608199999999998</c:v>
                </c:pt>
                <c:pt idx="4">
                  <c:v>1.61409</c:v>
                </c:pt>
              </c:numCache>
            </c:numRef>
          </c:val>
        </c:ser>
        <c:gapWidth val="35"/>
        <c:axId val="119456128"/>
        <c:axId val="119458048"/>
      </c:barChart>
      <c:catAx>
        <c:axId val="119456128"/>
        <c:scaling>
          <c:orientation val="minMax"/>
        </c:scaling>
        <c:axPos val="b"/>
        <c:title>
          <c:tx>
            <c:rich>
              <a:bodyPr/>
              <a:lstStyle/>
              <a:p>
                <a:pPr>
                  <a:defRPr sz="1700"/>
                </a:pPr>
                <a:r>
                  <a:rPr lang="en-US" sz="1700" dirty="0" smtClean="0"/>
                  <a:t>Recipient Age</a:t>
                </a:r>
                <a:endParaRPr lang="en-US" sz="1700" dirty="0"/>
              </a:p>
            </c:rich>
          </c:tx>
          <c:layout/>
        </c:title>
        <c:numFmt formatCode="General" sourceLinked="1"/>
        <c:tickLblPos val="nextTo"/>
        <c:txPr>
          <a:bodyPr rot="0"/>
          <a:lstStyle/>
          <a:p>
            <a:pPr>
              <a:defRPr sz="1500" b="1"/>
            </a:pPr>
            <a:endParaRPr lang="en-US"/>
          </a:p>
        </c:txPr>
        <c:crossAx val="119458048"/>
        <c:crosses val="autoZero"/>
        <c:auto val="1"/>
        <c:lblAlgn val="ctr"/>
        <c:lblOffset val="100"/>
        <c:tickLblSkip val="1"/>
      </c:catAx>
      <c:valAx>
        <c:axId val="119458048"/>
        <c:scaling>
          <c:orientation val="minMax"/>
          <c:max val="10"/>
        </c:scaling>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19456128"/>
        <c:crosses val="autoZero"/>
        <c:crossBetween val="between"/>
        <c:majorUnit val="1"/>
      </c:valAx>
      <c:spPr>
        <a:solidFill>
          <a:schemeClr val="bg2"/>
        </a:solidFill>
        <a:ln>
          <a:solidFill>
            <a:schemeClr val="tx1"/>
          </a:solidFill>
        </a:ln>
      </c:spPr>
    </c:plotArea>
    <c:legend>
      <c:legendPos val="r"/>
      <c:layout>
        <c:manualLayout>
          <c:xMode val="edge"/>
          <c:yMode val="edge"/>
          <c:x val="0.10514145355724352"/>
          <c:y val="7.2873635360797329E-2"/>
          <c:w val="0.32743525422154091"/>
          <c:h val="0.1290292517783103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0572863174712E-2"/>
          <c:y val="3.6402642466303842E-2"/>
          <c:w val="0.8915245920346917"/>
          <c:h val="0.82594669200833171"/>
        </c:manualLayout>
      </c:layout>
      <c:barChart>
        <c:barDir val="col"/>
        <c:grouping val="clustered"/>
        <c:ser>
          <c:idx val="0"/>
          <c:order val="0"/>
          <c:tx>
            <c:strRef>
              <c:f>Sheet1!$B$1</c:f>
              <c:strCache>
                <c:ptCount val="1"/>
                <c:pt idx="0">
                  <c:v>Discharge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Pt>
            <c:idx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Sheet1!$A$2:$A$5</c:f>
              <c:strCache>
                <c:ptCount val="4"/>
                <c:pt idx="0">
                  <c:v>Any Induction (N=7,550)</c:v>
                </c:pt>
                <c:pt idx="1">
                  <c:v>Polyclonal ALG/ATG (N=1,541)</c:v>
                </c:pt>
                <c:pt idx="2">
                  <c:v>IL-2R Antagonist (N=5,202)</c:v>
                </c:pt>
                <c:pt idx="3">
                  <c:v>Alemtuzumab (N=809)</c:v>
                </c:pt>
              </c:strCache>
            </c:strRef>
          </c:cat>
          <c:val>
            <c:numRef>
              <c:f>Sheet1!$B$2:$B$5</c:f>
              <c:numCache>
                <c:formatCode>General</c:formatCode>
                <c:ptCount val="4"/>
                <c:pt idx="0">
                  <c:v>53.462700000000012</c:v>
                </c:pt>
                <c:pt idx="1">
                  <c:v>10.912100000000002</c:v>
                </c:pt>
                <c:pt idx="2">
                  <c:v>36.836100000000002</c:v>
                </c:pt>
                <c:pt idx="3">
                  <c:v>5.7286999999999999</c:v>
                </c:pt>
              </c:numCache>
            </c:numRef>
          </c:val>
        </c:ser>
        <c:gapWidth val="40"/>
        <c:overlap val="-80"/>
        <c:axId val="216934272"/>
        <c:axId val="182781056"/>
      </c:barChart>
      <c:catAx>
        <c:axId val="216934272"/>
        <c:scaling>
          <c:orientation val="minMax"/>
        </c:scaling>
        <c:axPos val="b"/>
        <c:tickLblPos val="nextTo"/>
        <c:txPr>
          <a:bodyPr/>
          <a:lstStyle/>
          <a:p>
            <a:pPr>
              <a:defRPr sz="1500" b="1"/>
            </a:pPr>
            <a:endParaRPr lang="en-US"/>
          </a:p>
        </c:txPr>
        <c:crossAx val="182781056"/>
        <c:crosses val="autoZero"/>
        <c:auto val="1"/>
        <c:lblAlgn val="ctr"/>
        <c:lblOffset val="100"/>
      </c:catAx>
      <c:valAx>
        <c:axId val="182781056"/>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title>
        <c:numFmt formatCode="General" sourceLinked="1"/>
        <c:tickLblPos val="nextTo"/>
        <c:txPr>
          <a:bodyPr/>
          <a:lstStyle/>
          <a:p>
            <a:pPr>
              <a:defRPr sz="1500" b="1"/>
            </a:pPr>
            <a:endParaRPr lang="en-US"/>
          </a:p>
        </c:txPr>
        <c:crossAx val="216934272"/>
        <c:crosses val="autoZero"/>
        <c:crossBetween val="between"/>
      </c:valAx>
      <c:spPr>
        <a:solidFill>
          <a:srgbClr val="000000"/>
        </a:solidFill>
        <a:ln>
          <a:solidFill>
            <a:srgbClr val="FFFFFF"/>
          </a:solidFill>
        </a:ln>
      </c:spPr>
    </c:plotArea>
    <c:plotVisOnly val="1"/>
  </c:chart>
  <c:txPr>
    <a:bodyPr/>
    <a:lstStyle/>
    <a:p>
      <a:pPr>
        <a:defRPr sz="1800"/>
      </a:pPr>
      <a:endParaRPr lang="en-US"/>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7785160151443786"/>
          <c:h val="0.78633985267971995"/>
        </c:manualLayout>
      </c:layout>
      <c:barChart>
        <c:barDir val="col"/>
        <c:grouping val="clustered"/>
        <c:ser>
          <c:idx val="0"/>
          <c:order val="0"/>
          <c:tx>
            <c:strRef>
              <c:f>Sheet1!$B$1</c:f>
              <c:strCache>
                <c:ptCount val="1"/>
                <c:pt idx="0">
                  <c:v>2002</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cat>
            <c:strRef>
              <c:f>Sheet1!$A$2:$A$5</c:f>
              <c:strCache>
                <c:ptCount val="4"/>
                <c:pt idx="0">
                  <c:v>Any Induction</c:v>
                </c:pt>
                <c:pt idx="1">
                  <c:v>Polyclonal ALG/ATG</c:v>
                </c:pt>
                <c:pt idx="2">
                  <c:v>IL-2R Antagonist</c:v>
                </c:pt>
                <c:pt idx="3">
                  <c:v>Alemtuzumab</c:v>
                </c:pt>
              </c:strCache>
            </c:strRef>
          </c:cat>
          <c:val>
            <c:numRef>
              <c:f>Sheet1!$B$2:$B$5</c:f>
              <c:numCache>
                <c:formatCode>General</c:formatCode>
                <c:ptCount val="4"/>
                <c:pt idx="0">
                  <c:v>48.174400000000006</c:v>
                </c:pt>
                <c:pt idx="1">
                  <c:v>16.2272</c:v>
                </c:pt>
                <c:pt idx="2">
                  <c:v>31.643000000000001</c:v>
                </c:pt>
                <c:pt idx="3">
                  <c:v>0</c:v>
                </c:pt>
              </c:numCache>
            </c:numRef>
          </c:val>
        </c:ser>
        <c:ser>
          <c:idx val="1"/>
          <c:order val="1"/>
          <c:tx>
            <c:strRef>
              <c:f>Sheet1!$C$1</c:f>
              <c:strCache>
                <c:ptCount val="1"/>
                <c:pt idx="0">
                  <c:v>2006</c:v>
                </c:pt>
              </c:strCache>
            </c:strRef>
          </c:tx>
          <c:spPr>
            <a:gradFill>
              <a:gsLst>
                <a:gs pos="0">
                  <a:srgbClr val="C00000"/>
                </a:gs>
                <a:gs pos="50000">
                  <a:srgbClr val="FF0000"/>
                </a:gs>
                <a:gs pos="100000">
                  <a:srgbClr val="C00000"/>
                </a:gs>
              </a:gsLst>
              <a:lin ang="10800000" scaled="1"/>
            </a:gradFill>
            <a:ln>
              <a:solidFill>
                <a:schemeClr val="bg2"/>
              </a:solidFill>
            </a:ln>
          </c:spPr>
          <c:cat>
            <c:strRef>
              <c:f>Sheet1!$A$2:$A$5</c:f>
              <c:strCache>
                <c:ptCount val="4"/>
                <c:pt idx="0">
                  <c:v>Any Induction</c:v>
                </c:pt>
                <c:pt idx="1">
                  <c:v>Polyclonal ALG/ATG</c:v>
                </c:pt>
                <c:pt idx="2">
                  <c:v>IL-2R Antagonist</c:v>
                </c:pt>
                <c:pt idx="3">
                  <c:v>Alemtuzumab</c:v>
                </c:pt>
              </c:strCache>
            </c:strRef>
          </c:cat>
          <c:val>
            <c:numRef>
              <c:f>Sheet1!$C$2:$C$5</c:f>
              <c:numCache>
                <c:formatCode>General</c:formatCode>
                <c:ptCount val="4"/>
                <c:pt idx="0">
                  <c:v>54.401800000000001</c:v>
                </c:pt>
                <c:pt idx="1">
                  <c:v>9.7065000000000001</c:v>
                </c:pt>
                <c:pt idx="2">
                  <c:v>37.772800000000011</c:v>
                </c:pt>
                <c:pt idx="3">
                  <c:v>6.3957999999999995</c:v>
                </c:pt>
              </c:numCache>
            </c:numRef>
          </c:val>
        </c:ser>
        <c:ser>
          <c:idx val="2"/>
          <c:order val="2"/>
          <c:tx>
            <c:strRef>
              <c:f>Sheet1!$D$1</c:f>
              <c:strCache>
                <c:ptCount val="1"/>
                <c:pt idx="0">
                  <c:v>1/2012-6/2012</c:v>
                </c:pt>
              </c:strCache>
            </c:strRef>
          </c:tx>
          <c:spPr>
            <a:gradFill>
              <a:gsLst>
                <a:gs pos="0">
                  <a:srgbClr val="B8B400"/>
                </a:gs>
                <a:gs pos="50000">
                  <a:srgbClr val="FFFF00"/>
                </a:gs>
                <a:gs pos="100000">
                  <a:srgbClr val="B8B400"/>
                </a:gs>
              </a:gsLst>
              <a:lin ang="10800000" scaled="1"/>
            </a:gradFill>
            <a:ln>
              <a:solidFill>
                <a:srgbClr val="000000"/>
              </a:solidFill>
            </a:ln>
          </c:spPr>
          <c:cat>
            <c:strRef>
              <c:f>Sheet1!$A$2:$A$5</c:f>
              <c:strCache>
                <c:ptCount val="4"/>
                <c:pt idx="0">
                  <c:v>Any Induction</c:v>
                </c:pt>
                <c:pt idx="1">
                  <c:v>Polyclonal ALG/ATG</c:v>
                </c:pt>
                <c:pt idx="2">
                  <c:v>IL-2R Antagonist</c:v>
                </c:pt>
                <c:pt idx="3">
                  <c:v>Alemtuzumab</c:v>
                </c:pt>
              </c:strCache>
            </c:strRef>
          </c:cat>
          <c:val>
            <c:numRef>
              <c:f>Sheet1!$D$2:$D$5</c:f>
              <c:numCache>
                <c:formatCode>General</c:formatCode>
                <c:ptCount val="4"/>
                <c:pt idx="0">
                  <c:v>56.164400000000001</c:v>
                </c:pt>
                <c:pt idx="1">
                  <c:v>5.8530999999999995</c:v>
                </c:pt>
                <c:pt idx="2">
                  <c:v>42.465800000000002</c:v>
                </c:pt>
                <c:pt idx="3">
                  <c:v>7.8456000000000001</c:v>
                </c:pt>
              </c:numCache>
            </c:numRef>
          </c:val>
        </c:ser>
        <c:gapWidth val="35"/>
        <c:axId val="183061120"/>
        <c:axId val="183067008"/>
      </c:barChart>
      <c:catAx>
        <c:axId val="183061120"/>
        <c:scaling>
          <c:orientation val="minMax"/>
        </c:scaling>
        <c:axPos val="b"/>
        <c:numFmt formatCode="General" sourceLinked="1"/>
        <c:tickLblPos val="nextTo"/>
        <c:txPr>
          <a:bodyPr rot="0"/>
          <a:lstStyle/>
          <a:p>
            <a:pPr>
              <a:defRPr sz="1500" b="1"/>
            </a:pPr>
            <a:endParaRPr lang="en-US"/>
          </a:p>
        </c:txPr>
        <c:crossAx val="183067008"/>
        <c:crosses val="autoZero"/>
        <c:auto val="1"/>
        <c:lblAlgn val="ctr"/>
        <c:lblOffset val="100"/>
        <c:tickLblSkip val="1"/>
      </c:catAx>
      <c:valAx>
        <c:axId val="183067008"/>
        <c:scaling>
          <c:orientation val="minMax"/>
          <c:max val="70"/>
          <c:min val="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7E-2"/>
              <c:y val="0.21671132842265844"/>
            </c:manualLayout>
          </c:layout>
        </c:title>
        <c:numFmt formatCode="General" sourceLinked="1"/>
        <c:tickLblPos val="nextTo"/>
        <c:txPr>
          <a:bodyPr/>
          <a:lstStyle/>
          <a:p>
            <a:pPr>
              <a:defRPr sz="1500" b="1"/>
            </a:pPr>
            <a:endParaRPr lang="en-US"/>
          </a:p>
        </c:txPr>
        <c:crossAx val="183061120"/>
        <c:crosses val="autoZero"/>
        <c:crossBetween val="between"/>
        <c:majorUnit val="10"/>
      </c:valAx>
      <c:spPr>
        <a:solidFill>
          <a:schemeClr val="bg2"/>
        </a:solidFill>
        <a:ln>
          <a:solidFill>
            <a:schemeClr val="tx1"/>
          </a:solidFill>
        </a:ln>
      </c:spPr>
    </c:plotArea>
    <c:legend>
      <c:legendPos val="r"/>
      <c:layout>
        <c:manualLayout>
          <c:xMode val="edge"/>
          <c:yMode val="edge"/>
          <c:x val="0.52948516944230206"/>
          <c:y val="6.2072855812378314E-2"/>
          <c:w val="0.42499849023297676"/>
          <c:h val="0.12843239353145813"/>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1841881251330059E-2"/>
          <c:y val="2.4784369626210612E-2"/>
          <c:w val="0.88333215104868656"/>
          <c:h val="0.78450810028056839"/>
        </c:manualLayout>
      </c:layout>
      <c:barChart>
        <c:barDir val="col"/>
        <c:grouping val="clustered"/>
        <c:ser>
          <c:idx val="0"/>
          <c:order val="0"/>
          <c:tx>
            <c:strRef>
              <c:f>Sheet1!$B$1</c:f>
              <c:strCache>
                <c:ptCount val="1"/>
                <c:pt idx="0">
                  <c:v>percent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Pt>
            <c:idx val="11"/>
            <c:spPr>
              <a:gradFill flip="none" rotWithShape="1">
                <a:gsLst>
                  <a:gs pos="0">
                    <a:srgbClr val="008000"/>
                  </a:gs>
                  <a:gs pos="50000">
                    <a:srgbClr val="00FF00"/>
                  </a:gs>
                  <a:gs pos="100000">
                    <a:srgbClr val="008000"/>
                  </a:gs>
                </a:gsLst>
                <a:lin ang="10800000" scaled="1"/>
                <a:tileRect/>
              </a:gradFill>
              <a:ln>
                <a:solidFill>
                  <a:schemeClr val="bg2"/>
                </a:solidFill>
              </a:ln>
            </c:spPr>
          </c:dPt>
          <c:dPt>
            <c:idx val="12"/>
            <c:spPr>
              <a:gradFill flip="none" rotWithShape="1">
                <a:gsLst>
                  <a:gs pos="0">
                    <a:srgbClr val="C00000"/>
                  </a:gs>
                  <a:gs pos="50000">
                    <a:srgbClr val="FF0000"/>
                  </a:gs>
                  <a:gs pos="100000">
                    <a:srgbClr val="C00000"/>
                  </a:gs>
                </a:gsLst>
                <a:lin ang="10800000" scaled="1"/>
                <a:tileRect/>
              </a:gradFill>
              <a:ln>
                <a:solidFill>
                  <a:schemeClr val="bg2"/>
                </a:solidFill>
              </a:ln>
            </c:spPr>
          </c:dPt>
          <c:dPt>
            <c:idx val="13"/>
            <c:spPr>
              <a:gradFill flip="none" rotWithShape="1">
                <a:gsLst>
                  <a:gs pos="0">
                    <a:srgbClr val="C00000"/>
                  </a:gs>
                  <a:gs pos="50000">
                    <a:srgbClr val="FF0000"/>
                  </a:gs>
                  <a:gs pos="100000">
                    <a:srgbClr val="C00000"/>
                  </a:gs>
                </a:gsLst>
                <a:lin ang="10800000" scaled="1"/>
                <a:tileRect/>
              </a:gradFill>
              <a:ln>
                <a:solidFill>
                  <a:schemeClr val="bg2"/>
                </a:solidFill>
              </a:ln>
            </c:spPr>
          </c:dPt>
          <c:dPt>
            <c:idx val="14"/>
            <c:spPr>
              <a:gradFill flip="none" rotWithShape="1">
                <a:gsLst>
                  <a:gs pos="0">
                    <a:srgbClr val="C00000"/>
                  </a:gs>
                  <a:gs pos="50000">
                    <a:srgbClr val="FF0000"/>
                  </a:gs>
                  <a:gs pos="100000">
                    <a:srgbClr val="C00000"/>
                  </a:gs>
                </a:gsLst>
                <a:lin ang="10800000" scaled="1"/>
                <a:tileRect/>
              </a:gradFill>
              <a:ln>
                <a:solidFill>
                  <a:schemeClr val="bg2"/>
                </a:solidFill>
              </a:ln>
            </c:spPr>
          </c:dPt>
          <c:dPt>
            <c:idx val="15"/>
            <c:spPr>
              <a:gradFill flip="none" rotWithShape="1">
                <a:gsLst>
                  <a:gs pos="0">
                    <a:srgbClr val="C00000"/>
                  </a:gs>
                  <a:gs pos="50000">
                    <a:srgbClr val="FF0000"/>
                  </a:gs>
                  <a:gs pos="100000">
                    <a:srgbClr val="C00000"/>
                  </a:gs>
                </a:gsLst>
                <a:lin ang="10800000" scaled="1"/>
                <a:tileRect/>
              </a:gradFill>
              <a:ln>
                <a:solidFill>
                  <a:schemeClr val="bg2"/>
                </a:solidFill>
              </a:ln>
            </c:spPr>
          </c:dPt>
          <c:dPt>
            <c:idx val="16"/>
            <c:spPr>
              <a:gradFill flip="none" rotWithShape="1">
                <a:gsLst>
                  <a:gs pos="0">
                    <a:srgbClr val="C00000"/>
                  </a:gs>
                  <a:gs pos="50000">
                    <a:srgbClr val="FF0000"/>
                  </a:gs>
                  <a:gs pos="100000">
                    <a:srgbClr val="C00000"/>
                  </a:gs>
                </a:gsLst>
                <a:lin ang="10800000" scaled="1"/>
                <a:tileRect/>
              </a:gradFill>
              <a:ln>
                <a:solidFill>
                  <a:schemeClr val="bg2"/>
                </a:solidFill>
              </a:ln>
            </c:spPr>
          </c:dPt>
          <c:dPt>
            <c:idx val="17"/>
            <c:spPr>
              <a:gradFill flip="none" rotWithShape="1">
                <a:gsLst>
                  <a:gs pos="0">
                    <a:srgbClr val="C00000"/>
                  </a:gs>
                  <a:gs pos="50000">
                    <a:srgbClr val="FF0000"/>
                  </a:gs>
                  <a:gs pos="100000">
                    <a:srgbClr val="C00000"/>
                  </a:gs>
                </a:gsLst>
                <a:lin ang="10800000" scaled="1"/>
                <a:tileRect/>
              </a:gradFill>
              <a:ln>
                <a:solidFill>
                  <a:schemeClr val="bg2"/>
                </a:solidFill>
              </a:ln>
            </c:spPr>
          </c:dPt>
          <c:dPt>
            <c:idx val="18"/>
            <c:spPr>
              <a:gradFill flip="none" rotWithShape="1">
                <a:gsLst>
                  <a:gs pos="0">
                    <a:srgbClr val="C00000"/>
                  </a:gs>
                  <a:gs pos="50000">
                    <a:srgbClr val="FF0000"/>
                  </a:gs>
                  <a:gs pos="100000">
                    <a:srgbClr val="C00000"/>
                  </a:gs>
                </a:gsLst>
                <a:lin ang="10800000" scaled="1"/>
                <a:tileRect/>
              </a:gradFill>
              <a:ln>
                <a:solidFill>
                  <a:schemeClr val="bg2"/>
                </a:solidFill>
              </a:ln>
            </c:spPr>
          </c:dPt>
          <c:dPt>
            <c:idx val="19"/>
            <c:spPr>
              <a:gradFill flip="none" rotWithShape="1">
                <a:gsLst>
                  <a:gs pos="0">
                    <a:srgbClr val="C00000"/>
                  </a:gs>
                  <a:gs pos="50000">
                    <a:srgbClr val="FF0000"/>
                  </a:gs>
                  <a:gs pos="100000">
                    <a:srgbClr val="C00000"/>
                  </a:gs>
                </a:gsLst>
                <a:lin ang="10800000" scaled="1"/>
                <a:tileRect/>
              </a:gradFill>
              <a:ln>
                <a:solidFill>
                  <a:schemeClr val="bg2"/>
                </a:solidFill>
              </a:ln>
            </c:spPr>
          </c:dPt>
          <c:dPt>
            <c:idx val="20"/>
            <c:spPr>
              <a:gradFill flip="none" rotWithShape="1">
                <a:gsLst>
                  <a:gs pos="0">
                    <a:srgbClr val="C00000"/>
                  </a:gs>
                  <a:gs pos="50000">
                    <a:srgbClr val="FF0000"/>
                  </a:gs>
                  <a:gs pos="100000">
                    <a:srgbClr val="C00000"/>
                  </a:gs>
                </a:gsLst>
                <a:lin ang="10800000" scaled="1"/>
                <a:tileRect/>
              </a:gradFill>
              <a:ln>
                <a:solidFill>
                  <a:schemeClr val="bg2"/>
                </a:solidFill>
              </a:ln>
            </c:spPr>
          </c:dPt>
          <c:dPt>
            <c:idx val="21"/>
            <c:spPr>
              <a:gradFill flip="none" rotWithShape="1">
                <a:gsLst>
                  <a:gs pos="0">
                    <a:srgbClr val="C00000"/>
                  </a:gs>
                  <a:gs pos="50000">
                    <a:srgbClr val="FF0000"/>
                  </a:gs>
                  <a:gs pos="100000">
                    <a:srgbClr val="C00000"/>
                  </a:gs>
                </a:gsLst>
                <a:lin ang="10800000" scaled="1"/>
                <a:tileRect/>
              </a:gradFill>
              <a:ln>
                <a:solidFill>
                  <a:schemeClr val="bg2"/>
                </a:solidFill>
              </a:ln>
            </c:spPr>
          </c:dPt>
          <c:dPt>
            <c:idx val="22"/>
            <c:spPr>
              <a:gradFill flip="none" rotWithShape="1">
                <a:gsLst>
                  <a:gs pos="0">
                    <a:srgbClr val="C00000"/>
                  </a:gs>
                  <a:gs pos="50000">
                    <a:srgbClr val="FF0000"/>
                  </a:gs>
                  <a:gs pos="100000">
                    <a:srgbClr val="C00000"/>
                  </a:gs>
                </a:gsLst>
                <a:lin ang="10800000" scaled="1"/>
                <a:tileRect/>
              </a:gradFill>
              <a:ln>
                <a:solidFill>
                  <a:schemeClr val="bg2"/>
                </a:solidFill>
              </a:ln>
            </c:spPr>
          </c:dPt>
          <c:dPt>
            <c:idx val="23"/>
            <c:spPr>
              <a:gradFill flip="none" rotWithShape="1">
                <a:gsLst>
                  <a:gs pos="0">
                    <a:srgbClr val="C00000"/>
                  </a:gs>
                  <a:gs pos="50000">
                    <a:srgbClr val="FF0000"/>
                  </a:gs>
                  <a:gs pos="100000">
                    <a:srgbClr val="C00000"/>
                  </a:gs>
                </a:gsLst>
                <a:lin ang="10800000" scaled="1"/>
                <a:tileRect/>
              </a:gradFill>
              <a:ln>
                <a:solidFill>
                  <a:schemeClr val="bg2"/>
                </a:solidFill>
              </a:ln>
            </c:spPr>
          </c:dPt>
          <c:dPt>
            <c:idx val="24"/>
            <c:spPr>
              <a:gradFill flip="none" rotWithShape="1">
                <a:gsLst>
                  <a:gs pos="0">
                    <a:srgbClr val="C00000"/>
                  </a:gs>
                  <a:gs pos="50000">
                    <a:srgbClr val="FF0000"/>
                  </a:gs>
                  <a:gs pos="100000">
                    <a:srgbClr val="C00000"/>
                  </a:gs>
                </a:gsLst>
                <a:lin ang="10800000" scaled="1"/>
                <a:tileRect/>
              </a:gradFill>
              <a:ln>
                <a:solidFill>
                  <a:schemeClr val="bg2"/>
                </a:solidFill>
              </a:ln>
            </c:spPr>
          </c:dPt>
          <c:dPt>
            <c:idx val="25"/>
            <c:spPr>
              <a:gradFill flip="none" rotWithShape="1">
                <a:gsLst>
                  <a:gs pos="0">
                    <a:srgbClr val="7030A0"/>
                  </a:gs>
                  <a:gs pos="50000">
                    <a:srgbClr val="CC00FF"/>
                  </a:gs>
                  <a:gs pos="100000">
                    <a:srgbClr val="7030A0"/>
                  </a:gs>
                </a:gsLst>
                <a:lin ang="10800000" scaled="1"/>
                <a:tileRect/>
              </a:gradFill>
              <a:ln>
                <a:solidFill>
                  <a:schemeClr val="bg2"/>
                </a:solidFill>
              </a:ln>
            </c:spPr>
          </c:dPt>
          <c:dPt>
            <c:idx val="26"/>
            <c:spPr>
              <a:gradFill flip="none" rotWithShape="1">
                <a:gsLst>
                  <a:gs pos="0">
                    <a:srgbClr val="7030A0"/>
                  </a:gs>
                  <a:gs pos="50000">
                    <a:srgbClr val="9933FF"/>
                  </a:gs>
                  <a:gs pos="100000">
                    <a:srgbClr val="7030A0"/>
                  </a:gs>
                </a:gsLst>
                <a:lin ang="10800000" scaled="1"/>
                <a:tileRect/>
              </a:gradFill>
              <a:ln>
                <a:solidFill>
                  <a:schemeClr val="bg2"/>
                </a:solidFill>
              </a:ln>
            </c:spPr>
          </c:dPt>
          <c:dPt>
            <c:idx val="27"/>
            <c:spPr>
              <a:gradFill flip="none" rotWithShape="1">
                <a:gsLst>
                  <a:gs pos="0">
                    <a:srgbClr val="7030A0"/>
                  </a:gs>
                  <a:gs pos="50000">
                    <a:srgbClr val="9933FF"/>
                  </a:gs>
                  <a:gs pos="100000">
                    <a:srgbClr val="7030A0"/>
                  </a:gs>
                </a:gsLst>
                <a:lin ang="10800000" scaled="1"/>
                <a:tileRect/>
              </a:gradFill>
              <a:ln>
                <a:solidFill>
                  <a:schemeClr val="bg2"/>
                </a:solidFill>
              </a:ln>
            </c:spPr>
          </c:dPt>
          <c:dPt>
            <c:idx val="28"/>
            <c:spPr>
              <a:gradFill flip="none" rotWithShape="1">
                <a:gsLst>
                  <a:gs pos="0">
                    <a:srgbClr val="7030A0"/>
                  </a:gs>
                  <a:gs pos="50000">
                    <a:srgbClr val="9933FF"/>
                  </a:gs>
                  <a:gs pos="100000">
                    <a:srgbClr val="7030A0"/>
                  </a:gs>
                </a:gsLst>
                <a:lin ang="10800000" scaled="1"/>
                <a:tileRect/>
              </a:gradFill>
              <a:ln>
                <a:solidFill>
                  <a:schemeClr val="bg2"/>
                </a:solidFill>
              </a:ln>
            </c:spPr>
          </c:dPt>
          <c:dPt>
            <c:idx val="29"/>
            <c:spPr>
              <a:gradFill flip="none" rotWithShape="1">
                <a:gsLst>
                  <a:gs pos="0">
                    <a:srgbClr val="7030A0"/>
                  </a:gs>
                  <a:gs pos="50000">
                    <a:srgbClr val="9933FF"/>
                  </a:gs>
                  <a:gs pos="100000">
                    <a:srgbClr val="7030A0"/>
                  </a:gs>
                </a:gsLst>
                <a:lin ang="10800000" scaled="1"/>
                <a:tileRect/>
              </a:gradFill>
              <a:ln>
                <a:solidFill>
                  <a:schemeClr val="bg2"/>
                </a:solidFill>
              </a:ln>
            </c:spPr>
          </c:dPt>
          <c:dPt>
            <c:idx val="30"/>
            <c:spPr>
              <a:gradFill flip="none" rotWithShape="1">
                <a:gsLst>
                  <a:gs pos="0">
                    <a:srgbClr val="7030A0"/>
                  </a:gs>
                  <a:gs pos="50000">
                    <a:srgbClr val="9933FF"/>
                  </a:gs>
                  <a:gs pos="100000">
                    <a:srgbClr val="7030A0"/>
                  </a:gs>
                </a:gsLst>
                <a:lin ang="10800000" scaled="1"/>
                <a:tileRect/>
              </a:gradFill>
              <a:ln>
                <a:solidFill>
                  <a:schemeClr val="bg2"/>
                </a:solidFill>
              </a:ln>
            </c:spPr>
          </c:dPt>
          <c:dPt>
            <c:idx val="31"/>
            <c:spPr>
              <a:gradFill flip="none" rotWithShape="1">
                <a:gsLst>
                  <a:gs pos="0">
                    <a:srgbClr val="7030A0"/>
                  </a:gs>
                  <a:gs pos="50000">
                    <a:srgbClr val="9933FF"/>
                  </a:gs>
                  <a:gs pos="100000">
                    <a:srgbClr val="7030A0"/>
                  </a:gs>
                </a:gsLst>
                <a:lin ang="10800000" scaled="1"/>
                <a:tileRect/>
              </a:gradFill>
              <a:ln>
                <a:solidFill>
                  <a:schemeClr val="bg2"/>
                </a:solidFill>
              </a:ln>
            </c:spPr>
          </c:dPt>
          <c:dPt>
            <c:idx val="32"/>
            <c:spPr>
              <a:gradFill flip="none" rotWithShape="1">
                <a:gsLst>
                  <a:gs pos="0">
                    <a:srgbClr val="7030A0"/>
                  </a:gs>
                  <a:gs pos="50000">
                    <a:srgbClr val="9933FF"/>
                  </a:gs>
                  <a:gs pos="100000">
                    <a:srgbClr val="7030A0"/>
                  </a:gs>
                </a:gsLst>
                <a:lin ang="10800000" scaled="1"/>
                <a:tileRect/>
              </a:gradFill>
              <a:ln>
                <a:solidFill>
                  <a:schemeClr val="bg2"/>
                </a:solidFill>
              </a:ln>
            </c:spPr>
          </c:dPt>
          <c:dPt>
            <c:idx val="33"/>
            <c:spPr>
              <a:gradFill flip="none" rotWithShape="1">
                <a:gsLst>
                  <a:gs pos="0">
                    <a:srgbClr val="7030A0"/>
                  </a:gs>
                  <a:gs pos="50000">
                    <a:srgbClr val="9933FF"/>
                  </a:gs>
                  <a:gs pos="100000">
                    <a:srgbClr val="7030A0"/>
                  </a:gs>
                </a:gsLst>
                <a:lin ang="10800000" scaled="1"/>
                <a:tileRect/>
              </a:gradFill>
              <a:ln>
                <a:solidFill>
                  <a:schemeClr val="bg2"/>
                </a:solidFill>
              </a:ln>
            </c:spPr>
          </c:dPt>
          <c:dPt>
            <c:idx val="34"/>
            <c:spPr>
              <a:gradFill flip="none" rotWithShape="1">
                <a:gsLst>
                  <a:gs pos="0">
                    <a:srgbClr val="7030A0"/>
                  </a:gs>
                  <a:gs pos="50000">
                    <a:srgbClr val="9933FF"/>
                  </a:gs>
                  <a:gs pos="100000">
                    <a:srgbClr val="7030A0"/>
                  </a:gs>
                </a:gsLst>
                <a:lin ang="10800000" scaled="1"/>
                <a:tileRect/>
              </a:gradFill>
              <a:ln>
                <a:solidFill>
                  <a:schemeClr val="bg2"/>
                </a:solidFill>
              </a:ln>
            </c:spPr>
          </c:dPt>
          <c:dPt>
            <c:idx val="35"/>
            <c:spPr>
              <a:gradFill flip="none" rotWithShape="1">
                <a:gsLst>
                  <a:gs pos="0">
                    <a:srgbClr val="7030A0"/>
                  </a:gs>
                  <a:gs pos="50000">
                    <a:srgbClr val="9933FF"/>
                  </a:gs>
                  <a:gs pos="100000">
                    <a:srgbClr val="7030A0"/>
                  </a:gs>
                </a:gsLst>
                <a:lin ang="10800000" scaled="1"/>
                <a:tileRect/>
              </a:gradFill>
              <a:ln>
                <a:solidFill>
                  <a:schemeClr val="bg2"/>
                </a:solidFill>
              </a:ln>
            </c:spPr>
          </c:dPt>
          <c:dPt>
            <c:idx val="36"/>
            <c:spPr>
              <a:gradFill flip="none" rotWithShape="1">
                <a:gsLst>
                  <a:gs pos="0">
                    <a:srgbClr val="7030A0"/>
                  </a:gs>
                  <a:gs pos="50000">
                    <a:srgbClr val="9933FF"/>
                  </a:gs>
                  <a:gs pos="100000">
                    <a:srgbClr val="7030A0"/>
                  </a:gs>
                </a:gsLst>
                <a:lin ang="10800000" scaled="1"/>
                <a:tileRect/>
              </a:gradFill>
              <a:ln>
                <a:solidFill>
                  <a:schemeClr val="bg2"/>
                </a:solidFill>
              </a:ln>
            </c:spPr>
          </c:dPt>
          <c:dPt>
            <c:idx val="37"/>
            <c:spPr>
              <a:gradFill flip="none" rotWithShape="1">
                <a:gsLst>
                  <a:gs pos="0">
                    <a:srgbClr val="7030A0"/>
                  </a:gs>
                  <a:gs pos="50000">
                    <a:srgbClr val="9933FF"/>
                  </a:gs>
                  <a:gs pos="100000">
                    <a:srgbClr val="7030A0"/>
                  </a:gs>
                </a:gsLst>
                <a:lin ang="10800000" scaled="1"/>
                <a:tileRect/>
              </a:gradFill>
              <a:ln>
                <a:solidFill>
                  <a:schemeClr val="bg2"/>
                </a:solidFill>
              </a:ln>
            </c:spPr>
          </c:dPt>
          <c:dPt>
            <c:idx val="39"/>
            <c:spPr>
              <a:gradFill flip="none" rotWithShape="1">
                <a:gsLst>
                  <a:gs pos="0">
                    <a:srgbClr val="008080"/>
                  </a:gs>
                  <a:gs pos="50000">
                    <a:srgbClr val="00FFFF"/>
                  </a:gs>
                  <a:gs pos="100000">
                    <a:srgbClr val="008080"/>
                  </a:gs>
                </a:gsLst>
                <a:lin ang="10800000" scaled="1"/>
                <a:tileRect/>
              </a:gradFill>
              <a:ln>
                <a:solidFill>
                  <a:schemeClr val="bg2"/>
                </a:solidFill>
              </a:ln>
            </c:spPr>
          </c:dPt>
          <c:dPt>
            <c:idx val="40"/>
            <c:spPr>
              <a:gradFill flip="none" rotWithShape="1">
                <a:gsLst>
                  <a:gs pos="0">
                    <a:srgbClr val="008080"/>
                  </a:gs>
                  <a:gs pos="50000">
                    <a:srgbClr val="00FFFF"/>
                  </a:gs>
                  <a:gs pos="100000">
                    <a:srgbClr val="008080"/>
                  </a:gs>
                </a:gsLst>
                <a:lin ang="10800000" scaled="1"/>
                <a:tileRect/>
              </a:gradFill>
              <a:ln>
                <a:solidFill>
                  <a:schemeClr val="bg2"/>
                </a:solidFill>
              </a:ln>
            </c:spPr>
          </c:dPt>
          <c:dPt>
            <c:idx val="41"/>
            <c:spPr>
              <a:gradFill flip="none" rotWithShape="1">
                <a:gsLst>
                  <a:gs pos="0">
                    <a:srgbClr val="008080"/>
                  </a:gs>
                  <a:gs pos="50000">
                    <a:srgbClr val="00FFFF"/>
                  </a:gs>
                  <a:gs pos="100000">
                    <a:srgbClr val="008080"/>
                  </a:gs>
                </a:gsLst>
                <a:lin ang="10800000" scaled="1"/>
                <a:tileRect/>
              </a:gradFill>
              <a:ln>
                <a:solidFill>
                  <a:schemeClr val="bg2"/>
                </a:solidFill>
              </a:ln>
            </c:spPr>
          </c:dPt>
          <c:dPt>
            <c:idx val="42"/>
            <c:spPr>
              <a:gradFill flip="none" rotWithShape="1">
                <a:gsLst>
                  <a:gs pos="0">
                    <a:srgbClr val="008080"/>
                  </a:gs>
                  <a:gs pos="50000">
                    <a:srgbClr val="00FFFF"/>
                  </a:gs>
                  <a:gs pos="100000">
                    <a:srgbClr val="008080"/>
                  </a:gs>
                </a:gsLst>
                <a:lin ang="10800000" scaled="1"/>
                <a:tileRect/>
              </a:gradFill>
              <a:ln>
                <a:solidFill>
                  <a:schemeClr val="bg2"/>
                </a:solidFill>
              </a:ln>
            </c:spPr>
          </c:dPt>
          <c:dPt>
            <c:idx val="43"/>
            <c:spPr>
              <a:gradFill flip="none" rotWithShape="1">
                <a:gsLst>
                  <a:gs pos="0">
                    <a:srgbClr val="008080"/>
                  </a:gs>
                  <a:gs pos="50000">
                    <a:srgbClr val="00FFFF"/>
                  </a:gs>
                  <a:gs pos="100000">
                    <a:srgbClr val="008080"/>
                  </a:gs>
                </a:gsLst>
                <a:lin ang="10800000" scaled="1"/>
                <a:tileRect/>
              </a:gradFill>
              <a:ln>
                <a:solidFill>
                  <a:schemeClr val="bg2"/>
                </a:solidFill>
              </a:ln>
            </c:spPr>
          </c:dPt>
          <c:dPt>
            <c:idx val="44"/>
            <c:spPr>
              <a:gradFill flip="none" rotWithShape="1">
                <a:gsLst>
                  <a:gs pos="0">
                    <a:srgbClr val="008080"/>
                  </a:gs>
                  <a:gs pos="50000">
                    <a:srgbClr val="00FFFF"/>
                  </a:gs>
                  <a:gs pos="100000">
                    <a:srgbClr val="008080"/>
                  </a:gs>
                </a:gsLst>
                <a:lin ang="10800000" scaled="1"/>
                <a:tileRect/>
              </a:gradFill>
              <a:ln>
                <a:solidFill>
                  <a:schemeClr val="bg2"/>
                </a:solidFill>
              </a:ln>
            </c:spPr>
          </c:dPt>
          <c:dPt>
            <c:idx val="45"/>
            <c:spPr>
              <a:gradFill flip="none" rotWithShape="1">
                <a:gsLst>
                  <a:gs pos="0">
                    <a:srgbClr val="008080"/>
                  </a:gs>
                  <a:gs pos="50000">
                    <a:srgbClr val="00FFFF"/>
                  </a:gs>
                  <a:gs pos="100000">
                    <a:srgbClr val="008080"/>
                  </a:gs>
                </a:gsLst>
                <a:lin ang="10800000" scaled="1"/>
                <a:tileRect/>
              </a:gradFill>
              <a:ln>
                <a:solidFill>
                  <a:schemeClr val="bg2"/>
                </a:solidFill>
              </a:ln>
            </c:spPr>
          </c:dPt>
          <c:dPt>
            <c:idx val="46"/>
            <c:spPr>
              <a:gradFill flip="none" rotWithShape="1">
                <a:gsLst>
                  <a:gs pos="0">
                    <a:srgbClr val="008080"/>
                  </a:gs>
                  <a:gs pos="50000">
                    <a:srgbClr val="00FFFF"/>
                  </a:gs>
                  <a:gs pos="100000">
                    <a:srgbClr val="008080"/>
                  </a:gs>
                </a:gsLst>
                <a:lin ang="10800000" scaled="1"/>
                <a:tileRect/>
              </a:gradFill>
              <a:ln>
                <a:solidFill>
                  <a:schemeClr val="bg2"/>
                </a:solidFill>
              </a:ln>
            </c:spPr>
          </c:dPt>
          <c:dPt>
            <c:idx val="47"/>
            <c:spPr>
              <a:gradFill flip="none" rotWithShape="1">
                <a:gsLst>
                  <a:gs pos="0">
                    <a:srgbClr val="009999"/>
                  </a:gs>
                  <a:gs pos="50000">
                    <a:srgbClr val="00FFFF"/>
                  </a:gs>
                  <a:gs pos="100000">
                    <a:srgbClr val="009999"/>
                  </a:gs>
                </a:gsLst>
                <a:lin ang="10800000" scaled="1"/>
                <a:tileRect/>
              </a:gradFill>
              <a:ln>
                <a:solidFill>
                  <a:schemeClr val="bg2"/>
                </a:solidFill>
              </a:ln>
            </c:spPr>
          </c:dPt>
          <c:dPt>
            <c:idx val="48"/>
            <c:spPr>
              <a:gradFill flip="none" rotWithShape="1">
                <a:gsLst>
                  <a:gs pos="0">
                    <a:srgbClr val="009999"/>
                  </a:gs>
                  <a:gs pos="50000">
                    <a:srgbClr val="00FFFF"/>
                  </a:gs>
                  <a:gs pos="100000">
                    <a:srgbClr val="009999"/>
                  </a:gs>
                </a:gsLst>
                <a:lin ang="10800000" scaled="1"/>
                <a:tileRect/>
              </a:gradFill>
              <a:ln>
                <a:solidFill>
                  <a:schemeClr val="bg2"/>
                </a:solidFill>
              </a:ln>
            </c:spPr>
          </c:dPt>
          <c:dPt>
            <c:idx val="49"/>
            <c:spPr>
              <a:gradFill flip="none" rotWithShape="1">
                <a:gsLst>
                  <a:gs pos="0">
                    <a:srgbClr val="009999"/>
                  </a:gs>
                  <a:gs pos="50000">
                    <a:srgbClr val="00FFFF"/>
                  </a:gs>
                  <a:gs pos="100000">
                    <a:srgbClr val="009999"/>
                  </a:gs>
                </a:gsLst>
                <a:lin ang="10800000" scaled="1"/>
                <a:tileRect/>
              </a:gradFill>
              <a:ln>
                <a:solidFill>
                  <a:schemeClr val="bg2"/>
                </a:solidFill>
              </a:ln>
            </c:spPr>
          </c:dPt>
          <c:dPt>
            <c:idx val="50"/>
            <c:spPr>
              <a:gradFill flip="none" rotWithShape="1">
                <a:gsLst>
                  <a:gs pos="0">
                    <a:srgbClr val="009999"/>
                  </a:gs>
                  <a:gs pos="50000">
                    <a:srgbClr val="00FFFF"/>
                  </a:gs>
                  <a:gs pos="100000">
                    <a:srgbClr val="009999"/>
                  </a:gs>
                </a:gsLst>
                <a:lin ang="10800000" scaled="1"/>
                <a:tileRect/>
              </a:gradFill>
              <a:ln>
                <a:solidFill>
                  <a:schemeClr val="bg2"/>
                </a:solidFill>
              </a:ln>
            </c:spPr>
          </c:dPt>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numCache>
            </c:numRef>
          </c:cat>
          <c:val>
            <c:numRef>
              <c:f>Sheet1!$B$2:$B$52</c:f>
              <c:numCache>
                <c:formatCode>General</c:formatCode>
                <c:ptCount val="51"/>
                <c:pt idx="0">
                  <c:v>43.314899999999994</c:v>
                </c:pt>
                <c:pt idx="1">
                  <c:v>41.591100000000012</c:v>
                </c:pt>
                <c:pt idx="2">
                  <c:v>48.174400000000006</c:v>
                </c:pt>
                <c:pt idx="3">
                  <c:v>47.671000000000006</c:v>
                </c:pt>
                <c:pt idx="4">
                  <c:v>51.413400000000003</c:v>
                </c:pt>
                <c:pt idx="5">
                  <c:v>40.577500000000001</c:v>
                </c:pt>
                <c:pt idx="6">
                  <c:v>54.401800000000001</c:v>
                </c:pt>
                <c:pt idx="7">
                  <c:v>63.255800000000001</c:v>
                </c:pt>
                <c:pt idx="8">
                  <c:v>62.846699999999998</c:v>
                </c:pt>
                <c:pt idx="9">
                  <c:v>60.417999999999999</c:v>
                </c:pt>
                <c:pt idx="10">
                  <c:v>51.816000000000003</c:v>
                </c:pt>
                <c:pt idx="11">
                  <c:v>49.6479</c:v>
                </c:pt>
                <c:pt idx="13">
                  <c:v>21.105</c:v>
                </c:pt>
                <c:pt idx="14">
                  <c:v>18.026199999999989</c:v>
                </c:pt>
                <c:pt idx="15">
                  <c:v>16.2272</c:v>
                </c:pt>
                <c:pt idx="16">
                  <c:v>12.091200000000001</c:v>
                </c:pt>
                <c:pt idx="17">
                  <c:v>13.780900000000001</c:v>
                </c:pt>
                <c:pt idx="18">
                  <c:v>7.9027000000000003</c:v>
                </c:pt>
                <c:pt idx="19">
                  <c:v>9.7065000000000001</c:v>
                </c:pt>
                <c:pt idx="20">
                  <c:v>11.938000000000001</c:v>
                </c:pt>
                <c:pt idx="21">
                  <c:v>12.5547</c:v>
                </c:pt>
                <c:pt idx="22">
                  <c:v>12.148899999999999</c:v>
                </c:pt>
                <c:pt idx="23">
                  <c:v>10.774800000000001</c:v>
                </c:pt>
                <c:pt idx="24">
                  <c:v>7.8052000000000001</c:v>
                </c:pt>
                <c:pt idx="26">
                  <c:v>20.441999999999986</c:v>
                </c:pt>
                <c:pt idx="27">
                  <c:v>23.061399999999889</c:v>
                </c:pt>
                <c:pt idx="28">
                  <c:v>31.643000000000001</c:v>
                </c:pt>
                <c:pt idx="29">
                  <c:v>34.489600000000003</c:v>
                </c:pt>
                <c:pt idx="30">
                  <c:v>34.364000000000004</c:v>
                </c:pt>
                <c:pt idx="31">
                  <c:v>27.355599999999889</c:v>
                </c:pt>
                <c:pt idx="32">
                  <c:v>37.772800000000011</c:v>
                </c:pt>
                <c:pt idx="33">
                  <c:v>41.472900000000003</c:v>
                </c:pt>
                <c:pt idx="34">
                  <c:v>42.189800000000005</c:v>
                </c:pt>
                <c:pt idx="35">
                  <c:v>41.541499999999999</c:v>
                </c:pt>
                <c:pt idx="36">
                  <c:v>35.048400000000001</c:v>
                </c:pt>
                <c:pt idx="37">
                  <c:v>36.502300000000012</c:v>
                </c:pt>
                <c:pt idx="39">
                  <c:v>0</c:v>
                </c:pt>
                <c:pt idx="40">
                  <c:v>0</c:v>
                </c:pt>
                <c:pt idx="41">
                  <c:v>0</c:v>
                </c:pt>
                <c:pt idx="42">
                  <c:v>0.49554000000000031</c:v>
                </c:pt>
                <c:pt idx="43">
                  <c:v>3.2685499999999998</c:v>
                </c:pt>
                <c:pt idx="44">
                  <c:v>4.7872300000000001</c:v>
                </c:pt>
                <c:pt idx="45">
                  <c:v>6.3957899999999945</c:v>
                </c:pt>
                <c:pt idx="46">
                  <c:v>9.3023300000000066</c:v>
                </c:pt>
                <c:pt idx="47">
                  <c:v>8.6131400000000014</c:v>
                </c:pt>
                <c:pt idx="48">
                  <c:v>7.3154799999999955</c:v>
                </c:pt>
                <c:pt idx="49">
                  <c:v>6.3559299999999945</c:v>
                </c:pt>
                <c:pt idx="50">
                  <c:v>5.9272299999999998</c:v>
                </c:pt>
              </c:numCache>
            </c:numRef>
          </c:val>
        </c:ser>
        <c:gapWidth val="0"/>
        <c:axId val="183186176"/>
        <c:axId val="183187712"/>
      </c:barChart>
      <c:catAx>
        <c:axId val="183186176"/>
        <c:scaling>
          <c:orientation val="minMax"/>
        </c:scaling>
        <c:axPos val="b"/>
        <c:numFmt formatCode="General" sourceLinked="1"/>
        <c:tickLblPos val="nextTo"/>
        <c:txPr>
          <a:bodyPr rot="-2700000"/>
          <a:lstStyle/>
          <a:p>
            <a:pPr>
              <a:defRPr sz="1200" b="1"/>
            </a:pPr>
            <a:endParaRPr lang="en-US"/>
          </a:p>
        </c:txPr>
        <c:crossAx val="183187712"/>
        <c:crosses val="autoZero"/>
        <c:auto val="1"/>
        <c:lblAlgn val="ctr"/>
        <c:lblOffset val="100"/>
        <c:tickLblSkip val="2"/>
      </c:catAx>
      <c:valAx>
        <c:axId val="183187712"/>
        <c:scaling>
          <c:orientation val="minMax"/>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title>
        <c:numFmt formatCode="General" sourceLinked="1"/>
        <c:tickLblPos val="nextTo"/>
        <c:txPr>
          <a:bodyPr/>
          <a:lstStyle/>
          <a:p>
            <a:pPr>
              <a:defRPr sz="1500" b="1"/>
            </a:pPr>
            <a:endParaRPr lang="en-US"/>
          </a:p>
        </c:txPr>
        <c:crossAx val="183186176"/>
        <c:crosses val="autoZero"/>
        <c:crossBetween val="between"/>
      </c:valAx>
      <c:spPr>
        <a:solidFill>
          <a:schemeClr val="bg2"/>
        </a:solidFill>
        <a:ln>
          <a:solidFill>
            <a:schemeClr val="tx1"/>
          </a:solidFill>
        </a:ln>
      </c:spPr>
    </c:plotArea>
    <c:plotVisOnly val="1"/>
  </c:chart>
  <c:txPr>
    <a:bodyPr/>
    <a:lstStyle/>
    <a:p>
      <a:pPr>
        <a:defRPr sz="1800"/>
      </a:pPr>
      <a:endParaRPr lang="en-US"/>
    </a:p>
  </c:txPr>
  <c:externalData r:id="rId1"/>
  <c:userShapes r:id="rId2"/>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82181779696892732"/>
        </c:manualLayout>
      </c:layout>
      <c:scatterChart>
        <c:scatterStyle val="smoothMarker"/>
        <c:ser>
          <c:idx val="0"/>
          <c:order val="0"/>
          <c:tx>
            <c:strRef>
              <c:f>Sheet1!$B$1</c:f>
              <c:strCache>
                <c:ptCount val="1"/>
                <c:pt idx="0">
                  <c:v>No induction (N = 9,840)</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0.33330000000000354</c:v>
                </c:pt>
                <c:pt idx="5">
                  <c:v>0.41670000000000001</c:v>
                </c:pt>
                <c:pt idx="6">
                  <c:v>0.5</c:v>
                </c:pt>
                <c:pt idx="7">
                  <c:v>0.58329999999999949</c:v>
                </c:pt>
                <c:pt idx="8">
                  <c:v>0.66670000000000595</c:v>
                </c:pt>
                <c:pt idx="9">
                  <c:v>0.75000000000000411</c:v>
                </c:pt>
                <c:pt idx="10">
                  <c:v>0.83330000000000004</c:v>
                </c:pt>
                <c:pt idx="11">
                  <c:v>0.91670000000000063</c:v>
                </c:pt>
                <c:pt idx="12">
                  <c:v>1</c:v>
                </c:pt>
                <c:pt idx="13">
                  <c:v>1.0832999999999919</c:v>
                </c:pt>
                <c:pt idx="14">
                  <c:v>1.1667000000000001</c:v>
                </c:pt>
                <c:pt idx="15">
                  <c:v>1.25</c:v>
                </c:pt>
                <c:pt idx="16">
                  <c:v>1.3332999999999919</c:v>
                </c:pt>
                <c:pt idx="17">
                  <c:v>1.4166999999999899</c:v>
                </c:pt>
                <c:pt idx="18">
                  <c:v>1.5</c:v>
                </c:pt>
                <c:pt idx="19">
                  <c:v>1.5832999999999919</c:v>
                </c:pt>
                <c:pt idx="20">
                  <c:v>1.6667000000000001</c:v>
                </c:pt>
                <c:pt idx="21">
                  <c:v>1.75</c:v>
                </c:pt>
                <c:pt idx="22">
                  <c:v>1.8332999999999919</c:v>
                </c:pt>
                <c:pt idx="23">
                  <c:v>1.9167000000000001</c:v>
                </c:pt>
                <c:pt idx="24">
                  <c:v>2</c:v>
                </c:pt>
                <c:pt idx="25">
                  <c:v>2.0832999999999999</c:v>
                </c:pt>
                <c:pt idx="26">
                  <c:v>2.1667000000000001</c:v>
                </c:pt>
                <c:pt idx="27">
                  <c:v>2.25</c:v>
                </c:pt>
                <c:pt idx="28">
                  <c:v>2.3332999999999977</c:v>
                </c:pt>
                <c:pt idx="29">
                  <c:v>2.4166999999999774</c:v>
                </c:pt>
                <c:pt idx="30">
                  <c:v>2.5</c:v>
                </c:pt>
                <c:pt idx="31">
                  <c:v>2.5832999999999999</c:v>
                </c:pt>
                <c:pt idx="32">
                  <c:v>2.6667000000000001</c:v>
                </c:pt>
                <c:pt idx="33">
                  <c:v>2.75</c:v>
                </c:pt>
                <c:pt idx="34">
                  <c:v>2.8332999999999977</c:v>
                </c:pt>
                <c:pt idx="35">
                  <c:v>2.9166999999999774</c:v>
                </c:pt>
                <c:pt idx="36">
                  <c:v>3</c:v>
                </c:pt>
                <c:pt idx="37">
                  <c:v>3.0832999999999999</c:v>
                </c:pt>
                <c:pt idx="38">
                  <c:v>3.1667000000000001</c:v>
                </c:pt>
                <c:pt idx="39">
                  <c:v>3.25</c:v>
                </c:pt>
                <c:pt idx="40">
                  <c:v>3.3332999999999977</c:v>
                </c:pt>
                <c:pt idx="41">
                  <c:v>3.4166999999999774</c:v>
                </c:pt>
                <c:pt idx="42">
                  <c:v>3.5</c:v>
                </c:pt>
                <c:pt idx="43">
                  <c:v>3.5832999999999999</c:v>
                </c:pt>
                <c:pt idx="44">
                  <c:v>3.6667000000000001</c:v>
                </c:pt>
                <c:pt idx="45">
                  <c:v>3.75</c:v>
                </c:pt>
                <c:pt idx="46">
                  <c:v>3.8332999999999977</c:v>
                </c:pt>
                <c:pt idx="47">
                  <c:v>3.9166999999999774</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99.756</c:v>
                </c:pt>
                <c:pt idx="2">
                  <c:v>99.194999999999993</c:v>
                </c:pt>
                <c:pt idx="3">
                  <c:v>98.235000000000014</c:v>
                </c:pt>
                <c:pt idx="4">
                  <c:v>97.05</c:v>
                </c:pt>
                <c:pt idx="5">
                  <c:v>95.762</c:v>
                </c:pt>
                <c:pt idx="6">
                  <c:v>94.596999999999994</c:v>
                </c:pt>
                <c:pt idx="7">
                  <c:v>93.43</c:v>
                </c:pt>
                <c:pt idx="8">
                  <c:v>92.549000000000007</c:v>
                </c:pt>
                <c:pt idx="9">
                  <c:v>91.513000000000005</c:v>
                </c:pt>
                <c:pt idx="10">
                  <c:v>90.578000000000003</c:v>
                </c:pt>
                <c:pt idx="11">
                  <c:v>89.527999999999992</c:v>
                </c:pt>
                <c:pt idx="12">
                  <c:v>88.78</c:v>
                </c:pt>
                <c:pt idx="13">
                  <c:v>87.818000000000012</c:v>
                </c:pt>
                <c:pt idx="14">
                  <c:v>86.680999999999983</c:v>
                </c:pt>
                <c:pt idx="15">
                  <c:v>85.714000000000027</c:v>
                </c:pt>
                <c:pt idx="16">
                  <c:v>84.733000000000004</c:v>
                </c:pt>
                <c:pt idx="17">
                  <c:v>83.870999999999981</c:v>
                </c:pt>
                <c:pt idx="18">
                  <c:v>83.117000000000004</c:v>
                </c:pt>
                <c:pt idx="19">
                  <c:v>82.242000000000004</c:v>
                </c:pt>
                <c:pt idx="20">
                  <c:v>81.322999999999979</c:v>
                </c:pt>
                <c:pt idx="21">
                  <c:v>80.533000000000001</c:v>
                </c:pt>
                <c:pt idx="22">
                  <c:v>79.651999999999987</c:v>
                </c:pt>
                <c:pt idx="23">
                  <c:v>78.909000000000006</c:v>
                </c:pt>
                <c:pt idx="24">
                  <c:v>78.144999999999996</c:v>
                </c:pt>
                <c:pt idx="25">
                  <c:v>77.480999999999995</c:v>
                </c:pt>
                <c:pt idx="26">
                  <c:v>76.721000000000004</c:v>
                </c:pt>
                <c:pt idx="27">
                  <c:v>75.884</c:v>
                </c:pt>
                <c:pt idx="28">
                  <c:v>75.127999999999986</c:v>
                </c:pt>
                <c:pt idx="29">
                  <c:v>74.551000000000002</c:v>
                </c:pt>
                <c:pt idx="30">
                  <c:v>73.757000000000005</c:v>
                </c:pt>
                <c:pt idx="31">
                  <c:v>72.972999999999999</c:v>
                </c:pt>
                <c:pt idx="32">
                  <c:v>72.332999999999998</c:v>
                </c:pt>
                <c:pt idx="33">
                  <c:v>71.593999999999994</c:v>
                </c:pt>
                <c:pt idx="34">
                  <c:v>71.10799999999999</c:v>
                </c:pt>
                <c:pt idx="35">
                  <c:v>70.361000000000004</c:v>
                </c:pt>
                <c:pt idx="36">
                  <c:v>69.592000000000013</c:v>
                </c:pt>
                <c:pt idx="37">
                  <c:v>68.861999999999995</c:v>
                </c:pt>
                <c:pt idx="38">
                  <c:v>68.290000000000006</c:v>
                </c:pt>
                <c:pt idx="39">
                  <c:v>67.702000000000012</c:v>
                </c:pt>
                <c:pt idx="40">
                  <c:v>67.138999999999982</c:v>
                </c:pt>
                <c:pt idx="41">
                  <c:v>66.536000000000001</c:v>
                </c:pt>
                <c:pt idx="42">
                  <c:v>65.75</c:v>
                </c:pt>
                <c:pt idx="43">
                  <c:v>65.197999999999993</c:v>
                </c:pt>
                <c:pt idx="44">
                  <c:v>64.486999999999995</c:v>
                </c:pt>
                <c:pt idx="45">
                  <c:v>63.879000000000005</c:v>
                </c:pt>
                <c:pt idx="46">
                  <c:v>63.268000000000256</c:v>
                </c:pt>
                <c:pt idx="47">
                  <c:v>62.8</c:v>
                </c:pt>
                <c:pt idx="48">
                  <c:v>62.179000000000002</c:v>
                </c:pt>
                <c:pt idx="49">
                  <c:v>61.442</c:v>
                </c:pt>
                <c:pt idx="50">
                  <c:v>61.005000000000003</c:v>
                </c:pt>
                <c:pt idx="51">
                  <c:v>60.495000000000012</c:v>
                </c:pt>
                <c:pt idx="52">
                  <c:v>59.884999999999998</c:v>
                </c:pt>
                <c:pt idx="53">
                  <c:v>59.473000000000006</c:v>
                </c:pt>
                <c:pt idx="54">
                  <c:v>59.046000000000006</c:v>
                </c:pt>
                <c:pt idx="55">
                  <c:v>58.548000000000002</c:v>
                </c:pt>
                <c:pt idx="56">
                  <c:v>58.049000000000007</c:v>
                </c:pt>
                <c:pt idx="57">
                  <c:v>57.521000000000001</c:v>
                </c:pt>
                <c:pt idx="58">
                  <c:v>57.062000000000012</c:v>
                </c:pt>
                <c:pt idx="59">
                  <c:v>56.471000000000004</c:v>
                </c:pt>
                <c:pt idx="60">
                  <c:v>55.933</c:v>
                </c:pt>
                <c:pt idx="61">
                  <c:v>55.454999999999998</c:v>
                </c:pt>
                <c:pt idx="62">
                  <c:v>54.924000000000007</c:v>
                </c:pt>
                <c:pt idx="63">
                  <c:v>54.209000000000003</c:v>
                </c:pt>
                <c:pt idx="64">
                  <c:v>53.660000000000011</c:v>
                </c:pt>
                <c:pt idx="65">
                  <c:v>53.157000000000004</c:v>
                </c:pt>
                <c:pt idx="66">
                  <c:v>52.622000000000163</c:v>
                </c:pt>
                <c:pt idx="67">
                  <c:v>52.102000000000011</c:v>
                </c:pt>
                <c:pt idx="68">
                  <c:v>51.565000000000012</c:v>
                </c:pt>
                <c:pt idx="69">
                  <c:v>51.087000000000003</c:v>
                </c:pt>
                <c:pt idx="70">
                  <c:v>50.607000000000006</c:v>
                </c:pt>
                <c:pt idx="71">
                  <c:v>50.231000000000002</c:v>
                </c:pt>
                <c:pt idx="72">
                  <c:v>49.57</c:v>
                </c:pt>
                <c:pt idx="73">
                  <c:v>49.014000000000003</c:v>
                </c:pt>
                <c:pt idx="74">
                  <c:v>48.518000000000001</c:v>
                </c:pt>
                <c:pt idx="75">
                  <c:v>48.277000000000001</c:v>
                </c:pt>
                <c:pt idx="76">
                  <c:v>47.863</c:v>
                </c:pt>
                <c:pt idx="77">
                  <c:v>47.258000000000003</c:v>
                </c:pt>
                <c:pt idx="78">
                  <c:v>46.843000000000004</c:v>
                </c:pt>
                <c:pt idx="79">
                  <c:v>46.479000000000006</c:v>
                </c:pt>
                <c:pt idx="80">
                  <c:v>46.009</c:v>
                </c:pt>
                <c:pt idx="81">
                  <c:v>45.483000000000004</c:v>
                </c:pt>
                <c:pt idx="82">
                  <c:v>45.075000000000003</c:v>
                </c:pt>
                <c:pt idx="83">
                  <c:v>44.623000000000012</c:v>
                </c:pt>
                <c:pt idx="84">
                  <c:v>44.138000000000012</c:v>
                </c:pt>
                <c:pt idx="85">
                  <c:v>43.644000000000005</c:v>
                </c:pt>
                <c:pt idx="86">
                  <c:v>43.262000000000256</c:v>
                </c:pt>
                <c:pt idx="87">
                  <c:v>42.776000000000003</c:v>
                </c:pt>
                <c:pt idx="88">
                  <c:v>42.266000000000012</c:v>
                </c:pt>
                <c:pt idx="89">
                  <c:v>41.776000000000003</c:v>
                </c:pt>
                <c:pt idx="90">
                  <c:v>41.347000000000001</c:v>
                </c:pt>
                <c:pt idx="91">
                  <c:v>40.792000000000279</c:v>
                </c:pt>
                <c:pt idx="92">
                  <c:v>40.461000000000006</c:v>
                </c:pt>
                <c:pt idx="93">
                  <c:v>40.067</c:v>
                </c:pt>
                <c:pt idx="94">
                  <c:v>39.837000000000003</c:v>
                </c:pt>
                <c:pt idx="95">
                  <c:v>39.477000000000004</c:v>
                </c:pt>
                <c:pt idx="96">
                  <c:v>38.933</c:v>
                </c:pt>
                <c:pt idx="97">
                  <c:v>38.523000000000003</c:v>
                </c:pt>
                <c:pt idx="98">
                  <c:v>38.131</c:v>
                </c:pt>
                <c:pt idx="99">
                  <c:v>37.853000000000002</c:v>
                </c:pt>
                <c:pt idx="100">
                  <c:v>37.481000000000002</c:v>
                </c:pt>
                <c:pt idx="101">
                  <c:v>37.084000000000003</c:v>
                </c:pt>
                <c:pt idx="102">
                  <c:v>36.78</c:v>
                </c:pt>
                <c:pt idx="103">
                  <c:v>36.356999999999999</c:v>
                </c:pt>
                <c:pt idx="104">
                  <c:v>35.956000000000003</c:v>
                </c:pt>
                <c:pt idx="105">
                  <c:v>35.553000000000004</c:v>
                </c:pt>
                <c:pt idx="106">
                  <c:v>35.147000000000006</c:v>
                </c:pt>
                <c:pt idx="107">
                  <c:v>34.806000000000004</c:v>
                </c:pt>
                <c:pt idx="108">
                  <c:v>34.258000000000003</c:v>
                </c:pt>
                <c:pt idx="109">
                  <c:v>34.026000000000003</c:v>
                </c:pt>
                <c:pt idx="110">
                  <c:v>33.653000000000006</c:v>
                </c:pt>
                <c:pt idx="111">
                  <c:v>33.305</c:v>
                </c:pt>
                <c:pt idx="112">
                  <c:v>32.768000000000256</c:v>
                </c:pt>
                <c:pt idx="113">
                  <c:v>32.499000000000002</c:v>
                </c:pt>
                <c:pt idx="114">
                  <c:v>32.011000000000003</c:v>
                </c:pt>
                <c:pt idx="115">
                  <c:v>31.739000000000001</c:v>
                </c:pt>
                <c:pt idx="116">
                  <c:v>31.384</c:v>
                </c:pt>
                <c:pt idx="117">
                  <c:v>31.027000000000001</c:v>
                </c:pt>
                <c:pt idx="118">
                  <c:v>30.722999999999889</c:v>
                </c:pt>
                <c:pt idx="119">
                  <c:v>30.359000000000005</c:v>
                </c:pt>
                <c:pt idx="120">
                  <c:v>30.097000000000001</c:v>
                </c:pt>
                <c:pt idx="121">
                  <c:v>29.885999999999989</c:v>
                </c:pt>
                <c:pt idx="122">
                  <c:v>29.637000000000135</c:v>
                </c:pt>
                <c:pt idx="123">
                  <c:v>29.353000000000005</c:v>
                </c:pt>
                <c:pt idx="124">
                  <c:v>28.939999999999987</c:v>
                </c:pt>
                <c:pt idx="125">
                  <c:v>28.559000000000001</c:v>
                </c:pt>
                <c:pt idx="126">
                  <c:v>28.24</c:v>
                </c:pt>
                <c:pt idx="127">
                  <c:v>28.016999999999999</c:v>
                </c:pt>
                <c:pt idx="128">
                  <c:v>27.856000000000005</c:v>
                </c:pt>
                <c:pt idx="129">
                  <c:v>27.529</c:v>
                </c:pt>
                <c:pt idx="130">
                  <c:v>27.330000000000005</c:v>
                </c:pt>
                <c:pt idx="131">
                  <c:v>26.991999999999987</c:v>
                </c:pt>
                <c:pt idx="132">
                  <c:v>26.782999999999834</c:v>
                </c:pt>
                <c:pt idx="133">
                  <c:v>26.376000000000001</c:v>
                </c:pt>
                <c:pt idx="134">
                  <c:v>25.812999999999999</c:v>
                </c:pt>
                <c:pt idx="135">
                  <c:v>25.584999999999987</c:v>
                </c:pt>
                <c:pt idx="136">
                  <c:v>25.395</c:v>
                </c:pt>
                <c:pt idx="137">
                  <c:v>25.126999999999999</c:v>
                </c:pt>
                <c:pt idx="138">
                  <c:v>24.898</c:v>
                </c:pt>
                <c:pt idx="139">
                  <c:v>24.629000000000001</c:v>
                </c:pt>
                <c:pt idx="140">
                  <c:v>24.280999999999889</c:v>
                </c:pt>
                <c:pt idx="141">
                  <c:v>24.048999999999989</c:v>
                </c:pt>
                <c:pt idx="142">
                  <c:v>23.693999999999999</c:v>
                </c:pt>
                <c:pt idx="143">
                  <c:v>23.571000000000005</c:v>
                </c:pt>
                <c:pt idx="144">
                  <c:v>23.402999999999889</c:v>
                </c:pt>
                <c:pt idx="145">
                  <c:v>23.178999999999988</c:v>
                </c:pt>
                <c:pt idx="146">
                  <c:v>22.811000000000035</c:v>
                </c:pt>
                <c:pt idx="147">
                  <c:v>22.440999999999889</c:v>
                </c:pt>
                <c:pt idx="148">
                  <c:v>22.207999999999988</c:v>
                </c:pt>
                <c:pt idx="149">
                  <c:v>22.067999999999987</c:v>
                </c:pt>
                <c:pt idx="150">
                  <c:v>21.927999999999987</c:v>
                </c:pt>
                <c:pt idx="151">
                  <c:v>21.550999999999988</c:v>
                </c:pt>
                <c:pt idx="152">
                  <c:v>21.312999999999999</c:v>
                </c:pt>
                <c:pt idx="153">
                  <c:v>21.12</c:v>
                </c:pt>
                <c:pt idx="154">
                  <c:v>20.974</c:v>
                </c:pt>
                <c:pt idx="155">
                  <c:v>20.777000000000001</c:v>
                </c:pt>
                <c:pt idx="156">
                  <c:v>20.521000000000001</c:v>
                </c:pt>
                <c:pt idx="157">
                  <c:v>20.184999999999999</c:v>
                </c:pt>
                <c:pt idx="158">
                  <c:v>19.954999999999988</c:v>
                </c:pt>
                <c:pt idx="159">
                  <c:v>19.721999999999987</c:v>
                </c:pt>
                <c:pt idx="160">
                  <c:v>19.603999999999999</c:v>
                </c:pt>
                <c:pt idx="161">
                  <c:v>19.427999999999987</c:v>
                </c:pt>
                <c:pt idx="162">
                  <c:v>19.013000000000005</c:v>
                </c:pt>
                <c:pt idx="163">
                  <c:v>19.013000000000005</c:v>
                </c:pt>
                <c:pt idx="164">
                  <c:v>18.891999999999999</c:v>
                </c:pt>
                <c:pt idx="165">
                  <c:v>18.767999999999986</c:v>
                </c:pt>
                <c:pt idx="166">
                  <c:v>18.329999999999988</c:v>
                </c:pt>
                <c:pt idx="167">
                  <c:v>18.068999999999889</c:v>
                </c:pt>
                <c:pt idx="168">
                  <c:v>17.72</c:v>
                </c:pt>
                <c:pt idx="169">
                  <c:v>17.643999999999988</c:v>
                </c:pt>
                <c:pt idx="170">
                  <c:v>17.643999999999988</c:v>
                </c:pt>
                <c:pt idx="171">
                  <c:v>17.643999999999988</c:v>
                </c:pt>
                <c:pt idx="172">
                  <c:v>17.399000000000001</c:v>
                </c:pt>
                <c:pt idx="173">
                  <c:v>16.986999999999849</c:v>
                </c:pt>
                <c:pt idx="174">
                  <c:v>16.739000000000001</c:v>
                </c:pt>
                <c:pt idx="175">
                  <c:v>16.655999999999999</c:v>
                </c:pt>
                <c:pt idx="176">
                  <c:v>16.407</c:v>
                </c:pt>
                <c:pt idx="177">
                  <c:v>16.407</c:v>
                </c:pt>
                <c:pt idx="178">
                  <c:v>16.32</c:v>
                </c:pt>
                <c:pt idx="179">
                  <c:v>16.058</c:v>
                </c:pt>
                <c:pt idx="180">
                  <c:v>15.681000000000001</c:v>
                </c:pt>
              </c:numCache>
            </c:numRef>
          </c:yVal>
        </c:ser>
        <c:ser>
          <c:idx val="1"/>
          <c:order val="1"/>
          <c:tx>
            <c:strRef>
              <c:f>Sheet1!$C$1</c:f>
              <c:strCache>
                <c:ptCount val="1"/>
                <c:pt idx="0">
                  <c:v>Induction (N = 8,628)</c:v>
                </c:pt>
              </c:strCache>
            </c:strRef>
          </c:tx>
          <c:spPr>
            <a:ln w="41275">
              <a:solidFill>
                <a:srgbClr val="FFFF00"/>
              </a:solidFill>
              <a:prstDash val="solid"/>
            </a:ln>
          </c:spPr>
          <c:marker>
            <c:symbol val="none"/>
          </c:marker>
          <c:xVal>
            <c:numRef>
              <c:f>Sheet1!$A$2:$A$182</c:f>
              <c:numCache>
                <c:formatCode>General</c:formatCode>
                <c:ptCount val="181"/>
                <c:pt idx="0">
                  <c:v>0</c:v>
                </c:pt>
                <c:pt idx="1">
                  <c:v>8.3300000000000041E-2</c:v>
                </c:pt>
                <c:pt idx="2">
                  <c:v>0.16669999999999999</c:v>
                </c:pt>
                <c:pt idx="3">
                  <c:v>0.25</c:v>
                </c:pt>
                <c:pt idx="4">
                  <c:v>0.33330000000000354</c:v>
                </c:pt>
                <c:pt idx="5">
                  <c:v>0.41670000000000001</c:v>
                </c:pt>
                <c:pt idx="6">
                  <c:v>0.5</c:v>
                </c:pt>
                <c:pt idx="7">
                  <c:v>0.58329999999999949</c:v>
                </c:pt>
                <c:pt idx="8">
                  <c:v>0.66670000000000595</c:v>
                </c:pt>
                <c:pt idx="9">
                  <c:v>0.75000000000000411</c:v>
                </c:pt>
                <c:pt idx="10">
                  <c:v>0.83330000000000004</c:v>
                </c:pt>
                <c:pt idx="11">
                  <c:v>0.91670000000000063</c:v>
                </c:pt>
                <c:pt idx="12">
                  <c:v>1</c:v>
                </c:pt>
                <c:pt idx="13">
                  <c:v>1.0832999999999919</c:v>
                </c:pt>
                <c:pt idx="14">
                  <c:v>1.1667000000000001</c:v>
                </c:pt>
                <c:pt idx="15">
                  <c:v>1.25</c:v>
                </c:pt>
                <c:pt idx="16">
                  <c:v>1.3332999999999919</c:v>
                </c:pt>
                <c:pt idx="17">
                  <c:v>1.4166999999999899</c:v>
                </c:pt>
                <c:pt idx="18">
                  <c:v>1.5</c:v>
                </c:pt>
                <c:pt idx="19">
                  <c:v>1.5832999999999919</c:v>
                </c:pt>
                <c:pt idx="20">
                  <c:v>1.6667000000000001</c:v>
                </c:pt>
                <c:pt idx="21">
                  <c:v>1.75</c:v>
                </c:pt>
                <c:pt idx="22">
                  <c:v>1.8332999999999919</c:v>
                </c:pt>
                <c:pt idx="23">
                  <c:v>1.9167000000000001</c:v>
                </c:pt>
                <c:pt idx="24">
                  <c:v>2</c:v>
                </c:pt>
                <c:pt idx="25">
                  <c:v>2.0832999999999999</c:v>
                </c:pt>
                <c:pt idx="26">
                  <c:v>2.1667000000000001</c:v>
                </c:pt>
                <c:pt idx="27">
                  <c:v>2.25</c:v>
                </c:pt>
                <c:pt idx="28">
                  <c:v>2.3332999999999977</c:v>
                </c:pt>
                <c:pt idx="29">
                  <c:v>2.4166999999999774</c:v>
                </c:pt>
                <c:pt idx="30">
                  <c:v>2.5</c:v>
                </c:pt>
                <c:pt idx="31">
                  <c:v>2.5832999999999999</c:v>
                </c:pt>
                <c:pt idx="32">
                  <c:v>2.6667000000000001</c:v>
                </c:pt>
                <c:pt idx="33">
                  <c:v>2.75</c:v>
                </c:pt>
                <c:pt idx="34">
                  <c:v>2.8332999999999977</c:v>
                </c:pt>
                <c:pt idx="35">
                  <c:v>2.9166999999999774</c:v>
                </c:pt>
                <c:pt idx="36">
                  <c:v>3</c:v>
                </c:pt>
                <c:pt idx="37">
                  <c:v>3.0832999999999999</c:v>
                </c:pt>
                <c:pt idx="38">
                  <c:v>3.1667000000000001</c:v>
                </c:pt>
                <c:pt idx="39">
                  <c:v>3.25</c:v>
                </c:pt>
                <c:pt idx="40">
                  <c:v>3.3332999999999977</c:v>
                </c:pt>
                <c:pt idx="41">
                  <c:v>3.4166999999999774</c:v>
                </c:pt>
                <c:pt idx="42">
                  <c:v>3.5</c:v>
                </c:pt>
                <c:pt idx="43">
                  <c:v>3.5832999999999999</c:v>
                </c:pt>
                <c:pt idx="44">
                  <c:v>3.6667000000000001</c:v>
                </c:pt>
                <c:pt idx="45">
                  <c:v>3.75</c:v>
                </c:pt>
                <c:pt idx="46">
                  <c:v>3.8332999999999977</c:v>
                </c:pt>
                <c:pt idx="47">
                  <c:v>3.9166999999999774</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99.825999999999979</c:v>
                </c:pt>
                <c:pt idx="2">
                  <c:v>99.244000000000227</c:v>
                </c:pt>
                <c:pt idx="3">
                  <c:v>98.346000000000004</c:v>
                </c:pt>
                <c:pt idx="4">
                  <c:v>97.551999999999992</c:v>
                </c:pt>
                <c:pt idx="5">
                  <c:v>96.452000000000012</c:v>
                </c:pt>
                <c:pt idx="6">
                  <c:v>95.373999999999981</c:v>
                </c:pt>
                <c:pt idx="7">
                  <c:v>94.483000000000004</c:v>
                </c:pt>
                <c:pt idx="8">
                  <c:v>93.391999999999996</c:v>
                </c:pt>
                <c:pt idx="9">
                  <c:v>92.475999999999999</c:v>
                </c:pt>
                <c:pt idx="10">
                  <c:v>91.498999999999995</c:v>
                </c:pt>
                <c:pt idx="11">
                  <c:v>90.578999999999979</c:v>
                </c:pt>
                <c:pt idx="12">
                  <c:v>89.528999999999982</c:v>
                </c:pt>
                <c:pt idx="13">
                  <c:v>88.581999999999994</c:v>
                </c:pt>
                <c:pt idx="14">
                  <c:v>87.55</c:v>
                </c:pt>
                <c:pt idx="15">
                  <c:v>86.626999999999981</c:v>
                </c:pt>
                <c:pt idx="16">
                  <c:v>85.715000000000003</c:v>
                </c:pt>
                <c:pt idx="17">
                  <c:v>84.974999999999994</c:v>
                </c:pt>
                <c:pt idx="18">
                  <c:v>84.26</c:v>
                </c:pt>
                <c:pt idx="19">
                  <c:v>83.442000000000007</c:v>
                </c:pt>
                <c:pt idx="20">
                  <c:v>82.774000000000001</c:v>
                </c:pt>
                <c:pt idx="21">
                  <c:v>81.940000000000026</c:v>
                </c:pt>
                <c:pt idx="22">
                  <c:v>81.319000000000003</c:v>
                </c:pt>
                <c:pt idx="23">
                  <c:v>80.730999999999995</c:v>
                </c:pt>
                <c:pt idx="24">
                  <c:v>80.024999999999991</c:v>
                </c:pt>
                <c:pt idx="25">
                  <c:v>79.545000000000002</c:v>
                </c:pt>
                <c:pt idx="26">
                  <c:v>78.845000000000013</c:v>
                </c:pt>
                <c:pt idx="27">
                  <c:v>78.266999999999996</c:v>
                </c:pt>
                <c:pt idx="28">
                  <c:v>77.686999999999998</c:v>
                </c:pt>
                <c:pt idx="29">
                  <c:v>77.048000000000002</c:v>
                </c:pt>
                <c:pt idx="30">
                  <c:v>76.337999999999994</c:v>
                </c:pt>
                <c:pt idx="31">
                  <c:v>75.712000000000003</c:v>
                </c:pt>
                <c:pt idx="32">
                  <c:v>74.927000000000007</c:v>
                </c:pt>
                <c:pt idx="33">
                  <c:v>74.35499999999999</c:v>
                </c:pt>
                <c:pt idx="34">
                  <c:v>73.60599999999998</c:v>
                </c:pt>
                <c:pt idx="35">
                  <c:v>73.096000000000004</c:v>
                </c:pt>
                <c:pt idx="36">
                  <c:v>72.467000000000027</c:v>
                </c:pt>
                <c:pt idx="37">
                  <c:v>71.837999999999994</c:v>
                </c:pt>
                <c:pt idx="38">
                  <c:v>71.271999999999991</c:v>
                </c:pt>
                <c:pt idx="39">
                  <c:v>70.52</c:v>
                </c:pt>
                <c:pt idx="40">
                  <c:v>69.896000000000001</c:v>
                </c:pt>
                <c:pt idx="41">
                  <c:v>69.534999999999997</c:v>
                </c:pt>
                <c:pt idx="42">
                  <c:v>68.974000000000004</c:v>
                </c:pt>
                <c:pt idx="43">
                  <c:v>68.445000000000007</c:v>
                </c:pt>
                <c:pt idx="44">
                  <c:v>67.848000000000013</c:v>
                </c:pt>
                <c:pt idx="45">
                  <c:v>67.298000000000002</c:v>
                </c:pt>
                <c:pt idx="46">
                  <c:v>66.763000000000005</c:v>
                </c:pt>
                <c:pt idx="47">
                  <c:v>66.185000000000002</c:v>
                </c:pt>
                <c:pt idx="48">
                  <c:v>65.558999999999983</c:v>
                </c:pt>
                <c:pt idx="49">
                  <c:v>65.040999999999997</c:v>
                </c:pt>
                <c:pt idx="50">
                  <c:v>64.415999999999997</c:v>
                </c:pt>
                <c:pt idx="51">
                  <c:v>63.938000000000002</c:v>
                </c:pt>
                <c:pt idx="52">
                  <c:v>63.227000000000011</c:v>
                </c:pt>
                <c:pt idx="53">
                  <c:v>62.454999999999998</c:v>
                </c:pt>
                <c:pt idx="54">
                  <c:v>62.01</c:v>
                </c:pt>
                <c:pt idx="55">
                  <c:v>61.408000000000001</c:v>
                </c:pt>
                <c:pt idx="56">
                  <c:v>60.784000000000006</c:v>
                </c:pt>
                <c:pt idx="57">
                  <c:v>60.275000000000013</c:v>
                </c:pt>
                <c:pt idx="58">
                  <c:v>59.605000000000011</c:v>
                </c:pt>
                <c:pt idx="59">
                  <c:v>58.907000000000004</c:v>
                </c:pt>
                <c:pt idx="60">
                  <c:v>58.457000000000001</c:v>
                </c:pt>
                <c:pt idx="61">
                  <c:v>58.135000000000012</c:v>
                </c:pt>
                <c:pt idx="62">
                  <c:v>57.690000000000012</c:v>
                </c:pt>
                <c:pt idx="63">
                  <c:v>57.221000000000011</c:v>
                </c:pt>
                <c:pt idx="64">
                  <c:v>56.727000000000011</c:v>
                </c:pt>
                <c:pt idx="65">
                  <c:v>56.164000000000001</c:v>
                </c:pt>
                <c:pt idx="66">
                  <c:v>55.689</c:v>
                </c:pt>
                <c:pt idx="67">
                  <c:v>55.439</c:v>
                </c:pt>
                <c:pt idx="68">
                  <c:v>55.027000000000001</c:v>
                </c:pt>
                <c:pt idx="69">
                  <c:v>54.544000000000004</c:v>
                </c:pt>
                <c:pt idx="70">
                  <c:v>54.032000000000011</c:v>
                </c:pt>
                <c:pt idx="71">
                  <c:v>53.725000000000279</c:v>
                </c:pt>
                <c:pt idx="72">
                  <c:v>53.167000000000002</c:v>
                </c:pt>
                <c:pt idx="73">
                  <c:v>52.909000000000006</c:v>
                </c:pt>
                <c:pt idx="74">
                  <c:v>52.43</c:v>
                </c:pt>
                <c:pt idx="75">
                  <c:v>52.055</c:v>
                </c:pt>
                <c:pt idx="76">
                  <c:v>51.57</c:v>
                </c:pt>
                <c:pt idx="77">
                  <c:v>51.273000000000003</c:v>
                </c:pt>
                <c:pt idx="78">
                  <c:v>50.785000000000011</c:v>
                </c:pt>
                <c:pt idx="79">
                  <c:v>50.377000000000002</c:v>
                </c:pt>
                <c:pt idx="80">
                  <c:v>49.886999999999993</c:v>
                </c:pt>
                <c:pt idx="81">
                  <c:v>49.504000000000005</c:v>
                </c:pt>
                <c:pt idx="82">
                  <c:v>48.950999999999993</c:v>
                </c:pt>
                <c:pt idx="83">
                  <c:v>48.528000000000013</c:v>
                </c:pt>
                <c:pt idx="84">
                  <c:v>48.177</c:v>
                </c:pt>
                <c:pt idx="85">
                  <c:v>47.599000000000011</c:v>
                </c:pt>
                <c:pt idx="86">
                  <c:v>47.01</c:v>
                </c:pt>
                <c:pt idx="87">
                  <c:v>46.479000000000006</c:v>
                </c:pt>
                <c:pt idx="88">
                  <c:v>45.977000000000004</c:v>
                </c:pt>
                <c:pt idx="89">
                  <c:v>45.662000000000013</c:v>
                </c:pt>
                <c:pt idx="90">
                  <c:v>45.379000000000005</c:v>
                </c:pt>
                <c:pt idx="91">
                  <c:v>45.001000000000005</c:v>
                </c:pt>
                <c:pt idx="92">
                  <c:v>44.59</c:v>
                </c:pt>
                <c:pt idx="93">
                  <c:v>44.209000000000003</c:v>
                </c:pt>
                <c:pt idx="94">
                  <c:v>43.664000000000001</c:v>
                </c:pt>
                <c:pt idx="95">
                  <c:v>43.236000000000011</c:v>
                </c:pt>
                <c:pt idx="96">
                  <c:v>42.821000000000005</c:v>
                </c:pt>
                <c:pt idx="97">
                  <c:v>42.344000000000001</c:v>
                </c:pt>
                <c:pt idx="98">
                  <c:v>41.928000000000011</c:v>
                </c:pt>
                <c:pt idx="99">
                  <c:v>41.622000000000163</c:v>
                </c:pt>
                <c:pt idx="100">
                  <c:v>41.314999999999998</c:v>
                </c:pt>
                <c:pt idx="101">
                  <c:v>41.007000000000005</c:v>
                </c:pt>
                <c:pt idx="102">
                  <c:v>40.736000000000011</c:v>
                </c:pt>
                <c:pt idx="103">
                  <c:v>40.116</c:v>
                </c:pt>
                <c:pt idx="104">
                  <c:v>39.844000000000001</c:v>
                </c:pt>
                <c:pt idx="105">
                  <c:v>39.413000000000004</c:v>
                </c:pt>
                <c:pt idx="106">
                  <c:v>39.018000000000001</c:v>
                </c:pt>
                <c:pt idx="107">
                  <c:v>38.774000000000001</c:v>
                </c:pt>
                <c:pt idx="108">
                  <c:v>38.184000000000005</c:v>
                </c:pt>
                <c:pt idx="109">
                  <c:v>37.557000000000002</c:v>
                </c:pt>
                <c:pt idx="110">
                  <c:v>37.189</c:v>
                </c:pt>
                <c:pt idx="111">
                  <c:v>36.864000000000004</c:v>
                </c:pt>
                <c:pt idx="112">
                  <c:v>36.306000000000004</c:v>
                </c:pt>
                <c:pt idx="113">
                  <c:v>36.072000000000003</c:v>
                </c:pt>
                <c:pt idx="114">
                  <c:v>35.557000000000002</c:v>
                </c:pt>
                <c:pt idx="115">
                  <c:v>35.226000000000013</c:v>
                </c:pt>
                <c:pt idx="116">
                  <c:v>34.844999999999999</c:v>
                </c:pt>
                <c:pt idx="117">
                  <c:v>34.652000000000001</c:v>
                </c:pt>
                <c:pt idx="118">
                  <c:v>34.313000000000002</c:v>
                </c:pt>
                <c:pt idx="119">
                  <c:v>33.669000000000011</c:v>
                </c:pt>
                <c:pt idx="120">
                  <c:v>33.259</c:v>
                </c:pt>
                <c:pt idx="121">
                  <c:v>33.090000000000003</c:v>
                </c:pt>
                <c:pt idx="122">
                  <c:v>32.741</c:v>
                </c:pt>
                <c:pt idx="123">
                  <c:v>32.682000000000002</c:v>
                </c:pt>
                <c:pt idx="124">
                  <c:v>32.268000000000256</c:v>
                </c:pt>
                <c:pt idx="125">
                  <c:v>31.97</c:v>
                </c:pt>
                <c:pt idx="126">
                  <c:v>31.552</c:v>
                </c:pt>
                <c:pt idx="127">
                  <c:v>31.132000000000001</c:v>
                </c:pt>
                <c:pt idx="128">
                  <c:v>30.771000000000001</c:v>
                </c:pt>
                <c:pt idx="129">
                  <c:v>30.53</c:v>
                </c:pt>
                <c:pt idx="130">
                  <c:v>30.102</c:v>
                </c:pt>
                <c:pt idx="131">
                  <c:v>29.6</c:v>
                </c:pt>
                <c:pt idx="132">
                  <c:v>29.335000000000001</c:v>
                </c:pt>
                <c:pt idx="133">
                  <c:v>29.118000000000031</c:v>
                </c:pt>
                <c:pt idx="134">
                  <c:v>28.965999999999823</c:v>
                </c:pt>
                <c:pt idx="135">
                  <c:v>28.734999999999999</c:v>
                </c:pt>
                <c:pt idx="136">
                  <c:v>28.347999999999999</c:v>
                </c:pt>
                <c:pt idx="137">
                  <c:v>27.959</c:v>
                </c:pt>
                <c:pt idx="138">
                  <c:v>27.724999999999987</c:v>
                </c:pt>
                <c:pt idx="139">
                  <c:v>27.486999999999849</c:v>
                </c:pt>
                <c:pt idx="140">
                  <c:v>27.247999999999987</c:v>
                </c:pt>
                <c:pt idx="141">
                  <c:v>26.925999999999849</c:v>
                </c:pt>
                <c:pt idx="142">
                  <c:v>26.600999999999999</c:v>
                </c:pt>
                <c:pt idx="143">
                  <c:v>26.183</c:v>
                </c:pt>
                <c:pt idx="144">
                  <c:v>25.920999999999989</c:v>
                </c:pt>
                <c:pt idx="145">
                  <c:v>25.530999999999999</c:v>
                </c:pt>
                <c:pt idx="146">
                  <c:v>25.317000000000135</c:v>
                </c:pt>
                <c:pt idx="147">
                  <c:v>25.100999999999999</c:v>
                </c:pt>
                <c:pt idx="148">
                  <c:v>24.774999999999999</c:v>
                </c:pt>
                <c:pt idx="149">
                  <c:v>24.23</c:v>
                </c:pt>
                <c:pt idx="150">
                  <c:v>24.010999999999999</c:v>
                </c:pt>
                <c:pt idx="151">
                  <c:v>23.574000000000005</c:v>
                </c:pt>
                <c:pt idx="152">
                  <c:v>23.132000000000001</c:v>
                </c:pt>
                <c:pt idx="153">
                  <c:v>22.907999999999987</c:v>
                </c:pt>
                <c:pt idx="154">
                  <c:v>22.449000000000002</c:v>
                </c:pt>
                <c:pt idx="155">
                  <c:v>22.215</c:v>
                </c:pt>
                <c:pt idx="156">
                  <c:v>22.215</c:v>
                </c:pt>
                <c:pt idx="157">
                  <c:v>21.936</c:v>
                </c:pt>
                <c:pt idx="158">
                  <c:v>21.510999999999999</c:v>
                </c:pt>
                <c:pt idx="159">
                  <c:v>21.510999999999999</c:v>
                </c:pt>
                <c:pt idx="160">
                  <c:v>21.219000000000001</c:v>
                </c:pt>
                <c:pt idx="161">
                  <c:v>20.925999999999849</c:v>
                </c:pt>
                <c:pt idx="162">
                  <c:v>20.925999999999849</c:v>
                </c:pt>
                <c:pt idx="163">
                  <c:v>20.484000000000002</c:v>
                </c:pt>
                <c:pt idx="164">
                  <c:v>20.041</c:v>
                </c:pt>
                <c:pt idx="165">
                  <c:v>19.442999999999838</c:v>
                </c:pt>
                <c:pt idx="166">
                  <c:v>19.14</c:v>
                </c:pt>
                <c:pt idx="167">
                  <c:v>18.673999999999999</c:v>
                </c:pt>
                <c:pt idx="168">
                  <c:v>18.515999999999988</c:v>
                </c:pt>
                <c:pt idx="169">
                  <c:v>18.515999999999988</c:v>
                </c:pt>
                <c:pt idx="170">
                  <c:v>18.331000000000031</c:v>
                </c:pt>
                <c:pt idx="171">
                  <c:v>17.957000000000001</c:v>
                </c:pt>
                <c:pt idx="172">
                  <c:v>17.582999999999849</c:v>
                </c:pt>
                <c:pt idx="173">
                  <c:v>17.396000000000001</c:v>
                </c:pt>
                <c:pt idx="174">
                  <c:v>17.021000000000001</c:v>
                </c:pt>
                <c:pt idx="175">
                  <c:v>16.646999999999988</c:v>
                </c:pt>
                <c:pt idx="176">
                  <c:v>16.646999999999988</c:v>
                </c:pt>
                <c:pt idx="177">
                  <c:v>16.457999999999988</c:v>
                </c:pt>
                <c:pt idx="178">
                  <c:v>16.264999999999986</c:v>
                </c:pt>
                <c:pt idx="179">
                  <c:v>15.652000000000006</c:v>
                </c:pt>
                <c:pt idx="180">
                  <c:v>15.652000000000006</c:v>
                </c:pt>
              </c:numCache>
            </c:numRef>
          </c:yVal>
        </c:ser>
        <c:axId val="183221632"/>
        <c:axId val="183874688"/>
      </c:scatterChart>
      <c:valAx>
        <c:axId val="183221632"/>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83874688"/>
        <c:crosses val="autoZero"/>
        <c:crossBetween val="midCat"/>
        <c:majorUnit val="1"/>
      </c:valAx>
      <c:valAx>
        <c:axId val="18387468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83221632"/>
        <c:crosses val="autoZero"/>
        <c:crossBetween val="midCat"/>
        <c:majorUnit val="25"/>
      </c:valAx>
      <c:spPr>
        <a:solidFill>
          <a:schemeClr val="bg2"/>
        </a:solidFill>
        <a:ln>
          <a:solidFill>
            <a:schemeClr val="tx1"/>
          </a:solidFill>
        </a:ln>
      </c:spPr>
    </c:plotArea>
    <c:legend>
      <c:legendPos val="r"/>
      <c:layout>
        <c:manualLayout>
          <c:xMode val="edge"/>
          <c:yMode val="edge"/>
          <c:x val="0.12224920446891523"/>
          <c:y val="0.59892790618914571"/>
          <c:w val="0.3722493206048359"/>
          <c:h val="0.17836720006773948"/>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82181779696892732"/>
        </c:manualLayout>
      </c:layout>
      <c:scatterChart>
        <c:scatterStyle val="smoothMarker"/>
        <c:ser>
          <c:idx val="0"/>
          <c:order val="0"/>
          <c:tx>
            <c:strRef>
              <c:f>Sheet1!$B$1</c:f>
              <c:strCache>
                <c:ptCount val="1"/>
                <c:pt idx="0">
                  <c:v>No induction (N = 6,841)</c:v>
                </c:pt>
              </c:strCache>
            </c:strRef>
          </c:tx>
          <c:spPr>
            <a:ln w="41275">
              <a:solidFill>
                <a:srgbClr val="00FF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0.33330000000000354</c:v>
                </c:pt>
                <c:pt idx="5">
                  <c:v>0.41670000000000001</c:v>
                </c:pt>
                <c:pt idx="6">
                  <c:v>0.5</c:v>
                </c:pt>
                <c:pt idx="7">
                  <c:v>0.58329999999999949</c:v>
                </c:pt>
                <c:pt idx="8">
                  <c:v>0.66670000000000595</c:v>
                </c:pt>
                <c:pt idx="9">
                  <c:v>0.75000000000000411</c:v>
                </c:pt>
                <c:pt idx="10">
                  <c:v>0.83330000000000004</c:v>
                </c:pt>
                <c:pt idx="11">
                  <c:v>0.91670000000000063</c:v>
                </c:pt>
                <c:pt idx="12">
                  <c:v>1</c:v>
                </c:pt>
                <c:pt idx="13">
                  <c:v>1.0832999999999919</c:v>
                </c:pt>
                <c:pt idx="14">
                  <c:v>1.1667000000000001</c:v>
                </c:pt>
                <c:pt idx="15">
                  <c:v>1.25</c:v>
                </c:pt>
                <c:pt idx="16">
                  <c:v>1.3332999999999919</c:v>
                </c:pt>
                <c:pt idx="17">
                  <c:v>1.4166999999999899</c:v>
                </c:pt>
                <c:pt idx="18">
                  <c:v>1.5</c:v>
                </c:pt>
                <c:pt idx="19">
                  <c:v>1.5832999999999919</c:v>
                </c:pt>
                <c:pt idx="20">
                  <c:v>1.6667000000000001</c:v>
                </c:pt>
                <c:pt idx="21">
                  <c:v>1.75</c:v>
                </c:pt>
                <c:pt idx="22">
                  <c:v>1.8332999999999919</c:v>
                </c:pt>
                <c:pt idx="23">
                  <c:v>1.9167000000000001</c:v>
                </c:pt>
                <c:pt idx="24">
                  <c:v>2</c:v>
                </c:pt>
                <c:pt idx="25">
                  <c:v>2.0832999999999999</c:v>
                </c:pt>
                <c:pt idx="26">
                  <c:v>2.1667000000000001</c:v>
                </c:pt>
                <c:pt idx="27">
                  <c:v>2.25</c:v>
                </c:pt>
                <c:pt idx="28">
                  <c:v>2.3332999999999977</c:v>
                </c:pt>
                <c:pt idx="29">
                  <c:v>2.4166999999999774</c:v>
                </c:pt>
                <c:pt idx="30">
                  <c:v>2.5</c:v>
                </c:pt>
                <c:pt idx="31">
                  <c:v>2.5832999999999999</c:v>
                </c:pt>
                <c:pt idx="32">
                  <c:v>2.6667000000000001</c:v>
                </c:pt>
                <c:pt idx="33">
                  <c:v>2.75</c:v>
                </c:pt>
                <c:pt idx="34">
                  <c:v>2.8332999999999977</c:v>
                </c:pt>
                <c:pt idx="35">
                  <c:v>2.9166999999999774</c:v>
                </c:pt>
                <c:pt idx="36">
                  <c:v>3</c:v>
                </c:pt>
                <c:pt idx="37">
                  <c:v>3.0832999999999999</c:v>
                </c:pt>
                <c:pt idx="38">
                  <c:v>3.1667000000000001</c:v>
                </c:pt>
                <c:pt idx="39">
                  <c:v>3.25</c:v>
                </c:pt>
                <c:pt idx="40">
                  <c:v>3.3332999999999977</c:v>
                </c:pt>
                <c:pt idx="41">
                  <c:v>3.4166999999999774</c:v>
                </c:pt>
                <c:pt idx="42">
                  <c:v>3.5</c:v>
                </c:pt>
                <c:pt idx="43">
                  <c:v>3.5832999999999999</c:v>
                </c:pt>
                <c:pt idx="44">
                  <c:v>3.6667000000000001</c:v>
                </c:pt>
                <c:pt idx="45">
                  <c:v>3.75</c:v>
                </c:pt>
                <c:pt idx="46">
                  <c:v>3.8332999999999977</c:v>
                </c:pt>
                <c:pt idx="47">
                  <c:v>3.9166999999999774</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Sheet1!$B$2:$B$134</c:f>
              <c:numCache>
                <c:formatCode>General</c:formatCode>
                <c:ptCount val="133"/>
                <c:pt idx="0">
                  <c:v>100</c:v>
                </c:pt>
                <c:pt idx="1">
                  <c:v>99.766000000000005</c:v>
                </c:pt>
                <c:pt idx="2">
                  <c:v>99.268000000000001</c:v>
                </c:pt>
                <c:pt idx="3">
                  <c:v>98.299000000000007</c:v>
                </c:pt>
                <c:pt idx="4">
                  <c:v>97.10899999999998</c:v>
                </c:pt>
                <c:pt idx="5">
                  <c:v>95.742000000000004</c:v>
                </c:pt>
                <c:pt idx="6">
                  <c:v>94.712999999999994</c:v>
                </c:pt>
                <c:pt idx="7">
                  <c:v>93.60899999999998</c:v>
                </c:pt>
                <c:pt idx="8">
                  <c:v>92.710000000000022</c:v>
                </c:pt>
                <c:pt idx="9">
                  <c:v>91.706999999999994</c:v>
                </c:pt>
                <c:pt idx="10">
                  <c:v>90.747000000000227</c:v>
                </c:pt>
                <c:pt idx="11">
                  <c:v>89.739000000000004</c:v>
                </c:pt>
                <c:pt idx="12">
                  <c:v>88.988</c:v>
                </c:pt>
                <c:pt idx="13">
                  <c:v>88.036000000000001</c:v>
                </c:pt>
                <c:pt idx="14">
                  <c:v>86.921999999999997</c:v>
                </c:pt>
                <c:pt idx="15">
                  <c:v>85.915000000000006</c:v>
                </c:pt>
                <c:pt idx="16">
                  <c:v>84.983999999999995</c:v>
                </c:pt>
                <c:pt idx="17">
                  <c:v>84.195999999999998</c:v>
                </c:pt>
                <c:pt idx="18">
                  <c:v>83.438999999999993</c:v>
                </c:pt>
                <c:pt idx="19">
                  <c:v>82.568000000000012</c:v>
                </c:pt>
                <c:pt idx="20">
                  <c:v>81.695999999999998</c:v>
                </c:pt>
                <c:pt idx="21">
                  <c:v>80.805999999999983</c:v>
                </c:pt>
                <c:pt idx="22">
                  <c:v>79.828999999999979</c:v>
                </c:pt>
                <c:pt idx="23">
                  <c:v>79.138999999999982</c:v>
                </c:pt>
                <c:pt idx="24">
                  <c:v>78.284000000000006</c:v>
                </c:pt>
                <c:pt idx="25">
                  <c:v>77.489000000000004</c:v>
                </c:pt>
                <c:pt idx="26">
                  <c:v>76.563000000000002</c:v>
                </c:pt>
                <c:pt idx="27">
                  <c:v>75.867000000000004</c:v>
                </c:pt>
                <c:pt idx="28">
                  <c:v>75.057000000000002</c:v>
                </c:pt>
                <c:pt idx="29">
                  <c:v>74.467000000000027</c:v>
                </c:pt>
                <c:pt idx="30">
                  <c:v>73.783000000000001</c:v>
                </c:pt>
                <c:pt idx="31">
                  <c:v>72.988</c:v>
                </c:pt>
                <c:pt idx="32">
                  <c:v>72.337999999999994</c:v>
                </c:pt>
                <c:pt idx="33">
                  <c:v>71.724000000000004</c:v>
                </c:pt>
                <c:pt idx="34">
                  <c:v>71.218999999999994</c:v>
                </c:pt>
                <c:pt idx="35">
                  <c:v>70.501000000000005</c:v>
                </c:pt>
                <c:pt idx="36">
                  <c:v>69.787000000000006</c:v>
                </c:pt>
                <c:pt idx="37">
                  <c:v>69.018000000000001</c:v>
                </c:pt>
                <c:pt idx="38">
                  <c:v>68.418999999999997</c:v>
                </c:pt>
                <c:pt idx="39">
                  <c:v>67.813999999999993</c:v>
                </c:pt>
                <c:pt idx="40">
                  <c:v>67.25</c:v>
                </c:pt>
                <c:pt idx="41">
                  <c:v>66.56</c:v>
                </c:pt>
                <c:pt idx="42">
                  <c:v>65.596999999999994</c:v>
                </c:pt>
                <c:pt idx="43">
                  <c:v>64.989000000000004</c:v>
                </c:pt>
                <c:pt idx="44">
                  <c:v>64.315000000000012</c:v>
                </c:pt>
                <c:pt idx="45">
                  <c:v>63.828000000000003</c:v>
                </c:pt>
                <c:pt idx="46">
                  <c:v>63.253</c:v>
                </c:pt>
                <c:pt idx="47">
                  <c:v>62.737000000000002</c:v>
                </c:pt>
                <c:pt idx="48">
                  <c:v>62.059000000000005</c:v>
                </c:pt>
                <c:pt idx="49">
                  <c:v>61.258000000000003</c:v>
                </c:pt>
                <c:pt idx="50">
                  <c:v>60.767000000000003</c:v>
                </c:pt>
                <c:pt idx="51">
                  <c:v>60.155000000000001</c:v>
                </c:pt>
                <c:pt idx="52">
                  <c:v>59.682000000000002</c:v>
                </c:pt>
                <c:pt idx="53">
                  <c:v>59.257000000000005</c:v>
                </c:pt>
                <c:pt idx="54">
                  <c:v>58.949000000000005</c:v>
                </c:pt>
                <c:pt idx="55">
                  <c:v>58.522000000000013</c:v>
                </c:pt>
                <c:pt idx="56">
                  <c:v>58.07</c:v>
                </c:pt>
                <c:pt idx="57">
                  <c:v>57.546000000000006</c:v>
                </c:pt>
                <c:pt idx="58">
                  <c:v>57.162000000000013</c:v>
                </c:pt>
                <c:pt idx="59">
                  <c:v>56.606000000000002</c:v>
                </c:pt>
                <c:pt idx="60">
                  <c:v>56.043000000000006</c:v>
                </c:pt>
                <c:pt idx="61">
                  <c:v>55.454000000000001</c:v>
                </c:pt>
                <c:pt idx="62">
                  <c:v>54.931000000000004</c:v>
                </c:pt>
                <c:pt idx="63">
                  <c:v>54.404000000000003</c:v>
                </c:pt>
                <c:pt idx="64">
                  <c:v>53.875</c:v>
                </c:pt>
                <c:pt idx="65">
                  <c:v>53.373000000000005</c:v>
                </c:pt>
                <c:pt idx="66">
                  <c:v>52.95</c:v>
                </c:pt>
                <c:pt idx="67">
                  <c:v>52.367000000000004</c:v>
                </c:pt>
                <c:pt idx="68">
                  <c:v>51.809000000000005</c:v>
                </c:pt>
                <c:pt idx="69">
                  <c:v>51.408000000000001</c:v>
                </c:pt>
                <c:pt idx="70">
                  <c:v>50.95</c:v>
                </c:pt>
                <c:pt idx="71">
                  <c:v>50.454999999999998</c:v>
                </c:pt>
                <c:pt idx="72">
                  <c:v>49.821000000000005</c:v>
                </c:pt>
                <c:pt idx="73">
                  <c:v>49.135000000000012</c:v>
                </c:pt>
                <c:pt idx="74">
                  <c:v>48.656000000000006</c:v>
                </c:pt>
                <c:pt idx="75">
                  <c:v>48.559000000000005</c:v>
                </c:pt>
                <c:pt idx="76">
                  <c:v>48.074000000000005</c:v>
                </c:pt>
                <c:pt idx="77">
                  <c:v>47.523000000000003</c:v>
                </c:pt>
                <c:pt idx="78">
                  <c:v>47.165000000000013</c:v>
                </c:pt>
                <c:pt idx="79">
                  <c:v>46.904000000000003</c:v>
                </c:pt>
                <c:pt idx="80">
                  <c:v>46.544000000000004</c:v>
                </c:pt>
                <c:pt idx="81">
                  <c:v>45.981999999999999</c:v>
                </c:pt>
                <c:pt idx="82">
                  <c:v>45.643000000000001</c:v>
                </c:pt>
                <c:pt idx="83">
                  <c:v>45.190000000000012</c:v>
                </c:pt>
                <c:pt idx="84">
                  <c:v>44.629000000000012</c:v>
                </c:pt>
                <c:pt idx="85">
                  <c:v>44.133000000000003</c:v>
                </c:pt>
                <c:pt idx="86">
                  <c:v>43.748000000000012</c:v>
                </c:pt>
                <c:pt idx="87">
                  <c:v>43.228000000000279</c:v>
                </c:pt>
                <c:pt idx="88">
                  <c:v>42.662000000000013</c:v>
                </c:pt>
                <c:pt idx="89">
                  <c:v>42.226000000000013</c:v>
                </c:pt>
                <c:pt idx="90">
                  <c:v>41.744</c:v>
                </c:pt>
                <c:pt idx="91">
                  <c:v>41.13</c:v>
                </c:pt>
                <c:pt idx="92">
                  <c:v>40.819000000000003</c:v>
                </c:pt>
                <c:pt idx="93">
                  <c:v>40.642000000000003</c:v>
                </c:pt>
                <c:pt idx="94">
                  <c:v>40.462000000000003</c:v>
                </c:pt>
                <c:pt idx="95">
                  <c:v>40.090000000000003</c:v>
                </c:pt>
                <c:pt idx="96">
                  <c:v>39.504000000000005</c:v>
                </c:pt>
                <c:pt idx="97">
                  <c:v>39.019000000000005</c:v>
                </c:pt>
                <c:pt idx="98">
                  <c:v>38.745000000000012</c:v>
                </c:pt>
                <c:pt idx="99">
                  <c:v>38.467000000000006</c:v>
                </c:pt>
                <c:pt idx="100">
                  <c:v>38.020000000000003</c:v>
                </c:pt>
                <c:pt idx="101">
                  <c:v>37.571000000000005</c:v>
                </c:pt>
                <c:pt idx="102">
                  <c:v>37.175000000000011</c:v>
                </c:pt>
                <c:pt idx="103">
                  <c:v>36.778000000000013</c:v>
                </c:pt>
                <c:pt idx="104">
                  <c:v>36.378</c:v>
                </c:pt>
                <c:pt idx="105">
                  <c:v>35.917000000000002</c:v>
                </c:pt>
                <c:pt idx="106">
                  <c:v>35.51</c:v>
                </c:pt>
                <c:pt idx="107">
                  <c:v>35.207000000000001</c:v>
                </c:pt>
                <c:pt idx="108">
                  <c:v>34.376000000000005</c:v>
                </c:pt>
                <c:pt idx="109">
                  <c:v>34.026000000000003</c:v>
                </c:pt>
                <c:pt idx="110">
                  <c:v>33.575000000000003</c:v>
                </c:pt>
                <c:pt idx="111">
                  <c:v>33.194000000000003</c:v>
                </c:pt>
                <c:pt idx="112">
                  <c:v>32.58</c:v>
                </c:pt>
                <c:pt idx="113">
                  <c:v>32.425000000000011</c:v>
                </c:pt>
                <c:pt idx="114">
                  <c:v>32.116</c:v>
                </c:pt>
                <c:pt idx="115">
                  <c:v>31.727</c:v>
                </c:pt>
                <c:pt idx="116">
                  <c:v>31.256</c:v>
                </c:pt>
                <c:pt idx="117">
                  <c:v>30.939999999999987</c:v>
                </c:pt>
                <c:pt idx="118">
                  <c:v>30.536000000000001</c:v>
                </c:pt>
                <c:pt idx="119">
                  <c:v>30.033999999999999</c:v>
                </c:pt>
                <c:pt idx="120">
                  <c:v>29.67</c:v>
                </c:pt>
                <c:pt idx="121">
                  <c:v>29.459</c:v>
                </c:pt>
                <c:pt idx="122">
                  <c:v>29.11100000000015</c:v>
                </c:pt>
                <c:pt idx="123">
                  <c:v>28.87</c:v>
                </c:pt>
                <c:pt idx="124">
                  <c:v>28.87</c:v>
                </c:pt>
                <c:pt idx="125">
                  <c:v>28.5</c:v>
                </c:pt>
                <c:pt idx="126">
                  <c:v>28.128</c:v>
                </c:pt>
                <c:pt idx="127">
                  <c:v>27.632000000000001</c:v>
                </c:pt>
                <c:pt idx="128">
                  <c:v>27.25</c:v>
                </c:pt>
                <c:pt idx="129">
                  <c:v>26.984999999999989</c:v>
                </c:pt>
                <c:pt idx="130">
                  <c:v>26.984999999999989</c:v>
                </c:pt>
                <c:pt idx="131">
                  <c:v>26.827999999999999</c:v>
                </c:pt>
                <c:pt idx="132">
                  <c:v>26.495999999999889</c:v>
                </c:pt>
              </c:numCache>
            </c:numRef>
          </c:yVal>
        </c:ser>
        <c:ser>
          <c:idx val="1"/>
          <c:order val="1"/>
          <c:tx>
            <c:strRef>
              <c:f>Sheet1!$C$1</c:f>
              <c:strCache>
                <c:ptCount val="1"/>
                <c:pt idx="0">
                  <c:v>Induction (N = 7,427)</c:v>
                </c:pt>
              </c:strCache>
            </c:strRef>
          </c:tx>
          <c:spPr>
            <a:ln w="41275">
              <a:solidFill>
                <a:srgbClr val="FFFF00"/>
              </a:solidFill>
              <a:prstDash val="solid"/>
            </a:ln>
          </c:spPr>
          <c:marker>
            <c:symbol val="none"/>
          </c:marker>
          <c:xVal>
            <c:numRef>
              <c:f>Sheet1!$A$2:$A$134</c:f>
              <c:numCache>
                <c:formatCode>General</c:formatCode>
                <c:ptCount val="133"/>
                <c:pt idx="0">
                  <c:v>0</c:v>
                </c:pt>
                <c:pt idx="1">
                  <c:v>8.3300000000000041E-2</c:v>
                </c:pt>
                <c:pt idx="2">
                  <c:v>0.16669999999999999</c:v>
                </c:pt>
                <c:pt idx="3">
                  <c:v>0.25</c:v>
                </c:pt>
                <c:pt idx="4">
                  <c:v>0.33330000000000354</c:v>
                </c:pt>
                <c:pt idx="5">
                  <c:v>0.41670000000000001</c:v>
                </c:pt>
                <c:pt idx="6">
                  <c:v>0.5</c:v>
                </c:pt>
                <c:pt idx="7">
                  <c:v>0.58329999999999949</c:v>
                </c:pt>
                <c:pt idx="8">
                  <c:v>0.66670000000000595</c:v>
                </c:pt>
                <c:pt idx="9">
                  <c:v>0.75000000000000411</c:v>
                </c:pt>
                <c:pt idx="10">
                  <c:v>0.83330000000000004</c:v>
                </c:pt>
                <c:pt idx="11">
                  <c:v>0.91670000000000063</c:v>
                </c:pt>
                <c:pt idx="12">
                  <c:v>1</c:v>
                </c:pt>
                <c:pt idx="13">
                  <c:v>1.0832999999999919</c:v>
                </c:pt>
                <c:pt idx="14">
                  <c:v>1.1667000000000001</c:v>
                </c:pt>
                <c:pt idx="15">
                  <c:v>1.25</c:v>
                </c:pt>
                <c:pt idx="16">
                  <c:v>1.3332999999999919</c:v>
                </c:pt>
                <c:pt idx="17">
                  <c:v>1.4166999999999899</c:v>
                </c:pt>
                <c:pt idx="18">
                  <c:v>1.5</c:v>
                </c:pt>
                <c:pt idx="19">
                  <c:v>1.5832999999999919</c:v>
                </c:pt>
                <c:pt idx="20">
                  <c:v>1.6667000000000001</c:v>
                </c:pt>
                <c:pt idx="21">
                  <c:v>1.75</c:v>
                </c:pt>
                <c:pt idx="22">
                  <c:v>1.8332999999999919</c:v>
                </c:pt>
                <c:pt idx="23">
                  <c:v>1.9167000000000001</c:v>
                </c:pt>
                <c:pt idx="24">
                  <c:v>2</c:v>
                </c:pt>
                <c:pt idx="25">
                  <c:v>2.0832999999999999</c:v>
                </c:pt>
                <c:pt idx="26">
                  <c:v>2.1667000000000001</c:v>
                </c:pt>
                <c:pt idx="27">
                  <c:v>2.25</c:v>
                </c:pt>
                <c:pt idx="28">
                  <c:v>2.3332999999999977</c:v>
                </c:pt>
                <c:pt idx="29">
                  <c:v>2.4166999999999774</c:v>
                </c:pt>
                <c:pt idx="30">
                  <c:v>2.5</c:v>
                </c:pt>
                <c:pt idx="31">
                  <c:v>2.5832999999999999</c:v>
                </c:pt>
                <c:pt idx="32">
                  <c:v>2.6667000000000001</c:v>
                </c:pt>
                <c:pt idx="33">
                  <c:v>2.75</c:v>
                </c:pt>
                <c:pt idx="34">
                  <c:v>2.8332999999999977</c:v>
                </c:pt>
                <c:pt idx="35">
                  <c:v>2.9166999999999774</c:v>
                </c:pt>
                <c:pt idx="36">
                  <c:v>3</c:v>
                </c:pt>
                <c:pt idx="37">
                  <c:v>3.0832999999999999</c:v>
                </c:pt>
                <c:pt idx="38">
                  <c:v>3.1667000000000001</c:v>
                </c:pt>
                <c:pt idx="39">
                  <c:v>3.25</c:v>
                </c:pt>
                <c:pt idx="40">
                  <c:v>3.3332999999999977</c:v>
                </c:pt>
                <c:pt idx="41">
                  <c:v>3.4166999999999774</c:v>
                </c:pt>
                <c:pt idx="42">
                  <c:v>3.5</c:v>
                </c:pt>
                <c:pt idx="43">
                  <c:v>3.5832999999999999</c:v>
                </c:pt>
                <c:pt idx="44">
                  <c:v>3.6667000000000001</c:v>
                </c:pt>
                <c:pt idx="45">
                  <c:v>3.75</c:v>
                </c:pt>
                <c:pt idx="46">
                  <c:v>3.8332999999999977</c:v>
                </c:pt>
                <c:pt idx="47">
                  <c:v>3.9166999999999774</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Sheet1!$C$2:$C$134</c:f>
              <c:numCache>
                <c:formatCode>General</c:formatCode>
                <c:ptCount val="133"/>
                <c:pt idx="0">
                  <c:v>100</c:v>
                </c:pt>
                <c:pt idx="1">
                  <c:v>99.837999999999994</c:v>
                </c:pt>
                <c:pt idx="2">
                  <c:v>99.325000000000003</c:v>
                </c:pt>
                <c:pt idx="3">
                  <c:v>98.498000000000005</c:v>
                </c:pt>
                <c:pt idx="4">
                  <c:v>97.710000000000022</c:v>
                </c:pt>
                <c:pt idx="5">
                  <c:v>96.621999999999986</c:v>
                </c:pt>
                <c:pt idx="6">
                  <c:v>95.56</c:v>
                </c:pt>
                <c:pt idx="7">
                  <c:v>94.66</c:v>
                </c:pt>
                <c:pt idx="8">
                  <c:v>93.676999999999978</c:v>
                </c:pt>
                <c:pt idx="9">
                  <c:v>92.775999999999982</c:v>
                </c:pt>
                <c:pt idx="10">
                  <c:v>91.804999999999993</c:v>
                </c:pt>
                <c:pt idx="11">
                  <c:v>90.897999999999996</c:v>
                </c:pt>
                <c:pt idx="12">
                  <c:v>89.938999999999993</c:v>
                </c:pt>
                <c:pt idx="13">
                  <c:v>88.960000000000022</c:v>
                </c:pt>
                <c:pt idx="14">
                  <c:v>87.88</c:v>
                </c:pt>
                <c:pt idx="15">
                  <c:v>87.061000000000007</c:v>
                </c:pt>
                <c:pt idx="16">
                  <c:v>86.121999999999986</c:v>
                </c:pt>
                <c:pt idx="17">
                  <c:v>85.43</c:v>
                </c:pt>
                <c:pt idx="18">
                  <c:v>84.709000000000003</c:v>
                </c:pt>
                <c:pt idx="19">
                  <c:v>83.807000000000002</c:v>
                </c:pt>
                <c:pt idx="20">
                  <c:v>83.2</c:v>
                </c:pt>
                <c:pt idx="21">
                  <c:v>82.35299999999998</c:v>
                </c:pt>
                <c:pt idx="22">
                  <c:v>81.801999999999992</c:v>
                </c:pt>
                <c:pt idx="23">
                  <c:v>81.14</c:v>
                </c:pt>
                <c:pt idx="24">
                  <c:v>80.459000000000003</c:v>
                </c:pt>
                <c:pt idx="25">
                  <c:v>80.051000000000002</c:v>
                </c:pt>
                <c:pt idx="26">
                  <c:v>79.363</c:v>
                </c:pt>
                <c:pt idx="27">
                  <c:v>78.790000000000006</c:v>
                </c:pt>
                <c:pt idx="28">
                  <c:v>78.214000000000027</c:v>
                </c:pt>
                <c:pt idx="29">
                  <c:v>77.60199999999999</c:v>
                </c:pt>
                <c:pt idx="30">
                  <c:v>76.86999999999999</c:v>
                </c:pt>
                <c:pt idx="31">
                  <c:v>76.239000000000004</c:v>
                </c:pt>
                <c:pt idx="32">
                  <c:v>75.504000000000005</c:v>
                </c:pt>
                <c:pt idx="33">
                  <c:v>74.885999999999981</c:v>
                </c:pt>
                <c:pt idx="34">
                  <c:v>74.09</c:v>
                </c:pt>
                <c:pt idx="35">
                  <c:v>73.565000000000012</c:v>
                </c:pt>
                <c:pt idx="36">
                  <c:v>73.022999999999982</c:v>
                </c:pt>
                <c:pt idx="37">
                  <c:v>72.447000000000571</c:v>
                </c:pt>
                <c:pt idx="38">
                  <c:v>71.812000000000012</c:v>
                </c:pt>
                <c:pt idx="39">
                  <c:v>70.948000000000022</c:v>
                </c:pt>
                <c:pt idx="40">
                  <c:v>70.382999999999981</c:v>
                </c:pt>
                <c:pt idx="41">
                  <c:v>70.019000000000005</c:v>
                </c:pt>
                <c:pt idx="42">
                  <c:v>69.471000000000004</c:v>
                </c:pt>
                <c:pt idx="43">
                  <c:v>69.063999999999993</c:v>
                </c:pt>
                <c:pt idx="44">
                  <c:v>68.512</c:v>
                </c:pt>
                <c:pt idx="45">
                  <c:v>67.918000000000006</c:v>
                </c:pt>
                <c:pt idx="46">
                  <c:v>67.381</c:v>
                </c:pt>
                <c:pt idx="47">
                  <c:v>66.980999999999995</c:v>
                </c:pt>
                <c:pt idx="48">
                  <c:v>66.397000000000006</c:v>
                </c:pt>
                <c:pt idx="49">
                  <c:v>65.838999999999999</c:v>
                </c:pt>
                <c:pt idx="50">
                  <c:v>65.311000000000007</c:v>
                </c:pt>
                <c:pt idx="51">
                  <c:v>64.873999999999981</c:v>
                </c:pt>
                <c:pt idx="52">
                  <c:v>64.19</c:v>
                </c:pt>
                <c:pt idx="53">
                  <c:v>63.379000000000005</c:v>
                </c:pt>
                <c:pt idx="54">
                  <c:v>62.984999999999999</c:v>
                </c:pt>
                <c:pt idx="55">
                  <c:v>62.391000000000005</c:v>
                </c:pt>
                <c:pt idx="56">
                  <c:v>61.744</c:v>
                </c:pt>
                <c:pt idx="57">
                  <c:v>61.244</c:v>
                </c:pt>
                <c:pt idx="58">
                  <c:v>60.665000000000013</c:v>
                </c:pt>
                <c:pt idx="59">
                  <c:v>59.95</c:v>
                </c:pt>
                <c:pt idx="60">
                  <c:v>59.527000000000001</c:v>
                </c:pt>
                <c:pt idx="61">
                  <c:v>59.219000000000001</c:v>
                </c:pt>
                <c:pt idx="62">
                  <c:v>58.808</c:v>
                </c:pt>
                <c:pt idx="63">
                  <c:v>58.246000000000002</c:v>
                </c:pt>
                <c:pt idx="64">
                  <c:v>57.681000000000004</c:v>
                </c:pt>
                <c:pt idx="65">
                  <c:v>57.024000000000001</c:v>
                </c:pt>
                <c:pt idx="66">
                  <c:v>56.454999999999998</c:v>
                </c:pt>
                <c:pt idx="67">
                  <c:v>56.244</c:v>
                </c:pt>
                <c:pt idx="68">
                  <c:v>55.849000000000004</c:v>
                </c:pt>
                <c:pt idx="69">
                  <c:v>55.357999999999997</c:v>
                </c:pt>
                <c:pt idx="70">
                  <c:v>54.954999999999998</c:v>
                </c:pt>
                <c:pt idx="71">
                  <c:v>54.67</c:v>
                </c:pt>
                <c:pt idx="72">
                  <c:v>54.044000000000004</c:v>
                </c:pt>
                <c:pt idx="73">
                  <c:v>53.832000000000001</c:v>
                </c:pt>
                <c:pt idx="74">
                  <c:v>53.386999999999993</c:v>
                </c:pt>
                <c:pt idx="75">
                  <c:v>52.938000000000002</c:v>
                </c:pt>
                <c:pt idx="76">
                  <c:v>52.448</c:v>
                </c:pt>
                <c:pt idx="77">
                  <c:v>52.146000000000001</c:v>
                </c:pt>
                <c:pt idx="78">
                  <c:v>51.652000000000001</c:v>
                </c:pt>
                <c:pt idx="79">
                  <c:v>51.233000000000011</c:v>
                </c:pt>
                <c:pt idx="80">
                  <c:v>50.621000000000002</c:v>
                </c:pt>
                <c:pt idx="81">
                  <c:v>50.159000000000006</c:v>
                </c:pt>
                <c:pt idx="82">
                  <c:v>49.536000000000001</c:v>
                </c:pt>
                <c:pt idx="83">
                  <c:v>49.095000000000013</c:v>
                </c:pt>
                <c:pt idx="84">
                  <c:v>48.758000000000003</c:v>
                </c:pt>
                <c:pt idx="85">
                  <c:v>48.31</c:v>
                </c:pt>
                <c:pt idx="86">
                  <c:v>47.716000000000001</c:v>
                </c:pt>
                <c:pt idx="87">
                  <c:v>47.162000000000013</c:v>
                </c:pt>
                <c:pt idx="88">
                  <c:v>46.604000000000006</c:v>
                </c:pt>
                <c:pt idx="89">
                  <c:v>46.324000000000005</c:v>
                </c:pt>
                <c:pt idx="90">
                  <c:v>45.950999999999993</c:v>
                </c:pt>
                <c:pt idx="91">
                  <c:v>45.67</c:v>
                </c:pt>
                <c:pt idx="92">
                  <c:v>45.248000000000012</c:v>
                </c:pt>
                <c:pt idx="93">
                  <c:v>44.823</c:v>
                </c:pt>
                <c:pt idx="94">
                  <c:v>44.247</c:v>
                </c:pt>
                <c:pt idx="95">
                  <c:v>43.847999999999999</c:v>
                </c:pt>
                <c:pt idx="96">
                  <c:v>43.468000000000011</c:v>
                </c:pt>
                <c:pt idx="97">
                  <c:v>42.936</c:v>
                </c:pt>
                <c:pt idx="98">
                  <c:v>42.689</c:v>
                </c:pt>
                <c:pt idx="99">
                  <c:v>42.313000000000002</c:v>
                </c:pt>
                <c:pt idx="100">
                  <c:v>42.123000000000012</c:v>
                </c:pt>
                <c:pt idx="101">
                  <c:v>41.804000000000002</c:v>
                </c:pt>
                <c:pt idx="102">
                  <c:v>41.612000000000002</c:v>
                </c:pt>
                <c:pt idx="103">
                  <c:v>40.904000000000003</c:v>
                </c:pt>
                <c:pt idx="104">
                  <c:v>40.645000000000003</c:v>
                </c:pt>
                <c:pt idx="105">
                  <c:v>40.254000000000005</c:v>
                </c:pt>
                <c:pt idx="106">
                  <c:v>39.854999999999997</c:v>
                </c:pt>
                <c:pt idx="107">
                  <c:v>39.716000000000001</c:v>
                </c:pt>
                <c:pt idx="108">
                  <c:v>39.198000000000256</c:v>
                </c:pt>
                <c:pt idx="109">
                  <c:v>38.295000000000286</c:v>
                </c:pt>
                <c:pt idx="110">
                  <c:v>37.866</c:v>
                </c:pt>
                <c:pt idx="111">
                  <c:v>37.515000000000001</c:v>
                </c:pt>
                <c:pt idx="112">
                  <c:v>36.723000000000013</c:v>
                </c:pt>
                <c:pt idx="113">
                  <c:v>36.546000000000006</c:v>
                </c:pt>
                <c:pt idx="114">
                  <c:v>36.192000000000213</c:v>
                </c:pt>
                <c:pt idx="115">
                  <c:v>35.922000000000011</c:v>
                </c:pt>
                <c:pt idx="116">
                  <c:v>35.463000000000001</c:v>
                </c:pt>
                <c:pt idx="117">
                  <c:v>35.277000000000001</c:v>
                </c:pt>
                <c:pt idx="118">
                  <c:v>34.708000000000013</c:v>
                </c:pt>
                <c:pt idx="119">
                  <c:v>34.316000000000003</c:v>
                </c:pt>
                <c:pt idx="120">
                  <c:v>33.89</c:v>
                </c:pt>
                <c:pt idx="121">
                  <c:v>33.625000000000163</c:v>
                </c:pt>
                <c:pt idx="122">
                  <c:v>33.49</c:v>
                </c:pt>
                <c:pt idx="123">
                  <c:v>33.346000000000004</c:v>
                </c:pt>
                <c:pt idx="124">
                  <c:v>33.056000000000004</c:v>
                </c:pt>
                <c:pt idx="125">
                  <c:v>33.056000000000004</c:v>
                </c:pt>
                <c:pt idx="126">
                  <c:v>32.760000000000012</c:v>
                </c:pt>
                <c:pt idx="127">
                  <c:v>32.313000000000002</c:v>
                </c:pt>
                <c:pt idx="128">
                  <c:v>32.014000000000003</c:v>
                </c:pt>
                <c:pt idx="129">
                  <c:v>31.710999999999999</c:v>
                </c:pt>
                <c:pt idx="130">
                  <c:v>31.555</c:v>
                </c:pt>
                <c:pt idx="131">
                  <c:v>31.387</c:v>
                </c:pt>
                <c:pt idx="132">
                  <c:v>30.795999999999989</c:v>
                </c:pt>
              </c:numCache>
            </c:numRef>
          </c:yVal>
        </c:ser>
        <c:axId val="183741056"/>
        <c:axId val="184201600"/>
      </c:scatterChart>
      <c:valAx>
        <c:axId val="183741056"/>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84201600"/>
        <c:crosses val="autoZero"/>
        <c:crossBetween val="midCat"/>
        <c:majorUnit val="1"/>
      </c:valAx>
      <c:valAx>
        <c:axId val="18420160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83741056"/>
        <c:crosses val="autoZero"/>
        <c:crossBetween val="midCat"/>
        <c:majorUnit val="25"/>
      </c:valAx>
      <c:spPr>
        <a:solidFill>
          <a:schemeClr val="bg2"/>
        </a:solidFill>
        <a:ln>
          <a:solidFill>
            <a:schemeClr val="tx1"/>
          </a:solidFill>
        </a:ln>
      </c:spPr>
    </c:plotArea>
    <c:legend>
      <c:legendPos val="r"/>
      <c:layout>
        <c:manualLayout>
          <c:xMode val="edge"/>
          <c:yMode val="edge"/>
          <c:x val="0.12224920446891528"/>
          <c:y val="0.59892790618914571"/>
          <c:w val="0.36339976308272065"/>
          <c:h val="0.1783672000677395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7785160151443753"/>
          <c:h val="0.73983022955463895"/>
        </c:manualLayout>
      </c:layout>
      <c:barChart>
        <c:barDir val="col"/>
        <c:grouping val="clustered"/>
        <c:ser>
          <c:idx val="0"/>
          <c:order val="0"/>
          <c:tx>
            <c:strRef>
              <c:f>Sheet1!$B$1</c:f>
              <c:strCache>
                <c:ptCount val="1"/>
                <c:pt idx="0">
                  <c:v>Year 1 (N = 11,294)</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cat>
            <c:strRef>
              <c:f>Sheet1!$A$2:$A$6</c:f>
              <c:strCache>
                <c:ptCount val="5"/>
                <c:pt idx="0">
                  <c:v>Cyclosporine</c:v>
                </c:pt>
                <c:pt idx="1">
                  <c:v>Tacrolimus</c:v>
                </c:pt>
                <c:pt idx="2">
                  <c:v>Sirolimus/ Everolimus</c:v>
                </c:pt>
                <c:pt idx="3">
                  <c:v>MMF/MPA</c:v>
                </c:pt>
                <c:pt idx="4">
                  <c:v>Azathioprine</c:v>
                </c:pt>
              </c:strCache>
            </c:strRef>
          </c:cat>
          <c:val>
            <c:numRef>
              <c:f>Sheet1!$B$2:$B$6</c:f>
              <c:numCache>
                <c:formatCode>General</c:formatCode>
                <c:ptCount val="5"/>
                <c:pt idx="0">
                  <c:v>14.8132</c:v>
                </c:pt>
                <c:pt idx="1">
                  <c:v>83.6905</c:v>
                </c:pt>
                <c:pt idx="2">
                  <c:v>7.7120999999999995</c:v>
                </c:pt>
                <c:pt idx="3">
                  <c:v>61.005800000000001</c:v>
                </c:pt>
                <c:pt idx="4">
                  <c:v>29.635200000000001</c:v>
                </c:pt>
              </c:numCache>
            </c:numRef>
          </c:val>
        </c:ser>
        <c:ser>
          <c:idx val="1"/>
          <c:order val="1"/>
          <c:tx>
            <c:strRef>
              <c:f>Sheet1!$C$1</c:f>
              <c:strCache>
                <c:ptCount val="1"/>
                <c:pt idx="0">
                  <c:v>Year 5 (N = 4,784)</c:v>
                </c:pt>
              </c:strCache>
            </c:strRef>
          </c:tx>
          <c:spPr>
            <a:gradFill>
              <a:gsLst>
                <a:gs pos="0">
                  <a:srgbClr val="00B050"/>
                </a:gs>
                <a:gs pos="50000">
                  <a:srgbClr val="00FF00"/>
                </a:gs>
                <a:gs pos="100000">
                  <a:srgbClr val="00B050"/>
                </a:gs>
              </a:gsLst>
              <a:lin ang="10800000" scaled="1"/>
            </a:gradFill>
            <a:ln>
              <a:solidFill>
                <a:schemeClr val="bg2"/>
              </a:solidFill>
            </a:ln>
          </c:spPr>
          <c:cat>
            <c:strRef>
              <c:f>Sheet1!$A$2:$A$6</c:f>
              <c:strCache>
                <c:ptCount val="5"/>
                <c:pt idx="0">
                  <c:v>Cyclosporine</c:v>
                </c:pt>
                <c:pt idx="1">
                  <c:v>Tacrolimus</c:v>
                </c:pt>
                <c:pt idx="2">
                  <c:v>Sirolimus/ Everolimus</c:v>
                </c:pt>
                <c:pt idx="3">
                  <c:v>MMF/MPA</c:v>
                </c:pt>
                <c:pt idx="4">
                  <c:v>Azathioprine</c:v>
                </c:pt>
              </c:strCache>
            </c:strRef>
          </c:cat>
          <c:val>
            <c:numRef>
              <c:f>Sheet1!$C$2:$C$6</c:f>
              <c:numCache>
                <c:formatCode>General</c:formatCode>
                <c:ptCount val="5"/>
                <c:pt idx="0">
                  <c:v>17.913900000000005</c:v>
                </c:pt>
                <c:pt idx="1">
                  <c:v>78.281800000000004</c:v>
                </c:pt>
                <c:pt idx="2">
                  <c:v>16.5761</c:v>
                </c:pt>
                <c:pt idx="3">
                  <c:v>53.637100000000011</c:v>
                </c:pt>
                <c:pt idx="4">
                  <c:v>29.912199999999856</c:v>
                </c:pt>
              </c:numCache>
            </c:numRef>
          </c:val>
        </c:ser>
        <c:gapWidth val="35"/>
        <c:axId val="184215040"/>
        <c:axId val="184216576"/>
      </c:barChart>
      <c:catAx>
        <c:axId val="184215040"/>
        <c:scaling>
          <c:orientation val="minMax"/>
        </c:scaling>
        <c:axPos val="b"/>
        <c:numFmt formatCode="General" sourceLinked="1"/>
        <c:tickLblPos val="nextTo"/>
        <c:txPr>
          <a:bodyPr rot="0"/>
          <a:lstStyle/>
          <a:p>
            <a:pPr>
              <a:defRPr sz="1500" b="1"/>
            </a:pPr>
            <a:endParaRPr lang="en-US"/>
          </a:p>
        </c:txPr>
        <c:crossAx val="184216576"/>
        <c:crosses val="autoZero"/>
        <c:auto val="1"/>
        <c:lblAlgn val="ctr"/>
        <c:lblOffset val="100"/>
        <c:tickLblSkip val="1"/>
      </c:catAx>
      <c:valAx>
        <c:axId val="184216576"/>
        <c:scaling>
          <c:orientation val="minMax"/>
          <c:max val="10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74E-2"/>
              <c:y val="0.21671132842265844"/>
            </c:manualLayout>
          </c:layout>
        </c:title>
        <c:numFmt formatCode="General" sourceLinked="1"/>
        <c:tickLblPos val="nextTo"/>
        <c:txPr>
          <a:bodyPr/>
          <a:lstStyle/>
          <a:p>
            <a:pPr>
              <a:defRPr sz="1500" b="1"/>
            </a:pPr>
            <a:endParaRPr lang="en-US"/>
          </a:p>
        </c:txPr>
        <c:crossAx val="184215040"/>
        <c:crosses val="autoZero"/>
        <c:crossBetween val="between"/>
        <c:majorUnit val="20"/>
      </c:valAx>
      <c:spPr>
        <a:solidFill>
          <a:schemeClr val="bg2"/>
        </a:solidFill>
        <a:ln>
          <a:solidFill>
            <a:schemeClr val="tx1"/>
          </a:solidFill>
        </a:ln>
      </c:spPr>
    </c:plotArea>
    <c:legend>
      <c:legendPos val="r"/>
      <c:layout>
        <c:manualLayout>
          <c:xMode val="edge"/>
          <c:yMode val="edge"/>
          <c:x val="0.50293649687593955"/>
          <c:y val="6.1859350914469015E-2"/>
          <c:w val="0.45041146958400741"/>
          <c:h val="9.7270341207349093E-2"/>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1841881251330059E-2"/>
          <c:y val="5.3520001810118914E-2"/>
          <c:w val="0.90077270789869213"/>
          <c:h val="0.74715177844150105"/>
        </c:manualLayout>
      </c:layout>
      <c:barChart>
        <c:barDir val="col"/>
        <c:grouping val="clustered"/>
        <c:ser>
          <c:idx val="0"/>
          <c:order val="0"/>
          <c:tx>
            <c:strRef>
              <c:f>Sheet1!$B$1</c:f>
              <c:strCache>
                <c:ptCount val="1"/>
                <c:pt idx="0">
                  <c:v>2002</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Pt>
            <c:idx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chemeClr val="bg2"/>
                </a:solidFill>
              </a:ln>
            </c:spPr>
          </c:dPt>
          <c:dPt>
            <c:idx val="3"/>
            <c:spPr>
              <a:gradFill flip="none" rotWithShape="1">
                <a:gsLst>
                  <a:gs pos="0">
                    <a:srgbClr val="B8B400"/>
                  </a:gs>
                  <a:gs pos="50000">
                    <a:srgbClr val="FFFF00"/>
                  </a:gs>
                  <a:gs pos="100000">
                    <a:srgbClr val="B8B400"/>
                  </a:gs>
                </a:gsLst>
                <a:lin ang="10800000" scaled="1"/>
                <a:tileRect/>
              </a:gradFill>
              <a:ln>
                <a:solidFill>
                  <a:schemeClr val="bg2"/>
                </a:solidFill>
              </a:ln>
            </c:spPr>
          </c:dPt>
          <c:dPt>
            <c:idx val="4"/>
            <c:spPr>
              <a:gradFill flip="none" rotWithShape="1">
                <a:gsLst>
                  <a:gs pos="0">
                    <a:srgbClr val="C00000"/>
                  </a:gs>
                  <a:gs pos="50000">
                    <a:srgbClr val="FF0000"/>
                  </a:gs>
                  <a:gs pos="100000">
                    <a:srgbClr val="C00000"/>
                  </a:gs>
                </a:gsLst>
                <a:lin ang="10800000" scaled="1"/>
                <a:tileRect/>
              </a:gradFill>
              <a:ln>
                <a:solidFill>
                  <a:schemeClr val="bg2"/>
                </a:solidFill>
              </a:ln>
            </c:spPr>
          </c:dPt>
          <c:dPt>
            <c:idx val="6"/>
            <c:spPr>
              <a:gradFill flip="none" rotWithShape="1">
                <a:gsLst>
                  <a:gs pos="0">
                    <a:srgbClr val="7030A0"/>
                  </a:gs>
                  <a:gs pos="50000">
                    <a:srgbClr val="9933FF"/>
                  </a:gs>
                  <a:gs pos="100000">
                    <a:srgbClr val="7030A0"/>
                  </a:gs>
                </a:gsLst>
                <a:lin ang="10800000" scaled="1"/>
                <a:tileRect/>
              </a:gradFill>
              <a:ln>
                <a:solidFill>
                  <a:schemeClr val="bg2"/>
                </a:solidFill>
              </a:ln>
            </c:spPr>
          </c:dPt>
          <c:dPt>
            <c:idx val="8"/>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chemeClr val="bg2"/>
                </a:solidFill>
              </a:ln>
            </c:spPr>
          </c:dPt>
          <c:dPt>
            <c:idx val="9"/>
            <c:spPr>
              <a:gradFill flip="none" rotWithShape="1">
                <a:gsLst>
                  <a:gs pos="0">
                    <a:srgbClr val="B8B400"/>
                  </a:gs>
                  <a:gs pos="50000">
                    <a:srgbClr val="FFFF00"/>
                  </a:gs>
                  <a:gs pos="100000">
                    <a:srgbClr val="B8B400"/>
                  </a:gs>
                </a:gsLst>
                <a:lin ang="10800000" scaled="1"/>
                <a:tileRect/>
              </a:gradFill>
              <a:ln>
                <a:solidFill>
                  <a:schemeClr val="bg2"/>
                </a:solidFill>
              </a:ln>
            </c:spPr>
          </c:dPt>
          <c:dPt>
            <c:idx val="10"/>
            <c:spPr>
              <a:gradFill flip="none" rotWithShape="1">
                <a:gsLst>
                  <a:gs pos="0">
                    <a:srgbClr val="C00000"/>
                  </a:gs>
                  <a:gs pos="50000">
                    <a:srgbClr val="FF0000"/>
                  </a:gs>
                  <a:gs pos="100000">
                    <a:srgbClr val="C00000"/>
                  </a:gs>
                </a:gsLst>
                <a:lin ang="10800000" scaled="1"/>
                <a:tileRect/>
              </a:gradFill>
              <a:ln>
                <a:solidFill>
                  <a:schemeClr val="bg2"/>
                </a:solidFill>
              </a:ln>
            </c:spPr>
          </c:dPt>
          <c:dPt>
            <c:idx val="11"/>
            <c:spPr>
              <a:gradFill flip="none" rotWithShape="1">
                <a:gsLst>
                  <a:gs pos="0">
                    <a:srgbClr val="CC6600"/>
                  </a:gs>
                  <a:gs pos="50000">
                    <a:srgbClr val="FFC000"/>
                  </a:gs>
                  <a:gs pos="100000">
                    <a:srgbClr val="CC6600"/>
                  </a:gs>
                </a:gsLst>
                <a:lin ang="10800000" scaled="1"/>
                <a:tileRect/>
              </a:gradFill>
              <a:ln>
                <a:solidFill>
                  <a:schemeClr val="bg2"/>
                </a:solidFill>
              </a:ln>
            </c:spPr>
          </c:dPt>
          <c:dPt>
            <c:idx val="12"/>
            <c:spPr>
              <a:gradFill flip="none" rotWithShape="1">
                <a:gsLst>
                  <a:gs pos="0">
                    <a:srgbClr val="C00000"/>
                  </a:gs>
                  <a:gs pos="50000">
                    <a:srgbClr val="FF0000"/>
                  </a:gs>
                  <a:gs pos="100000">
                    <a:srgbClr val="C00000"/>
                  </a:gs>
                </a:gsLst>
                <a:lin ang="10800000" scaled="1"/>
                <a:tileRect/>
              </a:gradFill>
              <a:ln>
                <a:solidFill>
                  <a:schemeClr val="bg2"/>
                </a:solidFill>
              </a:ln>
            </c:spPr>
          </c:dPt>
          <c:dPt>
            <c:idx val="13"/>
            <c:spPr>
              <a:gradFill flip="none" rotWithShape="1">
                <a:gsLst>
                  <a:gs pos="0">
                    <a:srgbClr val="C00000"/>
                  </a:gs>
                  <a:gs pos="50000">
                    <a:srgbClr val="FF0000"/>
                  </a:gs>
                  <a:gs pos="100000">
                    <a:srgbClr val="C00000"/>
                  </a:gs>
                </a:gsLst>
                <a:lin ang="10800000" scaled="1"/>
                <a:tileRect/>
              </a:gradFill>
              <a:ln>
                <a:solidFill>
                  <a:schemeClr val="bg2"/>
                </a:solidFill>
              </a:ln>
            </c:spPr>
          </c:dPt>
          <c:dPt>
            <c:idx val="14"/>
            <c:spPr>
              <a:gradFill flip="none" rotWithShape="1">
                <a:gsLst>
                  <a:gs pos="0">
                    <a:srgbClr val="C00000"/>
                  </a:gs>
                  <a:gs pos="50000">
                    <a:srgbClr val="FF0000"/>
                  </a:gs>
                  <a:gs pos="100000">
                    <a:srgbClr val="C00000"/>
                  </a:gs>
                </a:gsLst>
                <a:lin ang="10800000" scaled="1"/>
                <a:tileRect/>
              </a:gradFill>
              <a:ln>
                <a:solidFill>
                  <a:schemeClr val="bg2"/>
                </a:solidFill>
              </a:ln>
            </c:spPr>
          </c:dPt>
          <c:dPt>
            <c:idx val="15"/>
            <c:spPr>
              <a:gradFill flip="none" rotWithShape="1">
                <a:gsLst>
                  <a:gs pos="0">
                    <a:srgbClr val="C00000"/>
                  </a:gs>
                  <a:gs pos="50000">
                    <a:srgbClr val="FF0000"/>
                  </a:gs>
                  <a:gs pos="100000">
                    <a:srgbClr val="C00000"/>
                  </a:gs>
                </a:gsLst>
                <a:lin ang="10800000" scaled="1"/>
                <a:tileRect/>
              </a:gradFill>
              <a:ln>
                <a:solidFill>
                  <a:schemeClr val="bg2"/>
                </a:solidFill>
              </a:ln>
            </c:spPr>
          </c:dPt>
          <c:dPt>
            <c:idx val="16"/>
            <c:spPr>
              <a:gradFill flip="none" rotWithShape="1">
                <a:gsLst>
                  <a:gs pos="0">
                    <a:srgbClr val="C00000"/>
                  </a:gs>
                  <a:gs pos="50000">
                    <a:srgbClr val="FF0000"/>
                  </a:gs>
                  <a:gs pos="100000">
                    <a:srgbClr val="C00000"/>
                  </a:gs>
                </a:gsLst>
                <a:lin ang="10800000" scaled="1"/>
                <a:tileRect/>
              </a:gradFill>
              <a:ln>
                <a:solidFill>
                  <a:schemeClr val="bg2"/>
                </a:solidFill>
              </a:ln>
            </c:spPr>
          </c:dPt>
          <c:dPt>
            <c:idx val="17"/>
            <c:spPr>
              <a:gradFill flip="none" rotWithShape="1">
                <a:gsLst>
                  <a:gs pos="0">
                    <a:srgbClr val="C00000"/>
                  </a:gs>
                  <a:gs pos="50000">
                    <a:srgbClr val="FF0000"/>
                  </a:gs>
                  <a:gs pos="100000">
                    <a:srgbClr val="C00000"/>
                  </a:gs>
                </a:gsLst>
                <a:lin ang="10800000" scaled="1"/>
                <a:tileRect/>
              </a:gradFill>
              <a:ln>
                <a:solidFill>
                  <a:schemeClr val="bg2"/>
                </a:solidFill>
              </a:ln>
            </c:spPr>
          </c:dPt>
          <c:dPt>
            <c:idx val="18"/>
            <c:spPr>
              <a:gradFill flip="none" rotWithShape="1">
                <a:gsLst>
                  <a:gs pos="0">
                    <a:srgbClr val="C00000"/>
                  </a:gs>
                  <a:gs pos="50000">
                    <a:srgbClr val="FF0000"/>
                  </a:gs>
                  <a:gs pos="100000">
                    <a:srgbClr val="C00000"/>
                  </a:gs>
                </a:gsLst>
                <a:lin ang="10800000" scaled="1"/>
                <a:tileRect/>
              </a:gradFill>
              <a:ln>
                <a:solidFill>
                  <a:schemeClr val="bg2"/>
                </a:solidFill>
              </a:ln>
            </c:spPr>
          </c:dPt>
          <c:dPt>
            <c:idx val="19"/>
            <c:spPr>
              <a:gradFill flip="none" rotWithShape="1">
                <a:gsLst>
                  <a:gs pos="0">
                    <a:srgbClr val="C00000"/>
                  </a:gs>
                  <a:gs pos="50000">
                    <a:srgbClr val="FF0000"/>
                  </a:gs>
                  <a:gs pos="100000">
                    <a:srgbClr val="C00000"/>
                  </a:gs>
                </a:gsLst>
                <a:lin ang="10800000" scaled="1"/>
                <a:tileRect/>
              </a:gradFill>
              <a:ln>
                <a:solidFill>
                  <a:schemeClr val="bg2"/>
                </a:solidFill>
              </a:ln>
            </c:spPr>
          </c:dPt>
          <c:dPt>
            <c:idx val="20"/>
            <c:spPr>
              <a:gradFill flip="none" rotWithShape="1">
                <a:gsLst>
                  <a:gs pos="0">
                    <a:srgbClr val="C00000"/>
                  </a:gs>
                  <a:gs pos="50000">
                    <a:srgbClr val="FF0000"/>
                  </a:gs>
                  <a:gs pos="100000">
                    <a:srgbClr val="C00000"/>
                  </a:gs>
                </a:gsLst>
                <a:lin ang="10800000" scaled="1"/>
                <a:tileRect/>
              </a:gradFill>
              <a:ln>
                <a:solidFill>
                  <a:schemeClr val="bg2"/>
                </a:solidFill>
              </a:ln>
            </c:spPr>
          </c:dPt>
          <c:dPt>
            <c:idx val="21"/>
            <c:spPr>
              <a:gradFill flip="none" rotWithShape="1">
                <a:gsLst>
                  <a:gs pos="0">
                    <a:srgbClr val="C00000"/>
                  </a:gs>
                  <a:gs pos="50000">
                    <a:srgbClr val="FF0000"/>
                  </a:gs>
                  <a:gs pos="100000">
                    <a:srgbClr val="C00000"/>
                  </a:gs>
                </a:gsLst>
                <a:lin ang="10800000" scaled="1"/>
                <a:tileRect/>
              </a:gradFill>
              <a:ln>
                <a:solidFill>
                  <a:schemeClr val="bg2"/>
                </a:solidFill>
              </a:ln>
            </c:spPr>
          </c:dPt>
          <c:dPt>
            <c:idx val="22"/>
            <c:spPr>
              <a:gradFill flip="none" rotWithShape="1">
                <a:gsLst>
                  <a:gs pos="0">
                    <a:srgbClr val="C00000"/>
                  </a:gs>
                  <a:gs pos="50000">
                    <a:srgbClr val="FF0000"/>
                  </a:gs>
                  <a:gs pos="100000">
                    <a:srgbClr val="C00000"/>
                  </a:gs>
                </a:gsLst>
                <a:lin ang="10800000" scaled="1"/>
                <a:tileRect/>
              </a:gradFill>
              <a:ln>
                <a:solidFill>
                  <a:schemeClr val="bg2"/>
                </a:solidFill>
              </a:ln>
            </c:spPr>
          </c:dPt>
          <c:dPt>
            <c:idx val="23"/>
            <c:spPr>
              <a:gradFill flip="none" rotWithShape="1">
                <a:gsLst>
                  <a:gs pos="0">
                    <a:srgbClr val="7030A0"/>
                  </a:gs>
                  <a:gs pos="50000">
                    <a:srgbClr val="CC00FF"/>
                  </a:gs>
                  <a:gs pos="100000">
                    <a:srgbClr val="7030A0"/>
                  </a:gs>
                </a:gsLst>
                <a:lin ang="10800000" scaled="1"/>
                <a:tileRect/>
              </a:gradFill>
              <a:ln>
                <a:solidFill>
                  <a:schemeClr val="bg2"/>
                </a:solidFill>
              </a:ln>
            </c:spPr>
          </c:dPt>
          <c:dPt>
            <c:idx val="24"/>
            <c:spPr>
              <a:gradFill flip="none" rotWithShape="1">
                <a:gsLst>
                  <a:gs pos="0">
                    <a:srgbClr val="7030A0"/>
                  </a:gs>
                  <a:gs pos="50000">
                    <a:srgbClr val="CC00FF"/>
                  </a:gs>
                  <a:gs pos="100000">
                    <a:srgbClr val="7030A0"/>
                  </a:gs>
                </a:gsLst>
                <a:lin ang="10800000" scaled="1"/>
                <a:tileRect/>
              </a:gradFill>
              <a:ln>
                <a:solidFill>
                  <a:schemeClr val="bg2"/>
                </a:solidFill>
              </a:ln>
            </c:spPr>
          </c:dPt>
          <c:dPt>
            <c:idx val="25"/>
            <c:spPr>
              <a:gradFill flip="none" rotWithShape="1">
                <a:gsLst>
                  <a:gs pos="0">
                    <a:srgbClr val="7030A0"/>
                  </a:gs>
                  <a:gs pos="50000">
                    <a:srgbClr val="CC00FF"/>
                  </a:gs>
                  <a:gs pos="100000">
                    <a:srgbClr val="7030A0"/>
                  </a:gs>
                </a:gsLst>
                <a:lin ang="10800000" scaled="1"/>
                <a:tileRect/>
              </a:gradFill>
              <a:ln>
                <a:solidFill>
                  <a:schemeClr val="bg2"/>
                </a:solidFill>
              </a:ln>
            </c:spPr>
          </c:dPt>
          <c:dPt>
            <c:idx val="26"/>
            <c:spPr>
              <a:gradFill flip="none" rotWithShape="1">
                <a:gsLst>
                  <a:gs pos="0">
                    <a:srgbClr val="7030A0"/>
                  </a:gs>
                  <a:gs pos="50000">
                    <a:srgbClr val="CC00FF"/>
                  </a:gs>
                  <a:gs pos="100000">
                    <a:srgbClr val="7030A0"/>
                  </a:gs>
                </a:gsLst>
                <a:lin ang="10800000" scaled="1"/>
                <a:tileRect/>
              </a:gradFill>
              <a:ln>
                <a:solidFill>
                  <a:schemeClr val="bg2"/>
                </a:solidFill>
              </a:ln>
            </c:spPr>
          </c:dPt>
          <c:dPt>
            <c:idx val="27"/>
            <c:spPr>
              <a:gradFill flip="none" rotWithShape="1">
                <a:gsLst>
                  <a:gs pos="0">
                    <a:srgbClr val="7030A0"/>
                  </a:gs>
                  <a:gs pos="50000">
                    <a:srgbClr val="CC00FF"/>
                  </a:gs>
                  <a:gs pos="100000">
                    <a:srgbClr val="7030A0"/>
                  </a:gs>
                </a:gsLst>
                <a:lin ang="10800000" scaled="1"/>
                <a:tileRect/>
              </a:gradFill>
              <a:ln>
                <a:solidFill>
                  <a:schemeClr val="bg2"/>
                </a:solidFill>
              </a:ln>
            </c:spPr>
          </c:dPt>
          <c:dPt>
            <c:idx val="28"/>
            <c:spPr>
              <a:gradFill flip="none" rotWithShape="1">
                <a:gsLst>
                  <a:gs pos="0">
                    <a:srgbClr val="7030A0"/>
                  </a:gs>
                  <a:gs pos="50000">
                    <a:srgbClr val="CC00FF"/>
                  </a:gs>
                  <a:gs pos="100000">
                    <a:srgbClr val="7030A0"/>
                  </a:gs>
                </a:gsLst>
                <a:lin ang="10800000" scaled="1"/>
                <a:tileRect/>
              </a:gradFill>
              <a:ln>
                <a:solidFill>
                  <a:schemeClr val="bg2"/>
                </a:solidFill>
              </a:ln>
            </c:spPr>
          </c:dPt>
          <c:dPt>
            <c:idx val="29"/>
            <c:spPr>
              <a:gradFill flip="none" rotWithShape="1">
                <a:gsLst>
                  <a:gs pos="0">
                    <a:srgbClr val="7030A0"/>
                  </a:gs>
                  <a:gs pos="50000">
                    <a:srgbClr val="CC00FF"/>
                  </a:gs>
                  <a:gs pos="100000">
                    <a:srgbClr val="7030A0"/>
                  </a:gs>
                </a:gsLst>
                <a:lin ang="10800000" scaled="1"/>
                <a:tileRect/>
              </a:gradFill>
              <a:ln>
                <a:solidFill>
                  <a:schemeClr val="bg2"/>
                </a:solidFill>
              </a:ln>
            </c:spPr>
          </c:dPt>
          <c:dPt>
            <c:idx val="30"/>
            <c:spPr>
              <a:gradFill flip="none" rotWithShape="1">
                <a:gsLst>
                  <a:gs pos="0">
                    <a:srgbClr val="7030A0"/>
                  </a:gs>
                  <a:gs pos="50000">
                    <a:srgbClr val="CC00FF"/>
                  </a:gs>
                  <a:gs pos="100000">
                    <a:srgbClr val="7030A0"/>
                  </a:gs>
                </a:gsLst>
                <a:lin ang="10800000" scaled="1"/>
                <a:tileRect/>
              </a:gradFill>
              <a:ln>
                <a:solidFill>
                  <a:schemeClr val="bg2"/>
                </a:solidFill>
              </a:ln>
            </c:spPr>
          </c:dPt>
          <c:dPt>
            <c:idx val="31"/>
            <c:spPr>
              <a:gradFill flip="none" rotWithShape="1">
                <a:gsLst>
                  <a:gs pos="0">
                    <a:srgbClr val="7030A0"/>
                  </a:gs>
                  <a:gs pos="50000">
                    <a:srgbClr val="CC00FF"/>
                  </a:gs>
                  <a:gs pos="100000">
                    <a:srgbClr val="7030A0"/>
                  </a:gs>
                </a:gsLst>
                <a:lin ang="10800000" scaled="1"/>
                <a:tileRect/>
              </a:gradFill>
              <a:ln>
                <a:solidFill>
                  <a:schemeClr val="bg2"/>
                </a:solidFill>
              </a:ln>
            </c:spPr>
          </c:dPt>
          <c:dPt>
            <c:idx val="32"/>
            <c:spPr>
              <a:gradFill flip="none" rotWithShape="1">
                <a:gsLst>
                  <a:gs pos="0">
                    <a:srgbClr val="7030A0"/>
                  </a:gs>
                  <a:gs pos="50000">
                    <a:srgbClr val="CC00FF"/>
                  </a:gs>
                  <a:gs pos="100000">
                    <a:srgbClr val="7030A0"/>
                  </a:gs>
                </a:gsLst>
                <a:lin ang="10800000" scaled="1"/>
                <a:tileRect/>
              </a:gradFill>
              <a:ln>
                <a:solidFill>
                  <a:schemeClr val="bg2"/>
                </a:solidFill>
              </a:ln>
            </c:spPr>
          </c:dPt>
          <c:dPt>
            <c:idx val="33"/>
            <c:spPr>
              <a:gradFill flip="none" rotWithShape="1">
                <a:gsLst>
                  <a:gs pos="0">
                    <a:srgbClr val="7030A0"/>
                  </a:gs>
                  <a:gs pos="50000">
                    <a:srgbClr val="CC00FF"/>
                  </a:gs>
                  <a:gs pos="100000">
                    <a:srgbClr val="7030A0"/>
                  </a:gs>
                </a:gsLst>
                <a:lin ang="10800000" scaled="1"/>
                <a:tileRect/>
              </a:gradFill>
              <a:ln>
                <a:solidFill>
                  <a:schemeClr val="bg2"/>
                </a:solidFill>
              </a:ln>
            </c:spPr>
          </c:dPt>
          <c:dPt>
            <c:idx val="34"/>
            <c:spPr>
              <a:gradFill flip="none" rotWithShape="1">
                <a:gsLst>
                  <a:gs pos="0">
                    <a:srgbClr val="7030A0"/>
                  </a:gs>
                  <a:gs pos="50000">
                    <a:srgbClr val="CC00FF"/>
                  </a:gs>
                  <a:gs pos="100000">
                    <a:srgbClr val="7030A0"/>
                  </a:gs>
                </a:gsLst>
                <a:lin ang="10800000" scaled="1"/>
                <a:tileRect/>
              </a:gradFill>
              <a:ln>
                <a:solidFill>
                  <a:schemeClr val="bg2"/>
                </a:solidFill>
              </a:ln>
            </c:spPr>
          </c:dPt>
          <c:dPt>
            <c:idx val="36"/>
            <c:spPr>
              <a:gradFill flip="none" rotWithShape="1">
                <a:gsLst>
                  <a:gs pos="0">
                    <a:srgbClr val="008080"/>
                  </a:gs>
                  <a:gs pos="50000">
                    <a:srgbClr val="00FFFF"/>
                  </a:gs>
                  <a:gs pos="100000">
                    <a:srgbClr val="008080"/>
                  </a:gs>
                </a:gsLst>
                <a:lin ang="10800000" scaled="1"/>
                <a:tileRect/>
              </a:gradFill>
              <a:ln>
                <a:solidFill>
                  <a:schemeClr val="bg2"/>
                </a:solidFill>
              </a:ln>
            </c:spPr>
          </c:dPt>
          <c:dPt>
            <c:idx val="39"/>
            <c:spPr>
              <a:gradFill flip="none" rotWithShape="1">
                <a:gsLst>
                  <a:gs pos="0">
                    <a:srgbClr val="008080"/>
                  </a:gs>
                  <a:gs pos="50000">
                    <a:srgbClr val="00FFFF"/>
                  </a:gs>
                  <a:gs pos="100000">
                    <a:srgbClr val="008080"/>
                  </a:gs>
                </a:gsLst>
                <a:lin ang="10800000" scaled="1"/>
                <a:tileRect/>
              </a:gradFill>
              <a:ln>
                <a:solidFill>
                  <a:schemeClr val="bg2"/>
                </a:solidFill>
              </a:ln>
            </c:spPr>
          </c:dPt>
          <c:dPt>
            <c:idx val="40"/>
            <c:spPr>
              <a:gradFill flip="none" rotWithShape="1">
                <a:gsLst>
                  <a:gs pos="0">
                    <a:srgbClr val="008080"/>
                  </a:gs>
                  <a:gs pos="50000">
                    <a:srgbClr val="00FFFF"/>
                  </a:gs>
                  <a:gs pos="100000">
                    <a:srgbClr val="008080"/>
                  </a:gs>
                </a:gsLst>
                <a:lin ang="10800000" scaled="1"/>
                <a:tileRect/>
              </a:gradFill>
              <a:ln>
                <a:solidFill>
                  <a:schemeClr val="bg2"/>
                </a:solidFill>
              </a:ln>
            </c:spPr>
          </c:dPt>
          <c:dPt>
            <c:idx val="41"/>
            <c:spPr>
              <a:gradFill flip="none" rotWithShape="1">
                <a:gsLst>
                  <a:gs pos="0">
                    <a:srgbClr val="008080"/>
                  </a:gs>
                  <a:gs pos="50000">
                    <a:srgbClr val="00FFFF"/>
                  </a:gs>
                  <a:gs pos="100000">
                    <a:srgbClr val="008080"/>
                  </a:gs>
                </a:gsLst>
                <a:lin ang="10800000" scaled="1"/>
                <a:tileRect/>
              </a:gradFill>
              <a:ln>
                <a:solidFill>
                  <a:schemeClr val="bg2"/>
                </a:solidFill>
              </a:ln>
            </c:spPr>
          </c:dPt>
          <c:dPt>
            <c:idx val="42"/>
            <c:spPr>
              <a:gradFill flip="none" rotWithShape="1">
                <a:gsLst>
                  <a:gs pos="0">
                    <a:srgbClr val="008080"/>
                  </a:gs>
                  <a:gs pos="50000">
                    <a:srgbClr val="00FFFF"/>
                  </a:gs>
                  <a:gs pos="100000">
                    <a:srgbClr val="008080"/>
                  </a:gs>
                </a:gsLst>
                <a:lin ang="10800000" scaled="1"/>
                <a:tileRect/>
              </a:gradFill>
              <a:ln>
                <a:solidFill>
                  <a:schemeClr val="bg2"/>
                </a:solidFill>
              </a:ln>
            </c:spPr>
          </c:dPt>
          <c:dPt>
            <c:idx val="43"/>
            <c:spPr>
              <a:gradFill flip="none" rotWithShape="1">
                <a:gsLst>
                  <a:gs pos="0">
                    <a:srgbClr val="008080"/>
                  </a:gs>
                  <a:gs pos="50000">
                    <a:srgbClr val="00FFFF"/>
                  </a:gs>
                  <a:gs pos="100000">
                    <a:srgbClr val="008080"/>
                  </a:gs>
                </a:gsLst>
                <a:lin ang="10800000" scaled="1"/>
                <a:tileRect/>
              </a:gradFill>
              <a:ln>
                <a:solidFill>
                  <a:schemeClr val="bg2"/>
                </a:solidFill>
              </a:ln>
            </c:spPr>
          </c:dPt>
          <c:dPt>
            <c:idx val="44"/>
            <c:spPr>
              <a:gradFill flip="none" rotWithShape="1">
                <a:gsLst>
                  <a:gs pos="0">
                    <a:srgbClr val="008080"/>
                  </a:gs>
                  <a:gs pos="50000">
                    <a:srgbClr val="00FFFF"/>
                  </a:gs>
                  <a:gs pos="100000">
                    <a:srgbClr val="008080"/>
                  </a:gs>
                </a:gsLst>
                <a:lin ang="10800000" scaled="1"/>
                <a:tileRect/>
              </a:gradFill>
              <a:ln>
                <a:solidFill>
                  <a:schemeClr val="bg2"/>
                </a:solidFill>
              </a:ln>
            </c:spPr>
          </c:dPt>
          <c:dPt>
            <c:idx val="45"/>
            <c:spPr>
              <a:gradFill flip="none" rotWithShape="1">
                <a:gsLst>
                  <a:gs pos="0">
                    <a:srgbClr val="008080"/>
                  </a:gs>
                  <a:gs pos="50000">
                    <a:srgbClr val="00FFFF"/>
                  </a:gs>
                  <a:gs pos="100000">
                    <a:srgbClr val="008080"/>
                  </a:gs>
                </a:gsLst>
                <a:lin ang="10800000" scaled="1"/>
                <a:tileRect/>
              </a:gradFill>
              <a:ln>
                <a:solidFill>
                  <a:schemeClr val="bg2"/>
                </a:solidFill>
              </a:ln>
            </c:spPr>
          </c:dPt>
          <c:dPt>
            <c:idx val="46"/>
            <c:spPr>
              <a:gradFill flip="none" rotWithShape="1">
                <a:gsLst>
                  <a:gs pos="0">
                    <a:srgbClr val="008080"/>
                  </a:gs>
                  <a:gs pos="50000">
                    <a:srgbClr val="00FFFF"/>
                  </a:gs>
                  <a:gs pos="100000">
                    <a:srgbClr val="008080"/>
                  </a:gs>
                </a:gsLst>
                <a:lin ang="10800000" scaled="1"/>
                <a:tileRect/>
              </a:gradFill>
              <a:ln>
                <a:solidFill>
                  <a:schemeClr val="bg2"/>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Sheet1!$B$2:$B$12</c:f>
              <c:numCache>
                <c:formatCode>General</c:formatCode>
                <c:ptCount val="11"/>
                <c:pt idx="0">
                  <c:v>34.06</c:v>
                </c:pt>
                <c:pt idx="1">
                  <c:v>67.31</c:v>
                </c:pt>
                <c:pt idx="2">
                  <c:v>10.81</c:v>
                </c:pt>
                <c:pt idx="3">
                  <c:v>52.53</c:v>
                </c:pt>
                <c:pt idx="4">
                  <c:v>40.36</c:v>
                </c:pt>
                <c:pt idx="6">
                  <c:v>39.89</c:v>
                </c:pt>
                <c:pt idx="7">
                  <c:v>59</c:v>
                </c:pt>
                <c:pt idx="8">
                  <c:v>11.91</c:v>
                </c:pt>
                <c:pt idx="9">
                  <c:v>45.98</c:v>
                </c:pt>
                <c:pt idx="10">
                  <c:v>36.840000000000003</c:v>
                </c:pt>
              </c:numCache>
            </c:numRef>
          </c:val>
        </c:ser>
        <c:ser>
          <c:idx val="1"/>
          <c:order val="1"/>
          <c:tx>
            <c:strRef>
              <c:f>Sheet1!$C$1</c:f>
              <c:strCache>
                <c:ptCount val="1"/>
                <c:pt idx="0">
                  <c:v>2003</c:v>
                </c:pt>
              </c:strCache>
            </c:strRef>
          </c:tx>
          <c:dPt>
            <c:idx val="0"/>
            <c:spPr>
              <a:gradFill>
                <a:gsLst>
                  <a:gs pos="0">
                    <a:srgbClr val="7030A0"/>
                  </a:gs>
                  <a:gs pos="50000">
                    <a:srgbClr val="9933FF"/>
                  </a:gs>
                  <a:gs pos="100000">
                    <a:srgbClr val="7030A0"/>
                  </a:gs>
                </a:gsLst>
                <a:lin ang="10800000" scaled="1"/>
              </a:gradFill>
              <a:ln>
                <a:solidFill>
                  <a:schemeClr val="bg2"/>
                </a:solidFill>
              </a:ln>
            </c:spPr>
          </c:dPt>
          <c:dPt>
            <c:idx val="1"/>
            <c:spPr>
              <a:gradFill flip="none" rotWithShape="1">
                <a:gsLst>
                  <a:gs pos="0">
                    <a:srgbClr val="00B050"/>
                  </a:gs>
                  <a:gs pos="50000">
                    <a:srgbClr val="00FF00"/>
                  </a:gs>
                  <a:gs pos="100000">
                    <a:srgbClr val="00B050"/>
                  </a:gs>
                </a:gsLst>
                <a:lin ang="10800000" scaled="1"/>
                <a:tileRect/>
              </a:gradFill>
              <a:ln>
                <a:solidFill>
                  <a:schemeClr val="bg2"/>
                </a:solidFill>
              </a:ln>
            </c:spPr>
          </c:dPt>
          <c:dPt>
            <c:idx val="2"/>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Sheet1!$C$2:$C$12</c:f>
              <c:numCache>
                <c:formatCode>General</c:formatCode>
                <c:ptCount val="11"/>
                <c:pt idx="0">
                  <c:v>26.68</c:v>
                </c:pt>
                <c:pt idx="1">
                  <c:v>72.83</c:v>
                </c:pt>
                <c:pt idx="2">
                  <c:v>14.2</c:v>
                </c:pt>
                <c:pt idx="3">
                  <c:v>55.32</c:v>
                </c:pt>
                <c:pt idx="4">
                  <c:v>35.370000000000005</c:v>
                </c:pt>
                <c:pt idx="6">
                  <c:v>33.54</c:v>
                </c:pt>
                <c:pt idx="7">
                  <c:v>65.22</c:v>
                </c:pt>
                <c:pt idx="8">
                  <c:v>17.7</c:v>
                </c:pt>
                <c:pt idx="9">
                  <c:v>44.1</c:v>
                </c:pt>
                <c:pt idx="10">
                  <c:v>40.68</c:v>
                </c:pt>
              </c:numCache>
            </c:numRef>
          </c:val>
        </c:ser>
        <c:ser>
          <c:idx val="2"/>
          <c:order val="2"/>
          <c:tx>
            <c:strRef>
              <c:f>Sheet1!$D$1</c:f>
              <c:strCache>
                <c:ptCount val="1"/>
                <c:pt idx="0">
                  <c:v>2004</c:v>
                </c:pt>
              </c:strCache>
            </c:strRef>
          </c:tx>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Sheet1!$D$2:$D$12</c:f>
              <c:numCache>
                <c:formatCode>General</c:formatCode>
                <c:ptCount val="11"/>
                <c:pt idx="0">
                  <c:v>24.12</c:v>
                </c:pt>
                <c:pt idx="1">
                  <c:v>74.59</c:v>
                </c:pt>
                <c:pt idx="2">
                  <c:v>10.24</c:v>
                </c:pt>
                <c:pt idx="3">
                  <c:v>51.41</c:v>
                </c:pt>
                <c:pt idx="4">
                  <c:v>37.880000000000003</c:v>
                </c:pt>
                <c:pt idx="6">
                  <c:v>36.89</c:v>
                </c:pt>
                <c:pt idx="7">
                  <c:v>61.38</c:v>
                </c:pt>
                <c:pt idx="8">
                  <c:v>17.87</c:v>
                </c:pt>
                <c:pt idx="9">
                  <c:v>46.690000000000012</c:v>
                </c:pt>
                <c:pt idx="10">
                  <c:v>35.450000000000003</c:v>
                </c:pt>
              </c:numCache>
            </c:numRef>
          </c:val>
        </c:ser>
        <c:ser>
          <c:idx val="3"/>
          <c:order val="3"/>
          <c:tx>
            <c:strRef>
              <c:f>Sheet1!$E$1</c:f>
              <c:strCache>
                <c:ptCount val="1"/>
                <c:pt idx="0">
                  <c:v>2005</c:v>
                </c:pt>
              </c:strCache>
            </c:strRef>
          </c:tx>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Sheet1!$E$2:$E$12</c:f>
              <c:numCache>
                <c:formatCode>General</c:formatCode>
                <c:ptCount val="11"/>
                <c:pt idx="0">
                  <c:v>16.739999999999988</c:v>
                </c:pt>
                <c:pt idx="1">
                  <c:v>82.940000000000026</c:v>
                </c:pt>
                <c:pt idx="2">
                  <c:v>8.64</c:v>
                </c:pt>
                <c:pt idx="3">
                  <c:v>54.160000000000011</c:v>
                </c:pt>
                <c:pt idx="4">
                  <c:v>34.54</c:v>
                </c:pt>
                <c:pt idx="6">
                  <c:v>25.979999999999986</c:v>
                </c:pt>
                <c:pt idx="7">
                  <c:v>71.03</c:v>
                </c:pt>
                <c:pt idx="8">
                  <c:v>17.93</c:v>
                </c:pt>
                <c:pt idx="9">
                  <c:v>53.56</c:v>
                </c:pt>
                <c:pt idx="10">
                  <c:v>30.110000000000031</c:v>
                </c:pt>
              </c:numCache>
            </c:numRef>
          </c:val>
        </c:ser>
        <c:ser>
          <c:idx val="4"/>
          <c:order val="4"/>
          <c:tx>
            <c:strRef>
              <c:f>Sheet1!$F$1</c:f>
              <c:strCache>
                <c:ptCount val="1"/>
                <c:pt idx="0">
                  <c:v>2006</c:v>
                </c:pt>
              </c:strCache>
            </c:strRef>
          </c:tx>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Sheet1!$F$2:$F$12</c:f>
              <c:numCache>
                <c:formatCode>General</c:formatCode>
                <c:ptCount val="11"/>
                <c:pt idx="0">
                  <c:v>14.860000000000024</c:v>
                </c:pt>
                <c:pt idx="1">
                  <c:v>83.85</c:v>
                </c:pt>
                <c:pt idx="2">
                  <c:v>7.71</c:v>
                </c:pt>
                <c:pt idx="3">
                  <c:v>59.82</c:v>
                </c:pt>
                <c:pt idx="4">
                  <c:v>32.39</c:v>
                </c:pt>
                <c:pt idx="6">
                  <c:v>17.739999999999988</c:v>
                </c:pt>
                <c:pt idx="7">
                  <c:v>76.5</c:v>
                </c:pt>
                <c:pt idx="8">
                  <c:v>20.18</c:v>
                </c:pt>
                <c:pt idx="9">
                  <c:v>54.1</c:v>
                </c:pt>
                <c:pt idx="10">
                  <c:v>31.49</c:v>
                </c:pt>
              </c:numCache>
            </c:numRef>
          </c:val>
        </c:ser>
        <c:ser>
          <c:idx val="5"/>
          <c:order val="5"/>
          <c:tx>
            <c:strRef>
              <c:f>Sheet1!$G$1</c:f>
              <c:strCache>
                <c:ptCount val="1"/>
                <c:pt idx="0">
                  <c:v>2007</c:v>
                </c:pt>
              </c:strCache>
            </c:strRef>
          </c:tx>
          <c:dPt>
            <c:idx val="0"/>
            <c:spPr>
              <a:gradFill flip="none" rotWithShape="1">
                <a:gsLst>
                  <a:gs pos="0">
                    <a:srgbClr val="7030A0"/>
                  </a:gs>
                  <a:gs pos="50000">
                    <a:srgbClr val="9933FF"/>
                  </a:gs>
                  <a:gs pos="100000">
                    <a:srgbClr val="7030A0"/>
                  </a:gs>
                </a:gsLst>
                <a:lin ang="10800000" scaled="1"/>
                <a:tileRect/>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Sheet1!$G$2:$G$12</c:f>
              <c:numCache>
                <c:formatCode>General</c:formatCode>
                <c:ptCount val="11"/>
                <c:pt idx="0">
                  <c:v>9.58</c:v>
                </c:pt>
                <c:pt idx="1">
                  <c:v>87.38</c:v>
                </c:pt>
                <c:pt idx="2">
                  <c:v>7.46</c:v>
                </c:pt>
                <c:pt idx="3">
                  <c:v>62.25</c:v>
                </c:pt>
                <c:pt idx="4">
                  <c:v>31.12</c:v>
                </c:pt>
                <c:pt idx="6">
                  <c:v>12.59</c:v>
                </c:pt>
                <c:pt idx="7">
                  <c:v>81.010000000000005</c:v>
                </c:pt>
                <c:pt idx="8">
                  <c:v>19.68</c:v>
                </c:pt>
                <c:pt idx="9">
                  <c:v>54.92</c:v>
                </c:pt>
                <c:pt idx="10">
                  <c:v>29.06</c:v>
                </c:pt>
              </c:numCache>
            </c:numRef>
          </c:val>
        </c:ser>
        <c:ser>
          <c:idx val="6"/>
          <c:order val="6"/>
          <c:tx>
            <c:strRef>
              <c:f>Sheet1!$H$1</c:f>
              <c:strCache>
                <c:ptCount val="1"/>
                <c:pt idx="0">
                  <c:v>2008</c:v>
                </c:pt>
              </c:strCache>
            </c:strRef>
          </c:tx>
          <c:spPr>
            <a:ln>
              <a:solidFill>
                <a:srgbClr val="000000"/>
              </a:solidFill>
            </a:ln>
          </c:spPr>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Sheet1!$H$2:$H$12</c:f>
              <c:numCache>
                <c:formatCode>General</c:formatCode>
                <c:ptCount val="11"/>
                <c:pt idx="0">
                  <c:v>10.82</c:v>
                </c:pt>
                <c:pt idx="1">
                  <c:v>87.86999999999999</c:v>
                </c:pt>
                <c:pt idx="2">
                  <c:v>6.72</c:v>
                </c:pt>
                <c:pt idx="3">
                  <c:v>65.099999999999994</c:v>
                </c:pt>
                <c:pt idx="4">
                  <c:v>26.959999999999987</c:v>
                </c:pt>
                <c:pt idx="6">
                  <c:v>13.04</c:v>
                </c:pt>
                <c:pt idx="7">
                  <c:v>80.679999999999978</c:v>
                </c:pt>
                <c:pt idx="8">
                  <c:v>19.079999999999988</c:v>
                </c:pt>
                <c:pt idx="9">
                  <c:v>50.97</c:v>
                </c:pt>
                <c:pt idx="10">
                  <c:v>30.19</c:v>
                </c:pt>
              </c:numCache>
            </c:numRef>
          </c:val>
        </c:ser>
        <c:ser>
          <c:idx val="7"/>
          <c:order val="7"/>
          <c:tx>
            <c:strRef>
              <c:f>Sheet1!$I$1</c:f>
              <c:strCache>
                <c:ptCount val="1"/>
                <c:pt idx="0">
                  <c:v>2009</c:v>
                </c:pt>
              </c:strCache>
            </c:strRef>
          </c:tx>
          <c:spPr>
            <a:ln>
              <a:solidFill>
                <a:srgbClr val="000000"/>
              </a:solidFill>
            </a:ln>
          </c:spPr>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Sheet1!$I$2:$I$12</c:f>
              <c:numCache>
                <c:formatCode>General</c:formatCode>
                <c:ptCount val="11"/>
                <c:pt idx="0">
                  <c:v>9.69</c:v>
                </c:pt>
                <c:pt idx="1">
                  <c:v>88.55</c:v>
                </c:pt>
                <c:pt idx="2">
                  <c:v>6.4300000000000024</c:v>
                </c:pt>
                <c:pt idx="3">
                  <c:v>66.86999999999999</c:v>
                </c:pt>
                <c:pt idx="4">
                  <c:v>23.52</c:v>
                </c:pt>
                <c:pt idx="6">
                  <c:v>8.76</c:v>
                </c:pt>
                <c:pt idx="7">
                  <c:v>86.56</c:v>
                </c:pt>
                <c:pt idx="8">
                  <c:v>16.899999999999999</c:v>
                </c:pt>
                <c:pt idx="9">
                  <c:v>56.82</c:v>
                </c:pt>
                <c:pt idx="10">
                  <c:v>27.09</c:v>
                </c:pt>
              </c:numCache>
            </c:numRef>
          </c:val>
        </c:ser>
        <c:ser>
          <c:idx val="8"/>
          <c:order val="8"/>
          <c:tx>
            <c:strRef>
              <c:f>Sheet1!$J$1</c:f>
              <c:strCache>
                <c:ptCount val="1"/>
                <c:pt idx="0">
                  <c:v>2010</c:v>
                </c:pt>
              </c:strCache>
            </c:strRef>
          </c:tx>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Sheet1!$J$2:$J$12</c:f>
              <c:numCache>
                <c:formatCode>General</c:formatCode>
                <c:ptCount val="11"/>
                <c:pt idx="0">
                  <c:v>10.89</c:v>
                </c:pt>
                <c:pt idx="1">
                  <c:v>88.34</c:v>
                </c:pt>
                <c:pt idx="2">
                  <c:v>5.0199999999999996</c:v>
                </c:pt>
                <c:pt idx="3">
                  <c:v>62.08</c:v>
                </c:pt>
                <c:pt idx="4">
                  <c:v>23.630000000000031</c:v>
                </c:pt>
                <c:pt idx="6">
                  <c:v>7.6099999999999985</c:v>
                </c:pt>
                <c:pt idx="7">
                  <c:v>89.169999999999987</c:v>
                </c:pt>
                <c:pt idx="8">
                  <c:v>14.72</c:v>
                </c:pt>
                <c:pt idx="9">
                  <c:v>59.05</c:v>
                </c:pt>
                <c:pt idx="10">
                  <c:v>23.86</c:v>
                </c:pt>
              </c:numCache>
            </c:numRef>
          </c:val>
        </c:ser>
        <c:ser>
          <c:idx val="9"/>
          <c:order val="9"/>
          <c:tx>
            <c:strRef>
              <c:f>Sheet1!$K$1</c:f>
              <c:strCache>
                <c:ptCount val="1"/>
                <c:pt idx="0">
                  <c:v>2011</c:v>
                </c:pt>
              </c:strCache>
            </c:strRef>
          </c:tx>
          <c:spPr>
            <a:ln>
              <a:solidFill>
                <a:srgbClr val="000000"/>
              </a:solidFill>
            </a:ln>
          </c:spPr>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Sheet1!$K$2:$K$12</c:f>
              <c:numCache>
                <c:formatCode>General</c:formatCode>
                <c:ptCount val="11"/>
                <c:pt idx="0">
                  <c:v>8.94</c:v>
                </c:pt>
                <c:pt idx="1">
                  <c:v>87.9</c:v>
                </c:pt>
                <c:pt idx="2">
                  <c:v>5.78</c:v>
                </c:pt>
                <c:pt idx="3">
                  <c:v>65.64</c:v>
                </c:pt>
                <c:pt idx="4">
                  <c:v>25.89</c:v>
                </c:pt>
                <c:pt idx="6">
                  <c:v>9.18</c:v>
                </c:pt>
                <c:pt idx="7">
                  <c:v>87.7</c:v>
                </c:pt>
                <c:pt idx="8">
                  <c:v>13.28</c:v>
                </c:pt>
                <c:pt idx="9">
                  <c:v>53.77</c:v>
                </c:pt>
                <c:pt idx="10">
                  <c:v>28.85</c:v>
                </c:pt>
              </c:numCache>
            </c:numRef>
          </c:val>
        </c:ser>
        <c:ser>
          <c:idx val="10"/>
          <c:order val="10"/>
          <c:tx>
            <c:strRef>
              <c:f>Sheet1!$L$1</c:f>
              <c:strCache>
                <c:ptCount val="1"/>
                <c:pt idx="0">
                  <c:v>2012</c:v>
                </c:pt>
              </c:strCache>
            </c:strRef>
          </c:tx>
          <c:spPr>
            <a:ln>
              <a:solidFill>
                <a:srgbClr val="000000"/>
              </a:solidFill>
            </a:ln>
          </c:spPr>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8000"/>
                  </a:gs>
                  <a:gs pos="50000">
                    <a:srgbClr val="00FF00"/>
                  </a:gs>
                  <a:gs pos="100000">
                    <a:srgbClr val="008000"/>
                  </a:gs>
                </a:gsLst>
                <a:lin ang="10800000" scaled="1"/>
              </a:gradFill>
              <a:ln>
                <a:solidFill>
                  <a:srgbClr val="000000"/>
                </a:solidFill>
              </a:ln>
            </c:spPr>
          </c:dPt>
          <c:dPt>
            <c:idx val="2"/>
            <c:spPr>
              <a:gradFill>
                <a:gsLst>
                  <a:gs pos="0">
                    <a:srgbClr val="00004C">
                      <a:lumMod val="75000"/>
                      <a:lumOff val="25000"/>
                    </a:srgbClr>
                  </a:gs>
                  <a:gs pos="50000">
                    <a:schemeClr val="bg1">
                      <a:lumMod val="50000"/>
                      <a:lumOff val="50000"/>
                    </a:schemeClr>
                  </a:gs>
                  <a:gs pos="100000">
                    <a:srgbClr val="00004C">
                      <a:lumMod val="75000"/>
                      <a:lumOff val="25000"/>
                    </a:srgbClr>
                  </a:gs>
                </a:gsLst>
                <a:lin ang="10800000" scaled="1"/>
              </a:gradFill>
              <a:ln>
                <a:solidFill>
                  <a:srgbClr val="000000"/>
                </a:solidFill>
              </a:ln>
            </c:spPr>
          </c:dPt>
          <c:dPt>
            <c:idx val="3"/>
            <c:spPr>
              <a:gradFill>
                <a:gsLst>
                  <a:gs pos="0">
                    <a:srgbClr val="CCCC00"/>
                  </a:gs>
                  <a:gs pos="50000">
                    <a:srgbClr val="FFFF00"/>
                  </a:gs>
                  <a:gs pos="100000">
                    <a:srgbClr val="CCCC00"/>
                  </a:gs>
                </a:gsLst>
                <a:lin ang="10800000" scaled="1"/>
              </a:gradFill>
              <a:ln>
                <a:solidFill>
                  <a:srgbClr val="000000"/>
                </a:solidFill>
              </a:ln>
            </c:spPr>
          </c:dPt>
          <c:dPt>
            <c:idx val="4"/>
            <c:spPr>
              <a:gradFill>
                <a:gsLst>
                  <a:gs pos="0">
                    <a:srgbClr val="C00000"/>
                  </a:gs>
                  <a:gs pos="50000">
                    <a:srgbClr val="FF0000"/>
                  </a:gs>
                  <a:gs pos="100000">
                    <a:srgbClr val="C00000"/>
                  </a:gs>
                </a:gsLst>
              </a:gradFill>
              <a:ln>
                <a:solidFill>
                  <a:srgbClr val="000000"/>
                </a:solidFill>
              </a:ln>
            </c:spPr>
          </c:dPt>
          <c:dPt>
            <c:idx val="6"/>
            <c:spPr>
              <a:gradFill>
                <a:gsLst>
                  <a:gs pos="0">
                    <a:srgbClr val="7030A0"/>
                  </a:gs>
                  <a:gs pos="50000">
                    <a:srgbClr val="9933FF"/>
                  </a:gs>
                  <a:gs pos="100000">
                    <a:srgbClr val="7030A0"/>
                  </a:gs>
                </a:gsLst>
              </a:gradFill>
              <a:ln>
                <a:solidFill>
                  <a:srgbClr val="000000"/>
                </a:solidFill>
              </a:ln>
            </c:spPr>
          </c:dPt>
          <c:dPt>
            <c:idx val="7"/>
            <c:spPr>
              <a:gradFill>
                <a:gsLst>
                  <a:gs pos="0">
                    <a:srgbClr val="008000"/>
                  </a:gs>
                  <a:gs pos="50000">
                    <a:srgbClr val="00FF00"/>
                  </a:gs>
                  <a:gs pos="100000">
                    <a:srgbClr val="008000"/>
                  </a:gs>
                </a:gsLst>
                <a:lin ang="10800000" scaled="1"/>
              </a:gradFill>
              <a:ln>
                <a:solidFill>
                  <a:srgbClr val="000000"/>
                </a:solidFill>
              </a:ln>
            </c:spPr>
          </c:dPt>
          <c:dPt>
            <c:idx val="8"/>
            <c:spPr>
              <a:gradFill>
                <a:gsLst>
                  <a:gs pos="0">
                    <a:srgbClr val="00004C">
                      <a:lumMod val="75000"/>
                      <a:lumOff val="25000"/>
                    </a:srgbClr>
                  </a:gs>
                  <a:gs pos="50000">
                    <a:schemeClr val="bg1">
                      <a:lumMod val="50000"/>
                      <a:lumOff val="50000"/>
                    </a:schemeClr>
                  </a:gs>
                  <a:gs pos="100000">
                    <a:srgbClr val="00004C">
                      <a:lumMod val="75000"/>
                      <a:lumOff val="25000"/>
                    </a:srgbClr>
                  </a:gs>
                </a:gsLst>
              </a:gradFill>
              <a:ln>
                <a:solidFill>
                  <a:srgbClr val="000000"/>
                </a:solidFill>
              </a:ln>
            </c:spPr>
          </c:dPt>
          <c:dPt>
            <c:idx val="9"/>
            <c:spPr>
              <a:gradFill>
                <a:gsLst>
                  <a:gs pos="0">
                    <a:srgbClr val="CCCC00"/>
                  </a:gs>
                  <a:gs pos="50000">
                    <a:srgbClr val="FFFF00"/>
                  </a:gs>
                  <a:gs pos="100000">
                    <a:srgbClr val="CCCC00"/>
                  </a:gs>
                </a:gsLst>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Sheet1!$L$2:$L$12</c:f>
              <c:numCache>
                <c:formatCode>General</c:formatCode>
                <c:ptCount val="11"/>
                <c:pt idx="0">
                  <c:v>9.74</c:v>
                </c:pt>
                <c:pt idx="1">
                  <c:v>87.2</c:v>
                </c:pt>
                <c:pt idx="2">
                  <c:v>5.84</c:v>
                </c:pt>
                <c:pt idx="3">
                  <c:v>68.98</c:v>
                </c:pt>
                <c:pt idx="4">
                  <c:v>22.110000000000031</c:v>
                </c:pt>
                <c:pt idx="6">
                  <c:v>9.5400000000000009</c:v>
                </c:pt>
                <c:pt idx="7">
                  <c:v>86.149999999999991</c:v>
                </c:pt>
                <c:pt idx="8">
                  <c:v>14.15</c:v>
                </c:pt>
                <c:pt idx="9">
                  <c:v>65.23</c:v>
                </c:pt>
                <c:pt idx="10">
                  <c:v>21.23</c:v>
                </c:pt>
              </c:numCache>
            </c:numRef>
          </c:val>
        </c:ser>
        <c:gapWidth val="0"/>
        <c:axId val="185237504"/>
        <c:axId val="185239040"/>
      </c:barChart>
      <c:catAx>
        <c:axId val="185237504"/>
        <c:scaling>
          <c:orientation val="minMax"/>
        </c:scaling>
        <c:axPos val="b"/>
        <c:numFmt formatCode="General" sourceLinked="1"/>
        <c:tickLblPos val="nextTo"/>
        <c:txPr>
          <a:bodyPr rot="0"/>
          <a:lstStyle/>
          <a:p>
            <a:pPr>
              <a:defRPr sz="1200" b="1"/>
            </a:pPr>
            <a:endParaRPr lang="en-US"/>
          </a:p>
        </c:txPr>
        <c:crossAx val="185239040"/>
        <c:crosses val="autoZero"/>
        <c:auto val="1"/>
        <c:lblAlgn val="ctr"/>
        <c:lblOffset val="100"/>
        <c:tickLblSkip val="1"/>
      </c:catAx>
      <c:valAx>
        <c:axId val="185239040"/>
        <c:scaling>
          <c:orientation val="minMax"/>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title>
        <c:numFmt formatCode="General" sourceLinked="1"/>
        <c:tickLblPos val="nextTo"/>
        <c:txPr>
          <a:bodyPr/>
          <a:lstStyle/>
          <a:p>
            <a:pPr>
              <a:defRPr sz="1500" b="1"/>
            </a:pPr>
            <a:endParaRPr lang="en-US"/>
          </a:p>
        </c:txPr>
        <c:crossAx val="185237504"/>
        <c:crosses val="autoZero"/>
        <c:crossBetween val="between"/>
        <c:majorUnit val="20"/>
      </c:valAx>
      <c:spPr>
        <a:solidFill>
          <a:schemeClr val="bg2"/>
        </a:solidFill>
        <a:ln>
          <a:solidFill>
            <a:schemeClr val="tx1"/>
          </a:solidFill>
        </a:ln>
      </c:spPr>
    </c:plotArea>
    <c:plotVisOnly val="1"/>
  </c:chart>
  <c:txPr>
    <a:bodyPr/>
    <a:lstStyle/>
    <a:p>
      <a:pPr>
        <a:defRPr sz="1800"/>
      </a:pPr>
      <a:endParaRPr lang="en-US"/>
    </a:p>
  </c:txPr>
  <c:externalData r:id="rId1"/>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7785160151443831"/>
          <c:h val="0.78633985267972029"/>
        </c:manualLayout>
      </c:layout>
      <c:barChart>
        <c:barDir val="col"/>
        <c:grouping val="clustered"/>
        <c:ser>
          <c:idx val="0"/>
          <c:order val="0"/>
          <c:tx>
            <c:strRef>
              <c:f>Sheet1!$B$1</c:f>
              <c:strCache>
                <c:ptCount val="1"/>
                <c:pt idx="0">
                  <c:v>2002 (N = 732)</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cat>
            <c:strRef>
              <c:f>Sheet1!$A$2:$A$6</c:f>
              <c:strCache>
                <c:ptCount val="5"/>
                <c:pt idx="0">
                  <c:v>Cyclosporine</c:v>
                </c:pt>
                <c:pt idx="1">
                  <c:v>Tacrolimus</c:v>
                </c:pt>
                <c:pt idx="2">
                  <c:v>Sirolimus/
Everolimus</c:v>
                </c:pt>
                <c:pt idx="3">
                  <c:v>MMF/
MPA</c:v>
                </c:pt>
                <c:pt idx="4">
                  <c:v>Azathioprine</c:v>
                </c:pt>
              </c:strCache>
            </c:strRef>
          </c:cat>
          <c:val>
            <c:numRef>
              <c:f>Sheet1!$B$2:$B$6</c:f>
              <c:numCache>
                <c:formatCode>General</c:formatCode>
                <c:ptCount val="5"/>
                <c:pt idx="0">
                  <c:v>34.153000000000006</c:v>
                </c:pt>
                <c:pt idx="1">
                  <c:v>67.213099999999997</c:v>
                </c:pt>
                <c:pt idx="2">
                  <c:v>10.792300000000001</c:v>
                </c:pt>
                <c:pt idx="3">
                  <c:v>52.595600000000012</c:v>
                </c:pt>
                <c:pt idx="4">
                  <c:v>40.3005</c:v>
                </c:pt>
              </c:numCache>
            </c:numRef>
          </c:val>
        </c:ser>
        <c:ser>
          <c:idx val="1"/>
          <c:order val="1"/>
          <c:tx>
            <c:strRef>
              <c:f>Sheet1!$C$1</c:f>
              <c:strCache>
                <c:ptCount val="1"/>
                <c:pt idx="0">
                  <c:v>2006 (N = 1,099)</c:v>
                </c:pt>
              </c:strCache>
            </c:strRef>
          </c:tx>
          <c:spPr>
            <a:gradFill>
              <a:gsLst>
                <a:gs pos="0">
                  <a:srgbClr val="C00000"/>
                </a:gs>
                <a:gs pos="50000">
                  <a:srgbClr val="FF0000"/>
                </a:gs>
                <a:gs pos="100000">
                  <a:srgbClr val="C00000"/>
                </a:gs>
              </a:gsLst>
              <a:lin ang="10800000" scaled="1"/>
            </a:gradFill>
            <a:ln>
              <a:solidFill>
                <a:schemeClr val="bg2"/>
              </a:solidFill>
            </a:ln>
          </c:spPr>
          <c:cat>
            <c:strRef>
              <c:f>Sheet1!$A$2:$A$6</c:f>
              <c:strCache>
                <c:ptCount val="5"/>
                <c:pt idx="0">
                  <c:v>Cyclosporine</c:v>
                </c:pt>
                <c:pt idx="1">
                  <c:v>Tacrolimus</c:v>
                </c:pt>
                <c:pt idx="2">
                  <c:v>Sirolimus/
Everolimus</c:v>
                </c:pt>
                <c:pt idx="3">
                  <c:v>MMF/
MPA</c:v>
                </c:pt>
                <c:pt idx="4">
                  <c:v>Azathioprine</c:v>
                </c:pt>
              </c:strCache>
            </c:strRef>
          </c:cat>
          <c:val>
            <c:numRef>
              <c:f>Sheet1!$C$2:$C$6</c:f>
              <c:numCache>
                <c:formatCode>General</c:formatCode>
                <c:ptCount val="5"/>
                <c:pt idx="0">
                  <c:v>14.8317</c:v>
                </c:pt>
                <c:pt idx="1">
                  <c:v>83.894400000000005</c:v>
                </c:pt>
                <c:pt idx="2">
                  <c:v>7.6433</c:v>
                </c:pt>
                <c:pt idx="3">
                  <c:v>59.872600000000006</c:v>
                </c:pt>
                <c:pt idx="4">
                  <c:v>32.302100000000003</c:v>
                </c:pt>
              </c:numCache>
            </c:numRef>
          </c:val>
        </c:ser>
        <c:ser>
          <c:idx val="2"/>
          <c:order val="2"/>
          <c:tx>
            <c:strRef>
              <c:f>Sheet1!$D$1</c:f>
              <c:strCache>
                <c:ptCount val="1"/>
                <c:pt idx="0">
                  <c:v>7/2011-6/2012 (N = 1,492)</c:v>
                </c:pt>
              </c:strCache>
            </c:strRef>
          </c:tx>
          <c:spPr>
            <a:gradFill>
              <a:gsLst>
                <a:gs pos="0">
                  <a:srgbClr val="B8B400"/>
                </a:gs>
                <a:gs pos="50000">
                  <a:srgbClr val="FFFF00"/>
                </a:gs>
                <a:gs pos="100000">
                  <a:srgbClr val="B8B400"/>
                </a:gs>
              </a:gsLst>
              <a:lin ang="10800000" scaled="1"/>
            </a:gradFill>
            <a:ln>
              <a:solidFill>
                <a:srgbClr val="000000"/>
              </a:solidFill>
            </a:ln>
          </c:spPr>
          <c:cat>
            <c:strRef>
              <c:f>Sheet1!$A$2:$A$6</c:f>
              <c:strCache>
                <c:ptCount val="5"/>
                <c:pt idx="0">
                  <c:v>Cyclosporine</c:v>
                </c:pt>
                <c:pt idx="1">
                  <c:v>Tacrolimus</c:v>
                </c:pt>
                <c:pt idx="2">
                  <c:v>Sirolimus/
Everolimus</c:v>
                </c:pt>
                <c:pt idx="3">
                  <c:v>MMF/
MPA</c:v>
                </c:pt>
                <c:pt idx="4">
                  <c:v>Azathioprine</c:v>
                </c:pt>
              </c:strCache>
            </c:strRef>
          </c:cat>
          <c:val>
            <c:numRef>
              <c:f>Sheet1!$D$2:$D$6</c:f>
              <c:numCache>
                <c:formatCode>General</c:formatCode>
                <c:ptCount val="5"/>
                <c:pt idx="0">
                  <c:v>9.3834000000000248</c:v>
                </c:pt>
                <c:pt idx="1">
                  <c:v>86.729200000000006</c:v>
                </c:pt>
                <c:pt idx="2">
                  <c:v>6.3672999999999975</c:v>
                </c:pt>
                <c:pt idx="3">
                  <c:v>68.498700000000014</c:v>
                </c:pt>
                <c:pt idx="4">
                  <c:v>23.726499999999845</c:v>
                </c:pt>
              </c:numCache>
            </c:numRef>
          </c:val>
        </c:ser>
        <c:gapWidth val="35"/>
        <c:axId val="185711616"/>
        <c:axId val="185721600"/>
      </c:barChart>
      <c:catAx>
        <c:axId val="185711616"/>
        <c:scaling>
          <c:orientation val="minMax"/>
        </c:scaling>
        <c:axPos val="b"/>
        <c:numFmt formatCode="General" sourceLinked="1"/>
        <c:tickLblPos val="nextTo"/>
        <c:txPr>
          <a:bodyPr rot="0"/>
          <a:lstStyle/>
          <a:p>
            <a:pPr>
              <a:defRPr sz="1500" b="1"/>
            </a:pPr>
            <a:endParaRPr lang="en-US"/>
          </a:p>
        </c:txPr>
        <c:crossAx val="185721600"/>
        <c:crosses val="autoZero"/>
        <c:auto val="1"/>
        <c:lblAlgn val="ctr"/>
        <c:lblOffset val="100"/>
        <c:tickLblSkip val="1"/>
      </c:catAx>
      <c:valAx>
        <c:axId val="185721600"/>
        <c:scaling>
          <c:orientation val="minMax"/>
          <c:max val="100"/>
          <c:min val="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2802359882005903E-2"/>
              <c:y val="0.24896939293878853"/>
            </c:manualLayout>
          </c:layout>
        </c:title>
        <c:numFmt formatCode="General" sourceLinked="1"/>
        <c:tickLblPos val="nextTo"/>
        <c:txPr>
          <a:bodyPr/>
          <a:lstStyle/>
          <a:p>
            <a:pPr>
              <a:defRPr sz="1500" b="1"/>
            </a:pPr>
            <a:endParaRPr lang="en-US"/>
          </a:p>
        </c:txPr>
        <c:crossAx val="185711616"/>
        <c:crosses val="autoZero"/>
        <c:crossBetween val="between"/>
        <c:majorUnit val="20"/>
      </c:valAx>
      <c:spPr>
        <a:solidFill>
          <a:schemeClr val="bg2"/>
        </a:solidFill>
        <a:ln>
          <a:solidFill>
            <a:schemeClr val="tx1"/>
          </a:solidFill>
        </a:ln>
      </c:spPr>
    </c:plotArea>
    <c:legend>
      <c:legendPos val="r"/>
      <c:layout>
        <c:manualLayout>
          <c:xMode val="edge"/>
          <c:yMode val="edge"/>
          <c:x val="0.24629932873435351"/>
          <c:y val="1.63739310811955E-2"/>
          <c:w val="0.70818433094093258"/>
          <c:h val="9.8862501058335467E-2"/>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7785160151443753"/>
          <c:h val="0.68956565913131829"/>
        </c:manualLayout>
      </c:layout>
      <c:barChart>
        <c:barDir val="col"/>
        <c:grouping val="stacked"/>
        <c:ser>
          <c:idx val="0"/>
          <c:order val="0"/>
          <c:tx>
            <c:strRef>
              <c:f>Sheet1!$B$1</c:f>
              <c:strCache>
                <c:ptCount val="1"/>
                <c:pt idx="0">
                  <c:v>%</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dPt>
            <c:idx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
            <c:spPr>
              <a:gradFill flip="none" rotWithShape="1">
                <a:gsLst>
                  <a:gs pos="0">
                    <a:srgbClr val="008080"/>
                  </a:gs>
                  <a:gs pos="50000">
                    <a:srgbClr val="66FFFF"/>
                  </a:gs>
                  <a:gs pos="100000">
                    <a:srgbClr val="008080"/>
                  </a:gs>
                </a:gsLst>
                <a:lin ang="10800000" scaled="1"/>
                <a:tileRect/>
              </a:gradFill>
              <a:ln>
                <a:solidFill>
                  <a:schemeClr val="bg2"/>
                </a:solidFill>
              </a:ln>
            </c:spPr>
          </c:dPt>
          <c:dPt>
            <c:idx val="4"/>
            <c:spPr>
              <a:gradFill flip="none" rotWithShape="1">
                <a:gsLst>
                  <a:gs pos="0">
                    <a:srgbClr val="C00000"/>
                  </a:gs>
                  <a:gs pos="50000">
                    <a:srgbClr val="FF0000"/>
                  </a:gs>
                  <a:gs pos="100000">
                    <a:srgbClr val="C00000"/>
                  </a:gs>
                </a:gsLst>
                <a:lin ang="10800000" scaled="1"/>
                <a:tileRect/>
              </a:gradFill>
              <a:ln>
                <a:solidFill>
                  <a:schemeClr val="bg2"/>
                </a:solidFill>
              </a:ln>
            </c:spPr>
          </c:dPt>
          <c:dPt>
            <c:idx val="6"/>
            <c:spPr>
              <a:gradFill flip="none" rotWithShape="1">
                <a:gsLst>
                  <a:gs pos="0">
                    <a:srgbClr val="008080"/>
                  </a:gs>
                  <a:gs pos="50000">
                    <a:srgbClr val="66FFFF"/>
                  </a:gs>
                  <a:gs pos="100000">
                    <a:srgbClr val="008080"/>
                  </a:gs>
                </a:gsLst>
                <a:lin ang="10800000" scaled="1"/>
                <a:tileRect/>
              </a:gradFill>
              <a:ln>
                <a:solidFill>
                  <a:schemeClr val="bg2"/>
                </a:solidFill>
              </a:ln>
            </c:spPr>
          </c:dPt>
          <c:cat>
            <c:strRef>
              <c:f>Sheet1!$A$2:$A$8</c:f>
              <c:strCache>
                <c:ptCount val="7"/>
                <c:pt idx="0">
                  <c:v>Calcineurin Inhibitor</c:v>
                </c:pt>
                <c:pt idx="1">
                  <c:v>CellCycle</c:v>
                </c:pt>
                <c:pt idx="2">
                  <c:v>Sirolimus/
Everolimus</c:v>
                </c:pt>
                <c:pt idx="4">
                  <c:v>Calcineurin Inhibitor</c:v>
                </c:pt>
                <c:pt idx="5">
                  <c:v>CellCycle</c:v>
                </c:pt>
                <c:pt idx="6">
                  <c:v>Sirolimus/
Everolimus</c:v>
                </c:pt>
              </c:strCache>
            </c:strRef>
          </c:cat>
          <c:val>
            <c:numRef>
              <c:f>Sheet1!$B$2:$B$8</c:f>
              <c:numCache>
                <c:formatCode>General</c:formatCode>
                <c:ptCount val="7"/>
                <c:pt idx="0">
                  <c:v>14.149100000000001</c:v>
                </c:pt>
                <c:pt idx="1">
                  <c:v>28.9711</c:v>
                </c:pt>
                <c:pt idx="2">
                  <c:v>7.7120999999999995</c:v>
                </c:pt>
                <c:pt idx="4">
                  <c:v>17.495799999999754</c:v>
                </c:pt>
                <c:pt idx="5">
                  <c:v>29.326899999999988</c:v>
                </c:pt>
                <c:pt idx="6">
                  <c:v>16.5761</c:v>
                </c:pt>
              </c:numCache>
            </c:numRef>
          </c:val>
        </c:ser>
        <c:ser>
          <c:idx val="1"/>
          <c:order val="1"/>
          <c:tx>
            <c:strRef>
              <c:f>Sheet1!$C$1</c:f>
              <c:strCache>
                <c:ptCount val="1"/>
                <c:pt idx="0">
                  <c:v>%2</c:v>
                </c:pt>
              </c:strCache>
            </c:strRef>
          </c:tx>
          <c:spPr>
            <a:gradFill>
              <a:gsLst>
                <a:gs pos="0">
                  <a:srgbClr val="00B050"/>
                </a:gs>
                <a:gs pos="50000">
                  <a:srgbClr val="00FF00"/>
                </a:gs>
                <a:gs pos="100000">
                  <a:srgbClr val="00B050"/>
                </a:gs>
              </a:gsLst>
              <a:lin ang="10800000" scaled="1"/>
            </a:gradFill>
            <a:ln>
              <a:solidFill>
                <a:schemeClr val="bg2"/>
              </a:solidFill>
            </a:ln>
          </c:spPr>
          <c:dPt>
            <c:idx val="1"/>
            <c:spPr>
              <a:gradFill>
                <a:gsLst>
                  <a:gs pos="0">
                    <a:srgbClr val="CCCC00"/>
                  </a:gs>
                  <a:gs pos="50000">
                    <a:srgbClr val="FFFF00"/>
                  </a:gs>
                  <a:gs pos="100000">
                    <a:srgbClr val="CCCC00"/>
                  </a:gs>
                </a:gsLst>
                <a:lin ang="10800000" scaled="1"/>
              </a:gradFill>
              <a:ln>
                <a:solidFill>
                  <a:schemeClr val="bg2"/>
                </a:solidFill>
              </a:ln>
            </c:spPr>
          </c:dPt>
          <c:dPt>
            <c:idx val="5"/>
            <c:spPr>
              <a:gradFill>
                <a:gsLst>
                  <a:gs pos="0">
                    <a:srgbClr val="CCCC00"/>
                  </a:gs>
                  <a:gs pos="50000">
                    <a:srgbClr val="FFFF00"/>
                  </a:gs>
                  <a:gs pos="100000">
                    <a:srgbClr val="CCCC00"/>
                  </a:gs>
                </a:gsLst>
                <a:lin ang="10800000" scaled="1"/>
              </a:gradFill>
              <a:ln>
                <a:solidFill>
                  <a:schemeClr val="bg2"/>
                </a:solidFill>
              </a:ln>
            </c:spPr>
          </c:dPt>
          <c:cat>
            <c:strRef>
              <c:f>Sheet1!$A$2:$A$8</c:f>
              <c:strCache>
                <c:ptCount val="7"/>
                <c:pt idx="0">
                  <c:v>Calcineurin Inhibitor</c:v>
                </c:pt>
                <c:pt idx="1">
                  <c:v>CellCycle</c:v>
                </c:pt>
                <c:pt idx="2">
                  <c:v>Sirolimus/
Everolimus</c:v>
                </c:pt>
                <c:pt idx="4">
                  <c:v>Calcineurin Inhibitor</c:v>
                </c:pt>
                <c:pt idx="5">
                  <c:v>CellCycle</c:v>
                </c:pt>
                <c:pt idx="6">
                  <c:v>Sirolimus/
Everolimus</c:v>
                </c:pt>
              </c:strCache>
            </c:strRef>
          </c:cat>
          <c:val>
            <c:numRef>
              <c:f>Sheet1!$C$2:$C$8</c:f>
              <c:numCache>
                <c:formatCode>General</c:formatCode>
                <c:ptCount val="7"/>
                <c:pt idx="0">
                  <c:v>83.026399999999981</c:v>
                </c:pt>
                <c:pt idx="1">
                  <c:v>60.341799999999999</c:v>
                </c:pt>
                <c:pt idx="4">
                  <c:v>77.863699999999994</c:v>
                </c:pt>
                <c:pt idx="5">
                  <c:v>53.051799999999993</c:v>
                </c:pt>
              </c:numCache>
            </c:numRef>
          </c:val>
        </c:ser>
        <c:gapWidth val="35"/>
        <c:overlap val="100"/>
        <c:axId val="185803136"/>
        <c:axId val="185804672"/>
      </c:barChart>
      <c:catAx>
        <c:axId val="185803136"/>
        <c:scaling>
          <c:orientation val="minMax"/>
        </c:scaling>
        <c:axPos val="b"/>
        <c:numFmt formatCode="General" sourceLinked="1"/>
        <c:tickLblPos val="nextTo"/>
        <c:txPr>
          <a:bodyPr rot="0"/>
          <a:lstStyle/>
          <a:p>
            <a:pPr>
              <a:defRPr sz="1500" b="1"/>
            </a:pPr>
            <a:endParaRPr lang="en-US"/>
          </a:p>
        </c:txPr>
        <c:crossAx val="185804672"/>
        <c:crosses val="autoZero"/>
        <c:auto val="1"/>
        <c:lblAlgn val="ctr"/>
        <c:lblOffset val="100"/>
        <c:tickLblSkip val="1"/>
      </c:catAx>
      <c:valAx>
        <c:axId val="185804672"/>
        <c:scaling>
          <c:orientation val="minMax"/>
          <c:max val="10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74E-2"/>
              <c:y val="0.21671132842265844"/>
            </c:manualLayout>
          </c:layout>
        </c:title>
        <c:numFmt formatCode="General" sourceLinked="1"/>
        <c:tickLblPos val="nextTo"/>
        <c:txPr>
          <a:bodyPr/>
          <a:lstStyle/>
          <a:p>
            <a:pPr>
              <a:defRPr sz="1500" b="1"/>
            </a:pPr>
            <a:endParaRPr lang="en-US"/>
          </a:p>
        </c:txPr>
        <c:crossAx val="185803136"/>
        <c:crosses val="autoZero"/>
        <c:crossBetween val="between"/>
        <c:majorUnit val="20"/>
      </c:valAx>
      <c:spPr>
        <a:solidFill>
          <a:schemeClr val="bg2"/>
        </a:solidFill>
        <a:ln>
          <a:solidFill>
            <a:schemeClr val="tx1"/>
          </a:solidFill>
        </a:ln>
      </c:spPr>
    </c:plotArea>
    <c:plotVisOnly val="1"/>
    <c:dispBlanksAs val="gap"/>
  </c:chart>
  <c:txPr>
    <a:bodyPr/>
    <a:lstStyle/>
    <a:p>
      <a:pPr>
        <a:defRPr sz="1800"/>
      </a:pPr>
      <a:endParaRPr lang="en-US"/>
    </a:p>
  </c:txPr>
  <c:externalData r:id="rId1"/>
  <c:userShapes r:id="rId2"/>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613E-2"/>
          <c:w val="0.89292662330252193"/>
          <c:h val="0.8728787026621867"/>
        </c:manualLayout>
      </c:layout>
      <c:barChart>
        <c:barDir val="col"/>
        <c:grouping val="percentStacked"/>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1.4492753623188421E-3"/>
                  <c:y val="7.4896419197602218E-2"/>
                </c:manualLayout>
              </c:layout>
              <c:dLblPos val="ctr"/>
              <c:showCatName val="1"/>
            </c:dLbl>
            <c:dLbl>
              <c:idx val="1"/>
              <c:layout>
                <c:manualLayout>
                  <c:x val="4.3478260869565313E-3"/>
                  <c:y val="7.9416947881516875E-2"/>
                </c:manualLayout>
              </c:layout>
              <c:dLblPos val="ctr"/>
              <c:showCatName val="1"/>
            </c:dLbl>
            <c:dLbl>
              <c:idx val="2"/>
              <c:layout>
                <c:manualLayout>
                  <c:x val="0"/>
                  <c:y val="0.23129209484408195"/>
                </c:manualLayout>
              </c:layout>
              <c:dLblPos val="ctr"/>
              <c:showCatName val="1"/>
            </c:dLbl>
            <c:txPr>
              <a:bodyPr/>
              <a:lstStyle/>
              <a:p>
                <a:pPr>
                  <a:defRPr sz="1500" b="1"/>
                </a:pPr>
                <a:endParaRPr lang="en-US"/>
              </a:p>
            </c:txPr>
            <c:dLblPos val="inBase"/>
            <c:showCatName val="1"/>
          </c:dLbls>
          <c:cat>
            <c:strRef>
              <c:f>Sheet1!$B$1:$D$1</c:f>
              <c:strCache>
                <c:ptCount val="3"/>
                <c:pt idx="0">
                  <c:v>Year 1 (N = 11,294)</c:v>
                </c:pt>
                <c:pt idx="1">
                  <c:v>Year 5 (N = 4,784)</c:v>
                </c:pt>
                <c:pt idx="2">
                  <c:v>Column2</c:v>
                </c:pt>
              </c:strCache>
            </c:strRef>
          </c:cat>
          <c:val>
            <c:numRef>
              <c:f>Sheet1!$B$2:$D$2</c:f>
              <c:numCache>
                <c:formatCode>General</c:formatCode>
                <c:ptCount val="3"/>
                <c:pt idx="0">
                  <c:v>5.0114999999999998</c:v>
                </c:pt>
                <c:pt idx="1">
                  <c:v>5.9992000000000134</c:v>
                </c:pt>
              </c:numCache>
            </c:numRef>
          </c:val>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Year 1 (N = 11,294)</c:v>
                </c:pt>
                <c:pt idx="1">
                  <c:v>Year 5 (N = 4,784)</c:v>
                </c:pt>
                <c:pt idx="2">
                  <c:v>Column2</c:v>
                </c:pt>
              </c:strCache>
            </c:strRef>
          </c:cat>
          <c:val>
            <c:numRef>
              <c:f>Sheet1!$B$3:$D$3</c:f>
              <c:numCache>
                <c:formatCode>General</c:formatCode>
                <c:ptCount val="3"/>
                <c:pt idx="0">
                  <c:v>7.0303000000000004</c:v>
                </c:pt>
                <c:pt idx="1">
                  <c:v>7.5460000000000003</c:v>
                </c:pt>
              </c:numCache>
            </c:numRef>
          </c:val>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Sheet1!$B$1:$D$1</c:f>
              <c:strCache>
                <c:ptCount val="3"/>
                <c:pt idx="0">
                  <c:v>Year 1 (N = 11,294)</c:v>
                </c:pt>
                <c:pt idx="1">
                  <c:v>Year 5 (N = 4,784)</c:v>
                </c:pt>
                <c:pt idx="2">
                  <c:v>Column2</c:v>
                </c:pt>
              </c:strCache>
            </c:strRef>
          </c:cat>
          <c:val>
            <c:numRef>
              <c:f>Sheet1!$B$4:$D$4</c:f>
              <c:numCache>
                <c:formatCode>General</c:formatCode>
                <c:ptCount val="3"/>
                <c:pt idx="0">
                  <c:v>21.790299999999849</c:v>
                </c:pt>
                <c:pt idx="1">
                  <c:v>19.857900000000154</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cat>
            <c:strRef>
              <c:f>Sheet1!$B$1:$D$1</c:f>
              <c:strCache>
                <c:ptCount val="3"/>
                <c:pt idx="0">
                  <c:v>Year 1 (N = 11,294)</c:v>
                </c:pt>
                <c:pt idx="1">
                  <c:v>Year 5 (N = 4,784)</c:v>
                </c:pt>
                <c:pt idx="2">
                  <c:v>Column2</c:v>
                </c:pt>
              </c:strCache>
            </c:strRef>
          </c:cat>
          <c:val>
            <c:numRef>
              <c:f>Sheet1!$B$5:$D$5</c:f>
              <c:numCache>
                <c:formatCode>General</c:formatCode>
                <c:ptCount val="3"/>
                <c:pt idx="0">
                  <c:v>48.193700000000113</c:v>
                </c:pt>
                <c:pt idx="1">
                  <c:v>38.440600000000003</c:v>
                </c:pt>
              </c:numCache>
            </c:numRef>
          </c:val>
        </c:ser>
        <c:ser>
          <c:idx val="4"/>
          <c:order val="4"/>
          <c:tx>
            <c:strRef>
              <c:f>Sheet1!$A$6</c:f>
              <c:strCache>
                <c:ptCount val="1"/>
                <c:pt idx="0">
                  <c:v>Tacrolimus Alone</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cat>
            <c:strRef>
              <c:f>Sheet1!$B$1:$D$1</c:f>
              <c:strCache>
                <c:ptCount val="3"/>
                <c:pt idx="0">
                  <c:v>Year 1 (N = 11,294)</c:v>
                </c:pt>
                <c:pt idx="1">
                  <c:v>Year 5 (N = 4,784)</c:v>
                </c:pt>
                <c:pt idx="2">
                  <c:v>Column2</c:v>
                </c:pt>
              </c:strCache>
            </c:strRef>
          </c:cat>
          <c:val>
            <c:numRef>
              <c:f>Sheet1!$B$6:$D$6</c:f>
              <c:numCache>
                <c:formatCode>General</c:formatCode>
                <c:ptCount val="3"/>
                <c:pt idx="0">
                  <c:v>6.6318000000000001</c:v>
                </c:pt>
                <c:pt idx="1">
                  <c:v>8.3612000000000002</c:v>
                </c:pt>
              </c:numCache>
            </c:numRef>
          </c:val>
        </c:ser>
        <c:ser>
          <c:idx val="5"/>
          <c:order val="5"/>
          <c:tx>
            <c:strRef>
              <c:f>Sheet1!$A$7</c:f>
              <c:strCache>
                <c:ptCount val="1"/>
                <c:pt idx="0">
                  <c:v>Sirolimus/Everolimus + Calcineurin</c:v>
                </c:pt>
              </c:strCache>
            </c:strRef>
          </c:tx>
          <c:spPr>
            <a:gradFill>
              <a:gsLst>
                <a:gs pos="0">
                  <a:srgbClr val="008080"/>
                </a:gs>
                <a:gs pos="50000">
                  <a:srgbClr val="66FFFF"/>
                </a:gs>
                <a:gs pos="100000">
                  <a:srgbClr val="008080"/>
                </a:gs>
              </a:gsLst>
              <a:lin ang="10800000" scaled="1"/>
            </a:gradFill>
            <a:ln>
              <a:solidFill>
                <a:srgbClr val="000000"/>
              </a:solidFill>
            </a:ln>
          </c:spPr>
          <c:cat>
            <c:strRef>
              <c:f>Sheet1!$B$1:$D$1</c:f>
              <c:strCache>
                <c:ptCount val="3"/>
                <c:pt idx="0">
                  <c:v>Year 1 (N = 11,294)</c:v>
                </c:pt>
                <c:pt idx="1">
                  <c:v>Year 5 (N = 4,784)</c:v>
                </c:pt>
                <c:pt idx="2">
                  <c:v>Column2</c:v>
                </c:pt>
              </c:strCache>
            </c:strRef>
          </c:cat>
          <c:val>
            <c:numRef>
              <c:f>Sheet1!$B$7:$D$7</c:f>
              <c:numCache>
                <c:formatCode>General</c:formatCode>
                <c:ptCount val="3"/>
                <c:pt idx="0">
                  <c:v>1.6292</c:v>
                </c:pt>
                <c:pt idx="1">
                  <c:v>6.2709000000000001</c:v>
                </c:pt>
              </c:numCache>
            </c:numRef>
          </c:val>
        </c:ser>
        <c:ser>
          <c:idx val="6"/>
          <c:order val="6"/>
          <c:tx>
            <c:strRef>
              <c:f>Sheet1!$A$8</c:f>
              <c:strCache>
                <c:ptCount val="1"/>
                <c:pt idx="0">
                  <c:v>Sirolimus/Everolimus + Cellcycle</c:v>
                </c:pt>
              </c:strCache>
            </c:strRef>
          </c:tx>
          <c:spPr>
            <a:gradFill>
              <a:gsLst>
                <a:gs pos="0">
                  <a:srgbClr val="7030A0"/>
                </a:gs>
                <a:gs pos="50000">
                  <a:srgbClr val="9933FF"/>
                </a:gs>
                <a:gs pos="100000">
                  <a:srgbClr val="7030A0"/>
                </a:gs>
              </a:gsLst>
              <a:lin ang="10800000" scaled="1"/>
            </a:gradFill>
            <a:ln>
              <a:solidFill>
                <a:srgbClr val="000000"/>
              </a:solidFill>
            </a:ln>
          </c:spPr>
          <c:cat>
            <c:strRef>
              <c:f>Sheet1!$B$1:$D$1</c:f>
              <c:strCache>
                <c:ptCount val="3"/>
                <c:pt idx="0">
                  <c:v>Year 1 (N = 11,294)</c:v>
                </c:pt>
                <c:pt idx="1">
                  <c:v>Year 5 (N = 4,784)</c:v>
                </c:pt>
                <c:pt idx="2">
                  <c:v>Column2</c:v>
                </c:pt>
              </c:strCache>
            </c:strRef>
          </c:cat>
          <c:val>
            <c:numRef>
              <c:f>Sheet1!$B$8:$D$8</c:f>
              <c:numCache>
                <c:formatCode>General</c:formatCode>
                <c:ptCount val="3"/>
                <c:pt idx="0">
                  <c:v>0.50470000000000004</c:v>
                </c:pt>
                <c:pt idx="1">
                  <c:v>3.1981999999999999</c:v>
                </c:pt>
              </c:numCache>
            </c:numRef>
          </c:val>
        </c:ser>
        <c:ser>
          <c:idx val="7"/>
          <c:order val="7"/>
          <c:tx>
            <c:strRef>
              <c:f>Sheet1!$A$9</c:f>
              <c:strCache>
                <c:ptCount val="1"/>
                <c:pt idx="0">
                  <c:v>Sirolimus/Everolimus + Calcineurin + Cellcycle</c:v>
                </c:pt>
              </c:strCache>
            </c:strRef>
          </c:tx>
          <c:spPr>
            <a:gradFill>
              <a:gsLst>
                <a:gs pos="0">
                  <a:srgbClr val="CAE2B8">
                    <a:lumMod val="10000"/>
                  </a:srgbClr>
                </a:gs>
                <a:gs pos="50000">
                  <a:srgbClr val="008080"/>
                </a:gs>
                <a:gs pos="100000">
                  <a:srgbClr val="CAE2B8">
                    <a:lumMod val="10000"/>
                  </a:srgbClr>
                </a:gs>
              </a:gsLst>
              <a:lin ang="10800000" scaled="1"/>
            </a:gradFill>
            <a:ln>
              <a:solidFill>
                <a:srgbClr val="000000"/>
              </a:solidFill>
            </a:ln>
          </c:spPr>
          <c:cat>
            <c:strRef>
              <c:f>Sheet1!$B$1:$D$1</c:f>
              <c:strCache>
                <c:ptCount val="3"/>
                <c:pt idx="0">
                  <c:v>Year 1 (N = 11,294)</c:v>
                </c:pt>
                <c:pt idx="1">
                  <c:v>Year 5 (N = 4,784)</c:v>
                </c:pt>
                <c:pt idx="2">
                  <c:v>Column2</c:v>
                </c:pt>
              </c:strCache>
            </c:strRef>
          </c:cat>
          <c:val>
            <c:numRef>
              <c:f>Sheet1!$B$9:$D$9</c:f>
              <c:numCache>
                <c:formatCode>General</c:formatCode>
                <c:ptCount val="3"/>
                <c:pt idx="0">
                  <c:v>5.2859999999999996</c:v>
                </c:pt>
                <c:pt idx="1">
                  <c:v>6.5426000000000002</c:v>
                </c:pt>
              </c:numCache>
            </c:numRef>
          </c:val>
        </c:ser>
        <c:ser>
          <c:idx val="8"/>
          <c:order val="8"/>
          <c:tx>
            <c:strRef>
              <c:f>Sheet1!$A$10</c:f>
              <c:strCache>
                <c:ptCount val="1"/>
                <c:pt idx="0">
                  <c:v>Other</c:v>
                </c:pt>
              </c:strCache>
            </c:strRef>
          </c:tx>
          <c:spPr>
            <a:gradFill>
              <a:gsLst>
                <a:gs pos="0">
                  <a:srgbClr val="808080"/>
                </a:gs>
                <a:gs pos="50000">
                  <a:srgbClr val="CCCCFF"/>
                </a:gs>
                <a:gs pos="100000">
                  <a:srgbClr val="808080"/>
                </a:gs>
              </a:gsLst>
              <a:lin ang="10800000" scaled="1"/>
            </a:gradFill>
            <a:ln>
              <a:solidFill>
                <a:srgbClr val="000000"/>
              </a:solidFill>
            </a:ln>
          </c:spPr>
          <c:cat>
            <c:strRef>
              <c:f>Sheet1!$B$1:$D$1</c:f>
              <c:strCache>
                <c:ptCount val="3"/>
                <c:pt idx="0">
                  <c:v>Year 1 (N = 11,294)</c:v>
                </c:pt>
                <c:pt idx="1">
                  <c:v>Year 5 (N = 4,784)</c:v>
                </c:pt>
                <c:pt idx="2">
                  <c:v>Column2</c:v>
                </c:pt>
              </c:strCache>
            </c:strRef>
          </c:cat>
          <c:val>
            <c:numRef>
              <c:f>Sheet1!$B$10:$D$10</c:f>
              <c:numCache>
                <c:formatCode>General</c:formatCode>
                <c:ptCount val="3"/>
                <c:pt idx="0">
                  <c:v>3.9223999999999997</c:v>
                </c:pt>
                <c:pt idx="1">
                  <c:v>3.7834000000000012</c:v>
                </c:pt>
              </c:numCache>
            </c:numRef>
          </c:val>
        </c:ser>
        <c:gapWidth val="62"/>
        <c:overlap val="100"/>
        <c:axId val="186492032"/>
        <c:axId val="186493568"/>
      </c:barChart>
      <c:catAx>
        <c:axId val="186492032"/>
        <c:scaling>
          <c:orientation val="minMax"/>
        </c:scaling>
        <c:delete val="1"/>
        <c:axPos val="b"/>
        <c:tickLblPos val="none"/>
        <c:crossAx val="186493568"/>
        <c:crosses val="autoZero"/>
        <c:auto val="1"/>
        <c:lblAlgn val="ctr"/>
        <c:lblOffset val="100"/>
      </c:catAx>
      <c:valAx>
        <c:axId val="186493568"/>
        <c:scaling>
          <c:orientation val="minMax"/>
          <c:min val="0"/>
        </c:scaling>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title>
        <c:numFmt formatCode="0%" sourceLinked="1"/>
        <c:tickLblPos val="nextTo"/>
        <c:txPr>
          <a:bodyPr/>
          <a:lstStyle/>
          <a:p>
            <a:pPr>
              <a:defRPr sz="1500" b="1"/>
            </a:pPr>
            <a:endParaRPr lang="en-US"/>
          </a:p>
        </c:txPr>
        <c:crossAx val="186492032"/>
        <c:crosses val="autoZero"/>
        <c:crossBetween val="between"/>
        <c:majorUnit val="0.2"/>
      </c:valAx>
      <c:spPr>
        <a:solidFill>
          <a:srgbClr val="000000"/>
        </a:solidFill>
        <a:ln>
          <a:solidFill>
            <a:srgbClr val="FFFFFF"/>
          </a:solidFill>
        </a:ln>
      </c:spPr>
    </c:plotArea>
    <c:legend>
      <c:legendPos val="r"/>
      <c:layout>
        <c:manualLayout>
          <c:xMode val="edge"/>
          <c:yMode val="edge"/>
          <c:x val="0.66828825744609432"/>
          <c:y val="5.4710817397826753E-2"/>
          <c:w val="0.31322617824946608"/>
          <c:h val="0.838505811773539"/>
        </c:manualLayout>
      </c:layout>
      <c:spPr>
        <a:solidFill>
          <a:schemeClr val="bg2"/>
        </a:solidFill>
        <a:ln w="12700">
          <a:solidFill>
            <a:srgbClr val="FFFFFF"/>
          </a:solidFill>
        </a:ln>
      </c:spPr>
      <c:txPr>
        <a:bodyPr/>
        <a:lstStyle/>
        <a:p>
          <a:pPr>
            <a:defRPr sz="1200" b="1"/>
          </a:pPr>
          <a:endParaRPr lang="en-US"/>
        </a:p>
      </c:txPr>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7875320476244817"/>
        </c:manualLayout>
      </c:layout>
      <c:barChart>
        <c:barDir val="col"/>
        <c:grouping val="clustered"/>
        <c:ser>
          <c:idx val="0"/>
          <c:order val="0"/>
          <c:tx>
            <c:strRef>
              <c:f>Sheet1!$B$1</c:f>
              <c:strCache>
                <c:ptCount val="1"/>
                <c:pt idx="0">
                  <c:v>1985-1994 (N=4,740)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Sheet1!$B$2:$B$11</c:f>
              <c:numCache>
                <c:formatCode>General</c:formatCode>
                <c:ptCount val="10"/>
                <c:pt idx="0">
                  <c:v>7.8269999999999955</c:v>
                </c:pt>
                <c:pt idx="1">
                  <c:v>7.2363000000000124</c:v>
                </c:pt>
                <c:pt idx="2">
                  <c:v>7.3628999999999865</c:v>
                </c:pt>
                <c:pt idx="3">
                  <c:v>7.9325000000000001</c:v>
                </c:pt>
                <c:pt idx="4">
                  <c:v>12.805900000000022</c:v>
                </c:pt>
                <c:pt idx="5">
                  <c:v>15.8439</c:v>
                </c:pt>
                <c:pt idx="6">
                  <c:v>17.953600000000002</c:v>
                </c:pt>
                <c:pt idx="7">
                  <c:v>14.915600000000024</c:v>
                </c:pt>
                <c:pt idx="8">
                  <c:v>7.3628999999999865</c:v>
                </c:pt>
                <c:pt idx="9">
                  <c:v>0.75949999999999995</c:v>
                </c:pt>
              </c:numCache>
            </c:numRef>
          </c:val>
        </c:ser>
        <c:ser>
          <c:idx val="1"/>
          <c:order val="1"/>
          <c:tx>
            <c:strRef>
              <c:f>Sheet1!$C$1</c:f>
              <c:strCache>
                <c:ptCount val="1"/>
                <c:pt idx="0">
                  <c:v>1995-2004 (N=16,277)</c:v>
                </c:pt>
              </c:strCache>
            </c:strRef>
          </c:tx>
          <c:spPr>
            <a:gradFill>
              <a:gsLst>
                <a:gs pos="0">
                  <a:srgbClr val="7030A0"/>
                </a:gs>
                <a:gs pos="50000">
                  <a:srgbClr val="9966FF"/>
                </a:gs>
                <a:gs pos="100000">
                  <a:srgbClr val="7030A0"/>
                </a:gs>
              </a:gsLst>
              <a:lin ang="10800000" scaled="1"/>
            </a:gradFill>
            <a:ln>
              <a:solidFill>
                <a:srgbClr val="000000"/>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Sheet1!$C$2:$C$11</c:f>
              <c:numCache>
                <c:formatCode>General</c:formatCode>
                <c:ptCount val="10"/>
                <c:pt idx="0">
                  <c:v>7.1388999999999996</c:v>
                </c:pt>
                <c:pt idx="1">
                  <c:v>5.5476999999999999</c:v>
                </c:pt>
                <c:pt idx="2">
                  <c:v>5.5537999999999998</c:v>
                </c:pt>
                <c:pt idx="3">
                  <c:v>6.6350999999999996</c:v>
                </c:pt>
                <c:pt idx="4">
                  <c:v>7.7963000000000013</c:v>
                </c:pt>
                <c:pt idx="5">
                  <c:v>11.7036</c:v>
                </c:pt>
                <c:pt idx="6">
                  <c:v>16.2561</c:v>
                </c:pt>
                <c:pt idx="7">
                  <c:v>20.9129</c:v>
                </c:pt>
                <c:pt idx="8">
                  <c:v>16.268399999999787</c:v>
                </c:pt>
                <c:pt idx="9">
                  <c:v>2.1871000000000205</c:v>
                </c:pt>
              </c:numCache>
            </c:numRef>
          </c:val>
        </c:ser>
        <c:ser>
          <c:idx val="2"/>
          <c:order val="2"/>
          <c:tx>
            <c:strRef>
              <c:f>Sheet1!$D$1</c:f>
              <c:strCache>
                <c:ptCount val="1"/>
                <c:pt idx="0">
                  <c:v>2005-6/2012 (N=22,406)</c:v>
                </c:pt>
              </c:strCache>
            </c:strRef>
          </c:tx>
          <c:spPr>
            <a:gradFill>
              <a:gsLst>
                <a:gs pos="0">
                  <a:srgbClr val="CC6600"/>
                </a:gs>
                <a:gs pos="50000">
                  <a:srgbClr val="FF9900"/>
                </a:gs>
                <a:gs pos="100000">
                  <a:srgbClr val="CC6600"/>
                </a:gs>
              </a:gsLst>
              <a:lin ang="10800000" scaled="1"/>
            </a:gradFill>
            <a:ln>
              <a:solidFill>
                <a:schemeClr val="bg2"/>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Sheet1!$D$2:$D$11</c:f>
              <c:numCache>
                <c:formatCode>General</c:formatCode>
                <c:ptCount val="10"/>
                <c:pt idx="0">
                  <c:v>6.3286999999999995</c:v>
                </c:pt>
                <c:pt idx="1">
                  <c:v>5.3199999999999985</c:v>
                </c:pt>
                <c:pt idx="2">
                  <c:v>4.5835999999999997</c:v>
                </c:pt>
                <c:pt idx="3">
                  <c:v>4.6326999999999998</c:v>
                </c:pt>
                <c:pt idx="4">
                  <c:v>5.7976000000000001</c:v>
                </c:pt>
                <c:pt idx="5">
                  <c:v>8.2790000000000017</c:v>
                </c:pt>
                <c:pt idx="6">
                  <c:v>12.536800000000001</c:v>
                </c:pt>
                <c:pt idx="7">
                  <c:v>19.976800000000001</c:v>
                </c:pt>
                <c:pt idx="8">
                  <c:v>23.310700000000001</c:v>
                </c:pt>
                <c:pt idx="9">
                  <c:v>9.2340999999999998</c:v>
                </c:pt>
              </c:numCache>
            </c:numRef>
          </c:val>
        </c:ser>
        <c:gapWidth val="35"/>
        <c:axId val="132174208"/>
        <c:axId val="132176128"/>
      </c:barChart>
      <c:catAx>
        <c:axId val="132174208"/>
        <c:scaling>
          <c:orientation val="minMax"/>
        </c:scaling>
        <c:axPos val="b"/>
        <c:title>
          <c:tx>
            <c:rich>
              <a:bodyPr/>
              <a:lstStyle/>
              <a:p>
                <a:pPr>
                  <a:defRPr sz="1700"/>
                </a:pPr>
                <a:r>
                  <a:rPr lang="en-US" sz="1700" dirty="0" smtClean="0"/>
                  <a:t>Recipient Age</a:t>
                </a:r>
                <a:endParaRPr lang="en-US" sz="1700" dirty="0"/>
              </a:p>
            </c:rich>
          </c:tx>
          <c:layout/>
        </c:title>
        <c:numFmt formatCode="General" sourceLinked="1"/>
        <c:tickLblPos val="nextTo"/>
        <c:txPr>
          <a:bodyPr rot="0"/>
          <a:lstStyle/>
          <a:p>
            <a:pPr>
              <a:defRPr sz="1500" b="1"/>
            </a:pPr>
            <a:endParaRPr lang="en-US"/>
          </a:p>
        </c:txPr>
        <c:crossAx val="132176128"/>
        <c:crosses val="autoZero"/>
        <c:auto val="1"/>
        <c:lblAlgn val="ctr"/>
        <c:lblOffset val="100"/>
        <c:tickLblSkip val="1"/>
      </c:catAx>
      <c:valAx>
        <c:axId val="132176128"/>
        <c:scaling>
          <c:orientation val="minMax"/>
          <c:max val="25"/>
        </c:scaling>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32174208"/>
        <c:crosses val="autoZero"/>
        <c:crossBetween val="between"/>
        <c:majorUnit val="5"/>
      </c:valAx>
      <c:spPr>
        <a:solidFill>
          <a:schemeClr val="bg2"/>
        </a:solidFill>
        <a:ln>
          <a:solidFill>
            <a:schemeClr val="tx1"/>
          </a:solidFill>
        </a:ln>
      </c:spPr>
    </c:plotArea>
    <c:legend>
      <c:legendPos val="r"/>
      <c:layout>
        <c:manualLayout>
          <c:xMode val="edge"/>
          <c:yMode val="edge"/>
          <c:x val="0.12136564234780479"/>
          <c:y val="6.3211737204724408E-2"/>
          <c:w val="0.26732887371380959"/>
          <c:h val="0.1402702651299022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83794682922699193"/>
        </c:manualLayout>
      </c:layout>
      <c:scatterChart>
        <c:scatterStyle val="smoothMarker"/>
        <c:ser>
          <c:idx val="0"/>
          <c:order val="0"/>
          <c:tx>
            <c:strRef>
              <c:f>Sheet1!$B$1</c:f>
              <c:strCache>
                <c:ptCount val="1"/>
                <c:pt idx="0">
                  <c:v>Tacrolimus + MMF/MPA use at discharge and 1 year (N=3,811)</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0.75000000000000411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97.754000000000005</c:v>
                </c:pt>
                <c:pt idx="6">
                  <c:v>95.48</c:v>
                </c:pt>
                <c:pt idx="7">
                  <c:v>92.962999999999994</c:v>
                </c:pt>
                <c:pt idx="8">
                  <c:v>90.694999999999993</c:v>
                </c:pt>
                <c:pt idx="9">
                  <c:v>88.332999999999998</c:v>
                </c:pt>
                <c:pt idx="10">
                  <c:v>86.103999999999999</c:v>
                </c:pt>
                <c:pt idx="11">
                  <c:v>83.819000000000003</c:v>
                </c:pt>
                <c:pt idx="12">
                  <c:v>81.539000000000001</c:v>
                </c:pt>
                <c:pt idx="13">
                  <c:v>78.992000000000004</c:v>
                </c:pt>
                <c:pt idx="14">
                  <c:v>76.72</c:v>
                </c:pt>
                <c:pt idx="15">
                  <c:v>75.227999999999994</c:v>
                </c:pt>
                <c:pt idx="16">
                  <c:v>73.412999999999997</c:v>
                </c:pt>
                <c:pt idx="17">
                  <c:v>71.518000000000001</c:v>
                </c:pt>
                <c:pt idx="18">
                  <c:v>69.649999999999991</c:v>
                </c:pt>
                <c:pt idx="19">
                  <c:v>67.864999999999995</c:v>
                </c:pt>
                <c:pt idx="20">
                  <c:v>65.83</c:v>
                </c:pt>
                <c:pt idx="21">
                  <c:v>63.991</c:v>
                </c:pt>
                <c:pt idx="22">
                  <c:v>62.003</c:v>
                </c:pt>
                <c:pt idx="23">
                  <c:v>59.764000000000003</c:v>
                </c:pt>
                <c:pt idx="24">
                  <c:v>57.751000000000005</c:v>
                </c:pt>
                <c:pt idx="25">
                  <c:v>56.017000000000003</c:v>
                </c:pt>
                <c:pt idx="26">
                  <c:v>54.713000000000001</c:v>
                </c:pt>
                <c:pt idx="27">
                  <c:v>53.164000000000001</c:v>
                </c:pt>
                <c:pt idx="28">
                  <c:v>52.163000000000011</c:v>
                </c:pt>
                <c:pt idx="29">
                  <c:v>49.999000000000002</c:v>
                </c:pt>
                <c:pt idx="30">
                  <c:v>48.624000000000002</c:v>
                </c:pt>
                <c:pt idx="31">
                  <c:v>47.222000000000271</c:v>
                </c:pt>
                <c:pt idx="32">
                  <c:v>45.586000000000006</c:v>
                </c:pt>
                <c:pt idx="33">
                  <c:v>43.934000000000005</c:v>
                </c:pt>
                <c:pt idx="34">
                  <c:v>42.914999999999999</c:v>
                </c:pt>
                <c:pt idx="35">
                  <c:v>41.863</c:v>
                </c:pt>
                <c:pt idx="36">
                  <c:v>40.334000000000003</c:v>
                </c:pt>
                <c:pt idx="37">
                  <c:v>37.604000000000006</c:v>
                </c:pt>
                <c:pt idx="38">
                  <c:v>36.755000000000003</c:v>
                </c:pt>
                <c:pt idx="39">
                  <c:v>35.874000000000002</c:v>
                </c:pt>
                <c:pt idx="40">
                  <c:v>33.496000000000002</c:v>
                </c:pt>
              </c:numCache>
            </c:numRef>
          </c:yVal>
        </c:ser>
        <c:ser>
          <c:idx val="1"/>
          <c:order val="1"/>
          <c:tx>
            <c:strRef>
              <c:f>Sheet1!$C$1</c:f>
              <c:strCache>
                <c:ptCount val="1"/>
                <c:pt idx="0">
                  <c:v>Tacrolimus + AZA use at discharge and 1 year (N=1,585)</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0.75000000000000411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98.887999999999991</c:v>
                </c:pt>
                <c:pt idx="6">
                  <c:v>96.388999999999982</c:v>
                </c:pt>
                <c:pt idx="7">
                  <c:v>94.667999999999992</c:v>
                </c:pt>
                <c:pt idx="8">
                  <c:v>92.774999999999991</c:v>
                </c:pt>
                <c:pt idx="9">
                  <c:v>90.95</c:v>
                </c:pt>
                <c:pt idx="10">
                  <c:v>89.02</c:v>
                </c:pt>
                <c:pt idx="11">
                  <c:v>87.235000000000014</c:v>
                </c:pt>
                <c:pt idx="12">
                  <c:v>85.557000000000002</c:v>
                </c:pt>
                <c:pt idx="13">
                  <c:v>83.462000000000003</c:v>
                </c:pt>
                <c:pt idx="14">
                  <c:v>82.045000000000002</c:v>
                </c:pt>
                <c:pt idx="15">
                  <c:v>80.169999999999987</c:v>
                </c:pt>
                <c:pt idx="16">
                  <c:v>79.247000000000227</c:v>
                </c:pt>
                <c:pt idx="17">
                  <c:v>77.151999999999987</c:v>
                </c:pt>
                <c:pt idx="18">
                  <c:v>75.631</c:v>
                </c:pt>
                <c:pt idx="19">
                  <c:v>73.784999999999997</c:v>
                </c:pt>
                <c:pt idx="20">
                  <c:v>71.787999999999997</c:v>
                </c:pt>
                <c:pt idx="21">
                  <c:v>70.137</c:v>
                </c:pt>
                <c:pt idx="22">
                  <c:v>68.694999999999993</c:v>
                </c:pt>
                <c:pt idx="23">
                  <c:v>66.137</c:v>
                </c:pt>
                <c:pt idx="24">
                  <c:v>64.533000000000001</c:v>
                </c:pt>
                <c:pt idx="25">
                  <c:v>63.608000000000011</c:v>
                </c:pt>
                <c:pt idx="26">
                  <c:v>62.32</c:v>
                </c:pt>
                <c:pt idx="27">
                  <c:v>61.022000000000013</c:v>
                </c:pt>
                <c:pt idx="28">
                  <c:v>59.379000000000005</c:v>
                </c:pt>
                <c:pt idx="29">
                  <c:v>58.329000000000001</c:v>
                </c:pt>
                <c:pt idx="30">
                  <c:v>55.783000000000001</c:v>
                </c:pt>
                <c:pt idx="31">
                  <c:v>54.917999999999999</c:v>
                </c:pt>
                <c:pt idx="32">
                  <c:v>53.553000000000004</c:v>
                </c:pt>
                <c:pt idx="33">
                  <c:v>51.563000000000002</c:v>
                </c:pt>
                <c:pt idx="34">
                  <c:v>50.374000000000002</c:v>
                </c:pt>
                <c:pt idx="35">
                  <c:v>49.471000000000004</c:v>
                </c:pt>
                <c:pt idx="36">
                  <c:v>48.156000000000006</c:v>
                </c:pt>
                <c:pt idx="37">
                  <c:v>44.933</c:v>
                </c:pt>
                <c:pt idx="38">
                  <c:v>42.872</c:v>
                </c:pt>
                <c:pt idx="39">
                  <c:v>42.439</c:v>
                </c:pt>
                <c:pt idx="40">
                  <c:v>41.053000000000004</c:v>
                </c:pt>
              </c:numCache>
            </c:numRef>
          </c:yVal>
        </c:ser>
        <c:ser>
          <c:idx val="2"/>
          <c:order val="2"/>
          <c:tx>
            <c:strRef>
              <c:f>Sheet1!$D$1</c:f>
              <c:strCache>
                <c:ptCount val="1"/>
                <c:pt idx="0">
                  <c:v>Cyclosporine + MM/MPA use at discharge and 1 year (N=479)</c:v>
                </c:pt>
              </c:strCache>
            </c:strRef>
          </c:tx>
          <c:spPr>
            <a:ln w="41275">
              <a:solidFill>
                <a:srgbClr val="00FFFF"/>
              </a:solidFill>
            </a:ln>
          </c:spPr>
          <c:marker>
            <c:symbol val="none"/>
          </c:marker>
          <c:xVal>
            <c:numRef>
              <c:f>Sheet1!$A$2:$A$42</c:f>
              <c:numCache>
                <c:formatCode>General</c:formatCode>
                <c:ptCount val="41"/>
                <c:pt idx="0">
                  <c:v>0</c:v>
                </c:pt>
                <c:pt idx="1">
                  <c:v>0.25</c:v>
                </c:pt>
                <c:pt idx="2">
                  <c:v>0.5</c:v>
                </c:pt>
                <c:pt idx="3">
                  <c:v>0.75000000000000411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98.725999999999999</c:v>
                </c:pt>
                <c:pt idx="6">
                  <c:v>97.224999999999994</c:v>
                </c:pt>
                <c:pt idx="7">
                  <c:v>95.063999999999993</c:v>
                </c:pt>
                <c:pt idx="8">
                  <c:v>92.432000000000002</c:v>
                </c:pt>
                <c:pt idx="9">
                  <c:v>90.596999999999994</c:v>
                </c:pt>
                <c:pt idx="10">
                  <c:v>88.986000000000004</c:v>
                </c:pt>
                <c:pt idx="11">
                  <c:v>86.671999999999983</c:v>
                </c:pt>
                <c:pt idx="12">
                  <c:v>84.07</c:v>
                </c:pt>
                <c:pt idx="13">
                  <c:v>81.369</c:v>
                </c:pt>
                <c:pt idx="14">
                  <c:v>79.384</c:v>
                </c:pt>
                <c:pt idx="15">
                  <c:v>76.149999999999991</c:v>
                </c:pt>
                <c:pt idx="16">
                  <c:v>73.897999999999996</c:v>
                </c:pt>
                <c:pt idx="17">
                  <c:v>72.075999999999979</c:v>
                </c:pt>
                <c:pt idx="18">
                  <c:v>71.290000000000006</c:v>
                </c:pt>
                <c:pt idx="19">
                  <c:v>70.498000000000005</c:v>
                </c:pt>
                <c:pt idx="20">
                  <c:v>68.048000000000002</c:v>
                </c:pt>
                <c:pt idx="21">
                  <c:v>65.524000000000001</c:v>
                </c:pt>
                <c:pt idx="22">
                  <c:v>63.255000000000003</c:v>
                </c:pt>
                <c:pt idx="23">
                  <c:v>61.254000000000005</c:v>
                </c:pt>
                <c:pt idx="24">
                  <c:v>59.479000000000006</c:v>
                </c:pt>
                <c:pt idx="25">
                  <c:v>57.663000000000011</c:v>
                </c:pt>
                <c:pt idx="26">
                  <c:v>57.053000000000004</c:v>
                </c:pt>
                <c:pt idx="27">
                  <c:v>55.826000000000001</c:v>
                </c:pt>
                <c:pt idx="28">
                  <c:v>54.271000000000001</c:v>
                </c:pt>
                <c:pt idx="29">
                  <c:v>52.196000000000012</c:v>
                </c:pt>
                <c:pt idx="30">
                  <c:v>50.445</c:v>
                </c:pt>
                <c:pt idx="31">
                  <c:v>48.323</c:v>
                </c:pt>
                <c:pt idx="32">
                  <c:v>47.596000000000011</c:v>
                </c:pt>
                <c:pt idx="33">
                  <c:v>45.532000000000011</c:v>
                </c:pt>
                <c:pt idx="34">
                  <c:v>45.103000000000002</c:v>
                </c:pt>
                <c:pt idx="35">
                  <c:v>44.656000000000006</c:v>
                </c:pt>
                <c:pt idx="36">
                  <c:v>43.696000000000012</c:v>
                </c:pt>
                <c:pt idx="37">
                  <c:v>43.696000000000012</c:v>
                </c:pt>
                <c:pt idx="38">
                  <c:v>40.971000000000004</c:v>
                </c:pt>
                <c:pt idx="39">
                  <c:v>39.332000000000001</c:v>
                </c:pt>
                <c:pt idx="40">
                  <c:v>38.200000000000003</c:v>
                </c:pt>
              </c:numCache>
            </c:numRef>
          </c:yVal>
        </c:ser>
        <c:ser>
          <c:idx val="3"/>
          <c:order val="3"/>
          <c:tx>
            <c:strRef>
              <c:f>Sheet1!$E$1</c:f>
              <c:strCache>
                <c:ptCount val="1"/>
                <c:pt idx="0">
                  <c:v>Cyclosporine + AZA use at discharge and 1 year (N=522)</c:v>
                </c:pt>
              </c:strCache>
            </c:strRef>
          </c:tx>
          <c:spPr>
            <a:ln w="41275">
              <a:solidFill>
                <a:srgbClr val="FF00FF"/>
              </a:solidFill>
            </a:ln>
          </c:spPr>
          <c:marker>
            <c:symbol val="none"/>
          </c:marker>
          <c:xVal>
            <c:numRef>
              <c:f>Sheet1!$A$2:$A$42</c:f>
              <c:numCache>
                <c:formatCode>General</c:formatCode>
                <c:ptCount val="41"/>
                <c:pt idx="0">
                  <c:v>0</c:v>
                </c:pt>
                <c:pt idx="1">
                  <c:v>0.25</c:v>
                </c:pt>
                <c:pt idx="2">
                  <c:v>0.5</c:v>
                </c:pt>
                <c:pt idx="3">
                  <c:v>0.75000000000000411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Sheet1!$E$2:$E$42</c:f>
              <c:numCache>
                <c:formatCode>General</c:formatCode>
                <c:ptCount val="41"/>
                <c:pt idx="0">
                  <c:v>100</c:v>
                </c:pt>
                <c:pt idx="1">
                  <c:v>100</c:v>
                </c:pt>
                <c:pt idx="2">
                  <c:v>100</c:v>
                </c:pt>
                <c:pt idx="3">
                  <c:v>100</c:v>
                </c:pt>
                <c:pt idx="4">
                  <c:v>100</c:v>
                </c:pt>
                <c:pt idx="5">
                  <c:v>99.024999999999991</c:v>
                </c:pt>
                <c:pt idx="6">
                  <c:v>96.679999999999978</c:v>
                </c:pt>
                <c:pt idx="7">
                  <c:v>94.918999999999997</c:v>
                </c:pt>
                <c:pt idx="8">
                  <c:v>93.147999999999996</c:v>
                </c:pt>
                <c:pt idx="9">
                  <c:v>90.732000000000014</c:v>
                </c:pt>
                <c:pt idx="10">
                  <c:v>88.715999999999994</c:v>
                </c:pt>
                <c:pt idx="11">
                  <c:v>86.9</c:v>
                </c:pt>
                <c:pt idx="12">
                  <c:v>85.07</c:v>
                </c:pt>
                <c:pt idx="13">
                  <c:v>82.766999999999996</c:v>
                </c:pt>
                <c:pt idx="14">
                  <c:v>80.03</c:v>
                </c:pt>
                <c:pt idx="15">
                  <c:v>78.345000000000013</c:v>
                </c:pt>
                <c:pt idx="16">
                  <c:v>75.59</c:v>
                </c:pt>
                <c:pt idx="17">
                  <c:v>73.653999999999982</c:v>
                </c:pt>
                <c:pt idx="18">
                  <c:v>71.918000000000006</c:v>
                </c:pt>
                <c:pt idx="19">
                  <c:v>70.394999999999996</c:v>
                </c:pt>
                <c:pt idx="20">
                  <c:v>68.412999999999997</c:v>
                </c:pt>
                <c:pt idx="21">
                  <c:v>67.953000000000003</c:v>
                </c:pt>
                <c:pt idx="22">
                  <c:v>66.569999999999993</c:v>
                </c:pt>
                <c:pt idx="23">
                  <c:v>65.186999999999998</c:v>
                </c:pt>
                <c:pt idx="24">
                  <c:v>64.950999999999993</c:v>
                </c:pt>
                <c:pt idx="25">
                  <c:v>63.977000000000004</c:v>
                </c:pt>
                <c:pt idx="26">
                  <c:v>62.49</c:v>
                </c:pt>
                <c:pt idx="27">
                  <c:v>60.495000000000012</c:v>
                </c:pt>
                <c:pt idx="28">
                  <c:v>57.671000000000006</c:v>
                </c:pt>
                <c:pt idx="29">
                  <c:v>55.993000000000002</c:v>
                </c:pt>
                <c:pt idx="30">
                  <c:v>55.14</c:v>
                </c:pt>
                <c:pt idx="31">
                  <c:v>54</c:v>
                </c:pt>
                <c:pt idx="32">
                  <c:v>53.409000000000006</c:v>
                </c:pt>
                <c:pt idx="33">
                  <c:v>52.179000000000002</c:v>
                </c:pt>
                <c:pt idx="34">
                  <c:v>51.558</c:v>
                </c:pt>
                <c:pt idx="35">
                  <c:v>49.67</c:v>
                </c:pt>
                <c:pt idx="36">
                  <c:v>48.328000000000003</c:v>
                </c:pt>
                <c:pt idx="37">
                  <c:v>46.83</c:v>
                </c:pt>
                <c:pt idx="38">
                  <c:v>44.941000000000003</c:v>
                </c:pt>
                <c:pt idx="39">
                  <c:v>43.808</c:v>
                </c:pt>
                <c:pt idx="40">
                  <c:v>40.719000000000001</c:v>
                </c:pt>
              </c:numCache>
            </c:numRef>
          </c:yVal>
        </c:ser>
        <c:axId val="186733696"/>
        <c:axId val="186735616"/>
      </c:scatterChart>
      <c:valAx>
        <c:axId val="186733696"/>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86735616"/>
        <c:crosses val="autoZero"/>
        <c:crossBetween val="midCat"/>
        <c:majorUnit val="1"/>
      </c:valAx>
      <c:valAx>
        <c:axId val="18673561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86733696"/>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54785263737194145"/>
          <c:w val="0.70667409936590064"/>
          <c:h val="0.2451581153162309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81097248619784601"/>
        </c:manualLayout>
      </c:layout>
      <c:scatterChart>
        <c:scatterStyle val="smoothMarker"/>
        <c:ser>
          <c:idx val="0"/>
          <c:order val="0"/>
          <c:tx>
            <c:strRef>
              <c:f>Sheet1!$B$1</c:f>
              <c:strCache>
                <c:ptCount val="1"/>
                <c:pt idx="0">
                  <c:v>Tacrolimus + MMF/MPA use at discharge and 1 year (N=1,146)</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0.750000000000004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97.717000000000027</c:v>
                </c:pt>
                <c:pt idx="6">
                  <c:v>95.679999999999978</c:v>
                </c:pt>
                <c:pt idx="7">
                  <c:v>93.074999999999989</c:v>
                </c:pt>
                <c:pt idx="8">
                  <c:v>90.315000000000012</c:v>
                </c:pt>
                <c:pt idx="9">
                  <c:v>87.509</c:v>
                </c:pt>
                <c:pt idx="10">
                  <c:v>85.403999999999996</c:v>
                </c:pt>
                <c:pt idx="11">
                  <c:v>83.846999999999994</c:v>
                </c:pt>
                <c:pt idx="12">
                  <c:v>81.113</c:v>
                </c:pt>
                <c:pt idx="13">
                  <c:v>78.587999999999994</c:v>
                </c:pt>
                <c:pt idx="14">
                  <c:v>77.161999999999992</c:v>
                </c:pt>
                <c:pt idx="15">
                  <c:v>76.244000000000227</c:v>
                </c:pt>
                <c:pt idx="16">
                  <c:v>74.356999999999999</c:v>
                </c:pt>
                <c:pt idx="17">
                  <c:v>71.823999999999998</c:v>
                </c:pt>
                <c:pt idx="18">
                  <c:v>69.203000000000003</c:v>
                </c:pt>
                <c:pt idx="19">
                  <c:v>67.175999999999988</c:v>
                </c:pt>
                <c:pt idx="20">
                  <c:v>64.751000000000005</c:v>
                </c:pt>
                <c:pt idx="21">
                  <c:v>63.162000000000013</c:v>
                </c:pt>
                <c:pt idx="22">
                  <c:v>60.773000000000003</c:v>
                </c:pt>
                <c:pt idx="23">
                  <c:v>58.144000000000005</c:v>
                </c:pt>
                <c:pt idx="24">
                  <c:v>55.421000000000006</c:v>
                </c:pt>
                <c:pt idx="25">
                  <c:v>53.321000000000005</c:v>
                </c:pt>
                <c:pt idx="26">
                  <c:v>51.196000000000012</c:v>
                </c:pt>
                <c:pt idx="27">
                  <c:v>49.998000000000012</c:v>
                </c:pt>
                <c:pt idx="28">
                  <c:v>49.498000000000012</c:v>
                </c:pt>
                <c:pt idx="29">
                  <c:v>46.372</c:v>
                </c:pt>
                <c:pt idx="30">
                  <c:v>45.379000000000005</c:v>
                </c:pt>
                <c:pt idx="31">
                  <c:v>44.044000000000004</c:v>
                </c:pt>
                <c:pt idx="32">
                  <c:v>42.064</c:v>
                </c:pt>
                <c:pt idx="33">
                  <c:v>39.486000000000004</c:v>
                </c:pt>
                <c:pt idx="34">
                  <c:v>38.938000000000002</c:v>
                </c:pt>
                <c:pt idx="35">
                  <c:v>38.373000000000005</c:v>
                </c:pt>
                <c:pt idx="36">
                  <c:v>37.764000000000003</c:v>
                </c:pt>
                <c:pt idx="37">
                  <c:v>35.311999999999998</c:v>
                </c:pt>
                <c:pt idx="38">
                  <c:v>33.568000000000012</c:v>
                </c:pt>
                <c:pt idx="39">
                  <c:v>32.684000000000005</c:v>
                </c:pt>
                <c:pt idx="40">
                  <c:v>31.776</c:v>
                </c:pt>
              </c:numCache>
            </c:numRef>
          </c:yVal>
        </c:ser>
        <c:ser>
          <c:idx val="1"/>
          <c:order val="1"/>
          <c:tx>
            <c:strRef>
              <c:f>Sheet1!$C$1</c:f>
              <c:strCache>
                <c:ptCount val="1"/>
                <c:pt idx="0">
                  <c:v>Tacrolimus + AZA use at discharge and 1 year (N=529)</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0.750000000000004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98.838999999999999</c:v>
                </c:pt>
                <c:pt idx="6">
                  <c:v>97.674999999999983</c:v>
                </c:pt>
                <c:pt idx="7">
                  <c:v>96.307999999999993</c:v>
                </c:pt>
                <c:pt idx="8">
                  <c:v>94.912000000000006</c:v>
                </c:pt>
                <c:pt idx="9">
                  <c:v>93.167999999999992</c:v>
                </c:pt>
                <c:pt idx="10">
                  <c:v>91.641000000000005</c:v>
                </c:pt>
                <c:pt idx="11">
                  <c:v>90.10799999999999</c:v>
                </c:pt>
                <c:pt idx="12">
                  <c:v>89.218999999999994</c:v>
                </c:pt>
                <c:pt idx="13">
                  <c:v>86.537999999999997</c:v>
                </c:pt>
                <c:pt idx="14">
                  <c:v>85.554000000000002</c:v>
                </c:pt>
                <c:pt idx="15">
                  <c:v>83.820999999999998</c:v>
                </c:pt>
                <c:pt idx="16">
                  <c:v>82.537999999999997</c:v>
                </c:pt>
                <c:pt idx="17">
                  <c:v>80.320999999999998</c:v>
                </c:pt>
                <c:pt idx="18">
                  <c:v>79.191999999999993</c:v>
                </c:pt>
                <c:pt idx="19">
                  <c:v>77.197999999999993</c:v>
                </c:pt>
                <c:pt idx="20">
                  <c:v>73.694000000000003</c:v>
                </c:pt>
                <c:pt idx="21">
                  <c:v>71.748000000000005</c:v>
                </c:pt>
                <c:pt idx="22">
                  <c:v>70.11</c:v>
                </c:pt>
                <c:pt idx="23">
                  <c:v>68.125999999999948</c:v>
                </c:pt>
                <c:pt idx="24">
                  <c:v>64.88</c:v>
                </c:pt>
                <c:pt idx="25">
                  <c:v>63.225000000000271</c:v>
                </c:pt>
                <c:pt idx="26">
                  <c:v>61.916999999999994</c:v>
                </c:pt>
                <c:pt idx="27">
                  <c:v>60.163000000000011</c:v>
                </c:pt>
                <c:pt idx="28">
                  <c:v>58.719000000000001</c:v>
                </c:pt>
                <c:pt idx="29">
                  <c:v>57.6</c:v>
                </c:pt>
                <c:pt idx="30">
                  <c:v>54.239000000000011</c:v>
                </c:pt>
                <c:pt idx="31">
                  <c:v>52.513999999999996</c:v>
                </c:pt>
                <c:pt idx="32">
                  <c:v>51.880999999999993</c:v>
                </c:pt>
                <c:pt idx="33">
                  <c:v>50.33</c:v>
                </c:pt>
                <c:pt idx="34">
                  <c:v>48.706000000000003</c:v>
                </c:pt>
                <c:pt idx="35">
                  <c:v>47.041000000000004</c:v>
                </c:pt>
                <c:pt idx="36">
                  <c:v>45.243000000000002</c:v>
                </c:pt>
                <c:pt idx="37">
                  <c:v>40.823</c:v>
                </c:pt>
                <c:pt idx="38">
                  <c:v>39.689</c:v>
                </c:pt>
                <c:pt idx="39">
                  <c:v>38.486999999999995</c:v>
                </c:pt>
                <c:pt idx="40">
                  <c:v>37.245000000000012</c:v>
                </c:pt>
              </c:numCache>
            </c:numRef>
          </c:yVal>
        </c:ser>
        <c:ser>
          <c:idx val="2"/>
          <c:order val="2"/>
          <c:tx>
            <c:strRef>
              <c:f>Sheet1!$D$1</c:f>
              <c:strCache>
                <c:ptCount val="1"/>
                <c:pt idx="0">
                  <c:v>Cyclosporine + MM/MPA use at discharge and 1 year (N=208)</c:v>
                </c:pt>
              </c:strCache>
            </c:strRef>
          </c:tx>
          <c:spPr>
            <a:ln w="41275">
              <a:solidFill>
                <a:srgbClr val="00FFFF"/>
              </a:solidFill>
            </a:ln>
          </c:spPr>
          <c:marker>
            <c:symbol val="none"/>
          </c:marker>
          <c:xVal>
            <c:numRef>
              <c:f>Sheet1!$A$2:$A$42</c:f>
              <c:numCache>
                <c:formatCode>General</c:formatCode>
                <c:ptCount val="41"/>
                <c:pt idx="0">
                  <c:v>0</c:v>
                </c:pt>
                <c:pt idx="1">
                  <c:v>0.25</c:v>
                </c:pt>
                <c:pt idx="2">
                  <c:v>0.5</c:v>
                </c:pt>
                <c:pt idx="3">
                  <c:v>0.750000000000004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99.02</c:v>
                </c:pt>
                <c:pt idx="6">
                  <c:v>98.034000000000006</c:v>
                </c:pt>
                <c:pt idx="7">
                  <c:v>94.551000000000002</c:v>
                </c:pt>
                <c:pt idx="8">
                  <c:v>91.534999999999997</c:v>
                </c:pt>
                <c:pt idx="9">
                  <c:v>89.490000000000023</c:v>
                </c:pt>
                <c:pt idx="10">
                  <c:v>86.933000000000007</c:v>
                </c:pt>
                <c:pt idx="11">
                  <c:v>84.375999999999948</c:v>
                </c:pt>
                <c:pt idx="12">
                  <c:v>82.312000000000012</c:v>
                </c:pt>
                <c:pt idx="13">
                  <c:v>78.167000000000002</c:v>
                </c:pt>
                <c:pt idx="14">
                  <c:v>77.117999999999995</c:v>
                </c:pt>
                <c:pt idx="15">
                  <c:v>73.445000000000007</c:v>
                </c:pt>
                <c:pt idx="16">
                  <c:v>71.343000000000004</c:v>
                </c:pt>
                <c:pt idx="17">
                  <c:v>69.164999999999992</c:v>
                </c:pt>
                <c:pt idx="18">
                  <c:v>69.164999999999992</c:v>
                </c:pt>
                <c:pt idx="19">
                  <c:v>68.057999999999993</c:v>
                </c:pt>
                <c:pt idx="20">
                  <c:v>65.784000000000006</c:v>
                </c:pt>
                <c:pt idx="21">
                  <c:v>61.687000000000005</c:v>
                </c:pt>
                <c:pt idx="22">
                  <c:v>59.336999999999996</c:v>
                </c:pt>
                <c:pt idx="23">
                  <c:v>56.376000000000005</c:v>
                </c:pt>
                <c:pt idx="24">
                  <c:v>55.164000000000001</c:v>
                </c:pt>
                <c:pt idx="25">
                  <c:v>52.029000000000003</c:v>
                </c:pt>
                <c:pt idx="26">
                  <c:v>50.760000000000012</c:v>
                </c:pt>
                <c:pt idx="27">
                  <c:v>48.849000000000004</c:v>
                </c:pt>
                <c:pt idx="28">
                  <c:v>46.242000000000012</c:v>
                </c:pt>
                <c:pt idx="29">
                  <c:v>44.191000000000003</c:v>
                </c:pt>
                <c:pt idx="30">
                  <c:v>44.191000000000003</c:v>
                </c:pt>
                <c:pt idx="31">
                  <c:v>42.809999999999995</c:v>
                </c:pt>
                <c:pt idx="32">
                  <c:v>42.059000000000005</c:v>
                </c:pt>
                <c:pt idx="33">
                  <c:v>40.338000000000001</c:v>
                </c:pt>
                <c:pt idx="34">
                  <c:v>40.338000000000001</c:v>
                </c:pt>
                <c:pt idx="35">
                  <c:v>39.378</c:v>
                </c:pt>
                <c:pt idx="36">
                  <c:v>37.357999999999997</c:v>
                </c:pt>
                <c:pt idx="37">
                  <c:v>37.357999999999997</c:v>
                </c:pt>
                <c:pt idx="38">
                  <c:v>35.094000000000001</c:v>
                </c:pt>
                <c:pt idx="39">
                  <c:v>33.962000000000003</c:v>
                </c:pt>
                <c:pt idx="40">
                  <c:v>33.962000000000003</c:v>
                </c:pt>
              </c:numCache>
            </c:numRef>
          </c:yVal>
        </c:ser>
        <c:ser>
          <c:idx val="3"/>
          <c:order val="3"/>
          <c:tx>
            <c:strRef>
              <c:f>Sheet1!$E$1</c:f>
              <c:strCache>
                <c:ptCount val="1"/>
                <c:pt idx="0">
                  <c:v>Cyclosporine + AZA use at discharge and 1 year (N=234)</c:v>
                </c:pt>
              </c:strCache>
            </c:strRef>
          </c:tx>
          <c:spPr>
            <a:ln w="41275">
              <a:solidFill>
                <a:srgbClr val="FF00FF"/>
              </a:solidFill>
            </a:ln>
          </c:spPr>
          <c:marker>
            <c:symbol val="none"/>
          </c:marker>
          <c:xVal>
            <c:numRef>
              <c:f>Sheet1!$A$2:$A$42</c:f>
              <c:numCache>
                <c:formatCode>General</c:formatCode>
                <c:ptCount val="41"/>
                <c:pt idx="0">
                  <c:v>0</c:v>
                </c:pt>
                <c:pt idx="1">
                  <c:v>0.25</c:v>
                </c:pt>
                <c:pt idx="2">
                  <c:v>0.5</c:v>
                </c:pt>
                <c:pt idx="3">
                  <c:v>0.750000000000004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Sheet1!$E$2:$E$42</c:f>
              <c:numCache>
                <c:formatCode>General</c:formatCode>
                <c:ptCount val="41"/>
                <c:pt idx="0">
                  <c:v>100</c:v>
                </c:pt>
                <c:pt idx="1">
                  <c:v>100</c:v>
                </c:pt>
                <c:pt idx="2">
                  <c:v>100</c:v>
                </c:pt>
                <c:pt idx="3">
                  <c:v>100</c:v>
                </c:pt>
                <c:pt idx="4">
                  <c:v>100</c:v>
                </c:pt>
                <c:pt idx="5">
                  <c:v>98.275999999999982</c:v>
                </c:pt>
                <c:pt idx="6">
                  <c:v>95.259</c:v>
                </c:pt>
                <c:pt idx="7">
                  <c:v>93.534000000000006</c:v>
                </c:pt>
                <c:pt idx="8">
                  <c:v>90.924000000000007</c:v>
                </c:pt>
                <c:pt idx="9">
                  <c:v>88.73</c:v>
                </c:pt>
                <c:pt idx="10">
                  <c:v>86.534000000000006</c:v>
                </c:pt>
                <c:pt idx="11">
                  <c:v>85.215999999999994</c:v>
                </c:pt>
                <c:pt idx="12">
                  <c:v>82.562000000000012</c:v>
                </c:pt>
                <c:pt idx="13">
                  <c:v>80.305999999999983</c:v>
                </c:pt>
                <c:pt idx="14">
                  <c:v>78.491000000000227</c:v>
                </c:pt>
                <c:pt idx="15">
                  <c:v>77.13</c:v>
                </c:pt>
                <c:pt idx="16">
                  <c:v>74.406999999999996</c:v>
                </c:pt>
                <c:pt idx="17">
                  <c:v>72.13</c:v>
                </c:pt>
                <c:pt idx="18">
                  <c:v>69.848000000000013</c:v>
                </c:pt>
                <c:pt idx="19">
                  <c:v>68.021999999999991</c:v>
                </c:pt>
                <c:pt idx="20">
                  <c:v>65.739000000000004</c:v>
                </c:pt>
                <c:pt idx="21">
                  <c:v>65.739000000000004</c:v>
                </c:pt>
                <c:pt idx="22">
                  <c:v>63.861000000000004</c:v>
                </c:pt>
                <c:pt idx="23">
                  <c:v>61.506</c:v>
                </c:pt>
                <c:pt idx="24">
                  <c:v>61.025000000000013</c:v>
                </c:pt>
                <c:pt idx="25">
                  <c:v>61.025000000000013</c:v>
                </c:pt>
                <c:pt idx="26">
                  <c:v>59.008000000000003</c:v>
                </c:pt>
                <c:pt idx="27">
                  <c:v>56.973000000000006</c:v>
                </c:pt>
                <c:pt idx="28">
                  <c:v>54.862000000000002</c:v>
                </c:pt>
                <c:pt idx="29">
                  <c:v>51.438000000000002</c:v>
                </c:pt>
                <c:pt idx="30">
                  <c:v>51.438000000000002</c:v>
                </c:pt>
                <c:pt idx="31">
                  <c:v>49.704000000000001</c:v>
                </c:pt>
                <c:pt idx="32">
                  <c:v>49.112000000000002</c:v>
                </c:pt>
                <c:pt idx="33">
                  <c:v>48.52</c:v>
                </c:pt>
                <c:pt idx="34">
                  <c:v>47.929000000000002</c:v>
                </c:pt>
                <c:pt idx="35">
                  <c:v>46.738000000000063</c:v>
                </c:pt>
                <c:pt idx="36">
                  <c:v>44.873999999999995</c:v>
                </c:pt>
                <c:pt idx="37">
                  <c:v>42.224000000000011</c:v>
                </c:pt>
                <c:pt idx="38">
                  <c:v>40.214000000000006</c:v>
                </c:pt>
                <c:pt idx="39">
                  <c:v>38.873000000000005</c:v>
                </c:pt>
                <c:pt idx="40">
                  <c:v>34.826000000000001</c:v>
                </c:pt>
              </c:numCache>
            </c:numRef>
          </c:yVal>
        </c:ser>
        <c:axId val="187028608"/>
        <c:axId val="187030528"/>
      </c:scatterChart>
      <c:valAx>
        <c:axId val="187028608"/>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87030528"/>
        <c:crosses val="autoZero"/>
        <c:crossBetween val="midCat"/>
        <c:majorUnit val="1"/>
      </c:valAx>
      <c:valAx>
        <c:axId val="18703052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87028608"/>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55137501131324163"/>
          <c:w val="0.70667409936590064"/>
          <c:h val="0.2416356683862793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8820070610642698"/>
          <c:h val="0.81097248619784601"/>
        </c:manualLayout>
      </c:layout>
      <c:scatterChart>
        <c:scatterStyle val="smoothMarker"/>
        <c:ser>
          <c:idx val="0"/>
          <c:order val="0"/>
          <c:tx>
            <c:strRef>
              <c:f>Sheet1!$B$1</c:f>
              <c:strCache>
                <c:ptCount val="1"/>
                <c:pt idx="0">
                  <c:v>Tacrolimus + MMF/MPA use at discharge and 1 year (N=1,196)</c:v>
                </c:pt>
              </c:strCache>
            </c:strRef>
          </c:tx>
          <c:spPr>
            <a:ln w="41275">
              <a:solidFill>
                <a:srgbClr val="00FF00"/>
              </a:solidFill>
            </a:ln>
          </c:spPr>
          <c:marker>
            <c:symbol val="none"/>
          </c:marker>
          <c:xVal>
            <c:numRef>
              <c:f>Sheet1!$A$2:$A$34</c:f>
              <c:numCache>
                <c:formatCode>General</c:formatCode>
                <c:ptCount val="33"/>
                <c:pt idx="0">
                  <c:v>0</c:v>
                </c:pt>
                <c:pt idx="1">
                  <c:v>0.25</c:v>
                </c:pt>
                <c:pt idx="2">
                  <c:v>0.5</c:v>
                </c:pt>
                <c:pt idx="3">
                  <c:v>0.750000000000004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Sheet1!$B$2:$B$34</c:f>
              <c:numCache>
                <c:formatCode>General</c:formatCode>
                <c:ptCount val="33"/>
                <c:pt idx="0">
                  <c:v>100</c:v>
                </c:pt>
                <c:pt idx="1">
                  <c:v>100</c:v>
                </c:pt>
                <c:pt idx="2">
                  <c:v>100</c:v>
                </c:pt>
                <c:pt idx="3">
                  <c:v>100</c:v>
                </c:pt>
                <c:pt idx="4">
                  <c:v>100</c:v>
                </c:pt>
                <c:pt idx="5">
                  <c:v>97.949000000000026</c:v>
                </c:pt>
                <c:pt idx="6">
                  <c:v>94.874999999999986</c:v>
                </c:pt>
                <c:pt idx="7">
                  <c:v>92.410000000000025</c:v>
                </c:pt>
                <c:pt idx="8">
                  <c:v>90.16</c:v>
                </c:pt>
                <c:pt idx="9">
                  <c:v>88.186999999999998</c:v>
                </c:pt>
                <c:pt idx="10">
                  <c:v>85.277999999999992</c:v>
                </c:pt>
                <c:pt idx="11">
                  <c:v>82.57</c:v>
                </c:pt>
                <c:pt idx="12">
                  <c:v>80.959999999999994</c:v>
                </c:pt>
                <c:pt idx="13">
                  <c:v>77.795000000000002</c:v>
                </c:pt>
                <c:pt idx="14">
                  <c:v>75.257000000000005</c:v>
                </c:pt>
                <c:pt idx="15">
                  <c:v>73.119</c:v>
                </c:pt>
                <c:pt idx="16">
                  <c:v>71.644000000000005</c:v>
                </c:pt>
                <c:pt idx="17">
                  <c:v>70.35299999999998</c:v>
                </c:pt>
                <c:pt idx="18">
                  <c:v>68.087000000000003</c:v>
                </c:pt>
                <c:pt idx="19">
                  <c:v>65.595000000000013</c:v>
                </c:pt>
                <c:pt idx="20">
                  <c:v>63.98</c:v>
                </c:pt>
                <c:pt idx="21">
                  <c:v>62.405000000000001</c:v>
                </c:pt>
                <c:pt idx="22">
                  <c:v>60.481999999999999</c:v>
                </c:pt>
                <c:pt idx="23">
                  <c:v>59.069000000000003</c:v>
                </c:pt>
                <c:pt idx="24">
                  <c:v>57.9</c:v>
                </c:pt>
                <c:pt idx="25">
                  <c:v>56.580999999999996</c:v>
                </c:pt>
                <c:pt idx="26">
                  <c:v>55.17</c:v>
                </c:pt>
                <c:pt idx="27">
                  <c:v>52.221000000000011</c:v>
                </c:pt>
                <c:pt idx="28">
                  <c:v>50.669000000000011</c:v>
                </c:pt>
                <c:pt idx="29">
                  <c:v>49.902000000000001</c:v>
                </c:pt>
                <c:pt idx="30">
                  <c:v>49.07</c:v>
                </c:pt>
                <c:pt idx="31">
                  <c:v>47.378</c:v>
                </c:pt>
                <c:pt idx="32">
                  <c:v>45.416999999999994</c:v>
                </c:pt>
              </c:numCache>
            </c:numRef>
          </c:yVal>
        </c:ser>
        <c:ser>
          <c:idx val="1"/>
          <c:order val="1"/>
          <c:tx>
            <c:strRef>
              <c:f>Sheet1!$C$1</c:f>
              <c:strCache>
                <c:ptCount val="1"/>
                <c:pt idx="0">
                  <c:v>Tacrolimus + AZA use at discharge and 1 year (N=462)</c:v>
                </c:pt>
              </c:strCache>
            </c:strRef>
          </c:tx>
          <c:spPr>
            <a:ln w="41275">
              <a:solidFill>
                <a:srgbClr val="FFFF00"/>
              </a:solidFill>
              <a:prstDash val="solid"/>
            </a:ln>
          </c:spPr>
          <c:marker>
            <c:symbol val="none"/>
          </c:marker>
          <c:xVal>
            <c:numRef>
              <c:f>Sheet1!$A$2:$A$34</c:f>
              <c:numCache>
                <c:formatCode>General</c:formatCode>
                <c:ptCount val="33"/>
                <c:pt idx="0">
                  <c:v>0</c:v>
                </c:pt>
                <c:pt idx="1">
                  <c:v>0.25</c:v>
                </c:pt>
                <c:pt idx="2">
                  <c:v>0.5</c:v>
                </c:pt>
                <c:pt idx="3">
                  <c:v>0.750000000000004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Sheet1!$C$2:$C$34</c:f>
              <c:numCache>
                <c:formatCode>General</c:formatCode>
                <c:ptCount val="33"/>
                <c:pt idx="0">
                  <c:v>100</c:v>
                </c:pt>
                <c:pt idx="1">
                  <c:v>100</c:v>
                </c:pt>
                <c:pt idx="2">
                  <c:v>100</c:v>
                </c:pt>
                <c:pt idx="3">
                  <c:v>100</c:v>
                </c:pt>
                <c:pt idx="4">
                  <c:v>100</c:v>
                </c:pt>
                <c:pt idx="5">
                  <c:v>99.551000000000002</c:v>
                </c:pt>
                <c:pt idx="6">
                  <c:v>96.624999999999986</c:v>
                </c:pt>
                <c:pt idx="7">
                  <c:v>94.816000000000003</c:v>
                </c:pt>
                <c:pt idx="8">
                  <c:v>92.503</c:v>
                </c:pt>
                <c:pt idx="9">
                  <c:v>91.684999999999988</c:v>
                </c:pt>
                <c:pt idx="10">
                  <c:v>89.456999999999994</c:v>
                </c:pt>
                <c:pt idx="11">
                  <c:v>88.611000000000004</c:v>
                </c:pt>
                <c:pt idx="12">
                  <c:v>85.968000000000004</c:v>
                </c:pt>
                <c:pt idx="13">
                  <c:v>84.057999999999993</c:v>
                </c:pt>
                <c:pt idx="14">
                  <c:v>82.429000000000002</c:v>
                </c:pt>
                <c:pt idx="15">
                  <c:v>80.433999999999997</c:v>
                </c:pt>
                <c:pt idx="16">
                  <c:v>79.739999999999995</c:v>
                </c:pt>
                <c:pt idx="17">
                  <c:v>76.718000000000004</c:v>
                </c:pt>
                <c:pt idx="18">
                  <c:v>75.557000000000002</c:v>
                </c:pt>
                <c:pt idx="19">
                  <c:v>72.820999999999998</c:v>
                </c:pt>
                <c:pt idx="20">
                  <c:v>71.230999999999995</c:v>
                </c:pt>
                <c:pt idx="21">
                  <c:v>69.869</c:v>
                </c:pt>
                <c:pt idx="22">
                  <c:v>68.944000000000571</c:v>
                </c:pt>
                <c:pt idx="23">
                  <c:v>66.116</c:v>
                </c:pt>
                <c:pt idx="24">
                  <c:v>65.622999999999948</c:v>
                </c:pt>
                <c:pt idx="25">
                  <c:v>64.972999999999999</c:v>
                </c:pt>
                <c:pt idx="26">
                  <c:v>63.633000000000003</c:v>
                </c:pt>
                <c:pt idx="27">
                  <c:v>62.955999999999996</c:v>
                </c:pt>
                <c:pt idx="28">
                  <c:v>58.220000000000013</c:v>
                </c:pt>
                <c:pt idx="29">
                  <c:v>57.338000000000001</c:v>
                </c:pt>
                <c:pt idx="30">
                  <c:v>57.338000000000001</c:v>
                </c:pt>
                <c:pt idx="31">
                  <c:v>56.349000000000004</c:v>
                </c:pt>
                <c:pt idx="32">
                  <c:v>55.222000000000264</c:v>
                </c:pt>
              </c:numCache>
            </c:numRef>
          </c:yVal>
        </c:ser>
        <c:ser>
          <c:idx val="2"/>
          <c:order val="2"/>
          <c:tx>
            <c:strRef>
              <c:f>Sheet1!$D$1</c:f>
              <c:strCache>
                <c:ptCount val="1"/>
                <c:pt idx="0">
                  <c:v>Cyclosporine + MM/MPA use at discharge and 1 year (N=116)</c:v>
                </c:pt>
              </c:strCache>
            </c:strRef>
          </c:tx>
          <c:spPr>
            <a:ln w="41275">
              <a:solidFill>
                <a:srgbClr val="00FFFF"/>
              </a:solidFill>
            </a:ln>
          </c:spPr>
          <c:marker>
            <c:symbol val="none"/>
          </c:marker>
          <c:xVal>
            <c:numRef>
              <c:f>Sheet1!$A$2:$A$34</c:f>
              <c:numCache>
                <c:formatCode>General</c:formatCode>
                <c:ptCount val="33"/>
                <c:pt idx="0">
                  <c:v>0</c:v>
                </c:pt>
                <c:pt idx="1">
                  <c:v>0.25</c:v>
                </c:pt>
                <c:pt idx="2">
                  <c:v>0.5</c:v>
                </c:pt>
                <c:pt idx="3">
                  <c:v>0.750000000000004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Sheet1!$D$2:$D$34</c:f>
              <c:numCache>
                <c:formatCode>General</c:formatCode>
                <c:ptCount val="33"/>
                <c:pt idx="0">
                  <c:v>100</c:v>
                </c:pt>
                <c:pt idx="1">
                  <c:v>100</c:v>
                </c:pt>
                <c:pt idx="2">
                  <c:v>100</c:v>
                </c:pt>
                <c:pt idx="3">
                  <c:v>100</c:v>
                </c:pt>
                <c:pt idx="4">
                  <c:v>100</c:v>
                </c:pt>
                <c:pt idx="5">
                  <c:v>99.122999999999948</c:v>
                </c:pt>
                <c:pt idx="6">
                  <c:v>97.36</c:v>
                </c:pt>
                <c:pt idx="7">
                  <c:v>97.36</c:v>
                </c:pt>
                <c:pt idx="8">
                  <c:v>94.558999999999983</c:v>
                </c:pt>
                <c:pt idx="9">
                  <c:v>92.578999999999979</c:v>
                </c:pt>
                <c:pt idx="10">
                  <c:v>90.566000000000003</c:v>
                </c:pt>
                <c:pt idx="11">
                  <c:v>88.542000000000002</c:v>
                </c:pt>
                <c:pt idx="12">
                  <c:v>84.421000000000006</c:v>
                </c:pt>
                <c:pt idx="13">
                  <c:v>84.421000000000006</c:v>
                </c:pt>
                <c:pt idx="14">
                  <c:v>81.131</c:v>
                </c:pt>
                <c:pt idx="15">
                  <c:v>78.909000000000006</c:v>
                </c:pt>
                <c:pt idx="16">
                  <c:v>77.796999999999997</c:v>
                </c:pt>
                <c:pt idx="17">
                  <c:v>77.796999999999997</c:v>
                </c:pt>
                <c:pt idx="18">
                  <c:v>75.402000000000001</c:v>
                </c:pt>
                <c:pt idx="19">
                  <c:v>75.402000000000001</c:v>
                </c:pt>
                <c:pt idx="20">
                  <c:v>72.930000000000007</c:v>
                </c:pt>
                <c:pt idx="21">
                  <c:v>71.694000000000003</c:v>
                </c:pt>
                <c:pt idx="22">
                  <c:v>69.087000000000003</c:v>
                </c:pt>
                <c:pt idx="23">
                  <c:v>67.783000000000001</c:v>
                </c:pt>
                <c:pt idx="24">
                  <c:v>66.427999999999997</c:v>
                </c:pt>
                <c:pt idx="25">
                  <c:v>66.427999999999997</c:v>
                </c:pt>
                <c:pt idx="26">
                  <c:v>66.427999999999997</c:v>
                </c:pt>
                <c:pt idx="27">
                  <c:v>65.043999999999997</c:v>
                </c:pt>
                <c:pt idx="28">
                  <c:v>63.660000000000011</c:v>
                </c:pt>
                <c:pt idx="29">
                  <c:v>63.660000000000011</c:v>
                </c:pt>
                <c:pt idx="30">
                  <c:v>54.566000000000003</c:v>
                </c:pt>
                <c:pt idx="31">
                  <c:v>50.928000000000011</c:v>
                </c:pt>
                <c:pt idx="32">
                  <c:v>49.109000000000002</c:v>
                </c:pt>
              </c:numCache>
            </c:numRef>
          </c:yVal>
        </c:ser>
        <c:ser>
          <c:idx val="3"/>
          <c:order val="3"/>
          <c:tx>
            <c:strRef>
              <c:f>Sheet1!$E$1</c:f>
              <c:strCache>
                <c:ptCount val="1"/>
                <c:pt idx="0">
                  <c:v>Cyclosporine + AZA use at discharge and 1 year (N=94)</c:v>
                </c:pt>
              </c:strCache>
            </c:strRef>
          </c:tx>
          <c:spPr>
            <a:ln w="41275">
              <a:solidFill>
                <a:srgbClr val="FF00FF"/>
              </a:solidFill>
            </a:ln>
          </c:spPr>
          <c:marker>
            <c:symbol val="none"/>
          </c:marker>
          <c:xVal>
            <c:numRef>
              <c:f>Sheet1!$A$2:$A$34</c:f>
              <c:numCache>
                <c:formatCode>General</c:formatCode>
                <c:ptCount val="33"/>
                <c:pt idx="0">
                  <c:v>0</c:v>
                </c:pt>
                <c:pt idx="1">
                  <c:v>0.25</c:v>
                </c:pt>
                <c:pt idx="2">
                  <c:v>0.5</c:v>
                </c:pt>
                <c:pt idx="3">
                  <c:v>0.750000000000004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Sheet1!$E$2:$E$34</c:f>
              <c:numCache>
                <c:formatCode>General</c:formatCode>
                <c:ptCount val="33"/>
                <c:pt idx="0">
                  <c:v>100</c:v>
                </c:pt>
                <c:pt idx="1">
                  <c:v>100</c:v>
                </c:pt>
                <c:pt idx="2">
                  <c:v>100</c:v>
                </c:pt>
                <c:pt idx="3">
                  <c:v>100</c:v>
                </c:pt>
                <c:pt idx="4">
                  <c:v>100</c:v>
                </c:pt>
                <c:pt idx="5">
                  <c:v>100</c:v>
                </c:pt>
                <c:pt idx="6">
                  <c:v>97.700999999999993</c:v>
                </c:pt>
                <c:pt idx="7">
                  <c:v>96.537999999999997</c:v>
                </c:pt>
                <c:pt idx="8">
                  <c:v>96.537999999999997</c:v>
                </c:pt>
                <c:pt idx="9">
                  <c:v>95.3</c:v>
                </c:pt>
                <c:pt idx="10">
                  <c:v>94.063000000000002</c:v>
                </c:pt>
                <c:pt idx="11">
                  <c:v>92.824999999999989</c:v>
                </c:pt>
                <c:pt idx="12">
                  <c:v>90.299000000000007</c:v>
                </c:pt>
                <c:pt idx="13">
                  <c:v>87.643000000000001</c:v>
                </c:pt>
                <c:pt idx="14">
                  <c:v>82.331000000000003</c:v>
                </c:pt>
                <c:pt idx="15">
                  <c:v>78.346999999999994</c:v>
                </c:pt>
                <c:pt idx="16">
                  <c:v>76.997000000000227</c:v>
                </c:pt>
                <c:pt idx="17">
                  <c:v>74.063000000000002</c:v>
                </c:pt>
                <c:pt idx="18">
                  <c:v>71.099999999999994</c:v>
                </c:pt>
                <c:pt idx="19">
                  <c:v>69.619</c:v>
                </c:pt>
                <c:pt idx="20">
                  <c:v>65.043000000000006</c:v>
                </c:pt>
                <c:pt idx="21">
                  <c:v>61.791000000000011</c:v>
                </c:pt>
                <c:pt idx="22">
                  <c:v>61.791000000000011</c:v>
                </c:pt>
                <c:pt idx="23">
                  <c:v>60.165000000000013</c:v>
                </c:pt>
                <c:pt idx="24">
                  <c:v>60.165000000000013</c:v>
                </c:pt>
                <c:pt idx="25">
                  <c:v>58.446000000000005</c:v>
                </c:pt>
                <c:pt idx="26">
                  <c:v>56.675000000000011</c:v>
                </c:pt>
                <c:pt idx="27">
                  <c:v>53.133000000000003</c:v>
                </c:pt>
                <c:pt idx="28">
                  <c:v>49.527000000000001</c:v>
                </c:pt>
                <c:pt idx="29">
                  <c:v>49.527000000000001</c:v>
                </c:pt>
                <c:pt idx="30">
                  <c:v>49.527000000000001</c:v>
                </c:pt>
                <c:pt idx="31">
                  <c:v>49.527000000000001</c:v>
                </c:pt>
                <c:pt idx="32">
                  <c:v>49.527000000000001</c:v>
                </c:pt>
              </c:numCache>
            </c:numRef>
          </c:yVal>
        </c:ser>
        <c:axId val="187156352"/>
        <c:axId val="187166720"/>
      </c:scatterChart>
      <c:valAx>
        <c:axId val="187156352"/>
        <c:scaling>
          <c:orientation val="minMax"/>
          <c:max val="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87166720"/>
        <c:crosses val="autoZero"/>
        <c:crossBetween val="midCat"/>
        <c:majorUnit val="1"/>
      </c:valAx>
      <c:valAx>
        <c:axId val="18716672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87156352"/>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53413363200289665"/>
          <c:w val="0.70667409936590064"/>
          <c:h val="0.2588770476966241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8820070610642698"/>
          <c:h val="0.79373110688750115"/>
        </c:manualLayout>
      </c:layout>
      <c:scatterChart>
        <c:scatterStyle val="smoothMarker"/>
        <c:ser>
          <c:idx val="0"/>
          <c:order val="0"/>
          <c:tx>
            <c:strRef>
              <c:f>Sheet1!$B$1</c:f>
              <c:strCache>
                <c:ptCount val="1"/>
                <c:pt idx="0">
                  <c:v>Tacrolimus + MMF/MPA use at discharge and 1 year (N=560)</c:v>
                </c:pt>
              </c:strCache>
            </c:strRef>
          </c:tx>
          <c:spPr>
            <a:ln w="41275">
              <a:solidFill>
                <a:srgbClr val="00FF00"/>
              </a:solidFill>
            </a:ln>
          </c:spPr>
          <c:marker>
            <c:symbol val="none"/>
          </c:marker>
          <c:xVal>
            <c:numRef>
              <c:f>Sheet1!$A$2:$A$34</c:f>
              <c:numCache>
                <c:formatCode>General</c:formatCode>
                <c:ptCount val="33"/>
                <c:pt idx="0">
                  <c:v>0</c:v>
                </c:pt>
                <c:pt idx="1">
                  <c:v>0.25</c:v>
                </c:pt>
                <c:pt idx="2">
                  <c:v>0.5</c:v>
                </c:pt>
                <c:pt idx="3">
                  <c:v>0.750000000000004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Sheet1!$B$2:$B$34</c:f>
              <c:numCache>
                <c:formatCode>General</c:formatCode>
                <c:ptCount val="33"/>
                <c:pt idx="0">
                  <c:v>100</c:v>
                </c:pt>
                <c:pt idx="1">
                  <c:v>100</c:v>
                </c:pt>
                <c:pt idx="2">
                  <c:v>100</c:v>
                </c:pt>
                <c:pt idx="3">
                  <c:v>100</c:v>
                </c:pt>
                <c:pt idx="4">
                  <c:v>100</c:v>
                </c:pt>
                <c:pt idx="5">
                  <c:v>97.013000000000005</c:v>
                </c:pt>
                <c:pt idx="6">
                  <c:v>95.685999999999979</c:v>
                </c:pt>
                <c:pt idx="7">
                  <c:v>94.35599999999998</c:v>
                </c:pt>
                <c:pt idx="8">
                  <c:v>92.982000000000014</c:v>
                </c:pt>
                <c:pt idx="9">
                  <c:v>90.796999999999997</c:v>
                </c:pt>
                <c:pt idx="10">
                  <c:v>89.421999999999997</c:v>
                </c:pt>
                <c:pt idx="11">
                  <c:v>86.172999999999988</c:v>
                </c:pt>
                <c:pt idx="12">
                  <c:v>83.498999999999995</c:v>
                </c:pt>
                <c:pt idx="13">
                  <c:v>80.436000000000007</c:v>
                </c:pt>
                <c:pt idx="14">
                  <c:v>76.151999999999987</c:v>
                </c:pt>
                <c:pt idx="15">
                  <c:v>74.705000000000013</c:v>
                </c:pt>
                <c:pt idx="16">
                  <c:v>73.195999999999998</c:v>
                </c:pt>
                <c:pt idx="17">
                  <c:v>71.224000000000004</c:v>
                </c:pt>
                <c:pt idx="18">
                  <c:v>69.834000000000003</c:v>
                </c:pt>
                <c:pt idx="19">
                  <c:v>69.478999999999999</c:v>
                </c:pt>
                <c:pt idx="20">
                  <c:v>66.872999999999948</c:v>
                </c:pt>
                <c:pt idx="21">
                  <c:v>65.168999999999983</c:v>
                </c:pt>
                <c:pt idx="22">
                  <c:v>63.358999999999995</c:v>
                </c:pt>
                <c:pt idx="23">
                  <c:v>61.532000000000011</c:v>
                </c:pt>
                <c:pt idx="24">
                  <c:v>59.471000000000004</c:v>
                </c:pt>
                <c:pt idx="25">
                  <c:v>58.182000000000002</c:v>
                </c:pt>
                <c:pt idx="26">
                  <c:v>57.480999999999995</c:v>
                </c:pt>
                <c:pt idx="27">
                  <c:v>57.480999999999995</c:v>
                </c:pt>
                <c:pt idx="28">
                  <c:v>56.705000000000013</c:v>
                </c:pt>
                <c:pt idx="29">
                  <c:v>54.583999999999996</c:v>
                </c:pt>
                <c:pt idx="30">
                  <c:v>50.149000000000001</c:v>
                </c:pt>
                <c:pt idx="31">
                  <c:v>49.01</c:v>
                </c:pt>
                <c:pt idx="32">
                  <c:v>49.01</c:v>
                </c:pt>
              </c:numCache>
            </c:numRef>
          </c:yVal>
        </c:ser>
        <c:ser>
          <c:idx val="1"/>
          <c:order val="1"/>
          <c:tx>
            <c:strRef>
              <c:f>Sheet1!$C$1</c:f>
              <c:strCache>
                <c:ptCount val="1"/>
                <c:pt idx="0">
                  <c:v>Tacrolimus + AZA use at discharge and 1 year (N=214)</c:v>
                </c:pt>
              </c:strCache>
            </c:strRef>
          </c:tx>
          <c:spPr>
            <a:ln w="41275">
              <a:solidFill>
                <a:srgbClr val="FFFF00"/>
              </a:solidFill>
              <a:prstDash val="solid"/>
            </a:ln>
          </c:spPr>
          <c:marker>
            <c:symbol val="none"/>
          </c:marker>
          <c:xVal>
            <c:numRef>
              <c:f>Sheet1!$A$2:$A$34</c:f>
              <c:numCache>
                <c:formatCode>General</c:formatCode>
                <c:ptCount val="33"/>
                <c:pt idx="0">
                  <c:v>0</c:v>
                </c:pt>
                <c:pt idx="1">
                  <c:v>0.25</c:v>
                </c:pt>
                <c:pt idx="2">
                  <c:v>0.5</c:v>
                </c:pt>
                <c:pt idx="3">
                  <c:v>0.750000000000004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Sheet1!$C$2:$C$34</c:f>
              <c:numCache>
                <c:formatCode>General</c:formatCode>
                <c:ptCount val="33"/>
                <c:pt idx="0">
                  <c:v>100</c:v>
                </c:pt>
                <c:pt idx="1">
                  <c:v>100</c:v>
                </c:pt>
                <c:pt idx="2">
                  <c:v>100</c:v>
                </c:pt>
                <c:pt idx="3">
                  <c:v>100</c:v>
                </c:pt>
                <c:pt idx="4">
                  <c:v>100</c:v>
                </c:pt>
                <c:pt idx="5">
                  <c:v>99.004999999999995</c:v>
                </c:pt>
                <c:pt idx="6">
                  <c:v>92.991000000000227</c:v>
                </c:pt>
                <c:pt idx="7">
                  <c:v>90.461000000000027</c:v>
                </c:pt>
                <c:pt idx="8">
                  <c:v>88.882999999999981</c:v>
                </c:pt>
                <c:pt idx="9">
                  <c:v>86.60899999999998</c:v>
                </c:pt>
                <c:pt idx="10">
                  <c:v>85.447000000000557</c:v>
                </c:pt>
                <c:pt idx="11">
                  <c:v>83.10199999999999</c:v>
                </c:pt>
                <c:pt idx="12">
                  <c:v>81.882999999999981</c:v>
                </c:pt>
                <c:pt idx="13">
                  <c:v>79.821999999999989</c:v>
                </c:pt>
                <c:pt idx="14">
                  <c:v>77.703000000000003</c:v>
                </c:pt>
                <c:pt idx="15">
                  <c:v>76.290000000000006</c:v>
                </c:pt>
                <c:pt idx="16">
                  <c:v>75.569999999999993</c:v>
                </c:pt>
                <c:pt idx="17">
                  <c:v>74.783000000000001</c:v>
                </c:pt>
                <c:pt idx="18">
                  <c:v>71.634</c:v>
                </c:pt>
                <c:pt idx="19">
                  <c:v>69.218999999999994</c:v>
                </c:pt>
                <c:pt idx="20">
                  <c:v>69.218999999999994</c:v>
                </c:pt>
                <c:pt idx="21">
                  <c:v>67.356999999999999</c:v>
                </c:pt>
                <c:pt idx="22">
                  <c:v>66.367000000000004</c:v>
                </c:pt>
                <c:pt idx="23">
                  <c:v>65.375999999999948</c:v>
                </c:pt>
                <c:pt idx="24">
                  <c:v>65.375999999999948</c:v>
                </c:pt>
                <c:pt idx="25">
                  <c:v>65.375999999999948</c:v>
                </c:pt>
                <c:pt idx="26">
                  <c:v>65.375999999999948</c:v>
                </c:pt>
                <c:pt idx="27">
                  <c:v>65.375999999999948</c:v>
                </c:pt>
                <c:pt idx="28">
                  <c:v>65.375999999999948</c:v>
                </c:pt>
                <c:pt idx="29">
                  <c:v>65.375999999999948</c:v>
                </c:pt>
                <c:pt idx="30">
                  <c:v>60.919000000000004</c:v>
                </c:pt>
                <c:pt idx="31">
                  <c:v>60.919000000000004</c:v>
                </c:pt>
                <c:pt idx="32">
                  <c:v>59.433</c:v>
                </c:pt>
              </c:numCache>
            </c:numRef>
          </c:yVal>
        </c:ser>
        <c:ser>
          <c:idx val="2"/>
          <c:order val="2"/>
          <c:tx>
            <c:strRef>
              <c:f>Sheet1!$D$1</c:f>
              <c:strCache>
                <c:ptCount val="1"/>
                <c:pt idx="0">
                  <c:v>Cyclosporine + MM/MPA use at discharge and 1 year (N=39)</c:v>
                </c:pt>
              </c:strCache>
            </c:strRef>
          </c:tx>
          <c:spPr>
            <a:ln w="41275">
              <a:solidFill>
                <a:srgbClr val="00FFFF"/>
              </a:solidFill>
            </a:ln>
          </c:spPr>
          <c:marker>
            <c:symbol val="none"/>
          </c:marker>
          <c:xVal>
            <c:numRef>
              <c:f>Sheet1!$A$2:$A$34</c:f>
              <c:numCache>
                <c:formatCode>General</c:formatCode>
                <c:ptCount val="33"/>
                <c:pt idx="0">
                  <c:v>0</c:v>
                </c:pt>
                <c:pt idx="1">
                  <c:v>0.25</c:v>
                </c:pt>
                <c:pt idx="2">
                  <c:v>0.5</c:v>
                </c:pt>
                <c:pt idx="3">
                  <c:v>0.750000000000004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Sheet1!$D$2:$D$34</c:f>
              <c:numCache>
                <c:formatCode>General</c:formatCode>
                <c:ptCount val="33"/>
                <c:pt idx="0">
                  <c:v>100</c:v>
                </c:pt>
                <c:pt idx="1">
                  <c:v>100</c:v>
                </c:pt>
                <c:pt idx="2">
                  <c:v>100</c:v>
                </c:pt>
                <c:pt idx="3">
                  <c:v>100</c:v>
                </c:pt>
                <c:pt idx="4">
                  <c:v>100</c:v>
                </c:pt>
                <c:pt idx="5">
                  <c:v>100</c:v>
                </c:pt>
                <c:pt idx="6">
                  <c:v>97.436000000000007</c:v>
                </c:pt>
                <c:pt idx="7">
                  <c:v>97.436000000000007</c:v>
                </c:pt>
                <c:pt idx="8">
                  <c:v>94.801999999999992</c:v>
                </c:pt>
                <c:pt idx="9">
                  <c:v>94.801999999999992</c:v>
                </c:pt>
                <c:pt idx="10">
                  <c:v>94.801999999999992</c:v>
                </c:pt>
                <c:pt idx="11">
                  <c:v>92.013999999999996</c:v>
                </c:pt>
                <c:pt idx="12">
                  <c:v>83.555999999999983</c:v>
                </c:pt>
                <c:pt idx="13">
                  <c:v>83.555999999999983</c:v>
                </c:pt>
                <c:pt idx="14">
                  <c:v>77.367000000000004</c:v>
                </c:pt>
                <c:pt idx="15">
                  <c:v>71.177999999999983</c:v>
                </c:pt>
                <c:pt idx="16">
                  <c:v>64.988</c:v>
                </c:pt>
                <c:pt idx="17">
                  <c:v>61.739000000000011</c:v>
                </c:pt>
                <c:pt idx="18">
                  <c:v>61.739000000000011</c:v>
                </c:pt>
                <c:pt idx="19">
                  <c:v>61.739000000000011</c:v>
                </c:pt>
                <c:pt idx="20">
                  <c:v>61.739000000000011</c:v>
                </c:pt>
                <c:pt idx="21">
                  <c:v>61.739000000000011</c:v>
                </c:pt>
                <c:pt idx="22">
                  <c:v>57.879999999999995</c:v>
                </c:pt>
                <c:pt idx="23">
                  <c:v>57.879999999999995</c:v>
                </c:pt>
                <c:pt idx="24">
                  <c:v>57.879999999999995</c:v>
                </c:pt>
                <c:pt idx="25">
                  <c:v>57.879999999999995</c:v>
                </c:pt>
                <c:pt idx="26">
                  <c:v>57.879999999999995</c:v>
                </c:pt>
                <c:pt idx="27">
                  <c:v>57.879999999999995</c:v>
                </c:pt>
                <c:pt idx="28">
                  <c:v>57.879999999999995</c:v>
                </c:pt>
              </c:numCache>
            </c:numRef>
          </c:yVal>
        </c:ser>
        <c:ser>
          <c:idx val="3"/>
          <c:order val="3"/>
          <c:tx>
            <c:strRef>
              <c:f>Sheet1!$E$1</c:f>
              <c:strCache>
                <c:ptCount val="1"/>
                <c:pt idx="0">
                  <c:v>Cyclosporine + AZA use at discharge and 1 year (N=79)</c:v>
                </c:pt>
              </c:strCache>
            </c:strRef>
          </c:tx>
          <c:spPr>
            <a:ln w="41275">
              <a:solidFill>
                <a:srgbClr val="FF00FF"/>
              </a:solidFill>
            </a:ln>
          </c:spPr>
          <c:marker>
            <c:symbol val="none"/>
          </c:marker>
          <c:xVal>
            <c:numRef>
              <c:f>Sheet1!$A$2:$A$34</c:f>
              <c:numCache>
                <c:formatCode>General</c:formatCode>
                <c:ptCount val="33"/>
                <c:pt idx="0">
                  <c:v>0</c:v>
                </c:pt>
                <c:pt idx="1">
                  <c:v>0.25</c:v>
                </c:pt>
                <c:pt idx="2">
                  <c:v>0.5</c:v>
                </c:pt>
                <c:pt idx="3">
                  <c:v>0.750000000000004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Sheet1!$E$2:$E$34</c:f>
              <c:numCache>
                <c:formatCode>General</c:formatCode>
                <c:ptCount val="33"/>
                <c:pt idx="0">
                  <c:v>100</c:v>
                </c:pt>
                <c:pt idx="1">
                  <c:v>100</c:v>
                </c:pt>
                <c:pt idx="2">
                  <c:v>100</c:v>
                </c:pt>
                <c:pt idx="3">
                  <c:v>100</c:v>
                </c:pt>
                <c:pt idx="4">
                  <c:v>100</c:v>
                </c:pt>
                <c:pt idx="5">
                  <c:v>100</c:v>
                </c:pt>
                <c:pt idx="6">
                  <c:v>98.733999999999995</c:v>
                </c:pt>
                <c:pt idx="7">
                  <c:v>98.733999999999995</c:v>
                </c:pt>
                <c:pt idx="8">
                  <c:v>97.468000000000004</c:v>
                </c:pt>
                <c:pt idx="9">
                  <c:v>93.534000000000006</c:v>
                </c:pt>
                <c:pt idx="10">
                  <c:v>90.899000000000001</c:v>
                </c:pt>
                <c:pt idx="11">
                  <c:v>86.947000000000557</c:v>
                </c:pt>
                <c:pt idx="12">
                  <c:v>86.947000000000557</c:v>
                </c:pt>
                <c:pt idx="13">
                  <c:v>84.186999999999998</c:v>
                </c:pt>
                <c:pt idx="14">
                  <c:v>82.807000000000002</c:v>
                </c:pt>
                <c:pt idx="15">
                  <c:v>82.807000000000002</c:v>
                </c:pt>
                <c:pt idx="16">
                  <c:v>77.192999999999998</c:v>
                </c:pt>
                <c:pt idx="17">
                  <c:v>75.789000000000001</c:v>
                </c:pt>
                <c:pt idx="18">
                  <c:v>75.789000000000001</c:v>
                </c:pt>
                <c:pt idx="19">
                  <c:v>72.900999999999996</c:v>
                </c:pt>
                <c:pt idx="20">
                  <c:v>72.900999999999996</c:v>
                </c:pt>
                <c:pt idx="21">
                  <c:v>72.900999999999996</c:v>
                </c:pt>
                <c:pt idx="22">
                  <c:v>71.349999999999994</c:v>
                </c:pt>
                <c:pt idx="23">
                  <c:v>71.349999999999994</c:v>
                </c:pt>
                <c:pt idx="24">
                  <c:v>71.349999999999994</c:v>
                </c:pt>
                <c:pt idx="25">
                  <c:v>68.031000000000006</c:v>
                </c:pt>
                <c:pt idx="26">
                  <c:v>68.031000000000006</c:v>
                </c:pt>
                <c:pt idx="27">
                  <c:v>66.371999999999986</c:v>
                </c:pt>
                <c:pt idx="28">
                  <c:v>66.371999999999986</c:v>
                </c:pt>
                <c:pt idx="29">
                  <c:v>66.371999999999986</c:v>
                </c:pt>
                <c:pt idx="30">
                  <c:v>62.349999999999994</c:v>
                </c:pt>
                <c:pt idx="31">
                  <c:v>60.338000000000001</c:v>
                </c:pt>
                <c:pt idx="32">
                  <c:v>60.338000000000001</c:v>
                </c:pt>
              </c:numCache>
            </c:numRef>
          </c:yVal>
        </c:ser>
        <c:axId val="178023040"/>
        <c:axId val="178029312"/>
      </c:scatterChart>
      <c:valAx>
        <c:axId val="178023040"/>
        <c:scaling>
          <c:orientation val="minMax"/>
          <c:max val="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78029312"/>
        <c:crosses val="autoZero"/>
        <c:crossBetween val="midCat"/>
        <c:majorUnit val="1"/>
      </c:valAx>
      <c:valAx>
        <c:axId val="17802931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78023040"/>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56861639062359792"/>
          <c:w val="0.70667409936590064"/>
          <c:h val="0.2243942890759371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364407166495512"/>
          <c:y val="2.8954382462755602E-2"/>
          <c:w val="0.88777222412415868"/>
          <c:h val="0.68312355841883465"/>
        </c:manualLayout>
      </c:layout>
      <c:barChart>
        <c:barDir val="col"/>
        <c:grouping val="stacked"/>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cat>
            <c:strRef>
              <c:f>Sheet1!$A$2:$A$11</c:f>
              <c:strCache>
                <c:ptCount val="10"/>
                <c:pt idx="0">
                  <c:v>Overall
(N=10,184)</c:v>
                </c:pt>
                <c:pt idx="2">
                  <c:v>18-34
(N=1,353)</c:v>
                </c:pt>
                <c:pt idx="3">
                  <c:v>35-49
(N=1,691)</c:v>
                </c:pt>
                <c:pt idx="4">
                  <c:v>50-59
(N=3,175)</c:v>
                </c:pt>
                <c:pt idx="5">
                  <c:v>60-65
(N=2,717)</c:v>
                </c:pt>
                <c:pt idx="6">
                  <c:v>&gt;65
(N=1,248)</c:v>
                </c:pt>
                <c:pt idx="8">
                  <c:v>Female
(N=4,386)</c:v>
                </c:pt>
                <c:pt idx="9">
                  <c:v>Male
(N=5,798)</c:v>
                </c:pt>
              </c:strCache>
            </c:strRef>
          </c:cat>
          <c:val>
            <c:numRef>
              <c:f>Sheet1!$B$2:$B$11</c:f>
              <c:numCache>
                <c:formatCode>General</c:formatCode>
                <c:ptCount val="10"/>
                <c:pt idx="0">
                  <c:v>29.615100000000005</c:v>
                </c:pt>
                <c:pt idx="2">
                  <c:v>33.333300000000001</c:v>
                </c:pt>
                <c:pt idx="3">
                  <c:v>28.208199999999966</c:v>
                </c:pt>
                <c:pt idx="4">
                  <c:v>30.015699999999967</c:v>
                </c:pt>
                <c:pt idx="5">
                  <c:v>28.3401</c:v>
                </c:pt>
                <c:pt idx="6">
                  <c:v>29.2468</c:v>
                </c:pt>
                <c:pt idx="8">
                  <c:v>29.297799999999967</c:v>
                </c:pt>
                <c:pt idx="9">
                  <c:v>29.8551</c:v>
                </c:pt>
              </c:numCache>
            </c:numRef>
          </c:val>
        </c:ser>
        <c:gapWidth val="50"/>
        <c:overlap val="100"/>
        <c:axId val="187778176"/>
        <c:axId val="187779712"/>
      </c:barChart>
      <c:catAx>
        <c:axId val="187778176"/>
        <c:scaling>
          <c:orientation val="minMax"/>
        </c:scaling>
        <c:axPos val="b"/>
        <c:numFmt formatCode="General" sourceLinked="1"/>
        <c:tickLblPos val="nextTo"/>
        <c:txPr>
          <a:bodyPr rot="0"/>
          <a:lstStyle/>
          <a:p>
            <a:pPr>
              <a:defRPr sz="1300" b="1"/>
            </a:pPr>
            <a:endParaRPr lang="en-US"/>
          </a:p>
        </c:txPr>
        <c:crossAx val="187779712"/>
        <c:crosses val="autoZero"/>
        <c:auto val="1"/>
        <c:lblAlgn val="ctr"/>
        <c:lblOffset val="100"/>
        <c:tickLblSkip val="1"/>
      </c:catAx>
      <c:valAx>
        <c:axId val="187779712"/>
        <c:scaling>
          <c:orientation val="minMax"/>
          <c:max val="60"/>
        </c:scaling>
        <c:axPos val="l"/>
        <c:majorGridlines>
          <c:spPr>
            <a:ln>
              <a:prstDash val="sysDash"/>
            </a:ln>
          </c:spPr>
        </c:majorGridlines>
        <c:numFmt formatCode="General" sourceLinked="1"/>
        <c:tickLblPos val="nextTo"/>
        <c:txPr>
          <a:bodyPr/>
          <a:lstStyle/>
          <a:p>
            <a:pPr>
              <a:defRPr sz="1400" b="1"/>
            </a:pPr>
            <a:endParaRPr lang="en-US"/>
          </a:p>
        </c:txPr>
        <c:crossAx val="187778176"/>
        <c:crosses val="autoZero"/>
        <c:crossBetween val="between"/>
        <c:majorUnit val="10"/>
      </c:valAx>
      <c:spPr>
        <a:solidFill>
          <a:schemeClr val="bg2"/>
        </a:solidFill>
        <a:ln>
          <a:solidFill>
            <a:schemeClr val="tx1"/>
          </a:solidFill>
        </a:ln>
      </c:spPr>
    </c:plotArea>
    <c:plotVisOnly val="1"/>
    <c:dispBlanksAs val="gap"/>
  </c:chart>
  <c:txPr>
    <a:bodyPr/>
    <a:lstStyle/>
    <a:p>
      <a:pPr>
        <a:defRPr sz="1800"/>
      </a:pPr>
      <a:endParaRPr lang="en-US"/>
    </a:p>
  </c:txPr>
  <c:externalData r:id="rId1"/>
  <c:userShapes r:id="rId2"/>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755711514321581E-2"/>
          <c:y val="2.8954382462755602E-2"/>
          <c:w val="0.9138591806459001"/>
          <c:h val="0.68312355841883465"/>
        </c:manualLayout>
      </c:layout>
      <c:barChart>
        <c:barDir val="col"/>
        <c:grouping val="stacked"/>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cat>
            <c:strRef>
              <c:f>Sheet1!$A$2:$A$11</c:f>
              <c:strCache>
                <c:ptCount val="10"/>
                <c:pt idx="0">
                  <c:v>Overall
(N=10,184)</c:v>
                </c:pt>
                <c:pt idx="2">
                  <c:v>18-34
(N=1,353)</c:v>
                </c:pt>
                <c:pt idx="3">
                  <c:v>35-49
(N=1,691)</c:v>
                </c:pt>
                <c:pt idx="4">
                  <c:v>50-59
(N=3,175)</c:v>
                </c:pt>
                <c:pt idx="5">
                  <c:v>60-65
(N=2,717)</c:v>
                </c:pt>
                <c:pt idx="6">
                  <c:v>&gt;65
(N=1,248)</c:v>
                </c:pt>
                <c:pt idx="8">
                  <c:v>Female
(N=4,386)</c:v>
                </c:pt>
                <c:pt idx="9">
                  <c:v>Male
(N=5,798)</c:v>
                </c:pt>
              </c:strCache>
            </c:strRef>
          </c:cat>
          <c:val>
            <c:numRef>
              <c:f>Sheet1!$B$2:$B$11</c:f>
              <c:numCache>
                <c:formatCode>General</c:formatCode>
                <c:ptCount val="10"/>
                <c:pt idx="0">
                  <c:v>33.209000000000003</c:v>
                </c:pt>
                <c:pt idx="2">
                  <c:v>36.5854</c:v>
                </c:pt>
                <c:pt idx="3">
                  <c:v>31.874600000000001</c:v>
                </c:pt>
                <c:pt idx="4">
                  <c:v>33.385800000000003</c:v>
                </c:pt>
                <c:pt idx="5">
                  <c:v>32.057400000000001</c:v>
                </c:pt>
                <c:pt idx="6">
                  <c:v>33.413499999999999</c:v>
                </c:pt>
                <c:pt idx="8">
                  <c:v>32.717700000000001</c:v>
                </c:pt>
                <c:pt idx="9">
                  <c:v>33.580500000000001</c:v>
                </c:pt>
              </c:numCache>
            </c:numRef>
          </c:val>
        </c:ser>
        <c:gapWidth val="50"/>
        <c:overlap val="100"/>
        <c:axId val="188255232"/>
        <c:axId val="188265216"/>
      </c:barChart>
      <c:catAx>
        <c:axId val="188255232"/>
        <c:scaling>
          <c:orientation val="minMax"/>
        </c:scaling>
        <c:axPos val="b"/>
        <c:numFmt formatCode="General" sourceLinked="1"/>
        <c:tickLblPos val="nextTo"/>
        <c:txPr>
          <a:bodyPr rot="0"/>
          <a:lstStyle/>
          <a:p>
            <a:pPr>
              <a:defRPr sz="1300" b="1"/>
            </a:pPr>
            <a:endParaRPr lang="en-US"/>
          </a:p>
        </c:txPr>
        <c:crossAx val="188265216"/>
        <c:crosses val="autoZero"/>
        <c:auto val="1"/>
        <c:lblAlgn val="ctr"/>
        <c:lblOffset val="100"/>
        <c:tickLblSkip val="1"/>
      </c:catAx>
      <c:valAx>
        <c:axId val="188265216"/>
        <c:scaling>
          <c:orientation val="minMax"/>
          <c:max val="60"/>
        </c:scaling>
        <c:axPos val="l"/>
        <c:majorGridlines>
          <c:spPr>
            <a:ln>
              <a:prstDash val="sysDash"/>
            </a:ln>
          </c:spPr>
        </c:majorGridlines>
        <c:numFmt formatCode="General" sourceLinked="1"/>
        <c:tickLblPos val="nextTo"/>
        <c:txPr>
          <a:bodyPr/>
          <a:lstStyle/>
          <a:p>
            <a:pPr>
              <a:defRPr sz="1400" b="1"/>
            </a:pPr>
            <a:endParaRPr lang="en-US"/>
          </a:p>
        </c:txPr>
        <c:crossAx val="188255232"/>
        <c:crosses val="autoZero"/>
        <c:crossBetween val="between"/>
        <c:majorUnit val="10"/>
      </c:valAx>
      <c:spPr>
        <a:solidFill>
          <a:schemeClr val="bg2"/>
        </a:solidFill>
        <a:ln>
          <a:solidFill>
            <a:schemeClr val="tx1"/>
          </a:solidFill>
        </a:ln>
      </c:spPr>
    </c:plotArea>
    <c:plotVisOnly val="1"/>
    <c:dispBlanksAs val="gap"/>
  </c:chart>
  <c:txPr>
    <a:bodyPr/>
    <a:lstStyle/>
    <a:p>
      <a:pPr>
        <a:defRPr sz="1800"/>
      </a:pPr>
      <a:endParaRPr lang="en-US"/>
    </a:p>
  </c:txPr>
  <c:externalData r:id="rId1"/>
  <c:userShapes r:id="rId2"/>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52767317128831E-2"/>
          <c:y val="5.0081106664945557E-2"/>
          <c:w val="0.87907657195024547"/>
          <c:h val="0.79499656773672456"/>
        </c:manualLayout>
      </c:layout>
      <c:barChart>
        <c:barDir val="col"/>
        <c:grouping val="clustered"/>
        <c:ser>
          <c:idx val="0"/>
          <c:order val="0"/>
          <c:tx>
            <c:strRef>
              <c:f>Sheet1!$B$1</c:f>
              <c:strCache>
                <c:ptCount val="1"/>
                <c:pt idx="0">
                  <c:v>No induction (N=4,628)</c:v>
                </c:pt>
              </c:strCache>
            </c:strRef>
          </c:tx>
          <c:spPr>
            <a:gradFill>
              <a:gsLst>
                <a:gs pos="0">
                  <a:srgbClr val="008000"/>
                </a:gs>
                <a:gs pos="50000">
                  <a:srgbClr val="00FF00"/>
                </a:gs>
                <a:gs pos="100000">
                  <a:srgbClr val="008000"/>
                </a:gs>
              </a:gsLst>
              <a:lin ang="0" scaled="1"/>
            </a:gradFill>
            <a:ln>
              <a:solidFill>
                <a:schemeClr val="bg2"/>
              </a:solidFill>
            </a:ln>
          </c:spPr>
          <c:cat>
            <c:strRef>
              <c:f>Sheet1!$A$2</c:f>
              <c:strCache>
                <c:ptCount val="1"/>
                <c:pt idx="0">
                  <c:v>Overall</c:v>
                </c:pt>
              </c:strCache>
            </c:strRef>
          </c:cat>
          <c:val>
            <c:numRef>
              <c:f>Sheet1!$B$2</c:f>
              <c:numCache>
                <c:formatCode>General</c:formatCode>
                <c:ptCount val="1"/>
                <c:pt idx="0">
                  <c:v>31.676800000000132</c:v>
                </c:pt>
              </c:numCache>
            </c:numRef>
          </c:val>
        </c:ser>
        <c:ser>
          <c:idx val="1"/>
          <c:order val="1"/>
          <c:tx>
            <c:strRef>
              <c:f>Sheet1!$C$1</c:f>
              <c:strCache>
                <c:ptCount val="1"/>
                <c:pt idx="0">
                  <c:v>Polyclonal (N=1,027)</c:v>
                </c:pt>
              </c:strCache>
            </c:strRef>
          </c:tx>
          <c:spPr>
            <a:gradFill>
              <a:gsLst>
                <a:gs pos="0">
                  <a:srgbClr val="C00000"/>
                </a:gs>
                <a:gs pos="50000">
                  <a:srgbClr val="FF0000"/>
                </a:gs>
                <a:gs pos="100000">
                  <a:srgbClr val="C00000"/>
                </a:gs>
              </a:gsLst>
              <a:lin ang="0" scaled="1"/>
            </a:gradFill>
            <a:ln>
              <a:solidFill>
                <a:schemeClr val="bg2"/>
              </a:solidFill>
            </a:ln>
          </c:spPr>
          <c:cat>
            <c:strRef>
              <c:f>Sheet1!$A$2</c:f>
              <c:strCache>
                <c:ptCount val="1"/>
                <c:pt idx="0">
                  <c:v>Overall</c:v>
                </c:pt>
              </c:strCache>
            </c:strRef>
          </c:cat>
          <c:val>
            <c:numRef>
              <c:f>Sheet1!$C$2</c:f>
              <c:numCache>
                <c:formatCode>General</c:formatCode>
                <c:ptCount val="1"/>
                <c:pt idx="0">
                  <c:v>30.3797</c:v>
                </c:pt>
              </c:numCache>
            </c:numRef>
          </c:val>
        </c:ser>
        <c:ser>
          <c:idx val="2"/>
          <c:order val="2"/>
          <c:tx>
            <c:strRef>
              <c:f>Sheet1!$D$1</c:f>
              <c:strCache>
                <c:ptCount val="1"/>
                <c:pt idx="0">
                  <c:v>IL-2R Antagonist (N=3,809)</c:v>
                </c:pt>
              </c:strCache>
            </c:strRef>
          </c:tx>
          <c:spPr>
            <a:solidFill>
              <a:srgbClr val="FF0000"/>
            </a:solidFill>
            <a:ln>
              <a:solidFill>
                <a:schemeClr val="bg2"/>
              </a:solidFill>
            </a:ln>
          </c:spPr>
          <c:dPt>
            <c:idx val="0"/>
            <c:spPr>
              <a:gradFill>
                <a:gsLst>
                  <a:gs pos="0">
                    <a:srgbClr val="CCCC00"/>
                  </a:gs>
                  <a:gs pos="50000">
                    <a:srgbClr val="FFFF00"/>
                  </a:gs>
                  <a:gs pos="100000">
                    <a:srgbClr val="CCCC00"/>
                  </a:gs>
                </a:gsLst>
                <a:lin ang="0" scaled="1"/>
              </a:gradFill>
              <a:ln>
                <a:solidFill>
                  <a:schemeClr val="bg2"/>
                </a:solidFill>
              </a:ln>
            </c:spPr>
          </c:dPt>
          <c:cat>
            <c:strRef>
              <c:f>Sheet1!$A$2</c:f>
              <c:strCache>
                <c:ptCount val="1"/>
                <c:pt idx="0">
                  <c:v>Overall</c:v>
                </c:pt>
              </c:strCache>
            </c:strRef>
          </c:cat>
          <c:val>
            <c:numRef>
              <c:f>Sheet1!$D$2</c:f>
              <c:numCache>
                <c:formatCode>General</c:formatCode>
                <c:ptCount val="1"/>
                <c:pt idx="0">
                  <c:v>26.384899999999988</c:v>
                </c:pt>
              </c:numCache>
            </c:numRef>
          </c:val>
        </c:ser>
        <c:ser>
          <c:idx val="3"/>
          <c:order val="3"/>
          <c:tx>
            <c:strRef>
              <c:f>Sheet1!$E$1</c:f>
              <c:strCache>
                <c:ptCount val="1"/>
                <c:pt idx="0">
                  <c:v>Alemtuzumab (N=672)</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cat>
            <c:strRef>
              <c:f>Sheet1!$A$2</c:f>
              <c:strCache>
                <c:ptCount val="1"/>
                <c:pt idx="0">
                  <c:v>Overall</c:v>
                </c:pt>
              </c:strCache>
            </c:strRef>
          </c:cat>
          <c:val>
            <c:numRef>
              <c:f>Sheet1!$E$2</c:f>
              <c:numCache>
                <c:formatCode>General</c:formatCode>
                <c:ptCount val="1"/>
                <c:pt idx="0">
                  <c:v>33.779800000000002</c:v>
                </c:pt>
              </c:numCache>
            </c:numRef>
          </c:val>
        </c:ser>
        <c:gapWidth val="50"/>
        <c:overlap val="-30"/>
        <c:axId val="188743680"/>
        <c:axId val="188745216"/>
      </c:barChart>
      <c:catAx>
        <c:axId val="188743680"/>
        <c:scaling>
          <c:orientation val="minMax"/>
        </c:scaling>
        <c:delete val="1"/>
        <c:axPos val="b"/>
        <c:numFmt formatCode="General" sourceLinked="1"/>
        <c:tickLblPos val="none"/>
        <c:crossAx val="188745216"/>
        <c:crosses val="autoZero"/>
        <c:auto val="1"/>
        <c:lblAlgn val="ctr"/>
        <c:lblOffset val="100"/>
        <c:tickLblSkip val="1"/>
      </c:catAx>
      <c:valAx>
        <c:axId val="188745216"/>
        <c:scaling>
          <c:orientation val="minMax"/>
          <c:max val="60"/>
        </c:scaling>
        <c:axPos val="l"/>
        <c:majorGridlines>
          <c:spPr>
            <a:ln>
              <a:prstDash val="sysDash"/>
            </a:ln>
          </c:spPr>
        </c:majorGridlines>
        <c:numFmt formatCode="General" sourceLinked="1"/>
        <c:tickLblPos val="nextTo"/>
        <c:txPr>
          <a:bodyPr/>
          <a:lstStyle/>
          <a:p>
            <a:pPr>
              <a:defRPr sz="1400" b="1"/>
            </a:pPr>
            <a:endParaRPr lang="en-US"/>
          </a:p>
        </c:txPr>
        <c:crossAx val="188743680"/>
        <c:crosses val="autoZero"/>
        <c:crossBetween val="between"/>
        <c:majorUnit val="10"/>
      </c:valAx>
      <c:spPr>
        <a:solidFill>
          <a:schemeClr val="bg2"/>
        </a:solidFill>
        <a:ln>
          <a:solidFill>
            <a:schemeClr val="tx1"/>
          </a:solidFill>
        </a:ln>
      </c:spPr>
    </c:plotArea>
    <c:legend>
      <c:legendPos val="t"/>
      <c:layout>
        <c:manualLayout>
          <c:xMode val="edge"/>
          <c:yMode val="edge"/>
          <c:x val="0.25113899349537827"/>
          <c:y val="6.1538461538461584E-2"/>
          <c:w val="0.66103206664384373"/>
          <c:h val="0.1063262669089447"/>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6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ser>
          <c:idx val="0"/>
          <c:order val="0"/>
          <c:tx>
            <c:strRef>
              <c:f>Sheet1!$B$1</c:f>
              <c:strCache>
                <c:ptCount val="1"/>
                <c:pt idx="0">
                  <c:v>No induction (N=4,628)</c:v>
                </c:pt>
              </c:strCache>
            </c:strRef>
          </c:tx>
          <c:spPr>
            <a:gradFill>
              <a:gsLst>
                <a:gs pos="0">
                  <a:srgbClr val="008000"/>
                </a:gs>
                <a:gs pos="50000">
                  <a:srgbClr val="00FF00"/>
                </a:gs>
                <a:gs pos="100000">
                  <a:srgbClr val="008000"/>
                </a:gs>
              </a:gsLst>
              <a:lin ang="0" scaled="1"/>
            </a:gradFill>
            <a:ln>
              <a:solidFill>
                <a:schemeClr val="bg2"/>
              </a:solidFill>
            </a:ln>
          </c:spPr>
          <c:cat>
            <c:strRef>
              <c:f>Sheet1!$A$2</c:f>
              <c:strCache>
                <c:ptCount val="1"/>
                <c:pt idx="0">
                  <c:v>Overall</c:v>
                </c:pt>
              </c:strCache>
            </c:strRef>
          </c:cat>
          <c:val>
            <c:numRef>
              <c:f>Sheet1!$B$2</c:f>
              <c:numCache>
                <c:formatCode>General</c:formatCode>
                <c:ptCount val="1"/>
                <c:pt idx="0">
                  <c:v>34.701800000000006</c:v>
                </c:pt>
              </c:numCache>
            </c:numRef>
          </c:val>
        </c:ser>
        <c:ser>
          <c:idx val="1"/>
          <c:order val="1"/>
          <c:tx>
            <c:strRef>
              <c:f>Sheet1!$C$1</c:f>
              <c:strCache>
                <c:ptCount val="1"/>
                <c:pt idx="0">
                  <c:v>Polyclonal (N=1,027)</c:v>
                </c:pt>
              </c:strCache>
            </c:strRef>
          </c:tx>
          <c:spPr>
            <a:gradFill>
              <a:gsLst>
                <a:gs pos="0">
                  <a:srgbClr val="C00000"/>
                </a:gs>
                <a:gs pos="50000">
                  <a:srgbClr val="FF0000"/>
                </a:gs>
                <a:gs pos="100000">
                  <a:srgbClr val="C00000"/>
                </a:gs>
              </a:gsLst>
              <a:lin ang="0" scaled="1"/>
            </a:gradFill>
            <a:ln>
              <a:solidFill>
                <a:schemeClr val="bg2"/>
              </a:solidFill>
            </a:ln>
          </c:spPr>
          <c:cat>
            <c:strRef>
              <c:f>Sheet1!$A$2</c:f>
              <c:strCache>
                <c:ptCount val="1"/>
                <c:pt idx="0">
                  <c:v>Overall</c:v>
                </c:pt>
              </c:strCache>
            </c:strRef>
          </c:cat>
          <c:val>
            <c:numRef>
              <c:f>Sheet1!$C$2</c:f>
              <c:numCache>
                <c:formatCode>General</c:formatCode>
                <c:ptCount val="1"/>
                <c:pt idx="0">
                  <c:v>34.566700000000012</c:v>
                </c:pt>
              </c:numCache>
            </c:numRef>
          </c:val>
        </c:ser>
        <c:ser>
          <c:idx val="2"/>
          <c:order val="2"/>
          <c:tx>
            <c:strRef>
              <c:f>Sheet1!$D$1</c:f>
              <c:strCache>
                <c:ptCount val="1"/>
                <c:pt idx="0">
                  <c:v>IL-2R Antagonist (N=3,809)</c:v>
                </c:pt>
              </c:strCache>
            </c:strRef>
          </c:tx>
          <c:spPr>
            <a:solidFill>
              <a:srgbClr val="FF0000"/>
            </a:solidFill>
            <a:ln>
              <a:solidFill>
                <a:schemeClr val="bg2"/>
              </a:solidFill>
            </a:ln>
          </c:spPr>
          <c:dPt>
            <c:idx val="0"/>
            <c:spPr>
              <a:gradFill>
                <a:gsLst>
                  <a:gs pos="0">
                    <a:srgbClr val="CCCC00"/>
                  </a:gs>
                  <a:gs pos="50000">
                    <a:srgbClr val="FFFF00"/>
                  </a:gs>
                  <a:gs pos="100000">
                    <a:srgbClr val="CCCC00"/>
                  </a:gs>
                </a:gsLst>
                <a:lin ang="0" scaled="1"/>
              </a:gradFill>
              <a:ln>
                <a:solidFill>
                  <a:schemeClr val="bg2"/>
                </a:solidFill>
              </a:ln>
            </c:spPr>
          </c:dPt>
          <c:cat>
            <c:strRef>
              <c:f>Sheet1!$A$2</c:f>
              <c:strCache>
                <c:ptCount val="1"/>
                <c:pt idx="0">
                  <c:v>Overall</c:v>
                </c:pt>
              </c:strCache>
            </c:strRef>
          </c:cat>
          <c:val>
            <c:numRef>
              <c:f>Sheet1!$D$2</c:f>
              <c:numCache>
                <c:formatCode>General</c:formatCode>
                <c:ptCount val="1"/>
                <c:pt idx="0">
                  <c:v>30.50669999999986</c:v>
                </c:pt>
              </c:numCache>
            </c:numRef>
          </c:val>
        </c:ser>
        <c:ser>
          <c:idx val="3"/>
          <c:order val="3"/>
          <c:tx>
            <c:strRef>
              <c:f>Sheet1!$E$1</c:f>
              <c:strCache>
                <c:ptCount val="1"/>
                <c:pt idx="0">
                  <c:v>Alemtuzumab (N=672)</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cat>
            <c:strRef>
              <c:f>Sheet1!$A$2</c:f>
              <c:strCache>
                <c:ptCount val="1"/>
                <c:pt idx="0">
                  <c:v>Overall</c:v>
                </c:pt>
              </c:strCache>
            </c:strRef>
          </c:cat>
          <c:val>
            <c:numRef>
              <c:f>Sheet1!$E$2</c:f>
              <c:numCache>
                <c:formatCode>General</c:formatCode>
                <c:ptCount val="1"/>
                <c:pt idx="0">
                  <c:v>37.648800000000001</c:v>
                </c:pt>
              </c:numCache>
            </c:numRef>
          </c:val>
        </c:ser>
        <c:gapWidth val="50"/>
        <c:overlap val="-30"/>
        <c:axId val="188917248"/>
        <c:axId val="188918784"/>
      </c:barChart>
      <c:catAx>
        <c:axId val="188917248"/>
        <c:scaling>
          <c:orientation val="minMax"/>
        </c:scaling>
        <c:delete val="1"/>
        <c:axPos val="b"/>
        <c:numFmt formatCode="General" sourceLinked="1"/>
        <c:tickLblPos val="none"/>
        <c:crossAx val="188918784"/>
        <c:crosses val="autoZero"/>
        <c:auto val="1"/>
        <c:lblAlgn val="ctr"/>
        <c:lblOffset val="100"/>
        <c:tickLblSkip val="1"/>
      </c:catAx>
      <c:valAx>
        <c:axId val="188918784"/>
        <c:scaling>
          <c:orientation val="minMax"/>
          <c:max val="60"/>
        </c:scaling>
        <c:axPos val="l"/>
        <c:majorGridlines>
          <c:spPr>
            <a:ln>
              <a:prstDash val="sysDash"/>
            </a:ln>
          </c:spPr>
        </c:majorGridlines>
        <c:numFmt formatCode="General" sourceLinked="1"/>
        <c:tickLblPos val="nextTo"/>
        <c:txPr>
          <a:bodyPr/>
          <a:lstStyle/>
          <a:p>
            <a:pPr>
              <a:defRPr sz="1400" b="1"/>
            </a:pPr>
            <a:endParaRPr lang="en-US"/>
          </a:p>
        </c:txPr>
        <c:crossAx val="188917248"/>
        <c:crosses val="autoZero"/>
        <c:crossBetween val="between"/>
        <c:majorUnit val="10"/>
      </c:valAx>
      <c:spPr>
        <a:solidFill>
          <a:schemeClr val="bg2"/>
        </a:solidFill>
        <a:ln>
          <a:solidFill>
            <a:schemeClr val="tx1"/>
          </a:solidFill>
        </a:ln>
      </c:spPr>
    </c:plotArea>
    <c:legend>
      <c:legendPos val="t"/>
      <c:layout>
        <c:manualLayout>
          <c:xMode val="edge"/>
          <c:yMode val="edge"/>
          <c:x val="0.23374768914755334"/>
          <c:y val="6.1538461538461584E-2"/>
          <c:w val="0.6088581536003691"/>
          <c:h val="0.10632626690894473"/>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52767317128831E-2"/>
          <c:y val="5.0081106664945557E-2"/>
          <c:w val="0.89646787629807601"/>
          <c:h val="0.68730426004441769"/>
        </c:manualLayout>
      </c:layout>
      <c:barChart>
        <c:barDir val="col"/>
        <c:grouping val="clustered"/>
        <c:ser>
          <c:idx val="0"/>
          <c:order val="0"/>
          <c:tx>
            <c:strRef>
              <c:f>Sheet1!$B$1</c:f>
              <c:strCache>
                <c:ptCount val="1"/>
                <c:pt idx="0">
                  <c:v>No induction</c:v>
                </c:pt>
              </c:strCache>
            </c:strRef>
          </c:tx>
          <c:spPr>
            <a:gradFill>
              <a:gsLst>
                <a:gs pos="0">
                  <a:srgbClr val="008000"/>
                </a:gs>
                <a:gs pos="50000">
                  <a:srgbClr val="00FF00"/>
                </a:gs>
                <a:gs pos="100000">
                  <a:srgbClr val="008000"/>
                </a:gs>
              </a:gsLst>
              <a:lin ang="0" scaled="1"/>
            </a:gradFill>
            <a:ln>
              <a:solidFill>
                <a:schemeClr val="bg2"/>
              </a:solidFill>
            </a:ln>
          </c:spPr>
          <c:cat>
            <c:strRef>
              <c:f>Sheet1!$A$2:$A$9</c:f>
              <c:strCache>
                <c:ptCount val="8"/>
                <c:pt idx="0">
                  <c:v>18-34
(N=1,349)</c:v>
                </c:pt>
                <c:pt idx="1">
                  <c:v>35-49
(N=1,685)</c:v>
                </c:pt>
                <c:pt idx="2">
                  <c:v>50-59
(N=3,154)</c:v>
                </c:pt>
                <c:pt idx="3">
                  <c:v>60-65
(N=2,705)</c:v>
                </c:pt>
                <c:pt idx="4">
                  <c:v>&gt;65
(N=1,243)</c:v>
                </c:pt>
                <c:pt idx="6">
                  <c:v>Female
(N=4,369)</c:v>
                </c:pt>
                <c:pt idx="7">
                  <c:v>Male
(N=5,767)</c:v>
                </c:pt>
              </c:strCache>
            </c:strRef>
          </c:cat>
          <c:val>
            <c:numRef>
              <c:f>Sheet1!$B$2:$B$9</c:f>
              <c:numCache>
                <c:formatCode>General</c:formatCode>
                <c:ptCount val="8"/>
                <c:pt idx="0">
                  <c:v>35.760500000000249</c:v>
                </c:pt>
                <c:pt idx="1">
                  <c:v>28.426399999999823</c:v>
                </c:pt>
                <c:pt idx="2">
                  <c:v>32.437899999999999</c:v>
                </c:pt>
                <c:pt idx="3">
                  <c:v>31.034500000000001</c:v>
                </c:pt>
                <c:pt idx="4">
                  <c:v>31.07</c:v>
                </c:pt>
                <c:pt idx="6">
                  <c:v>30.504200000000001</c:v>
                </c:pt>
                <c:pt idx="7">
                  <c:v>32.571400000000004</c:v>
                </c:pt>
              </c:numCache>
            </c:numRef>
          </c:val>
        </c:ser>
        <c:ser>
          <c:idx val="1"/>
          <c:order val="1"/>
          <c:tx>
            <c:strRef>
              <c:f>Sheet1!$C$1</c:f>
              <c:strCache>
                <c:ptCount val="1"/>
                <c:pt idx="0">
                  <c:v>Polyclonal </c:v>
                </c:pt>
              </c:strCache>
            </c:strRef>
          </c:tx>
          <c:spPr>
            <a:gradFill>
              <a:gsLst>
                <a:gs pos="0">
                  <a:srgbClr val="C00000"/>
                </a:gs>
                <a:gs pos="50000">
                  <a:srgbClr val="FF0000"/>
                </a:gs>
                <a:gs pos="100000">
                  <a:srgbClr val="C00000"/>
                </a:gs>
              </a:gsLst>
              <a:lin ang="0" scaled="1"/>
            </a:gradFill>
            <a:ln>
              <a:solidFill>
                <a:schemeClr val="bg2"/>
              </a:solidFill>
            </a:ln>
          </c:spPr>
          <c:cat>
            <c:strRef>
              <c:f>Sheet1!$A$2:$A$9</c:f>
              <c:strCache>
                <c:ptCount val="8"/>
                <c:pt idx="0">
                  <c:v>18-34
(N=1,349)</c:v>
                </c:pt>
                <c:pt idx="1">
                  <c:v>35-49
(N=1,685)</c:v>
                </c:pt>
                <c:pt idx="2">
                  <c:v>50-59
(N=3,154)</c:v>
                </c:pt>
                <c:pt idx="3">
                  <c:v>60-65
(N=2,705)</c:v>
                </c:pt>
                <c:pt idx="4">
                  <c:v>&gt;65
(N=1,243)</c:v>
                </c:pt>
                <c:pt idx="6">
                  <c:v>Female
(N=4,369)</c:v>
                </c:pt>
                <c:pt idx="7">
                  <c:v>Male
(N=5,767)</c:v>
                </c:pt>
              </c:strCache>
            </c:strRef>
          </c:cat>
          <c:val>
            <c:numRef>
              <c:f>Sheet1!$C$2:$C$9</c:f>
              <c:numCache>
                <c:formatCode>General</c:formatCode>
                <c:ptCount val="8"/>
                <c:pt idx="0">
                  <c:v>36.912800000000004</c:v>
                </c:pt>
                <c:pt idx="1">
                  <c:v>30.555599999999853</c:v>
                </c:pt>
                <c:pt idx="2">
                  <c:v>26.666699999999889</c:v>
                </c:pt>
                <c:pt idx="3">
                  <c:v>28.676500000000001</c:v>
                </c:pt>
                <c:pt idx="4">
                  <c:v>37.5</c:v>
                </c:pt>
                <c:pt idx="6">
                  <c:v>29.870100000000001</c:v>
                </c:pt>
                <c:pt idx="7">
                  <c:v>30.796500000000002</c:v>
                </c:pt>
              </c:numCache>
            </c:numRef>
          </c:val>
        </c:ser>
        <c:ser>
          <c:idx val="2"/>
          <c:order val="2"/>
          <c:tx>
            <c:strRef>
              <c:f>Sheet1!$D$1</c:f>
              <c:strCache>
                <c:ptCount val="1"/>
                <c:pt idx="0">
                  <c:v>IL-2R Antagonist</c:v>
                </c:pt>
              </c:strCache>
            </c:strRef>
          </c:tx>
          <c:spPr>
            <a:gradFill>
              <a:gsLst>
                <a:gs pos="0">
                  <a:srgbClr val="CCCC00"/>
                </a:gs>
                <a:gs pos="50000">
                  <a:srgbClr val="FFFF00"/>
                </a:gs>
                <a:gs pos="100000">
                  <a:srgbClr val="CCCC00"/>
                </a:gs>
              </a:gsLst>
              <a:lin ang="0" scaled="1"/>
            </a:gradFill>
            <a:ln>
              <a:solidFill>
                <a:schemeClr val="bg2"/>
              </a:solidFill>
            </a:ln>
          </c:spPr>
          <c:cat>
            <c:strRef>
              <c:f>Sheet1!$A$2:$A$9</c:f>
              <c:strCache>
                <c:ptCount val="8"/>
                <c:pt idx="0">
                  <c:v>18-34
(N=1,349)</c:v>
                </c:pt>
                <c:pt idx="1">
                  <c:v>35-49
(N=1,685)</c:v>
                </c:pt>
                <c:pt idx="2">
                  <c:v>50-59
(N=3,154)</c:v>
                </c:pt>
                <c:pt idx="3">
                  <c:v>60-65
(N=2,705)</c:v>
                </c:pt>
                <c:pt idx="4">
                  <c:v>&gt;65
(N=1,243)</c:v>
                </c:pt>
                <c:pt idx="6">
                  <c:v>Female
(N=4,369)</c:v>
                </c:pt>
                <c:pt idx="7">
                  <c:v>Male
(N=5,767)</c:v>
                </c:pt>
              </c:strCache>
            </c:strRef>
          </c:cat>
          <c:val>
            <c:numRef>
              <c:f>Sheet1!$D$2:$D$9</c:f>
              <c:numCache>
                <c:formatCode>General</c:formatCode>
                <c:ptCount val="8"/>
                <c:pt idx="0">
                  <c:v>27.8431</c:v>
                </c:pt>
                <c:pt idx="1">
                  <c:v>26.24</c:v>
                </c:pt>
                <c:pt idx="2">
                  <c:v>26.467999999999989</c:v>
                </c:pt>
                <c:pt idx="3">
                  <c:v>25.862100000000002</c:v>
                </c:pt>
                <c:pt idx="4">
                  <c:v>25.971399999999889</c:v>
                </c:pt>
                <c:pt idx="6">
                  <c:v>26.487199999999845</c:v>
                </c:pt>
                <c:pt idx="7">
                  <c:v>26.311000000000035</c:v>
                </c:pt>
              </c:numCache>
            </c:numRef>
          </c:val>
        </c:ser>
        <c:ser>
          <c:idx val="3"/>
          <c:order val="3"/>
          <c:tx>
            <c:strRef>
              <c:f>Sheet1!$E$1</c:f>
              <c:strCache>
                <c:ptCount val="1"/>
                <c:pt idx="0">
                  <c:v>Alemtuzumab</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cat>
            <c:strRef>
              <c:f>Sheet1!$A$2:$A$9</c:f>
              <c:strCache>
                <c:ptCount val="8"/>
                <c:pt idx="0">
                  <c:v>18-34
(N=1,349)</c:v>
                </c:pt>
                <c:pt idx="1">
                  <c:v>35-49
(N=1,685)</c:v>
                </c:pt>
                <c:pt idx="2">
                  <c:v>50-59
(N=3,154)</c:v>
                </c:pt>
                <c:pt idx="3">
                  <c:v>60-65
(N=2,705)</c:v>
                </c:pt>
                <c:pt idx="4">
                  <c:v>&gt;65
(N=1,243)</c:v>
                </c:pt>
                <c:pt idx="6">
                  <c:v>Female
(N=4,369)</c:v>
                </c:pt>
                <c:pt idx="7">
                  <c:v>Male
(N=5,767)</c:v>
                </c:pt>
              </c:strCache>
            </c:strRef>
          </c:cat>
          <c:val>
            <c:numRef>
              <c:f>Sheet1!$E$2:$E$9</c:f>
              <c:numCache>
                <c:formatCode>General</c:formatCode>
                <c:ptCount val="8"/>
                <c:pt idx="0">
                  <c:v>45.833300000000001</c:v>
                </c:pt>
                <c:pt idx="1">
                  <c:v>36.956499999999998</c:v>
                </c:pt>
                <c:pt idx="2">
                  <c:v>39.175300000000163</c:v>
                </c:pt>
                <c:pt idx="3">
                  <c:v>23.2394</c:v>
                </c:pt>
                <c:pt idx="4">
                  <c:v>29.651199999999999</c:v>
                </c:pt>
                <c:pt idx="6">
                  <c:v>36.482100000000003</c:v>
                </c:pt>
                <c:pt idx="7">
                  <c:v>31.506799999999853</c:v>
                </c:pt>
              </c:numCache>
            </c:numRef>
          </c:val>
        </c:ser>
        <c:gapWidth val="50"/>
        <c:axId val="189122816"/>
        <c:axId val="189132800"/>
      </c:barChart>
      <c:catAx>
        <c:axId val="189122816"/>
        <c:scaling>
          <c:orientation val="minMax"/>
        </c:scaling>
        <c:axPos val="b"/>
        <c:numFmt formatCode="General" sourceLinked="1"/>
        <c:tickLblPos val="nextTo"/>
        <c:txPr>
          <a:bodyPr/>
          <a:lstStyle/>
          <a:p>
            <a:pPr>
              <a:defRPr sz="1400" b="1"/>
            </a:pPr>
            <a:endParaRPr lang="en-US"/>
          </a:p>
        </c:txPr>
        <c:crossAx val="189132800"/>
        <c:crosses val="autoZero"/>
        <c:auto val="1"/>
        <c:lblAlgn val="ctr"/>
        <c:lblOffset val="100"/>
        <c:tickLblSkip val="1"/>
      </c:catAx>
      <c:valAx>
        <c:axId val="189132800"/>
        <c:scaling>
          <c:orientation val="minMax"/>
          <c:max val="60"/>
        </c:scaling>
        <c:axPos val="l"/>
        <c:majorGridlines>
          <c:spPr>
            <a:ln>
              <a:prstDash val="sysDash"/>
            </a:ln>
          </c:spPr>
        </c:majorGridlines>
        <c:numFmt formatCode="General" sourceLinked="1"/>
        <c:tickLblPos val="nextTo"/>
        <c:txPr>
          <a:bodyPr/>
          <a:lstStyle/>
          <a:p>
            <a:pPr>
              <a:defRPr sz="1400" b="1"/>
            </a:pPr>
            <a:endParaRPr lang="en-US"/>
          </a:p>
        </c:txPr>
        <c:crossAx val="189122816"/>
        <c:crosses val="autoZero"/>
        <c:crossBetween val="between"/>
        <c:majorUnit val="10"/>
      </c:valAx>
      <c:spPr>
        <a:solidFill>
          <a:schemeClr val="bg2"/>
        </a:solidFill>
        <a:ln>
          <a:solidFill>
            <a:schemeClr val="tx1"/>
          </a:solidFill>
        </a:ln>
      </c:spPr>
    </c:plotArea>
    <c:legend>
      <c:legendPos val="t"/>
      <c:layout>
        <c:manualLayout>
          <c:xMode val="edge"/>
          <c:yMode val="edge"/>
          <c:x val="0.17287812393016092"/>
          <c:y val="6.1538461538461584E-2"/>
          <c:w val="0.69581467533950059"/>
          <c:h val="0.10632626690894473"/>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52767317128831E-2"/>
          <c:y val="5.0081106664945557E-2"/>
          <c:w val="0.89646787629807623"/>
          <c:h val="0.70268887542903746"/>
        </c:manualLayout>
      </c:layout>
      <c:barChart>
        <c:barDir val="col"/>
        <c:grouping val="clustered"/>
        <c:ser>
          <c:idx val="0"/>
          <c:order val="0"/>
          <c:tx>
            <c:strRef>
              <c:f>Sheet1!$B$1</c:f>
              <c:strCache>
                <c:ptCount val="1"/>
                <c:pt idx="0">
                  <c:v>No induction</c:v>
                </c:pt>
              </c:strCache>
            </c:strRef>
          </c:tx>
          <c:spPr>
            <a:gradFill>
              <a:gsLst>
                <a:gs pos="0">
                  <a:srgbClr val="008000"/>
                </a:gs>
                <a:gs pos="50000">
                  <a:srgbClr val="00FF00"/>
                </a:gs>
                <a:gs pos="100000">
                  <a:srgbClr val="008000"/>
                </a:gs>
              </a:gsLst>
              <a:lin ang="0" scaled="1"/>
            </a:gradFill>
            <a:ln>
              <a:solidFill>
                <a:schemeClr val="bg2"/>
              </a:solidFill>
            </a:ln>
          </c:spPr>
          <c:cat>
            <c:strRef>
              <c:f>Sheet1!$A$2:$A$9</c:f>
              <c:strCache>
                <c:ptCount val="8"/>
                <c:pt idx="0">
                  <c:v>18-34
(N=1,349)</c:v>
                </c:pt>
                <c:pt idx="1">
                  <c:v>35-49
(N=1,685)</c:v>
                </c:pt>
                <c:pt idx="2">
                  <c:v>50-59
(N=3,154)</c:v>
                </c:pt>
                <c:pt idx="3">
                  <c:v>60-65
(N=2,705)</c:v>
                </c:pt>
                <c:pt idx="4">
                  <c:v>&gt;65
(N=1,243)</c:v>
                </c:pt>
                <c:pt idx="6">
                  <c:v>Female
(N=4,369)</c:v>
                </c:pt>
                <c:pt idx="7">
                  <c:v>Male
(N=5,767)</c:v>
                </c:pt>
              </c:strCache>
            </c:strRef>
          </c:cat>
          <c:val>
            <c:numRef>
              <c:f>Sheet1!$B$2:$B$9</c:f>
              <c:numCache>
                <c:formatCode>General</c:formatCode>
                <c:ptCount val="8"/>
                <c:pt idx="0">
                  <c:v>38.349499999999999</c:v>
                </c:pt>
                <c:pt idx="1">
                  <c:v>31.725899999999989</c:v>
                </c:pt>
                <c:pt idx="2">
                  <c:v>35.5944</c:v>
                </c:pt>
                <c:pt idx="3">
                  <c:v>34.162000000000013</c:v>
                </c:pt>
                <c:pt idx="4">
                  <c:v>33.539100000000012</c:v>
                </c:pt>
                <c:pt idx="6">
                  <c:v>33.649500000000003</c:v>
                </c:pt>
                <c:pt idx="7">
                  <c:v>35.504799999999996</c:v>
                </c:pt>
              </c:numCache>
            </c:numRef>
          </c:val>
        </c:ser>
        <c:ser>
          <c:idx val="1"/>
          <c:order val="1"/>
          <c:tx>
            <c:strRef>
              <c:f>Sheet1!$C$1</c:f>
              <c:strCache>
                <c:ptCount val="1"/>
                <c:pt idx="0">
                  <c:v>Polyclonal </c:v>
                </c:pt>
              </c:strCache>
            </c:strRef>
          </c:tx>
          <c:spPr>
            <a:gradFill>
              <a:gsLst>
                <a:gs pos="0">
                  <a:srgbClr val="C00000"/>
                </a:gs>
                <a:gs pos="50000">
                  <a:srgbClr val="FF0000"/>
                </a:gs>
                <a:gs pos="100000">
                  <a:srgbClr val="C00000"/>
                </a:gs>
              </a:gsLst>
              <a:lin ang="0" scaled="1"/>
            </a:gradFill>
            <a:ln>
              <a:solidFill>
                <a:schemeClr val="bg2"/>
              </a:solidFill>
            </a:ln>
          </c:spPr>
          <c:cat>
            <c:strRef>
              <c:f>Sheet1!$A$2:$A$9</c:f>
              <c:strCache>
                <c:ptCount val="8"/>
                <c:pt idx="0">
                  <c:v>18-34
(N=1,349)</c:v>
                </c:pt>
                <c:pt idx="1">
                  <c:v>35-49
(N=1,685)</c:v>
                </c:pt>
                <c:pt idx="2">
                  <c:v>50-59
(N=3,154)</c:v>
                </c:pt>
                <c:pt idx="3">
                  <c:v>60-65
(N=2,705)</c:v>
                </c:pt>
                <c:pt idx="4">
                  <c:v>&gt;65
(N=1,243)</c:v>
                </c:pt>
                <c:pt idx="6">
                  <c:v>Female
(N=4,369)</c:v>
                </c:pt>
                <c:pt idx="7">
                  <c:v>Male
(N=5,767)</c:v>
                </c:pt>
              </c:strCache>
            </c:strRef>
          </c:cat>
          <c:val>
            <c:numRef>
              <c:f>Sheet1!$C$2:$C$9</c:f>
              <c:numCache>
                <c:formatCode>General</c:formatCode>
                <c:ptCount val="8"/>
                <c:pt idx="0">
                  <c:v>42.2819</c:v>
                </c:pt>
                <c:pt idx="1">
                  <c:v>36.1111</c:v>
                </c:pt>
                <c:pt idx="2">
                  <c:v>28.181799999999889</c:v>
                </c:pt>
                <c:pt idx="3">
                  <c:v>32.720600000000012</c:v>
                </c:pt>
                <c:pt idx="4">
                  <c:v>46.875</c:v>
                </c:pt>
                <c:pt idx="6">
                  <c:v>32.467500000000001</c:v>
                </c:pt>
                <c:pt idx="7">
                  <c:v>36.283200000000001</c:v>
                </c:pt>
              </c:numCache>
            </c:numRef>
          </c:val>
        </c:ser>
        <c:ser>
          <c:idx val="2"/>
          <c:order val="2"/>
          <c:tx>
            <c:strRef>
              <c:f>Sheet1!$D$1</c:f>
              <c:strCache>
                <c:ptCount val="1"/>
                <c:pt idx="0">
                  <c:v>IL-2R Antagonist</c:v>
                </c:pt>
              </c:strCache>
            </c:strRef>
          </c:tx>
          <c:spPr>
            <a:gradFill>
              <a:gsLst>
                <a:gs pos="0">
                  <a:srgbClr val="CCCC00"/>
                </a:gs>
                <a:gs pos="50000">
                  <a:srgbClr val="FFFF00"/>
                </a:gs>
                <a:gs pos="100000">
                  <a:srgbClr val="CCCC00"/>
                </a:gs>
              </a:gsLst>
              <a:lin ang="0" scaled="1"/>
            </a:gradFill>
            <a:ln>
              <a:solidFill>
                <a:schemeClr val="bg2"/>
              </a:solidFill>
            </a:ln>
          </c:spPr>
          <c:cat>
            <c:strRef>
              <c:f>Sheet1!$A$2:$A$9</c:f>
              <c:strCache>
                <c:ptCount val="8"/>
                <c:pt idx="0">
                  <c:v>18-34
(N=1,349)</c:v>
                </c:pt>
                <c:pt idx="1">
                  <c:v>35-49
(N=1,685)</c:v>
                </c:pt>
                <c:pt idx="2">
                  <c:v>50-59
(N=3,154)</c:v>
                </c:pt>
                <c:pt idx="3">
                  <c:v>60-65
(N=2,705)</c:v>
                </c:pt>
                <c:pt idx="4">
                  <c:v>&gt;65
(N=1,243)</c:v>
                </c:pt>
                <c:pt idx="6">
                  <c:v>Female
(N=4,369)</c:v>
                </c:pt>
                <c:pt idx="7">
                  <c:v>Male
(N=5,767)</c:v>
                </c:pt>
              </c:strCache>
            </c:strRef>
          </c:cat>
          <c:val>
            <c:numRef>
              <c:f>Sheet1!$D$2:$D$9</c:f>
              <c:numCache>
                <c:formatCode>General</c:formatCode>
                <c:ptCount val="8"/>
                <c:pt idx="0">
                  <c:v>31.372499999999889</c:v>
                </c:pt>
                <c:pt idx="1">
                  <c:v>29.759999999999987</c:v>
                </c:pt>
                <c:pt idx="2">
                  <c:v>30.762499999999768</c:v>
                </c:pt>
                <c:pt idx="3">
                  <c:v>29.980799999999743</c:v>
                </c:pt>
                <c:pt idx="4">
                  <c:v>31.0838</c:v>
                </c:pt>
                <c:pt idx="6">
                  <c:v>30.369399999999889</c:v>
                </c:pt>
                <c:pt idx="7">
                  <c:v>30.60579999999986</c:v>
                </c:pt>
              </c:numCache>
            </c:numRef>
          </c:val>
        </c:ser>
        <c:ser>
          <c:idx val="3"/>
          <c:order val="3"/>
          <c:tx>
            <c:strRef>
              <c:f>Sheet1!$E$1</c:f>
              <c:strCache>
                <c:ptCount val="1"/>
                <c:pt idx="0">
                  <c:v>Alemtuzumab</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cat>
            <c:strRef>
              <c:f>Sheet1!$A$2:$A$9</c:f>
              <c:strCache>
                <c:ptCount val="8"/>
                <c:pt idx="0">
                  <c:v>18-34
(N=1,349)</c:v>
                </c:pt>
                <c:pt idx="1">
                  <c:v>35-49
(N=1,685)</c:v>
                </c:pt>
                <c:pt idx="2">
                  <c:v>50-59
(N=3,154)</c:v>
                </c:pt>
                <c:pt idx="3">
                  <c:v>60-65
(N=2,705)</c:v>
                </c:pt>
                <c:pt idx="4">
                  <c:v>&gt;65
(N=1,243)</c:v>
                </c:pt>
                <c:pt idx="6">
                  <c:v>Female
(N=4,369)</c:v>
                </c:pt>
                <c:pt idx="7">
                  <c:v>Male
(N=5,767)</c:v>
                </c:pt>
              </c:strCache>
            </c:strRef>
          </c:cat>
          <c:val>
            <c:numRef>
              <c:f>Sheet1!$E$2:$E$9</c:f>
              <c:numCache>
                <c:formatCode>General</c:formatCode>
                <c:ptCount val="8"/>
                <c:pt idx="0">
                  <c:v>48.6111</c:v>
                </c:pt>
                <c:pt idx="1">
                  <c:v>41.304299999999998</c:v>
                </c:pt>
                <c:pt idx="2">
                  <c:v>42.268000000000249</c:v>
                </c:pt>
                <c:pt idx="3">
                  <c:v>28.873200000000001</c:v>
                </c:pt>
                <c:pt idx="4">
                  <c:v>33.139500000000012</c:v>
                </c:pt>
                <c:pt idx="6">
                  <c:v>40.7166</c:v>
                </c:pt>
                <c:pt idx="7">
                  <c:v>35.068500000000213</c:v>
                </c:pt>
              </c:numCache>
            </c:numRef>
          </c:val>
        </c:ser>
        <c:gapWidth val="50"/>
        <c:axId val="189403136"/>
        <c:axId val="189404672"/>
      </c:barChart>
      <c:catAx>
        <c:axId val="189403136"/>
        <c:scaling>
          <c:orientation val="minMax"/>
        </c:scaling>
        <c:axPos val="b"/>
        <c:numFmt formatCode="General" sourceLinked="1"/>
        <c:tickLblPos val="nextTo"/>
        <c:txPr>
          <a:bodyPr/>
          <a:lstStyle/>
          <a:p>
            <a:pPr>
              <a:defRPr sz="1400" b="1"/>
            </a:pPr>
            <a:endParaRPr lang="en-US"/>
          </a:p>
        </c:txPr>
        <c:crossAx val="189404672"/>
        <c:crosses val="autoZero"/>
        <c:auto val="1"/>
        <c:lblAlgn val="ctr"/>
        <c:lblOffset val="100"/>
        <c:tickLblSkip val="1"/>
      </c:catAx>
      <c:valAx>
        <c:axId val="189404672"/>
        <c:scaling>
          <c:orientation val="minMax"/>
          <c:max val="60"/>
        </c:scaling>
        <c:axPos val="l"/>
        <c:majorGridlines>
          <c:spPr>
            <a:ln>
              <a:prstDash val="sysDash"/>
            </a:ln>
          </c:spPr>
        </c:majorGridlines>
        <c:numFmt formatCode="General" sourceLinked="1"/>
        <c:tickLblPos val="nextTo"/>
        <c:txPr>
          <a:bodyPr/>
          <a:lstStyle/>
          <a:p>
            <a:pPr>
              <a:defRPr sz="1400" b="1"/>
            </a:pPr>
            <a:endParaRPr lang="en-US"/>
          </a:p>
        </c:txPr>
        <c:crossAx val="189403136"/>
        <c:crosses val="autoZero"/>
        <c:crossBetween val="between"/>
        <c:majorUnit val="10"/>
      </c:valAx>
      <c:spPr>
        <a:solidFill>
          <a:schemeClr val="bg2"/>
        </a:solidFill>
        <a:ln>
          <a:solidFill>
            <a:schemeClr val="tx1"/>
          </a:solidFill>
        </a:ln>
      </c:spPr>
    </c:plotArea>
    <c:legend>
      <c:legendPos val="t"/>
      <c:layout>
        <c:manualLayout>
          <c:xMode val="edge"/>
          <c:yMode val="edge"/>
          <c:x val="0.17287812393016092"/>
          <c:y val="6.1538461538461584E-2"/>
          <c:w val="0.69581467533950092"/>
          <c:h val="0.10632626690894476"/>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2460834973753282E-2"/>
          <c:w val="0.87737962511323264"/>
          <c:h val="0.84365936679790021"/>
        </c:manualLayout>
      </c:layout>
      <c:scatterChart>
        <c:scatterStyle val="lineMarker"/>
        <c:ser>
          <c:idx val="0"/>
          <c:order val="0"/>
          <c:tx>
            <c:strRef>
              <c:f>Sheet1!$B$1</c:f>
              <c:strCache>
                <c:ptCount val="1"/>
                <c:pt idx="0">
                  <c:v>Bilateral/Double Lung (N=22,181)</c:v>
                </c:pt>
              </c:strCache>
            </c:strRef>
          </c:tx>
          <c:spPr>
            <a:ln w="41275">
              <a:solidFill>
                <a:srgbClr val="00FFFF"/>
              </a:solidFill>
            </a:ln>
          </c:spPr>
          <c:marker>
            <c:symbol val="none"/>
          </c:marker>
          <c:xVal>
            <c:numRef>
              <c:f>Sheet1!$A$2:$A$30</c:f>
              <c:numCache>
                <c:formatCode>General</c:formatCode>
                <c:ptCount val="29"/>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92.818000000000012</c:v>
                </c:pt>
                <c:pt idx="2">
                  <c:v>90.402000000000001</c:v>
                </c:pt>
                <c:pt idx="3">
                  <c:v>88.724999999999994</c:v>
                </c:pt>
                <c:pt idx="4">
                  <c:v>87.513999999999996</c:v>
                </c:pt>
                <c:pt idx="5">
                  <c:v>86.31</c:v>
                </c:pt>
                <c:pt idx="6">
                  <c:v>85.263999999999996</c:v>
                </c:pt>
                <c:pt idx="7">
                  <c:v>84.278999999999982</c:v>
                </c:pt>
                <c:pt idx="8">
                  <c:v>83.562000000000012</c:v>
                </c:pt>
                <c:pt idx="9">
                  <c:v>82.837999999999994</c:v>
                </c:pt>
                <c:pt idx="10">
                  <c:v>82.045000000000002</c:v>
                </c:pt>
                <c:pt idx="11">
                  <c:v>81.256</c:v>
                </c:pt>
                <c:pt idx="12">
                  <c:v>80.576999999999998</c:v>
                </c:pt>
                <c:pt idx="13">
                  <c:v>73.10199999999999</c:v>
                </c:pt>
                <c:pt idx="14">
                  <c:v>66.869</c:v>
                </c:pt>
                <c:pt idx="15">
                  <c:v>61.769000000000013</c:v>
                </c:pt>
                <c:pt idx="16">
                  <c:v>57.276000000000003</c:v>
                </c:pt>
                <c:pt idx="17">
                  <c:v>53.169000000000011</c:v>
                </c:pt>
                <c:pt idx="18">
                  <c:v>49.634</c:v>
                </c:pt>
                <c:pt idx="19">
                  <c:v>45.799000000000063</c:v>
                </c:pt>
                <c:pt idx="20">
                  <c:v>42.215000000000003</c:v>
                </c:pt>
                <c:pt idx="21">
                  <c:v>39.078000000000003</c:v>
                </c:pt>
                <c:pt idx="22">
                  <c:v>36.027000000000001</c:v>
                </c:pt>
                <c:pt idx="23">
                  <c:v>33.08</c:v>
                </c:pt>
                <c:pt idx="24">
                  <c:v>30.334000000000035</c:v>
                </c:pt>
                <c:pt idx="25">
                  <c:v>27.646999999999988</c:v>
                </c:pt>
                <c:pt idx="26">
                  <c:v>25.724</c:v>
                </c:pt>
                <c:pt idx="27">
                  <c:v>23.709</c:v>
                </c:pt>
                <c:pt idx="28">
                  <c:v>22.331000000000031</c:v>
                </c:pt>
              </c:numCache>
            </c:numRef>
          </c:yVal>
        </c:ser>
        <c:ser>
          <c:idx val="1"/>
          <c:order val="1"/>
          <c:tx>
            <c:strRef>
              <c:f>Sheet1!$C$1</c:f>
              <c:strCache>
                <c:ptCount val="1"/>
                <c:pt idx="0">
                  <c:v>Single Lung (N=14,225)</c:v>
                </c:pt>
              </c:strCache>
            </c:strRef>
          </c:tx>
          <c:spPr>
            <a:ln w="41275">
              <a:solidFill>
                <a:srgbClr val="FF0000"/>
              </a:solidFill>
              <a:prstDash val="solid"/>
            </a:ln>
          </c:spPr>
          <c:marker>
            <c:symbol val="none"/>
          </c:marker>
          <c:xVal>
            <c:numRef>
              <c:f>Sheet1!$A$2:$A$30</c:f>
              <c:numCache>
                <c:formatCode>General</c:formatCode>
                <c:ptCount val="29"/>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92.381999999999991</c:v>
                </c:pt>
                <c:pt idx="2">
                  <c:v>89.600999999999999</c:v>
                </c:pt>
                <c:pt idx="3">
                  <c:v>87.685000000000002</c:v>
                </c:pt>
                <c:pt idx="4">
                  <c:v>86.256</c:v>
                </c:pt>
                <c:pt idx="5">
                  <c:v>84.968999999999994</c:v>
                </c:pt>
                <c:pt idx="6">
                  <c:v>83.709000000000003</c:v>
                </c:pt>
                <c:pt idx="7">
                  <c:v>82.569000000000003</c:v>
                </c:pt>
                <c:pt idx="8">
                  <c:v>81.411000000000527</c:v>
                </c:pt>
                <c:pt idx="9">
                  <c:v>80.405000000000001</c:v>
                </c:pt>
                <c:pt idx="10">
                  <c:v>79.278999999999982</c:v>
                </c:pt>
                <c:pt idx="11">
                  <c:v>78.302999999999983</c:v>
                </c:pt>
                <c:pt idx="12">
                  <c:v>77.400999999999996</c:v>
                </c:pt>
                <c:pt idx="13">
                  <c:v>67.694999999999993</c:v>
                </c:pt>
                <c:pt idx="14">
                  <c:v>60.230000000000011</c:v>
                </c:pt>
                <c:pt idx="15">
                  <c:v>53.597000000000001</c:v>
                </c:pt>
                <c:pt idx="16">
                  <c:v>47.443000000000005</c:v>
                </c:pt>
                <c:pt idx="17">
                  <c:v>41.531000000000006</c:v>
                </c:pt>
                <c:pt idx="18">
                  <c:v>36.279000000000003</c:v>
                </c:pt>
                <c:pt idx="19">
                  <c:v>31.1</c:v>
                </c:pt>
                <c:pt idx="20">
                  <c:v>26.792000000000002</c:v>
                </c:pt>
                <c:pt idx="21">
                  <c:v>22.437999999999999</c:v>
                </c:pt>
                <c:pt idx="22">
                  <c:v>19.052</c:v>
                </c:pt>
                <c:pt idx="23">
                  <c:v>16.655999999999999</c:v>
                </c:pt>
                <c:pt idx="24">
                  <c:v>13.693</c:v>
                </c:pt>
                <c:pt idx="25">
                  <c:v>11.29</c:v>
                </c:pt>
                <c:pt idx="26">
                  <c:v>9.3420000000000005</c:v>
                </c:pt>
                <c:pt idx="27">
                  <c:v>7.4320000000000004</c:v>
                </c:pt>
                <c:pt idx="28">
                  <c:v>6.7720000000000002</c:v>
                </c:pt>
              </c:numCache>
            </c:numRef>
          </c:yVal>
        </c:ser>
        <c:ser>
          <c:idx val="2"/>
          <c:order val="2"/>
          <c:tx>
            <c:strRef>
              <c:f>Sheet1!$D$1</c:f>
              <c:strCache>
                <c:ptCount val="1"/>
                <c:pt idx="0">
                  <c:v>All Lungs (N=36,406)</c:v>
                </c:pt>
              </c:strCache>
            </c:strRef>
          </c:tx>
          <c:spPr>
            <a:ln w="41275">
              <a:solidFill>
                <a:srgbClr val="00FF00"/>
              </a:solidFill>
            </a:ln>
          </c:spPr>
          <c:marker>
            <c:symbol val="none"/>
          </c:marker>
          <c:xVal>
            <c:numRef>
              <c:f>Sheet1!$A$2:$A$30</c:f>
              <c:numCache>
                <c:formatCode>General</c:formatCode>
                <c:ptCount val="29"/>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Sheet1!$D$2:$D$30</c:f>
              <c:numCache>
                <c:formatCode>General</c:formatCode>
                <c:ptCount val="29"/>
                <c:pt idx="0">
                  <c:v>100</c:v>
                </c:pt>
                <c:pt idx="1">
                  <c:v>92.647999999999996</c:v>
                </c:pt>
                <c:pt idx="2">
                  <c:v>90.088999999999999</c:v>
                </c:pt>
                <c:pt idx="3">
                  <c:v>88.318000000000012</c:v>
                </c:pt>
                <c:pt idx="4">
                  <c:v>87.021999999999991</c:v>
                </c:pt>
                <c:pt idx="5">
                  <c:v>85.784999999999997</c:v>
                </c:pt>
                <c:pt idx="6">
                  <c:v>84.653999999999982</c:v>
                </c:pt>
                <c:pt idx="7">
                  <c:v>83.60899999999998</c:v>
                </c:pt>
                <c:pt idx="8">
                  <c:v>82.718000000000004</c:v>
                </c:pt>
                <c:pt idx="9">
                  <c:v>81.882999999999981</c:v>
                </c:pt>
                <c:pt idx="10">
                  <c:v>80.959000000000003</c:v>
                </c:pt>
                <c:pt idx="11">
                  <c:v>80.096999999999994</c:v>
                </c:pt>
                <c:pt idx="12">
                  <c:v>79.328999999999979</c:v>
                </c:pt>
                <c:pt idx="13">
                  <c:v>70.946000000000026</c:v>
                </c:pt>
                <c:pt idx="14">
                  <c:v>64.180999999999983</c:v>
                </c:pt>
                <c:pt idx="15">
                  <c:v>58.389000000000003</c:v>
                </c:pt>
                <c:pt idx="16">
                  <c:v>53.103000000000002</c:v>
                </c:pt>
                <c:pt idx="17">
                  <c:v>48.09</c:v>
                </c:pt>
                <c:pt idx="18">
                  <c:v>43.652000000000001</c:v>
                </c:pt>
                <c:pt idx="19">
                  <c:v>39.049000000000007</c:v>
                </c:pt>
                <c:pt idx="20">
                  <c:v>34.984000000000002</c:v>
                </c:pt>
                <c:pt idx="21">
                  <c:v>31.082999999999803</c:v>
                </c:pt>
                <c:pt idx="22">
                  <c:v>27.739000000000001</c:v>
                </c:pt>
                <c:pt idx="23">
                  <c:v>24.994</c:v>
                </c:pt>
                <c:pt idx="24">
                  <c:v>22.01</c:v>
                </c:pt>
                <c:pt idx="25">
                  <c:v>19.367999999999999</c:v>
                </c:pt>
                <c:pt idx="26">
                  <c:v>17.324999999999999</c:v>
                </c:pt>
                <c:pt idx="27">
                  <c:v>15.238</c:v>
                </c:pt>
                <c:pt idx="28">
                  <c:v>14.206</c:v>
                </c:pt>
              </c:numCache>
            </c:numRef>
          </c:yVal>
        </c:ser>
        <c:axId val="119101696"/>
        <c:axId val="119453184"/>
      </c:scatterChart>
      <c:valAx>
        <c:axId val="119101696"/>
        <c:scaling>
          <c:orientation val="minMax"/>
          <c:max val="17"/>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119453184"/>
        <c:crosses val="autoZero"/>
        <c:crossBetween val="midCat"/>
        <c:majorUnit val="1"/>
      </c:valAx>
      <c:valAx>
        <c:axId val="11945318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19101696"/>
        <c:crosses val="autoZero"/>
        <c:crossBetween val="midCat"/>
        <c:majorUnit val="25"/>
      </c:valAx>
      <c:spPr>
        <a:solidFill>
          <a:schemeClr val="bg2"/>
        </a:solidFill>
        <a:ln>
          <a:solidFill>
            <a:schemeClr val="tx1"/>
          </a:solidFill>
        </a:ln>
      </c:spPr>
    </c:plotArea>
    <c:legend>
      <c:legendPos val="r"/>
      <c:layout>
        <c:manualLayout>
          <c:xMode val="edge"/>
          <c:yMode val="edge"/>
          <c:x val="0.12814890948365967"/>
          <c:y val="0.65571563320211013"/>
          <c:w val="0.37375374538359696"/>
          <c:h val="0.1879078824824367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52767317128831E-2"/>
          <c:y val="3.1263864194395058E-2"/>
          <c:w val="0.87907657195024547"/>
          <c:h val="0.85270275590551181"/>
        </c:manualLayout>
      </c:layout>
      <c:barChart>
        <c:barDir val="col"/>
        <c:grouping val="clustered"/>
        <c:ser>
          <c:idx val="0"/>
          <c:order val="0"/>
          <c:tx>
            <c:strRef>
              <c:f>Sheet1!$B$1</c:f>
              <c:strCache>
                <c:ptCount val="1"/>
                <c:pt idx="0">
                  <c:v>CyA + MMF/MPA (N=485)</c:v>
                </c:pt>
              </c:strCache>
            </c:strRef>
          </c:tx>
          <c:spPr>
            <a:gradFill>
              <a:gsLst>
                <a:gs pos="0">
                  <a:srgbClr val="008000"/>
                </a:gs>
                <a:gs pos="50000">
                  <a:srgbClr val="00FF00"/>
                </a:gs>
                <a:gs pos="100000">
                  <a:srgbClr val="008000"/>
                </a:gs>
              </a:gsLst>
              <a:lin ang="0" scaled="1"/>
            </a:gradFill>
            <a:ln>
              <a:solidFill>
                <a:schemeClr val="bg2"/>
              </a:solidFill>
            </a:ln>
          </c:spPr>
          <c:cat>
            <c:strRef>
              <c:f>Sheet1!$A$2</c:f>
              <c:strCache>
                <c:ptCount val="1"/>
                <c:pt idx="0">
                  <c:v>Overall</c:v>
                </c:pt>
              </c:strCache>
            </c:strRef>
          </c:cat>
          <c:val>
            <c:numRef>
              <c:f>Sheet1!$B$2</c:f>
              <c:numCache>
                <c:formatCode>General</c:formatCode>
                <c:ptCount val="1"/>
                <c:pt idx="0">
                  <c:v>34.639200000000002</c:v>
                </c:pt>
              </c:numCache>
            </c:numRef>
          </c:val>
        </c:ser>
        <c:ser>
          <c:idx val="1"/>
          <c:order val="1"/>
          <c:tx>
            <c:strRef>
              <c:f>Sheet1!$C$1</c:f>
              <c:strCache>
                <c:ptCount val="1"/>
                <c:pt idx="0">
                  <c:v>CyA + AZA (N=729)</c:v>
                </c:pt>
              </c:strCache>
            </c:strRef>
          </c:tx>
          <c:spPr>
            <a:gradFill>
              <a:gsLst>
                <a:gs pos="0">
                  <a:srgbClr val="C00000"/>
                </a:gs>
                <a:gs pos="50000">
                  <a:srgbClr val="FF0000"/>
                </a:gs>
                <a:gs pos="100000">
                  <a:srgbClr val="C00000"/>
                </a:gs>
              </a:gsLst>
              <a:lin ang="0" scaled="1"/>
            </a:gradFill>
            <a:ln>
              <a:solidFill>
                <a:schemeClr val="bg2"/>
              </a:solidFill>
            </a:ln>
          </c:spPr>
          <c:cat>
            <c:strRef>
              <c:f>Sheet1!$A$2</c:f>
              <c:strCache>
                <c:ptCount val="1"/>
                <c:pt idx="0">
                  <c:v>Overall</c:v>
                </c:pt>
              </c:strCache>
            </c:strRef>
          </c:cat>
          <c:val>
            <c:numRef>
              <c:f>Sheet1!$C$2</c:f>
              <c:numCache>
                <c:formatCode>General</c:formatCode>
                <c:ptCount val="1"/>
                <c:pt idx="0">
                  <c:v>57.750300000000003</c:v>
                </c:pt>
              </c:numCache>
            </c:numRef>
          </c:val>
        </c:ser>
        <c:ser>
          <c:idx val="2"/>
          <c:order val="2"/>
          <c:tx>
            <c:strRef>
              <c:f>Sheet1!$D$1</c:f>
              <c:strCache>
                <c:ptCount val="1"/>
                <c:pt idx="0">
                  <c:v>TAC + MMF/MPA (N=5,301)</c:v>
                </c:pt>
              </c:strCache>
            </c:strRef>
          </c:tx>
          <c:spPr>
            <a:solidFill>
              <a:srgbClr val="FF0000"/>
            </a:solidFill>
            <a:ln>
              <a:solidFill>
                <a:schemeClr val="bg2"/>
              </a:solidFill>
            </a:ln>
          </c:spPr>
          <c:dPt>
            <c:idx val="0"/>
            <c:spPr>
              <a:gradFill>
                <a:gsLst>
                  <a:gs pos="0">
                    <a:srgbClr val="CCCC00"/>
                  </a:gs>
                  <a:gs pos="50000">
                    <a:srgbClr val="FFFF00"/>
                  </a:gs>
                  <a:gs pos="100000">
                    <a:srgbClr val="CCCC00"/>
                  </a:gs>
                </a:gsLst>
                <a:lin ang="0" scaled="1"/>
              </a:gradFill>
              <a:ln>
                <a:solidFill>
                  <a:schemeClr val="bg2"/>
                </a:solidFill>
              </a:ln>
            </c:spPr>
          </c:dPt>
          <c:cat>
            <c:strRef>
              <c:f>Sheet1!$A$2</c:f>
              <c:strCache>
                <c:ptCount val="1"/>
                <c:pt idx="0">
                  <c:v>Overall</c:v>
                </c:pt>
              </c:strCache>
            </c:strRef>
          </c:cat>
          <c:val>
            <c:numRef>
              <c:f>Sheet1!$D$2</c:f>
              <c:numCache>
                <c:formatCode>General</c:formatCode>
                <c:ptCount val="1"/>
                <c:pt idx="0">
                  <c:v>24.580299999999834</c:v>
                </c:pt>
              </c:numCache>
            </c:numRef>
          </c:val>
        </c:ser>
        <c:ser>
          <c:idx val="3"/>
          <c:order val="3"/>
          <c:tx>
            <c:strRef>
              <c:f>Sheet1!$E$1</c:f>
              <c:strCache>
                <c:ptCount val="1"/>
                <c:pt idx="0">
                  <c:v>TAC + AZA (N=2,495)</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cat>
            <c:strRef>
              <c:f>Sheet1!$A$2</c:f>
              <c:strCache>
                <c:ptCount val="1"/>
                <c:pt idx="0">
                  <c:v>Overall</c:v>
                </c:pt>
              </c:strCache>
            </c:strRef>
          </c:cat>
          <c:val>
            <c:numRef>
              <c:f>Sheet1!$E$2</c:f>
              <c:numCache>
                <c:formatCode>General</c:formatCode>
                <c:ptCount val="1"/>
                <c:pt idx="0">
                  <c:v>30.7014</c:v>
                </c:pt>
              </c:numCache>
            </c:numRef>
          </c:val>
        </c:ser>
        <c:gapWidth val="50"/>
        <c:overlap val="-30"/>
        <c:axId val="190141952"/>
        <c:axId val="190143488"/>
      </c:barChart>
      <c:catAx>
        <c:axId val="190141952"/>
        <c:scaling>
          <c:orientation val="minMax"/>
        </c:scaling>
        <c:delete val="1"/>
        <c:axPos val="b"/>
        <c:numFmt formatCode="General" sourceLinked="1"/>
        <c:tickLblPos val="none"/>
        <c:crossAx val="190143488"/>
        <c:crosses val="autoZero"/>
        <c:auto val="1"/>
        <c:lblAlgn val="ctr"/>
        <c:lblOffset val="100"/>
        <c:tickLblSkip val="1"/>
      </c:catAx>
      <c:valAx>
        <c:axId val="190143488"/>
        <c:scaling>
          <c:orientation val="minMax"/>
          <c:max val="70"/>
        </c:scaling>
        <c:axPos val="l"/>
        <c:majorGridlines>
          <c:spPr>
            <a:ln>
              <a:prstDash val="sysDash"/>
            </a:ln>
          </c:spPr>
        </c:majorGridlines>
        <c:numFmt formatCode="General" sourceLinked="1"/>
        <c:tickLblPos val="nextTo"/>
        <c:txPr>
          <a:bodyPr/>
          <a:lstStyle/>
          <a:p>
            <a:pPr>
              <a:defRPr sz="1400" b="1"/>
            </a:pPr>
            <a:endParaRPr lang="en-US"/>
          </a:p>
        </c:txPr>
        <c:crossAx val="190141952"/>
        <c:crosses val="autoZero"/>
        <c:crossBetween val="between"/>
        <c:majorUnit val="10"/>
      </c:valAx>
      <c:spPr>
        <a:solidFill>
          <a:schemeClr val="bg2"/>
        </a:solidFill>
        <a:ln>
          <a:solidFill>
            <a:schemeClr val="tx1"/>
          </a:solidFill>
        </a:ln>
      </c:spPr>
    </c:plotArea>
    <c:legend>
      <c:legendPos val="t"/>
      <c:layout>
        <c:manualLayout>
          <c:xMode val="edge"/>
          <c:yMode val="edge"/>
          <c:x val="0.22505203697363915"/>
          <c:y val="5.0427384076990392E-2"/>
          <c:w val="0.60016250142645156"/>
          <c:h val="0.11743744531933505"/>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52767317128831E-2"/>
          <c:y val="3.1263864194395058E-2"/>
          <c:w val="0.87907657195024547"/>
          <c:h val="0.85270275590551181"/>
        </c:manualLayout>
      </c:layout>
      <c:barChart>
        <c:barDir val="col"/>
        <c:grouping val="clustered"/>
        <c:ser>
          <c:idx val="0"/>
          <c:order val="0"/>
          <c:tx>
            <c:strRef>
              <c:f>Sheet1!$B$1</c:f>
              <c:strCache>
                <c:ptCount val="1"/>
                <c:pt idx="0">
                  <c:v>CyA + MMF/MPA (N=485)</c:v>
                </c:pt>
              </c:strCache>
            </c:strRef>
          </c:tx>
          <c:spPr>
            <a:gradFill>
              <a:gsLst>
                <a:gs pos="0">
                  <a:srgbClr val="008000"/>
                </a:gs>
                <a:gs pos="50000">
                  <a:srgbClr val="00FF00"/>
                </a:gs>
                <a:gs pos="100000">
                  <a:srgbClr val="008000"/>
                </a:gs>
              </a:gsLst>
              <a:lin ang="0" scaled="1"/>
            </a:gradFill>
            <a:ln>
              <a:solidFill>
                <a:schemeClr val="bg2"/>
              </a:solidFill>
            </a:ln>
          </c:spPr>
          <c:cat>
            <c:strRef>
              <c:f>Sheet1!$A$2</c:f>
              <c:strCache>
                <c:ptCount val="1"/>
                <c:pt idx="0">
                  <c:v>Overall</c:v>
                </c:pt>
              </c:strCache>
            </c:strRef>
          </c:cat>
          <c:val>
            <c:numRef>
              <c:f>Sheet1!$B$2</c:f>
              <c:numCache>
                <c:formatCode>General</c:formatCode>
                <c:ptCount val="1"/>
                <c:pt idx="0">
                  <c:v>38.969100000000012</c:v>
                </c:pt>
              </c:numCache>
            </c:numRef>
          </c:val>
        </c:ser>
        <c:ser>
          <c:idx val="1"/>
          <c:order val="1"/>
          <c:tx>
            <c:strRef>
              <c:f>Sheet1!$C$1</c:f>
              <c:strCache>
                <c:ptCount val="1"/>
                <c:pt idx="0">
                  <c:v>CyA + AZA (N=729)</c:v>
                </c:pt>
              </c:strCache>
            </c:strRef>
          </c:tx>
          <c:spPr>
            <a:gradFill>
              <a:gsLst>
                <a:gs pos="0">
                  <a:srgbClr val="C00000"/>
                </a:gs>
                <a:gs pos="50000">
                  <a:srgbClr val="FF0000"/>
                </a:gs>
                <a:gs pos="100000">
                  <a:srgbClr val="C00000"/>
                </a:gs>
              </a:gsLst>
              <a:lin ang="0" scaled="1"/>
            </a:gradFill>
            <a:ln>
              <a:solidFill>
                <a:schemeClr val="bg2"/>
              </a:solidFill>
            </a:ln>
          </c:spPr>
          <c:cat>
            <c:strRef>
              <c:f>Sheet1!$A$2</c:f>
              <c:strCache>
                <c:ptCount val="1"/>
                <c:pt idx="0">
                  <c:v>Overall</c:v>
                </c:pt>
              </c:strCache>
            </c:strRef>
          </c:cat>
          <c:val>
            <c:numRef>
              <c:f>Sheet1!$C$2</c:f>
              <c:numCache>
                <c:formatCode>General</c:formatCode>
                <c:ptCount val="1"/>
                <c:pt idx="0">
                  <c:v>60.768200000000213</c:v>
                </c:pt>
              </c:numCache>
            </c:numRef>
          </c:val>
        </c:ser>
        <c:ser>
          <c:idx val="2"/>
          <c:order val="2"/>
          <c:tx>
            <c:strRef>
              <c:f>Sheet1!$D$1</c:f>
              <c:strCache>
                <c:ptCount val="1"/>
                <c:pt idx="0">
                  <c:v>TAC + MMF/MPA (N=5,301)</c:v>
                </c:pt>
              </c:strCache>
            </c:strRef>
          </c:tx>
          <c:spPr>
            <a:solidFill>
              <a:srgbClr val="FF0000"/>
            </a:solidFill>
            <a:ln>
              <a:solidFill>
                <a:schemeClr val="bg2"/>
              </a:solidFill>
            </a:ln>
          </c:spPr>
          <c:dPt>
            <c:idx val="0"/>
            <c:spPr>
              <a:gradFill>
                <a:gsLst>
                  <a:gs pos="0">
                    <a:srgbClr val="CCCC00"/>
                  </a:gs>
                  <a:gs pos="50000">
                    <a:srgbClr val="FFFF00"/>
                  </a:gs>
                  <a:gs pos="100000">
                    <a:srgbClr val="CCCC00"/>
                  </a:gs>
                </a:gsLst>
                <a:lin ang="0" scaled="1"/>
              </a:gradFill>
              <a:ln>
                <a:solidFill>
                  <a:schemeClr val="bg2"/>
                </a:solidFill>
              </a:ln>
            </c:spPr>
          </c:dPt>
          <c:cat>
            <c:strRef>
              <c:f>Sheet1!$A$2</c:f>
              <c:strCache>
                <c:ptCount val="1"/>
                <c:pt idx="0">
                  <c:v>Overall</c:v>
                </c:pt>
              </c:strCache>
            </c:strRef>
          </c:cat>
          <c:val>
            <c:numRef>
              <c:f>Sheet1!$D$2</c:f>
              <c:numCache>
                <c:formatCode>General</c:formatCode>
                <c:ptCount val="1"/>
                <c:pt idx="0">
                  <c:v>27.957000000000001</c:v>
                </c:pt>
              </c:numCache>
            </c:numRef>
          </c:val>
        </c:ser>
        <c:ser>
          <c:idx val="3"/>
          <c:order val="3"/>
          <c:tx>
            <c:strRef>
              <c:f>Sheet1!$E$1</c:f>
              <c:strCache>
                <c:ptCount val="1"/>
                <c:pt idx="0">
                  <c:v>TAC + AZA (N=2,495)</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cat>
            <c:strRef>
              <c:f>Sheet1!$A$2</c:f>
              <c:strCache>
                <c:ptCount val="1"/>
                <c:pt idx="0">
                  <c:v>Overall</c:v>
                </c:pt>
              </c:strCache>
            </c:strRef>
          </c:cat>
          <c:val>
            <c:numRef>
              <c:f>Sheet1!$E$2</c:f>
              <c:numCache>
                <c:formatCode>General</c:formatCode>
                <c:ptCount val="1"/>
                <c:pt idx="0">
                  <c:v>35.150300000000001</c:v>
                </c:pt>
              </c:numCache>
            </c:numRef>
          </c:val>
        </c:ser>
        <c:gapWidth val="50"/>
        <c:overlap val="-30"/>
        <c:axId val="190397440"/>
        <c:axId val="190403328"/>
      </c:barChart>
      <c:catAx>
        <c:axId val="190397440"/>
        <c:scaling>
          <c:orientation val="minMax"/>
        </c:scaling>
        <c:delete val="1"/>
        <c:axPos val="b"/>
        <c:numFmt formatCode="General" sourceLinked="1"/>
        <c:tickLblPos val="none"/>
        <c:crossAx val="190403328"/>
        <c:crosses val="autoZero"/>
        <c:auto val="1"/>
        <c:lblAlgn val="ctr"/>
        <c:lblOffset val="100"/>
        <c:tickLblSkip val="1"/>
      </c:catAx>
      <c:valAx>
        <c:axId val="190403328"/>
        <c:scaling>
          <c:orientation val="minMax"/>
          <c:max val="70"/>
        </c:scaling>
        <c:axPos val="l"/>
        <c:majorGridlines>
          <c:spPr>
            <a:ln>
              <a:prstDash val="sysDash"/>
            </a:ln>
          </c:spPr>
        </c:majorGridlines>
        <c:numFmt formatCode="General" sourceLinked="1"/>
        <c:tickLblPos val="nextTo"/>
        <c:txPr>
          <a:bodyPr/>
          <a:lstStyle/>
          <a:p>
            <a:pPr>
              <a:defRPr sz="1400" b="1"/>
            </a:pPr>
            <a:endParaRPr lang="en-US"/>
          </a:p>
        </c:txPr>
        <c:crossAx val="190397440"/>
        <c:crosses val="autoZero"/>
        <c:crossBetween val="between"/>
        <c:majorUnit val="10"/>
      </c:valAx>
      <c:spPr>
        <a:solidFill>
          <a:schemeClr val="bg2"/>
        </a:solidFill>
        <a:ln>
          <a:solidFill>
            <a:schemeClr val="tx1"/>
          </a:solidFill>
        </a:ln>
      </c:spPr>
    </c:plotArea>
    <c:legend>
      <c:legendPos val="t"/>
      <c:layout>
        <c:manualLayout>
          <c:xMode val="edge"/>
          <c:yMode val="edge"/>
          <c:x val="0.23229841378523514"/>
          <c:y val="4.273840769903832E-4"/>
          <c:w val="0.60016250142645156"/>
          <c:h val="0.11743744531933505"/>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364407166495512"/>
          <c:y val="5.0081106664945557E-2"/>
          <c:w val="0.87907657195024547"/>
          <c:h val="0.6435490220980512"/>
        </c:manualLayout>
      </c:layout>
      <c:barChart>
        <c:barDir val="col"/>
        <c:grouping val="clustered"/>
        <c:ser>
          <c:idx val="0"/>
          <c:order val="0"/>
          <c:tx>
            <c:strRef>
              <c:f>Sheet1!$B$1</c:f>
              <c:strCache>
                <c:ptCount val="1"/>
                <c:pt idx="0">
                  <c:v>CyA + MMF/MPA</c:v>
                </c:pt>
              </c:strCache>
            </c:strRef>
          </c:tx>
          <c:spPr>
            <a:gradFill>
              <a:gsLst>
                <a:gs pos="0">
                  <a:srgbClr val="008000"/>
                </a:gs>
                <a:gs pos="50000">
                  <a:srgbClr val="00FF00"/>
                </a:gs>
                <a:gs pos="100000">
                  <a:srgbClr val="008000"/>
                </a:gs>
              </a:gsLst>
              <a:lin ang="0" scaled="1"/>
            </a:gradFill>
            <a:ln>
              <a:solidFill>
                <a:schemeClr val="bg2"/>
              </a:solidFill>
            </a:ln>
          </c:spPr>
          <c:cat>
            <c:strRef>
              <c:f>Sheet1!$A$2:$A$9</c:f>
              <c:strCache>
                <c:ptCount val="8"/>
                <c:pt idx="0">
                  <c:v>18-34
(N=1,204)</c:v>
                </c:pt>
                <c:pt idx="1">
                  <c:v>35-49
(N=1,498)</c:v>
                </c:pt>
                <c:pt idx="2">
                  <c:v>50-59
(N=2,798)</c:v>
                </c:pt>
                <c:pt idx="3">
                  <c:v>60-65
(N=2,423)</c:v>
                </c:pt>
                <c:pt idx="4">
                  <c:v>&gt;65
(N=1,087)</c:v>
                </c:pt>
                <c:pt idx="6">
                  <c:v>Female
(N=3,888)</c:v>
                </c:pt>
                <c:pt idx="7">
                  <c:v>Male
(N=5,122)</c:v>
                </c:pt>
              </c:strCache>
            </c:strRef>
          </c:cat>
          <c:val>
            <c:numRef>
              <c:f>Sheet1!$B$2:$B$9</c:f>
              <c:numCache>
                <c:formatCode>General</c:formatCode>
                <c:ptCount val="8"/>
                <c:pt idx="0">
                  <c:v>32.075500000000012</c:v>
                </c:pt>
                <c:pt idx="1">
                  <c:v>35.294100000000213</c:v>
                </c:pt>
                <c:pt idx="2">
                  <c:v>35.795500000000359</c:v>
                </c:pt>
                <c:pt idx="3">
                  <c:v>35.555600000000005</c:v>
                </c:pt>
                <c:pt idx="4">
                  <c:v>27.777799999999989</c:v>
                </c:pt>
                <c:pt idx="6">
                  <c:v>34.634100000000011</c:v>
                </c:pt>
                <c:pt idx="7">
                  <c:v>34.642900000000012</c:v>
                </c:pt>
              </c:numCache>
            </c:numRef>
          </c:val>
        </c:ser>
        <c:ser>
          <c:idx val="1"/>
          <c:order val="1"/>
          <c:tx>
            <c:strRef>
              <c:f>Sheet1!$C$1</c:f>
              <c:strCache>
                <c:ptCount val="1"/>
                <c:pt idx="0">
                  <c:v>CyA + AZA</c:v>
                </c:pt>
              </c:strCache>
            </c:strRef>
          </c:tx>
          <c:spPr>
            <a:gradFill>
              <a:gsLst>
                <a:gs pos="0">
                  <a:srgbClr val="C00000"/>
                </a:gs>
                <a:gs pos="50000">
                  <a:srgbClr val="FF0000"/>
                </a:gs>
                <a:gs pos="100000">
                  <a:srgbClr val="C00000"/>
                </a:gs>
              </a:gsLst>
              <a:lin ang="0" scaled="1"/>
            </a:gradFill>
            <a:ln>
              <a:solidFill>
                <a:schemeClr val="bg2"/>
              </a:solidFill>
            </a:ln>
          </c:spPr>
          <c:cat>
            <c:strRef>
              <c:f>Sheet1!$A$2:$A$9</c:f>
              <c:strCache>
                <c:ptCount val="8"/>
                <c:pt idx="0">
                  <c:v>18-34
(N=1,204)</c:v>
                </c:pt>
                <c:pt idx="1">
                  <c:v>35-49
(N=1,498)</c:v>
                </c:pt>
                <c:pt idx="2">
                  <c:v>50-59
(N=2,798)</c:v>
                </c:pt>
                <c:pt idx="3">
                  <c:v>60-65
(N=2,423)</c:v>
                </c:pt>
                <c:pt idx="4">
                  <c:v>&gt;65
(N=1,087)</c:v>
                </c:pt>
                <c:pt idx="6">
                  <c:v>Female
(N=3,888)</c:v>
                </c:pt>
                <c:pt idx="7">
                  <c:v>Male
(N=5,122)</c:v>
                </c:pt>
              </c:strCache>
            </c:strRef>
          </c:cat>
          <c:val>
            <c:numRef>
              <c:f>Sheet1!$C$2:$C$9</c:f>
              <c:numCache>
                <c:formatCode>General</c:formatCode>
                <c:ptCount val="8"/>
                <c:pt idx="0">
                  <c:v>62.616800000000005</c:v>
                </c:pt>
                <c:pt idx="1">
                  <c:v>53.906300000000002</c:v>
                </c:pt>
                <c:pt idx="2">
                  <c:v>56.7164</c:v>
                </c:pt>
                <c:pt idx="3">
                  <c:v>59.428600000000003</c:v>
                </c:pt>
                <c:pt idx="4">
                  <c:v>56.862700000000011</c:v>
                </c:pt>
                <c:pt idx="6">
                  <c:v>53.0488</c:v>
                </c:pt>
                <c:pt idx="7">
                  <c:v>61.596000000000011</c:v>
                </c:pt>
              </c:numCache>
            </c:numRef>
          </c:val>
        </c:ser>
        <c:ser>
          <c:idx val="2"/>
          <c:order val="2"/>
          <c:tx>
            <c:strRef>
              <c:f>Sheet1!$D$1</c:f>
              <c:strCache>
                <c:ptCount val="1"/>
                <c:pt idx="0">
                  <c:v>TAC + MMF/MPA</c:v>
                </c:pt>
              </c:strCache>
            </c:strRef>
          </c:tx>
          <c:spPr>
            <a:gradFill>
              <a:gsLst>
                <a:gs pos="0">
                  <a:srgbClr val="CCCC00"/>
                </a:gs>
                <a:gs pos="50000">
                  <a:srgbClr val="FFFF00"/>
                </a:gs>
                <a:gs pos="100000">
                  <a:srgbClr val="CCCC00"/>
                </a:gs>
              </a:gsLst>
              <a:lin ang="0" scaled="1"/>
            </a:gradFill>
            <a:ln>
              <a:solidFill>
                <a:schemeClr val="bg2"/>
              </a:solidFill>
            </a:ln>
          </c:spPr>
          <c:cat>
            <c:strRef>
              <c:f>Sheet1!$A$2:$A$9</c:f>
              <c:strCache>
                <c:ptCount val="8"/>
                <c:pt idx="0">
                  <c:v>18-34
(N=1,204)</c:v>
                </c:pt>
                <c:pt idx="1">
                  <c:v>35-49
(N=1,498)</c:v>
                </c:pt>
                <c:pt idx="2">
                  <c:v>50-59
(N=2,798)</c:v>
                </c:pt>
                <c:pt idx="3">
                  <c:v>60-65
(N=2,423)</c:v>
                </c:pt>
                <c:pt idx="4">
                  <c:v>&gt;65
(N=1,087)</c:v>
                </c:pt>
                <c:pt idx="6">
                  <c:v>Female
(N=3,888)</c:v>
                </c:pt>
                <c:pt idx="7">
                  <c:v>Male
(N=5,122)</c:v>
                </c:pt>
              </c:strCache>
            </c:strRef>
          </c:cat>
          <c:val>
            <c:numRef>
              <c:f>Sheet1!$D$2:$D$9</c:f>
              <c:numCache>
                <c:formatCode>General</c:formatCode>
                <c:ptCount val="8"/>
                <c:pt idx="0">
                  <c:v>28.854299999999999</c:v>
                </c:pt>
                <c:pt idx="1">
                  <c:v>24.632800000000035</c:v>
                </c:pt>
                <c:pt idx="2">
                  <c:v>24.097899999999999</c:v>
                </c:pt>
                <c:pt idx="3">
                  <c:v>23.262399999999776</c:v>
                </c:pt>
                <c:pt idx="4">
                  <c:v>23.962499999999743</c:v>
                </c:pt>
                <c:pt idx="6">
                  <c:v>24.008800000000001</c:v>
                </c:pt>
                <c:pt idx="7">
                  <c:v>25.008199999999889</c:v>
                </c:pt>
              </c:numCache>
            </c:numRef>
          </c:val>
        </c:ser>
        <c:ser>
          <c:idx val="3"/>
          <c:order val="3"/>
          <c:tx>
            <c:strRef>
              <c:f>Sheet1!$E$1</c:f>
              <c:strCache>
                <c:ptCount val="1"/>
                <c:pt idx="0">
                  <c:v>TAC + AZA</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cat>
            <c:strRef>
              <c:f>Sheet1!$A$2:$A$9</c:f>
              <c:strCache>
                <c:ptCount val="8"/>
                <c:pt idx="0">
                  <c:v>18-34
(N=1,204)</c:v>
                </c:pt>
                <c:pt idx="1">
                  <c:v>35-49
(N=1,498)</c:v>
                </c:pt>
                <c:pt idx="2">
                  <c:v>50-59
(N=2,798)</c:v>
                </c:pt>
                <c:pt idx="3">
                  <c:v>60-65
(N=2,423)</c:v>
                </c:pt>
                <c:pt idx="4">
                  <c:v>&gt;65
(N=1,087)</c:v>
                </c:pt>
                <c:pt idx="6">
                  <c:v>Female
(N=3,888)</c:v>
                </c:pt>
                <c:pt idx="7">
                  <c:v>Male
(N=5,122)</c:v>
                </c:pt>
              </c:strCache>
            </c:strRef>
          </c:cat>
          <c:val>
            <c:numRef>
              <c:f>Sheet1!$E$2:$E$9</c:f>
              <c:numCache>
                <c:formatCode>General</c:formatCode>
                <c:ptCount val="8"/>
                <c:pt idx="0">
                  <c:v>35.014799999999994</c:v>
                </c:pt>
                <c:pt idx="1">
                  <c:v>25.25</c:v>
                </c:pt>
                <c:pt idx="2">
                  <c:v>30.174600000000005</c:v>
                </c:pt>
                <c:pt idx="3">
                  <c:v>29.729699999999827</c:v>
                </c:pt>
                <c:pt idx="4">
                  <c:v>37.944699999999997</c:v>
                </c:pt>
                <c:pt idx="6">
                  <c:v>32.258100000000013</c:v>
                </c:pt>
                <c:pt idx="7">
                  <c:v>29.503499999999889</c:v>
                </c:pt>
              </c:numCache>
            </c:numRef>
          </c:val>
        </c:ser>
        <c:gapWidth val="50"/>
        <c:axId val="190562688"/>
        <c:axId val="190564224"/>
      </c:barChart>
      <c:catAx>
        <c:axId val="190562688"/>
        <c:scaling>
          <c:orientation val="minMax"/>
        </c:scaling>
        <c:axPos val="b"/>
        <c:numFmt formatCode="General" sourceLinked="1"/>
        <c:tickLblPos val="nextTo"/>
        <c:txPr>
          <a:bodyPr/>
          <a:lstStyle/>
          <a:p>
            <a:pPr>
              <a:defRPr sz="1400" b="1"/>
            </a:pPr>
            <a:endParaRPr lang="en-US"/>
          </a:p>
        </c:txPr>
        <c:crossAx val="190564224"/>
        <c:crosses val="autoZero"/>
        <c:auto val="1"/>
        <c:lblAlgn val="ctr"/>
        <c:lblOffset val="100"/>
        <c:tickLblSkip val="1"/>
      </c:catAx>
      <c:valAx>
        <c:axId val="190564224"/>
        <c:scaling>
          <c:orientation val="minMax"/>
          <c:max val="70"/>
        </c:scaling>
        <c:axPos val="l"/>
        <c:majorGridlines>
          <c:spPr>
            <a:ln>
              <a:prstDash val="sysDash"/>
            </a:ln>
          </c:spPr>
        </c:majorGridlines>
        <c:numFmt formatCode="General" sourceLinked="1"/>
        <c:tickLblPos val="nextTo"/>
        <c:txPr>
          <a:bodyPr/>
          <a:lstStyle/>
          <a:p>
            <a:pPr>
              <a:defRPr sz="1400" b="1"/>
            </a:pPr>
            <a:endParaRPr lang="en-US"/>
          </a:p>
        </c:txPr>
        <c:crossAx val="190562688"/>
        <c:crosses val="autoZero"/>
        <c:crossBetween val="between"/>
        <c:majorUnit val="10"/>
      </c:valAx>
      <c:spPr>
        <a:solidFill>
          <a:schemeClr val="bg2"/>
        </a:solidFill>
        <a:ln>
          <a:solidFill>
            <a:schemeClr val="tx1"/>
          </a:solidFill>
        </a:ln>
      </c:spPr>
    </c:plotArea>
    <c:legend>
      <c:legendPos val="t"/>
      <c:layout>
        <c:manualLayout>
          <c:xMode val="edge"/>
          <c:yMode val="edge"/>
          <c:x val="0.17287812393016092"/>
          <c:y val="1.6565012706744989E-2"/>
          <c:w val="0.69581467533950137"/>
          <c:h val="8.2516768737241245E-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6252767317128831E-2"/>
          <c:y val="5.0081106664945557E-2"/>
          <c:w val="0.896467876298077"/>
          <c:h val="0.6435490220980512"/>
        </c:manualLayout>
      </c:layout>
      <c:barChart>
        <c:barDir val="col"/>
        <c:grouping val="clustered"/>
        <c:ser>
          <c:idx val="0"/>
          <c:order val="0"/>
          <c:tx>
            <c:strRef>
              <c:f>Sheet1!$B$1</c:f>
              <c:strCache>
                <c:ptCount val="1"/>
                <c:pt idx="0">
                  <c:v>CyA + MMF/MPA</c:v>
                </c:pt>
              </c:strCache>
            </c:strRef>
          </c:tx>
          <c:spPr>
            <a:gradFill>
              <a:gsLst>
                <a:gs pos="0">
                  <a:srgbClr val="008000"/>
                </a:gs>
                <a:gs pos="50000">
                  <a:srgbClr val="00FF00"/>
                </a:gs>
                <a:gs pos="100000">
                  <a:srgbClr val="008000"/>
                </a:gs>
              </a:gsLst>
              <a:lin ang="0" scaled="1"/>
            </a:gradFill>
            <a:ln>
              <a:solidFill>
                <a:schemeClr val="bg2"/>
              </a:solidFill>
            </a:ln>
          </c:spPr>
          <c:cat>
            <c:strRef>
              <c:f>Sheet1!$A$2:$A$9</c:f>
              <c:strCache>
                <c:ptCount val="8"/>
                <c:pt idx="0">
                  <c:v>18-34
(N=1,204)</c:v>
                </c:pt>
                <c:pt idx="1">
                  <c:v>35-49
(N=1,498)</c:v>
                </c:pt>
                <c:pt idx="2">
                  <c:v>50-59
(N=2,798)</c:v>
                </c:pt>
                <c:pt idx="3">
                  <c:v>60-65
(N=2,423)</c:v>
                </c:pt>
                <c:pt idx="4">
                  <c:v>&gt;65
(N=1,087)</c:v>
                </c:pt>
                <c:pt idx="6">
                  <c:v>Female
(N=3,888)</c:v>
                </c:pt>
                <c:pt idx="7">
                  <c:v>Male
(N=5,122)</c:v>
                </c:pt>
              </c:strCache>
            </c:strRef>
          </c:cat>
          <c:val>
            <c:numRef>
              <c:f>Sheet1!$B$2:$B$9</c:f>
              <c:numCache>
                <c:formatCode>General</c:formatCode>
                <c:ptCount val="8"/>
                <c:pt idx="0">
                  <c:v>35.8491</c:v>
                </c:pt>
                <c:pt idx="1">
                  <c:v>40</c:v>
                </c:pt>
                <c:pt idx="2">
                  <c:v>40.909100000000002</c:v>
                </c:pt>
                <c:pt idx="3">
                  <c:v>37.777800000000006</c:v>
                </c:pt>
                <c:pt idx="4">
                  <c:v>36.1111</c:v>
                </c:pt>
                <c:pt idx="6">
                  <c:v>40</c:v>
                </c:pt>
                <c:pt idx="7">
                  <c:v>38.214300000000001</c:v>
                </c:pt>
              </c:numCache>
            </c:numRef>
          </c:val>
        </c:ser>
        <c:ser>
          <c:idx val="1"/>
          <c:order val="1"/>
          <c:tx>
            <c:strRef>
              <c:f>Sheet1!$C$1</c:f>
              <c:strCache>
                <c:ptCount val="1"/>
                <c:pt idx="0">
                  <c:v>CyA + AZA</c:v>
                </c:pt>
              </c:strCache>
            </c:strRef>
          </c:tx>
          <c:spPr>
            <a:gradFill>
              <a:gsLst>
                <a:gs pos="0">
                  <a:srgbClr val="C00000"/>
                </a:gs>
                <a:gs pos="50000">
                  <a:srgbClr val="FF0000"/>
                </a:gs>
                <a:gs pos="100000">
                  <a:srgbClr val="C00000"/>
                </a:gs>
              </a:gsLst>
              <a:lin ang="0" scaled="1"/>
            </a:gradFill>
            <a:ln>
              <a:solidFill>
                <a:schemeClr val="bg2"/>
              </a:solidFill>
            </a:ln>
          </c:spPr>
          <c:cat>
            <c:strRef>
              <c:f>Sheet1!$A$2:$A$9</c:f>
              <c:strCache>
                <c:ptCount val="8"/>
                <c:pt idx="0">
                  <c:v>18-34
(N=1,204)</c:v>
                </c:pt>
                <c:pt idx="1">
                  <c:v>35-49
(N=1,498)</c:v>
                </c:pt>
                <c:pt idx="2">
                  <c:v>50-59
(N=2,798)</c:v>
                </c:pt>
                <c:pt idx="3">
                  <c:v>60-65
(N=2,423)</c:v>
                </c:pt>
                <c:pt idx="4">
                  <c:v>&gt;65
(N=1,087)</c:v>
                </c:pt>
                <c:pt idx="6">
                  <c:v>Female
(N=3,888)</c:v>
                </c:pt>
                <c:pt idx="7">
                  <c:v>Male
(N=5,122)</c:v>
                </c:pt>
              </c:strCache>
            </c:strRef>
          </c:cat>
          <c:val>
            <c:numRef>
              <c:f>Sheet1!$C$2:$C$9</c:f>
              <c:numCache>
                <c:formatCode>General</c:formatCode>
                <c:ptCount val="8"/>
                <c:pt idx="0">
                  <c:v>63.551399999999994</c:v>
                </c:pt>
                <c:pt idx="1">
                  <c:v>56.25</c:v>
                </c:pt>
                <c:pt idx="2">
                  <c:v>59.701500000000003</c:v>
                </c:pt>
                <c:pt idx="3">
                  <c:v>64</c:v>
                </c:pt>
                <c:pt idx="4">
                  <c:v>60.784300000000002</c:v>
                </c:pt>
                <c:pt idx="6">
                  <c:v>55.792700000000345</c:v>
                </c:pt>
                <c:pt idx="7">
                  <c:v>64.837900000000005</c:v>
                </c:pt>
              </c:numCache>
            </c:numRef>
          </c:val>
        </c:ser>
        <c:ser>
          <c:idx val="2"/>
          <c:order val="2"/>
          <c:tx>
            <c:strRef>
              <c:f>Sheet1!$D$1</c:f>
              <c:strCache>
                <c:ptCount val="1"/>
                <c:pt idx="0">
                  <c:v>TAC + MMF/MPA</c:v>
                </c:pt>
              </c:strCache>
            </c:strRef>
          </c:tx>
          <c:spPr>
            <a:gradFill>
              <a:gsLst>
                <a:gs pos="0">
                  <a:srgbClr val="CCCC00"/>
                </a:gs>
                <a:gs pos="50000">
                  <a:srgbClr val="FFFF00"/>
                </a:gs>
                <a:gs pos="100000">
                  <a:srgbClr val="CCCC00"/>
                </a:gs>
              </a:gsLst>
              <a:lin ang="0" scaled="1"/>
            </a:gradFill>
            <a:ln>
              <a:solidFill>
                <a:schemeClr val="bg2"/>
              </a:solidFill>
            </a:ln>
          </c:spPr>
          <c:cat>
            <c:strRef>
              <c:f>Sheet1!$A$2:$A$9</c:f>
              <c:strCache>
                <c:ptCount val="8"/>
                <c:pt idx="0">
                  <c:v>18-34
(N=1,204)</c:v>
                </c:pt>
                <c:pt idx="1">
                  <c:v>35-49
(N=1,498)</c:v>
                </c:pt>
                <c:pt idx="2">
                  <c:v>50-59
(N=2,798)</c:v>
                </c:pt>
                <c:pt idx="3">
                  <c:v>60-65
(N=2,423)</c:v>
                </c:pt>
                <c:pt idx="4">
                  <c:v>&gt;65
(N=1,087)</c:v>
                </c:pt>
                <c:pt idx="6">
                  <c:v>Female
(N=3,888)</c:v>
                </c:pt>
                <c:pt idx="7">
                  <c:v>Male
(N=5,122)</c:v>
                </c:pt>
              </c:strCache>
            </c:strRef>
          </c:cat>
          <c:val>
            <c:numRef>
              <c:f>Sheet1!$D$2:$D$9</c:f>
              <c:numCache>
                <c:formatCode>General</c:formatCode>
                <c:ptCount val="8"/>
                <c:pt idx="0">
                  <c:v>31.966099999999823</c:v>
                </c:pt>
                <c:pt idx="1">
                  <c:v>28.361599999999989</c:v>
                </c:pt>
                <c:pt idx="2">
                  <c:v>27.061900000000001</c:v>
                </c:pt>
                <c:pt idx="3">
                  <c:v>26.312100000000001</c:v>
                </c:pt>
                <c:pt idx="4">
                  <c:v>28.647900000000035</c:v>
                </c:pt>
                <c:pt idx="6">
                  <c:v>27.356800000000035</c:v>
                </c:pt>
                <c:pt idx="7">
                  <c:v>28.406499999999841</c:v>
                </c:pt>
              </c:numCache>
            </c:numRef>
          </c:val>
        </c:ser>
        <c:ser>
          <c:idx val="3"/>
          <c:order val="3"/>
          <c:tx>
            <c:strRef>
              <c:f>Sheet1!$E$1</c:f>
              <c:strCache>
                <c:ptCount val="1"/>
                <c:pt idx="0">
                  <c:v>TAC + AZA</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cat>
            <c:strRef>
              <c:f>Sheet1!$A$2:$A$9</c:f>
              <c:strCache>
                <c:ptCount val="8"/>
                <c:pt idx="0">
                  <c:v>18-34
(N=1,204)</c:v>
                </c:pt>
                <c:pt idx="1">
                  <c:v>35-49
(N=1,498)</c:v>
                </c:pt>
                <c:pt idx="2">
                  <c:v>50-59
(N=2,798)</c:v>
                </c:pt>
                <c:pt idx="3">
                  <c:v>60-65
(N=2,423)</c:v>
                </c:pt>
                <c:pt idx="4">
                  <c:v>&gt;65
(N=1,087)</c:v>
                </c:pt>
                <c:pt idx="6">
                  <c:v>Female
(N=3,888)</c:v>
                </c:pt>
                <c:pt idx="7">
                  <c:v>Male
(N=5,122)</c:v>
                </c:pt>
              </c:strCache>
            </c:strRef>
          </c:cat>
          <c:val>
            <c:numRef>
              <c:f>Sheet1!$E$2:$E$9</c:f>
              <c:numCache>
                <c:formatCode>General</c:formatCode>
                <c:ptCount val="8"/>
                <c:pt idx="0">
                  <c:v>39.169100000000213</c:v>
                </c:pt>
                <c:pt idx="1">
                  <c:v>29.5</c:v>
                </c:pt>
                <c:pt idx="2">
                  <c:v>34.788000000000011</c:v>
                </c:pt>
                <c:pt idx="3">
                  <c:v>34.850599999999993</c:v>
                </c:pt>
                <c:pt idx="4">
                  <c:v>40.711500000000001</c:v>
                </c:pt>
                <c:pt idx="6">
                  <c:v>36.313399999999994</c:v>
                </c:pt>
                <c:pt idx="7">
                  <c:v>34.255300000000013</c:v>
                </c:pt>
              </c:numCache>
            </c:numRef>
          </c:val>
        </c:ser>
        <c:gapWidth val="50"/>
        <c:axId val="190921728"/>
        <c:axId val="190939904"/>
      </c:barChart>
      <c:catAx>
        <c:axId val="190921728"/>
        <c:scaling>
          <c:orientation val="minMax"/>
        </c:scaling>
        <c:axPos val="b"/>
        <c:numFmt formatCode="General" sourceLinked="1"/>
        <c:tickLblPos val="nextTo"/>
        <c:txPr>
          <a:bodyPr/>
          <a:lstStyle/>
          <a:p>
            <a:pPr>
              <a:defRPr sz="1400" b="1"/>
            </a:pPr>
            <a:endParaRPr lang="en-US"/>
          </a:p>
        </c:txPr>
        <c:crossAx val="190939904"/>
        <c:crosses val="autoZero"/>
        <c:auto val="1"/>
        <c:lblAlgn val="ctr"/>
        <c:lblOffset val="100"/>
        <c:tickLblSkip val="1"/>
      </c:catAx>
      <c:valAx>
        <c:axId val="190939904"/>
        <c:scaling>
          <c:orientation val="minMax"/>
          <c:max val="70"/>
        </c:scaling>
        <c:axPos val="l"/>
        <c:majorGridlines>
          <c:spPr>
            <a:ln>
              <a:prstDash val="sysDash"/>
            </a:ln>
          </c:spPr>
        </c:majorGridlines>
        <c:numFmt formatCode="General" sourceLinked="1"/>
        <c:tickLblPos val="nextTo"/>
        <c:txPr>
          <a:bodyPr/>
          <a:lstStyle/>
          <a:p>
            <a:pPr>
              <a:defRPr sz="1400" b="1"/>
            </a:pPr>
            <a:endParaRPr lang="en-US"/>
          </a:p>
        </c:txPr>
        <c:crossAx val="190921728"/>
        <c:crosses val="autoZero"/>
        <c:crossBetween val="between"/>
        <c:majorUnit val="10"/>
      </c:valAx>
      <c:spPr>
        <a:solidFill>
          <a:schemeClr val="bg2"/>
        </a:solidFill>
        <a:ln>
          <a:solidFill>
            <a:schemeClr val="tx1"/>
          </a:solidFill>
        </a:ln>
      </c:spPr>
    </c:plotArea>
    <c:legend>
      <c:legendPos val="t"/>
      <c:layout>
        <c:manualLayout>
          <c:xMode val="edge"/>
          <c:yMode val="edge"/>
          <c:x val="0.17287812393016092"/>
          <c:y val="1.6565012706744989E-2"/>
          <c:w val="0.69581467533950181"/>
          <c:h val="8.2516768737241245E-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52767317128831E-2"/>
          <c:y val="3.1263864194395058E-2"/>
          <c:w val="0.87907657195024547"/>
          <c:h val="0.85270275590551181"/>
        </c:manualLayout>
      </c:layout>
      <c:barChart>
        <c:barDir val="col"/>
        <c:grouping val="clustered"/>
        <c:ser>
          <c:idx val="0"/>
          <c:order val="0"/>
          <c:tx>
            <c:strRef>
              <c:f>Sheet1!$B$1</c:f>
              <c:strCache>
                <c:ptCount val="1"/>
                <c:pt idx="0">
                  <c:v>CyA + MMF/MPA (N=284)</c:v>
                </c:pt>
              </c:strCache>
            </c:strRef>
          </c:tx>
          <c:spPr>
            <a:gradFill>
              <a:gsLst>
                <a:gs pos="0">
                  <a:srgbClr val="008000"/>
                </a:gs>
                <a:gs pos="50000">
                  <a:srgbClr val="00FF00"/>
                </a:gs>
                <a:gs pos="100000">
                  <a:srgbClr val="008000"/>
                </a:gs>
              </a:gsLst>
              <a:lin ang="0" scaled="1"/>
            </a:gradFill>
            <a:ln>
              <a:solidFill>
                <a:schemeClr val="bg2"/>
              </a:solidFill>
            </a:ln>
          </c:spPr>
          <c:cat>
            <c:strRef>
              <c:f>Sheet1!$A$2</c:f>
              <c:strCache>
                <c:ptCount val="1"/>
                <c:pt idx="0">
                  <c:v>Overall</c:v>
                </c:pt>
              </c:strCache>
            </c:strRef>
          </c:cat>
          <c:val>
            <c:numRef>
              <c:f>Sheet1!$B$2</c:f>
              <c:numCache>
                <c:formatCode>General</c:formatCode>
                <c:ptCount val="1"/>
                <c:pt idx="0">
                  <c:v>37.323900000000002</c:v>
                </c:pt>
              </c:numCache>
            </c:numRef>
          </c:val>
        </c:ser>
        <c:ser>
          <c:idx val="1"/>
          <c:order val="1"/>
          <c:tx>
            <c:strRef>
              <c:f>Sheet1!$C$1</c:f>
              <c:strCache>
                <c:ptCount val="1"/>
                <c:pt idx="0">
                  <c:v>CyA + AZA (N=443)</c:v>
                </c:pt>
              </c:strCache>
            </c:strRef>
          </c:tx>
          <c:spPr>
            <a:gradFill>
              <a:gsLst>
                <a:gs pos="0">
                  <a:srgbClr val="C00000"/>
                </a:gs>
                <a:gs pos="50000">
                  <a:srgbClr val="FF0000"/>
                </a:gs>
                <a:gs pos="100000">
                  <a:srgbClr val="C00000"/>
                </a:gs>
              </a:gsLst>
              <a:lin ang="0" scaled="1"/>
            </a:gradFill>
            <a:ln>
              <a:solidFill>
                <a:schemeClr val="bg2"/>
              </a:solidFill>
            </a:ln>
          </c:spPr>
          <c:cat>
            <c:strRef>
              <c:f>Sheet1!$A$2</c:f>
              <c:strCache>
                <c:ptCount val="1"/>
                <c:pt idx="0">
                  <c:v>Overall</c:v>
                </c:pt>
              </c:strCache>
            </c:strRef>
          </c:cat>
          <c:val>
            <c:numRef>
              <c:f>Sheet1!$C$2</c:f>
              <c:numCache>
                <c:formatCode>General</c:formatCode>
                <c:ptCount val="1"/>
                <c:pt idx="0">
                  <c:v>67.494400000000027</c:v>
                </c:pt>
              </c:numCache>
            </c:numRef>
          </c:val>
        </c:ser>
        <c:ser>
          <c:idx val="2"/>
          <c:order val="2"/>
          <c:tx>
            <c:strRef>
              <c:f>Sheet1!$D$1</c:f>
              <c:strCache>
                <c:ptCount val="1"/>
                <c:pt idx="0">
                  <c:v>TAC + MMF/MPA (N=2,534)</c:v>
                </c:pt>
              </c:strCache>
            </c:strRef>
          </c:tx>
          <c:spPr>
            <a:solidFill>
              <a:srgbClr val="FF0000"/>
            </a:solidFill>
            <a:ln>
              <a:solidFill>
                <a:schemeClr val="bg2"/>
              </a:solidFill>
            </a:ln>
          </c:spPr>
          <c:dPt>
            <c:idx val="0"/>
            <c:spPr>
              <a:gradFill>
                <a:gsLst>
                  <a:gs pos="0">
                    <a:srgbClr val="CCCC00"/>
                  </a:gs>
                  <a:gs pos="50000">
                    <a:srgbClr val="FFFF00"/>
                  </a:gs>
                  <a:gs pos="100000">
                    <a:srgbClr val="CCCC00"/>
                  </a:gs>
                </a:gsLst>
                <a:lin ang="0" scaled="1"/>
              </a:gradFill>
              <a:ln>
                <a:solidFill>
                  <a:schemeClr val="bg2"/>
                </a:solidFill>
              </a:ln>
            </c:spPr>
          </c:dPt>
          <c:cat>
            <c:strRef>
              <c:f>Sheet1!$A$2</c:f>
              <c:strCache>
                <c:ptCount val="1"/>
                <c:pt idx="0">
                  <c:v>Overall</c:v>
                </c:pt>
              </c:strCache>
            </c:strRef>
          </c:cat>
          <c:val>
            <c:numRef>
              <c:f>Sheet1!$D$2</c:f>
              <c:numCache>
                <c:formatCode>General</c:formatCode>
                <c:ptCount val="1"/>
                <c:pt idx="0">
                  <c:v>35.951099999999997</c:v>
                </c:pt>
              </c:numCache>
            </c:numRef>
          </c:val>
        </c:ser>
        <c:ser>
          <c:idx val="3"/>
          <c:order val="3"/>
          <c:tx>
            <c:strRef>
              <c:f>Sheet1!$E$1</c:f>
              <c:strCache>
                <c:ptCount val="1"/>
                <c:pt idx="0">
                  <c:v>TAC + AZA (N=1,407)</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cat>
            <c:strRef>
              <c:f>Sheet1!$A$2</c:f>
              <c:strCache>
                <c:ptCount val="1"/>
                <c:pt idx="0">
                  <c:v>Overall</c:v>
                </c:pt>
              </c:strCache>
            </c:strRef>
          </c:cat>
          <c:val>
            <c:numRef>
              <c:f>Sheet1!$E$2</c:f>
              <c:numCache>
                <c:formatCode>General</c:formatCode>
                <c:ptCount val="1"/>
                <c:pt idx="0">
                  <c:v>41.151399999999995</c:v>
                </c:pt>
              </c:numCache>
            </c:numRef>
          </c:val>
        </c:ser>
        <c:gapWidth val="50"/>
        <c:overlap val="-30"/>
        <c:axId val="190833792"/>
        <c:axId val="190835328"/>
      </c:barChart>
      <c:catAx>
        <c:axId val="190833792"/>
        <c:scaling>
          <c:orientation val="minMax"/>
        </c:scaling>
        <c:delete val="1"/>
        <c:axPos val="b"/>
        <c:numFmt formatCode="General" sourceLinked="1"/>
        <c:tickLblPos val="none"/>
        <c:crossAx val="190835328"/>
        <c:crosses val="autoZero"/>
        <c:auto val="1"/>
        <c:lblAlgn val="ctr"/>
        <c:lblOffset val="100"/>
        <c:tickLblSkip val="1"/>
      </c:catAx>
      <c:valAx>
        <c:axId val="190835328"/>
        <c:scaling>
          <c:orientation val="minMax"/>
          <c:max val="80"/>
        </c:scaling>
        <c:axPos val="l"/>
        <c:majorGridlines>
          <c:spPr>
            <a:ln>
              <a:prstDash val="sysDash"/>
            </a:ln>
          </c:spPr>
        </c:majorGridlines>
        <c:numFmt formatCode="General" sourceLinked="1"/>
        <c:tickLblPos val="nextTo"/>
        <c:txPr>
          <a:bodyPr/>
          <a:lstStyle/>
          <a:p>
            <a:pPr>
              <a:defRPr sz="1400" b="1"/>
            </a:pPr>
            <a:endParaRPr lang="en-US"/>
          </a:p>
        </c:txPr>
        <c:crossAx val="190833792"/>
        <c:crosses val="autoZero"/>
        <c:crossBetween val="between"/>
        <c:majorUnit val="10"/>
      </c:valAx>
      <c:spPr>
        <a:solidFill>
          <a:schemeClr val="bg2"/>
        </a:solidFill>
        <a:ln>
          <a:solidFill>
            <a:schemeClr val="tx1"/>
          </a:solidFill>
        </a:ln>
      </c:spPr>
    </c:plotArea>
    <c:legend>
      <c:legendPos val="t"/>
      <c:layout>
        <c:manualLayout>
          <c:xMode val="edge"/>
          <c:yMode val="edge"/>
          <c:x val="0.22505203697363915"/>
          <c:y val="1.7094050743657167E-2"/>
          <c:w val="0.60016250142645156"/>
          <c:h val="0.11743744531933505"/>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52767317128831E-2"/>
          <c:y val="3.1263864194395058E-2"/>
          <c:w val="0.87907657195024547"/>
          <c:h val="0.85270275590551181"/>
        </c:manualLayout>
      </c:layout>
      <c:barChart>
        <c:barDir val="col"/>
        <c:grouping val="clustered"/>
        <c:ser>
          <c:idx val="0"/>
          <c:order val="0"/>
          <c:tx>
            <c:strRef>
              <c:f>Sheet1!$B$1</c:f>
              <c:strCache>
                <c:ptCount val="1"/>
                <c:pt idx="0">
                  <c:v>CyA + MMF/MPA (N=284)</c:v>
                </c:pt>
              </c:strCache>
            </c:strRef>
          </c:tx>
          <c:spPr>
            <a:gradFill>
              <a:gsLst>
                <a:gs pos="0">
                  <a:srgbClr val="008000"/>
                </a:gs>
                <a:gs pos="50000">
                  <a:srgbClr val="00FF00"/>
                </a:gs>
                <a:gs pos="100000">
                  <a:srgbClr val="008000"/>
                </a:gs>
              </a:gsLst>
              <a:lin ang="0" scaled="1"/>
            </a:gradFill>
            <a:ln>
              <a:solidFill>
                <a:schemeClr val="bg2"/>
              </a:solidFill>
            </a:ln>
          </c:spPr>
          <c:cat>
            <c:strRef>
              <c:f>Sheet1!$A$2</c:f>
              <c:strCache>
                <c:ptCount val="1"/>
                <c:pt idx="0">
                  <c:v>Overall</c:v>
                </c:pt>
              </c:strCache>
            </c:strRef>
          </c:cat>
          <c:val>
            <c:numRef>
              <c:f>Sheet1!$B$2</c:f>
              <c:numCache>
                <c:formatCode>General</c:formatCode>
                <c:ptCount val="1"/>
                <c:pt idx="0">
                  <c:v>41.901399999999995</c:v>
                </c:pt>
              </c:numCache>
            </c:numRef>
          </c:val>
        </c:ser>
        <c:ser>
          <c:idx val="1"/>
          <c:order val="1"/>
          <c:tx>
            <c:strRef>
              <c:f>Sheet1!$C$1</c:f>
              <c:strCache>
                <c:ptCount val="1"/>
                <c:pt idx="0">
                  <c:v>CyA + AZA (N=443)</c:v>
                </c:pt>
              </c:strCache>
            </c:strRef>
          </c:tx>
          <c:spPr>
            <a:gradFill>
              <a:gsLst>
                <a:gs pos="0">
                  <a:srgbClr val="C00000"/>
                </a:gs>
                <a:gs pos="50000">
                  <a:srgbClr val="FF0000"/>
                </a:gs>
                <a:gs pos="100000">
                  <a:srgbClr val="C00000"/>
                </a:gs>
              </a:gsLst>
              <a:lin ang="0" scaled="1"/>
            </a:gradFill>
            <a:ln>
              <a:solidFill>
                <a:schemeClr val="bg2"/>
              </a:solidFill>
            </a:ln>
          </c:spPr>
          <c:cat>
            <c:strRef>
              <c:f>Sheet1!$A$2</c:f>
              <c:strCache>
                <c:ptCount val="1"/>
                <c:pt idx="0">
                  <c:v>Overall</c:v>
                </c:pt>
              </c:strCache>
            </c:strRef>
          </c:cat>
          <c:val>
            <c:numRef>
              <c:f>Sheet1!$C$2</c:f>
              <c:numCache>
                <c:formatCode>General</c:formatCode>
                <c:ptCount val="1"/>
                <c:pt idx="0">
                  <c:v>71.106099999999998</c:v>
                </c:pt>
              </c:numCache>
            </c:numRef>
          </c:val>
        </c:ser>
        <c:ser>
          <c:idx val="2"/>
          <c:order val="2"/>
          <c:tx>
            <c:strRef>
              <c:f>Sheet1!$D$1</c:f>
              <c:strCache>
                <c:ptCount val="1"/>
                <c:pt idx="0">
                  <c:v>TAC + MMF/MPA (N=2,534)</c:v>
                </c:pt>
              </c:strCache>
            </c:strRef>
          </c:tx>
          <c:spPr>
            <a:solidFill>
              <a:srgbClr val="FF0000"/>
            </a:solidFill>
            <a:ln>
              <a:solidFill>
                <a:schemeClr val="bg2"/>
              </a:solidFill>
            </a:ln>
          </c:spPr>
          <c:dPt>
            <c:idx val="0"/>
            <c:spPr>
              <a:gradFill>
                <a:gsLst>
                  <a:gs pos="0">
                    <a:srgbClr val="CCCC00"/>
                  </a:gs>
                  <a:gs pos="50000">
                    <a:srgbClr val="FFFF00"/>
                  </a:gs>
                  <a:gs pos="100000">
                    <a:srgbClr val="CCCC00"/>
                  </a:gs>
                </a:gsLst>
                <a:lin ang="0" scaled="1"/>
              </a:gradFill>
              <a:ln>
                <a:solidFill>
                  <a:schemeClr val="bg2"/>
                </a:solidFill>
              </a:ln>
            </c:spPr>
          </c:dPt>
          <c:cat>
            <c:strRef>
              <c:f>Sheet1!$A$2</c:f>
              <c:strCache>
                <c:ptCount val="1"/>
                <c:pt idx="0">
                  <c:v>Overall</c:v>
                </c:pt>
              </c:strCache>
            </c:strRef>
          </c:cat>
          <c:val>
            <c:numRef>
              <c:f>Sheet1!$D$2</c:f>
              <c:numCache>
                <c:formatCode>General</c:formatCode>
                <c:ptCount val="1"/>
                <c:pt idx="0">
                  <c:v>40.094700000000003</c:v>
                </c:pt>
              </c:numCache>
            </c:numRef>
          </c:val>
        </c:ser>
        <c:ser>
          <c:idx val="3"/>
          <c:order val="3"/>
          <c:tx>
            <c:strRef>
              <c:f>Sheet1!$E$1</c:f>
              <c:strCache>
                <c:ptCount val="1"/>
                <c:pt idx="0">
                  <c:v>TAC + AZA (N=1,407)</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cat>
            <c:strRef>
              <c:f>Sheet1!$A$2</c:f>
              <c:strCache>
                <c:ptCount val="1"/>
                <c:pt idx="0">
                  <c:v>Overall</c:v>
                </c:pt>
              </c:strCache>
            </c:strRef>
          </c:cat>
          <c:val>
            <c:numRef>
              <c:f>Sheet1!$E$2</c:f>
              <c:numCache>
                <c:formatCode>General</c:formatCode>
                <c:ptCount val="1"/>
                <c:pt idx="0">
                  <c:v>45.344699999999996</c:v>
                </c:pt>
              </c:numCache>
            </c:numRef>
          </c:val>
        </c:ser>
        <c:gapWidth val="50"/>
        <c:overlap val="-30"/>
        <c:axId val="191367808"/>
        <c:axId val="191418752"/>
      </c:barChart>
      <c:catAx>
        <c:axId val="191367808"/>
        <c:scaling>
          <c:orientation val="minMax"/>
        </c:scaling>
        <c:delete val="1"/>
        <c:axPos val="b"/>
        <c:numFmt formatCode="General" sourceLinked="1"/>
        <c:tickLblPos val="none"/>
        <c:crossAx val="191418752"/>
        <c:crosses val="autoZero"/>
        <c:auto val="1"/>
        <c:lblAlgn val="ctr"/>
        <c:lblOffset val="100"/>
        <c:tickLblSkip val="1"/>
      </c:catAx>
      <c:valAx>
        <c:axId val="191418752"/>
        <c:scaling>
          <c:orientation val="minMax"/>
          <c:max val="80"/>
        </c:scaling>
        <c:axPos val="l"/>
        <c:majorGridlines>
          <c:spPr>
            <a:ln>
              <a:prstDash val="sysDash"/>
            </a:ln>
          </c:spPr>
        </c:majorGridlines>
        <c:numFmt formatCode="General" sourceLinked="1"/>
        <c:tickLblPos val="nextTo"/>
        <c:txPr>
          <a:bodyPr/>
          <a:lstStyle/>
          <a:p>
            <a:pPr>
              <a:defRPr sz="1400" b="1"/>
            </a:pPr>
            <a:endParaRPr lang="en-US"/>
          </a:p>
        </c:txPr>
        <c:crossAx val="191367808"/>
        <c:crosses val="autoZero"/>
        <c:crossBetween val="between"/>
        <c:majorUnit val="10"/>
      </c:valAx>
      <c:spPr>
        <a:solidFill>
          <a:schemeClr val="bg2"/>
        </a:solidFill>
        <a:ln>
          <a:solidFill>
            <a:schemeClr val="tx1"/>
          </a:solidFill>
        </a:ln>
      </c:spPr>
    </c:plotArea>
    <c:legend>
      <c:legendPos val="t"/>
      <c:layout>
        <c:manualLayout>
          <c:xMode val="edge"/>
          <c:yMode val="edge"/>
          <c:x val="0.23229841378523525"/>
          <c:y val="4.2738407699038369E-4"/>
          <c:w val="0.60016250142645156"/>
          <c:h val="0.11743744531933505"/>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364407166495512"/>
          <c:y val="5.0081106664945557E-2"/>
          <c:w val="0.87907657195024547"/>
          <c:h val="0.64354902209805165"/>
        </c:manualLayout>
      </c:layout>
      <c:barChart>
        <c:barDir val="col"/>
        <c:grouping val="clustered"/>
        <c:ser>
          <c:idx val="0"/>
          <c:order val="0"/>
          <c:tx>
            <c:strRef>
              <c:f>Sheet1!$B$1</c:f>
              <c:strCache>
                <c:ptCount val="1"/>
                <c:pt idx="0">
                  <c:v>CyA + MMF/MPA</c:v>
                </c:pt>
              </c:strCache>
            </c:strRef>
          </c:tx>
          <c:spPr>
            <a:gradFill>
              <a:gsLst>
                <a:gs pos="0">
                  <a:srgbClr val="008000"/>
                </a:gs>
                <a:gs pos="50000">
                  <a:srgbClr val="00FF00"/>
                </a:gs>
                <a:gs pos="100000">
                  <a:srgbClr val="008000"/>
                </a:gs>
              </a:gsLst>
              <a:lin ang="0" scaled="1"/>
            </a:gradFill>
            <a:ln>
              <a:solidFill>
                <a:schemeClr val="bg2"/>
              </a:solidFill>
            </a:ln>
          </c:spPr>
          <c:cat>
            <c:strRef>
              <c:f>Sheet1!$A$2:$A$9</c:f>
              <c:strCache>
                <c:ptCount val="8"/>
                <c:pt idx="0">
                  <c:v>18-34
(N=612)</c:v>
                </c:pt>
                <c:pt idx="1">
                  <c:v>35-49
(N=836)</c:v>
                </c:pt>
                <c:pt idx="2">
                  <c:v>50-59
(N=1,570)</c:v>
                </c:pt>
                <c:pt idx="3">
                  <c:v>60-65
(N=1,252)</c:v>
                </c:pt>
                <c:pt idx="4">
                  <c:v>&gt;65
(N=398)</c:v>
                </c:pt>
                <c:pt idx="6">
                  <c:v>Female
(N=2,060)</c:v>
                </c:pt>
                <c:pt idx="7">
                  <c:v>Male
(N=2,608)</c:v>
                </c:pt>
              </c:strCache>
            </c:strRef>
          </c:cat>
          <c:val>
            <c:numRef>
              <c:f>Sheet1!$B$2:$B$9</c:f>
              <c:numCache>
                <c:formatCode>General</c:formatCode>
                <c:ptCount val="8"/>
                <c:pt idx="0">
                  <c:v>30.434799999999989</c:v>
                </c:pt>
                <c:pt idx="1">
                  <c:v>44.642900000000012</c:v>
                </c:pt>
                <c:pt idx="2">
                  <c:v>37.5</c:v>
                </c:pt>
                <c:pt idx="3">
                  <c:v>33.333300000000001</c:v>
                </c:pt>
                <c:pt idx="4">
                  <c:v>40</c:v>
                </c:pt>
                <c:pt idx="6">
                  <c:v>38.9831</c:v>
                </c:pt>
                <c:pt idx="7">
                  <c:v>36.144600000000004</c:v>
                </c:pt>
              </c:numCache>
            </c:numRef>
          </c:val>
        </c:ser>
        <c:ser>
          <c:idx val="1"/>
          <c:order val="1"/>
          <c:tx>
            <c:strRef>
              <c:f>Sheet1!$C$1</c:f>
              <c:strCache>
                <c:ptCount val="1"/>
                <c:pt idx="0">
                  <c:v>CyA + AZA</c:v>
                </c:pt>
              </c:strCache>
            </c:strRef>
          </c:tx>
          <c:spPr>
            <a:gradFill>
              <a:gsLst>
                <a:gs pos="0">
                  <a:srgbClr val="C00000"/>
                </a:gs>
                <a:gs pos="50000">
                  <a:srgbClr val="FF0000"/>
                </a:gs>
                <a:gs pos="100000">
                  <a:srgbClr val="C00000"/>
                </a:gs>
              </a:gsLst>
              <a:lin ang="0" scaled="1"/>
            </a:gradFill>
            <a:ln>
              <a:solidFill>
                <a:schemeClr val="bg2"/>
              </a:solidFill>
            </a:ln>
          </c:spPr>
          <c:cat>
            <c:strRef>
              <c:f>Sheet1!$A$2:$A$9</c:f>
              <c:strCache>
                <c:ptCount val="8"/>
                <c:pt idx="0">
                  <c:v>18-34
(N=612)</c:v>
                </c:pt>
                <c:pt idx="1">
                  <c:v>35-49
(N=836)</c:v>
                </c:pt>
                <c:pt idx="2">
                  <c:v>50-59
(N=1,570)</c:v>
                </c:pt>
                <c:pt idx="3">
                  <c:v>60-65
(N=1,252)</c:v>
                </c:pt>
                <c:pt idx="4">
                  <c:v>&gt;65
(N=398)</c:v>
                </c:pt>
                <c:pt idx="6">
                  <c:v>Female
(N=2,060)</c:v>
                </c:pt>
                <c:pt idx="7">
                  <c:v>Male
(N=2,608)</c:v>
                </c:pt>
              </c:strCache>
            </c:strRef>
          </c:cat>
          <c:val>
            <c:numRef>
              <c:f>Sheet1!$C$2:$C$9</c:f>
              <c:numCache>
                <c:formatCode>General</c:formatCode>
                <c:ptCount val="8"/>
                <c:pt idx="0">
                  <c:v>73.529399999999981</c:v>
                </c:pt>
                <c:pt idx="1">
                  <c:v>59.302300000000002</c:v>
                </c:pt>
                <c:pt idx="2">
                  <c:v>68.987300000000005</c:v>
                </c:pt>
                <c:pt idx="3">
                  <c:v>69.52379999999998</c:v>
                </c:pt>
                <c:pt idx="4">
                  <c:v>61.538500000000013</c:v>
                </c:pt>
                <c:pt idx="6">
                  <c:v>67.179499999999948</c:v>
                </c:pt>
                <c:pt idx="7">
                  <c:v>67.741900000000427</c:v>
                </c:pt>
              </c:numCache>
            </c:numRef>
          </c:val>
        </c:ser>
        <c:ser>
          <c:idx val="2"/>
          <c:order val="2"/>
          <c:tx>
            <c:strRef>
              <c:f>Sheet1!$D$1</c:f>
              <c:strCache>
                <c:ptCount val="1"/>
                <c:pt idx="0">
                  <c:v>TAC + MMF/MPA</c:v>
                </c:pt>
              </c:strCache>
            </c:strRef>
          </c:tx>
          <c:spPr>
            <a:gradFill>
              <a:gsLst>
                <a:gs pos="0">
                  <a:srgbClr val="CCCC00"/>
                </a:gs>
                <a:gs pos="50000">
                  <a:srgbClr val="FFFF00"/>
                </a:gs>
                <a:gs pos="100000">
                  <a:srgbClr val="CCCC00"/>
                </a:gs>
              </a:gsLst>
              <a:lin ang="0" scaled="1"/>
            </a:gradFill>
            <a:ln>
              <a:solidFill>
                <a:schemeClr val="bg2"/>
              </a:solidFill>
            </a:ln>
          </c:spPr>
          <c:cat>
            <c:strRef>
              <c:f>Sheet1!$A$2:$A$9</c:f>
              <c:strCache>
                <c:ptCount val="8"/>
                <c:pt idx="0">
                  <c:v>18-34
(N=612)</c:v>
                </c:pt>
                <c:pt idx="1">
                  <c:v>35-49
(N=836)</c:v>
                </c:pt>
                <c:pt idx="2">
                  <c:v>50-59
(N=1,570)</c:v>
                </c:pt>
                <c:pt idx="3">
                  <c:v>60-65
(N=1,252)</c:v>
                </c:pt>
                <c:pt idx="4">
                  <c:v>&gt;65
(N=398)</c:v>
                </c:pt>
                <c:pt idx="6">
                  <c:v>Female
(N=2,060)</c:v>
                </c:pt>
                <c:pt idx="7">
                  <c:v>Male
(N=2,608)</c:v>
                </c:pt>
              </c:strCache>
            </c:strRef>
          </c:cat>
          <c:val>
            <c:numRef>
              <c:f>Sheet1!$D$2:$D$9</c:f>
              <c:numCache>
                <c:formatCode>General</c:formatCode>
                <c:ptCount val="8"/>
                <c:pt idx="0">
                  <c:v>40.697700000000012</c:v>
                </c:pt>
                <c:pt idx="1">
                  <c:v>35.982300000000002</c:v>
                </c:pt>
                <c:pt idx="2">
                  <c:v>37.670400000000001</c:v>
                </c:pt>
                <c:pt idx="3">
                  <c:v>32.432400000000001</c:v>
                </c:pt>
                <c:pt idx="4">
                  <c:v>33.333300000000001</c:v>
                </c:pt>
                <c:pt idx="6">
                  <c:v>35.656800000000004</c:v>
                </c:pt>
                <c:pt idx="7">
                  <c:v>36.183700000000002</c:v>
                </c:pt>
              </c:numCache>
            </c:numRef>
          </c:val>
        </c:ser>
        <c:ser>
          <c:idx val="3"/>
          <c:order val="3"/>
          <c:tx>
            <c:strRef>
              <c:f>Sheet1!$E$1</c:f>
              <c:strCache>
                <c:ptCount val="1"/>
                <c:pt idx="0">
                  <c:v>TAC + AZA</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cat>
            <c:strRef>
              <c:f>Sheet1!$A$2:$A$9</c:f>
              <c:strCache>
                <c:ptCount val="8"/>
                <c:pt idx="0">
                  <c:v>18-34
(N=612)</c:v>
                </c:pt>
                <c:pt idx="1">
                  <c:v>35-49
(N=836)</c:v>
                </c:pt>
                <c:pt idx="2">
                  <c:v>50-59
(N=1,570)</c:v>
                </c:pt>
                <c:pt idx="3">
                  <c:v>60-65
(N=1,252)</c:v>
                </c:pt>
                <c:pt idx="4">
                  <c:v>&gt;65
(N=398)</c:v>
                </c:pt>
                <c:pt idx="6">
                  <c:v>Female
(N=2,060)</c:v>
                </c:pt>
                <c:pt idx="7">
                  <c:v>Male
(N=2,608)</c:v>
                </c:pt>
              </c:strCache>
            </c:strRef>
          </c:cat>
          <c:val>
            <c:numRef>
              <c:f>Sheet1!$E$2:$E$9</c:f>
              <c:numCache>
                <c:formatCode>General</c:formatCode>
                <c:ptCount val="8"/>
                <c:pt idx="0">
                  <c:v>41.242900000000013</c:v>
                </c:pt>
                <c:pt idx="1">
                  <c:v>39.4191</c:v>
                </c:pt>
                <c:pt idx="2">
                  <c:v>41.443300000000001</c:v>
                </c:pt>
                <c:pt idx="3">
                  <c:v>40.6404</c:v>
                </c:pt>
                <c:pt idx="4">
                  <c:v>45.918400000000005</c:v>
                </c:pt>
                <c:pt idx="6">
                  <c:v>41.719700000000003</c:v>
                </c:pt>
                <c:pt idx="7">
                  <c:v>40.693200000000012</c:v>
                </c:pt>
              </c:numCache>
            </c:numRef>
          </c:val>
        </c:ser>
        <c:gapWidth val="50"/>
        <c:axId val="191627264"/>
        <c:axId val="191628800"/>
      </c:barChart>
      <c:catAx>
        <c:axId val="191627264"/>
        <c:scaling>
          <c:orientation val="minMax"/>
        </c:scaling>
        <c:axPos val="b"/>
        <c:numFmt formatCode="General" sourceLinked="1"/>
        <c:tickLblPos val="nextTo"/>
        <c:txPr>
          <a:bodyPr/>
          <a:lstStyle/>
          <a:p>
            <a:pPr>
              <a:defRPr sz="1400" b="1"/>
            </a:pPr>
            <a:endParaRPr lang="en-US"/>
          </a:p>
        </c:txPr>
        <c:crossAx val="191628800"/>
        <c:crosses val="autoZero"/>
        <c:auto val="1"/>
        <c:lblAlgn val="ctr"/>
        <c:lblOffset val="100"/>
        <c:tickLblSkip val="1"/>
      </c:catAx>
      <c:valAx>
        <c:axId val="191628800"/>
        <c:scaling>
          <c:orientation val="minMax"/>
          <c:max val="80"/>
        </c:scaling>
        <c:axPos val="l"/>
        <c:majorGridlines>
          <c:spPr>
            <a:ln>
              <a:prstDash val="sysDash"/>
            </a:ln>
          </c:spPr>
        </c:majorGridlines>
        <c:numFmt formatCode="General" sourceLinked="1"/>
        <c:tickLblPos val="nextTo"/>
        <c:txPr>
          <a:bodyPr/>
          <a:lstStyle/>
          <a:p>
            <a:pPr>
              <a:defRPr sz="1400" b="1"/>
            </a:pPr>
            <a:endParaRPr lang="en-US"/>
          </a:p>
        </c:txPr>
        <c:crossAx val="191627264"/>
        <c:crosses val="autoZero"/>
        <c:crossBetween val="between"/>
        <c:majorUnit val="10"/>
      </c:valAx>
      <c:spPr>
        <a:solidFill>
          <a:schemeClr val="bg2"/>
        </a:solidFill>
        <a:ln>
          <a:solidFill>
            <a:schemeClr val="tx1"/>
          </a:solidFill>
        </a:ln>
      </c:spPr>
    </c:plotArea>
    <c:legend>
      <c:legendPos val="t"/>
      <c:layout>
        <c:manualLayout>
          <c:xMode val="edge"/>
          <c:yMode val="edge"/>
          <c:x val="0.17287812393016092"/>
          <c:y val="1.6565012706744989E-2"/>
          <c:w val="0.69581467533950181"/>
          <c:h val="8.2516768737241245E-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52767317128831E-2"/>
          <c:y val="5.0081106664945557E-2"/>
          <c:w val="0.89646787629807723"/>
          <c:h val="0.64354902209805165"/>
        </c:manualLayout>
      </c:layout>
      <c:barChart>
        <c:barDir val="col"/>
        <c:grouping val="clustered"/>
        <c:ser>
          <c:idx val="0"/>
          <c:order val="0"/>
          <c:tx>
            <c:strRef>
              <c:f>Sheet1!$B$1</c:f>
              <c:strCache>
                <c:ptCount val="1"/>
                <c:pt idx="0">
                  <c:v>CyA + MMF/MPA</c:v>
                </c:pt>
              </c:strCache>
            </c:strRef>
          </c:tx>
          <c:spPr>
            <a:gradFill>
              <a:gsLst>
                <a:gs pos="0">
                  <a:srgbClr val="008000"/>
                </a:gs>
                <a:gs pos="50000">
                  <a:srgbClr val="00FF00"/>
                </a:gs>
                <a:gs pos="100000">
                  <a:srgbClr val="008000"/>
                </a:gs>
              </a:gsLst>
              <a:lin ang="0" scaled="1"/>
            </a:gradFill>
            <a:ln>
              <a:solidFill>
                <a:schemeClr val="bg2"/>
              </a:solidFill>
            </a:ln>
          </c:spPr>
          <c:cat>
            <c:strRef>
              <c:f>Sheet1!$A$2:$A$9</c:f>
              <c:strCache>
                <c:ptCount val="8"/>
                <c:pt idx="0">
                  <c:v>18-34
(N=612)</c:v>
                </c:pt>
                <c:pt idx="1">
                  <c:v>35-49
(N=836)</c:v>
                </c:pt>
                <c:pt idx="2">
                  <c:v>50-59
(N=1,570)</c:v>
                </c:pt>
                <c:pt idx="3">
                  <c:v>60-65
(N=1,252)</c:v>
                </c:pt>
                <c:pt idx="4">
                  <c:v>&gt;65
(N=398)</c:v>
                </c:pt>
                <c:pt idx="6">
                  <c:v>Female
(N=2,060)</c:v>
                </c:pt>
                <c:pt idx="7">
                  <c:v>Male
(N=2,608)</c:v>
                </c:pt>
              </c:strCache>
            </c:strRef>
          </c:cat>
          <c:val>
            <c:numRef>
              <c:f>Sheet1!$B$2:$B$9</c:f>
              <c:numCache>
                <c:formatCode>General</c:formatCode>
                <c:ptCount val="8"/>
                <c:pt idx="0">
                  <c:v>39.130400000000002</c:v>
                </c:pt>
                <c:pt idx="1">
                  <c:v>44.642900000000012</c:v>
                </c:pt>
                <c:pt idx="2">
                  <c:v>41.666700000000013</c:v>
                </c:pt>
                <c:pt idx="3">
                  <c:v>40</c:v>
                </c:pt>
                <c:pt idx="4">
                  <c:v>50</c:v>
                </c:pt>
                <c:pt idx="6">
                  <c:v>41.525400000000012</c:v>
                </c:pt>
                <c:pt idx="7">
                  <c:v>42.168700000000264</c:v>
                </c:pt>
              </c:numCache>
            </c:numRef>
          </c:val>
        </c:ser>
        <c:ser>
          <c:idx val="1"/>
          <c:order val="1"/>
          <c:tx>
            <c:strRef>
              <c:f>Sheet1!$C$1</c:f>
              <c:strCache>
                <c:ptCount val="1"/>
                <c:pt idx="0">
                  <c:v>CyA + AZA</c:v>
                </c:pt>
              </c:strCache>
            </c:strRef>
          </c:tx>
          <c:spPr>
            <a:gradFill>
              <a:gsLst>
                <a:gs pos="0">
                  <a:srgbClr val="C00000"/>
                </a:gs>
                <a:gs pos="50000">
                  <a:srgbClr val="FF0000"/>
                </a:gs>
                <a:gs pos="100000">
                  <a:srgbClr val="C00000"/>
                </a:gs>
              </a:gsLst>
              <a:lin ang="0" scaled="1"/>
            </a:gradFill>
            <a:ln>
              <a:solidFill>
                <a:schemeClr val="bg2"/>
              </a:solidFill>
            </a:ln>
          </c:spPr>
          <c:cat>
            <c:strRef>
              <c:f>Sheet1!$A$2:$A$9</c:f>
              <c:strCache>
                <c:ptCount val="8"/>
                <c:pt idx="0">
                  <c:v>18-34
(N=612)</c:v>
                </c:pt>
                <c:pt idx="1">
                  <c:v>35-49
(N=836)</c:v>
                </c:pt>
                <c:pt idx="2">
                  <c:v>50-59
(N=1,570)</c:v>
                </c:pt>
                <c:pt idx="3">
                  <c:v>60-65
(N=1,252)</c:v>
                </c:pt>
                <c:pt idx="4">
                  <c:v>&gt;65
(N=398)</c:v>
                </c:pt>
                <c:pt idx="6">
                  <c:v>Female
(N=2,060)</c:v>
                </c:pt>
                <c:pt idx="7">
                  <c:v>Male
(N=2,608)</c:v>
                </c:pt>
              </c:strCache>
            </c:strRef>
          </c:cat>
          <c:val>
            <c:numRef>
              <c:f>Sheet1!$C$2:$C$9</c:f>
              <c:numCache>
                <c:formatCode>General</c:formatCode>
                <c:ptCount val="8"/>
                <c:pt idx="0">
                  <c:v>76.470600000000005</c:v>
                </c:pt>
                <c:pt idx="1">
                  <c:v>63.953499999999998</c:v>
                </c:pt>
                <c:pt idx="2">
                  <c:v>72.784800000000004</c:v>
                </c:pt>
                <c:pt idx="3">
                  <c:v>72.381</c:v>
                </c:pt>
                <c:pt idx="4">
                  <c:v>65.384600000000006</c:v>
                </c:pt>
                <c:pt idx="6">
                  <c:v>71.794900000000027</c:v>
                </c:pt>
                <c:pt idx="7">
                  <c:v>70.564499999999995</c:v>
                </c:pt>
              </c:numCache>
            </c:numRef>
          </c:val>
        </c:ser>
        <c:ser>
          <c:idx val="2"/>
          <c:order val="2"/>
          <c:tx>
            <c:strRef>
              <c:f>Sheet1!$D$1</c:f>
              <c:strCache>
                <c:ptCount val="1"/>
                <c:pt idx="0">
                  <c:v>TAC + MMF/MPA</c:v>
                </c:pt>
              </c:strCache>
            </c:strRef>
          </c:tx>
          <c:spPr>
            <a:gradFill>
              <a:gsLst>
                <a:gs pos="0">
                  <a:srgbClr val="CCCC00"/>
                </a:gs>
                <a:gs pos="50000">
                  <a:srgbClr val="FFFF00"/>
                </a:gs>
                <a:gs pos="100000">
                  <a:srgbClr val="CCCC00"/>
                </a:gs>
              </a:gsLst>
              <a:lin ang="0" scaled="1"/>
            </a:gradFill>
            <a:ln>
              <a:solidFill>
                <a:schemeClr val="bg2"/>
              </a:solidFill>
            </a:ln>
          </c:spPr>
          <c:cat>
            <c:strRef>
              <c:f>Sheet1!$A$2:$A$9</c:f>
              <c:strCache>
                <c:ptCount val="8"/>
                <c:pt idx="0">
                  <c:v>18-34
(N=612)</c:v>
                </c:pt>
                <c:pt idx="1">
                  <c:v>35-49
(N=836)</c:v>
                </c:pt>
                <c:pt idx="2">
                  <c:v>50-59
(N=1,570)</c:v>
                </c:pt>
                <c:pt idx="3">
                  <c:v>60-65
(N=1,252)</c:v>
                </c:pt>
                <c:pt idx="4">
                  <c:v>&gt;65
(N=398)</c:v>
                </c:pt>
                <c:pt idx="6">
                  <c:v>Female
(N=2,060)</c:v>
                </c:pt>
                <c:pt idx="7">
                  <c:v>Male
(N=2,608)</c:v>
                </c:pt>
              </c:strCache>
            </c:strRef>
          </c:cat>
          <c:val>
            <c:numRef>
              <c:f>Sheet1!$D$2:$D$9</c:f>
              <c:numCache>
                <c:formatCode>General</c:formatCode>
                <c:ptCount val="8"/>
                <c:pt idx="0">
                  <c:v>44.476700000000001</c:v>
                </c:pt>
                <c:pt idx="1">
                  <c:v>39.955800000000004</c:v>
                </c:pt>
                <c:pt idx="2">
                  <c:v>41.14</c:v>
                </c:pt>
                <c:pt idx="3">
                  <c:v>36.486499999999999</c:v>
                </c:pt>
                <c:pt idx="4">
                  <c:v>40.530300000000011</c:v>
                </c:pt>
                <c:pt idx="6">
                  <c:v>40.035700000000013</c:v>
                </c:pt>
                <c:pt idx="7">
                  <c:v>40.141300000000001</c:v>
                </c:pt>
              </c:numCache>
            </c:numRef>
          </c:val>
        </c:ser>
        <c:ser>
          <c:idx val="3"/>
          <c:order val="3"/>
          <c:tx>
            <c:strRef>
              <c:f>Sheet1!$E$1</c:f>
              <c:strCache>
                <c:ptCount val="1"/>
                <c:pt idx="0">
                  <c:v>TAC + AZA</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cat>
            <c:strRef>
              <c:f>Sheet1!$A$2:$A$9</c:f>
              <c:strCache>
                <c:ptCount val="8"/>
                <c:pt idx="0">
                  <c:v>18-34
(N=612)</c:v>
                </c:pt>
                <c:pt idx="1">
                  <c:v>35-49
(N=836)</c:v>
                </c:pt>
                <c:pt idx="2">
                  <c:v>50-59
(N=1,570)</c:v>
                </c:pt>
                <c:pt idx="3">
                  <c:v>60-65
(N=1,252)</c:v>
                </c:pt>
                <c:pt idx="4">
                  <c:v>&gt;65
(N=398)</c:v>
                </c:pt>
                <c:pt idx="6">
                  <c:v>Female
(N=2,060)</c:v>
                </c:pt>
                <c:pt idx="7">
                  <c:v>Male
(N=2,608)</c:v>
                </c:pt>
              </c:strCache>
            </c:strRef>
          </c:cat>
          <c:val>
            <c:numRef>
              <c:f>Sheet1!$E$2:$E$9</c:f>
              <c:numCache>
                <c:formatCode>General</c:formatCode>
                <c:ptCount val="8"/>
                <c:pt idx="0">
                  <c:v>45.197700000000012</c:v>
                </c:pt>
                <c:pt idx="1">
                  <c:v>43.153500000000001</c:v>
                </c:pt>
                <c:pt idx="2">
                  <c:v>45.979400000000005</c:v>
                </c:pt>
                <c:pt idx="3">
                  <c:v>45.073900000000002</c:v>
                </c:pt>
                <c:pt idx="4">
                  <c:v>48.979600000000005</c:v>
                </c:pt>
                <c:pt idx="6">
                  <c:v>45.700600000000001</c:v>
                </c:pt>
                <c:pt idx="7">
                  <c:v>45.057799999999993</c:v>
                </c:pt>
              </c:numCache>
            </c:numRef>
          </c:val>
        </c:ser>
        <c:gapWidth val="50"/>
        <c:axId val="191833216"/>
        <c:axId val="191834752"/>
      </c:barChart>
      <c:catAx>
        <c:axId val="191833216"/>
        <c:scaling>
          <c:orientation val="minMax"/>
        </c:scaling>
        <c:axPos val="b"/>
        <c:numFmt formatCode="General" sourceLinked="1"/>
        <c:tickLblPos val="nextTo"/>
        <c:txPr>
          <a:bodyPr/>
          <a:lstStyle/>
          <a:p>
            <a:pPr>
              <a:defRPr sz="1400" b="1"/>
            </a:pPr>
            <a:endParaRPr lang="en-US"/>
          </a:p>
        </c:txPr>
        <c:crossAx val="191834752"/>
        <c:crosses val="autoZero"/>
        <c:auto val="1"/>
        <c:lblAlgn val="ctr"/>
        <c:lblOffset val="100"/>
        <c:tickLblSkip val="1"/>
      </c:catAx>
      <c:valAx>
        <c:axId val="191834752"/>
        <c:scaling>
          <c:orientation val="minMax"/>
          <c:max val="80"/>
        </c:scaling>
        <c:axPos val="l"/>
        <c:majorGridlines>
          <c:spPr>
            <a:ln>
              <a:prstDash val="sysDash"/>
            </a:ln>
          </c:spPr>
        </c:majorGridlines>
        <c:numFmt formatCode="General" sourceLinked="1"/>
        <c:tickLblPos val="nextTo"/>
        <c:txPr>
          <a:bodyPr/>
          <a:lstStyle/>
          <a:p>
            <a:pPr>
              <a:defRPr sz="1400" b="1"/>
            </a:pPr>
            <a:endParaRPr lang="en-US"/>
          </a:p>
        </c:txPr>
        <c:crossAx val="191833216"/>
        <c:crosses val="autoZero"/>
        <c:crossBetween val="between"/>
        <c:majorUnit val="10"/>
      </c:valAx>
      <c:spPr>
        <a:solidFill>
          <a:schemeClr val="bg2"/>
        </a:solidFill>
        <a:ln>
          <a:solidFill>
            <a:schemeClr val="tx1"/>
          </a:solidFill>
        </a:ln>
      </c:spPr>
    </c:plotArea>
    <c:legend>
      <c:legendPos val="t"/>
      <c:layout>
        <c:manualLayout>
          <c:xMode val="edge"/>
          <c:yMode val="edge"/>
          <c:x val="0.17287812393016092"/>
          <c:y val="1.6565012706744989E-2"/>
          <c:w val="0.69581467533950203"/>
          <c:h val="8.2516768737241245E-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514"/>
          <c:h val="0.82181779696892732"/>
        </c:manualLayout>
      </c:layout>
      <c:scatterChart>
        <c:scatterStyle val="lineMarker"/>
        <c:ser>
          <c:idx val="0"/>
          <c:order val="0"/>
          <c:tx>
            <c:strRef>
              <c:f>Sheet1!$B$1</c:f>
              <c:strCache>
                <c:ptCount val="1"/>
                <c:pt idx="0">
                  <c:v>Freedom from Bronchiolitis Obliterans Syndrome (N = 16,312)</c:v>
                </c:pt>
              </c:strCache>
            </c:strRef>
          </c:tx>
          <c:spPr>
            <a:ln w="41275">
              <a:solidFill>
                <a:srgbClr val="00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0.33330000000000443</c:v>
                </c:pt>
                <c:pt idx="5">
                  <c:v>0.41670000000000001</c:v>
                </c:pt>
                <c:pt idx="6">
                  <c:v>0.5</c:v>
                </c:pt>
                <c:pt idx="7">
                  <c:v>0.58329999999999949</c:v>
                </c:pt>
                <c:pt idx="8">
                  <c:v>0.66670000000000751</c:v>
                </c:pt>
                <c:pt idx="9">
                  <c:v>0.75000000000000511</c:v>
                </c:pt>
                <c:pt idx="10">
                  <c:v>0.83330000000000004</c:v>
                </c:pt>
                <c:pt idx="11">
                  <c:v>0.91670000000000063</c:v>
                </c:pt>
                <c:pt idx="12">
                  <c:v>1</c:v>
                </c:pt>
                <c:pt idx="13">
                  <c:v>1.0832999999999899</c:v>
                </c:pt>
                <c:pt idx="14">
                  <c:v>1.1667000000000001</c:v>
                </c:pt>
                <c:pt idx="15">
                  <c:v>1.25</c:v>
                </c:pt>
                <c:pt idx="16">
                  <c:v>1.3332999999999899</c:v>
                </c:pt>
                <c:pt idx="17">
                  <c:v>1.4166999999999874</c:v>
                </c:pt>
                <c:pt idx="18">
                  <c:v>1.5</c:v>
                </c:pt>
                <c:pt idx="19">
                  <c:v>1.5832999999999899</c:v>
                </c:pt>
                <c:pt idx="20">
                  <c:v>1.6667000000000001</c:v>
                </c:pt>
                <c:pt idx="21">
                  <c:v>1.75</c:v>
                </c:pt>
                <c:pt idx="22">
                  <c:v>1.8332999999999899</c:v>
                </c:pt>
                <c:pt idx="23">
                  <c:v>1.9167000000000001</c:v>
                </c:pt>
                <c:pt idx="24">
                  <c:v>2</c:v>
                </c:pt>
                <c:pt idx="25">
                  <c:v>2.0832999999999999</c:v>
                </c:pt>
                <c:pt idx="26">
                  <c:v>2.1667000000000001</c:v>
                </c:pt>
                <c:pt idx="27">
                  <c:v>2.25</c:v>
                </c:pt>
                <c:pt idx="28">
                  <c:v>2.3332999999999977</c:v>
                </c:pt>
                <c:pt idx="29">
                  <c:v>2.416699999999973</c:v>
                </c:pt>
                <c:pt idx="30">
                  <c:v>2.5</c:v>
                </c:pt>
                <c:pt idx="31">
                  <c:v>2.5832999999999999</c:v>
                </c:pt>
                <c:pt idx="32">
                  <c:v>2.6667000000000001</c:v>
                </c:pt>
                <c:pt idx="33">
                  <c:v>2.75</c:v>
                </c:pt>
                <c:pt idx="34">
                  <c:v>2.8332999999999977</c:v>
                </c:pt>
                <c:pt idx="35">
                  <c:v>2.916699999999973</c:v>
                </c:pt>
                <c:pt idx="36">
                  <c:v>3</c:v>
                </c:pt>
                <c:pt idx="37">
                  <c:v>3.0832999999999999</c:v>
                </c:pt>
                <c:pt idx="38">
                  <c:v>3.1667000000000001</c:v>
                </c:pt>
                <c:pt idx="39">
                  <c:v>3.25</c:v>
                </c:pt>
                <c:pt idx="40">
                  <c:v>3.3332999999999977</c:v>
                </c:pt>
                <c:pt idx="41">
                  <c:v>3.416699999999973</c:v>
                </c:pt>
                <c:pt idx="42">
                  <c:v>3.5</c:v>
                </c:pt>
                <c:pt idx="43">
                  <c:v>3.5832999999999999</c:v>
                </c:pt>
                <c:pt idx="44">
                  <c:v>3.6667000000000001</c:v>
                </c:pt>
                <c:pt idx="45">
                  <c:v>3.75</c:v>
                </c:pt>
                <c:pt idx="46">
                  <c:v>3.8332999999999977</c:v>
                </c:pt>
                <c:pt idx="47">
                  <c:v>3.916699999999973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99.994000000000227</c:v>
                </c:pt>
                <c:pt idx="2">
                  <c:v>99.950999999999993</c:v>
                </c:pt>
                <c:pt idx="3">
                  <c:v>99.748999999999995</c:v>
                </c:pt>
                <c:pt idx="4">
                  <c:v>99.372999999999948</c:v>
                </c:pt>
                <c:pt idx="5">
                  <c:v>98.783000000000001</c:v>
                </c:pt>
                <c:pt idx="6">
                  <c:v>95.305999999999983</c:v>
                </c:pt>
                <c:pt idx="7">
                  <c:v>90.938999999999993</c:v>
                </c:pt>
                <c:pt idx="8">
                  <c:v>90.257000000000005</c:v>
                </c:pt>
                <c:pt idx="9">
                  <c:v>89.978999999999999</c:v>
                </c:pt>
                <c:pt idx="10">
                  <c:v>89.978999999999999</c:v>
                </c:pt>
                <c:pt idx="11">
                  <c:v>89.978999999999999</c:v>
                </c:pt>
                <c:pt idx="12">
                  <c:v>89.978999999999999</c:v>
                </c:pt>
                <c:pt idx="13">
                  <c:v>89.971000000000004</c:v>
                </c:pt>
                <c:pt idx="14">
                  <c:v>89.938999999999993</c:v>
                </c:pt>
                <c:pt idx="15">
                  <c:v>89.781999999999996</c:v>
                </c:pt>
                <c:pt idx="16">
                  <c:v>89.167000000000002</c:v>
                </c:pt>
                <c:pt idx="17">
                  <c:v>87.831999999999994</c:v>
                </c:pt>
                <c:pt idx="18">
                  <c:v>83.654999999999987</c:v>
                </c:pt>
                <c:pt idx="19">
                  <c:v>79.334999999999994</c:v>
                </c:pt>
                <c:pt idx="20">
                  <c:v>78.195999999999998</c:v>
                </c:pt>
                <c:pt idx="21">
                  <c:v>77.887</c:v>
                </c:pt>
                <c:pt idx="22">
                  <c:v>77.756</c:v>
                </c:pt>
                <c:pt idx="23">
                  <c:v>77.72</c:v>
                </c:pt>
                <c:pt idx="24">
                  <c:v>77.711000000000027</c:v>
                </c:pt>
                <c:pt idx="25">
                  <c:v>77.711000000000027</c:v>
                </c:pt>
                <c:pt idx="26">
                  <c:v>77.637</c:v>
                </c:pt>
                <c:pt idx="27">
                  <c:v>77.432000000000002</c:v>
                </c:pt>
                <c:pt idx="28">
                  <c:v>76.759</c:v>
                </c:pt>
                <c:pt idx="29">
                  <c:v>75.147999999999996</c:v>
                </c:pt>
                <c:pt idx="30">
                  <c:v>71.654999999999987</c:v>
                </c:pt>
                <c:pt idx="31">
                  <c:v>68.554999999999993</c:v>
                </c:pt>
                <c:pt idx="32">
                  <c:v>67.715000000000003</c:v>
                </c:pt>
                <c:pt idx="33">
                  <c:v>67.424999999999997</c:v>
                </c:pt>
                <c:pt idx="34">
                  <c:v>67.334999999999994</c:v>
                </c:pt>
                <c:pt idx="35">
                  <c:v>67.311000000000007</c:v>
                </c:pt>
                <c:pt idx="36">
                  <c:v>67.311000000000007</c:v>
                </c:pt>
                <c:pt idx="37">
                  <c:v>67.284999999999997</c:v>
                </c:pt>
                <c:pt idx="38">
                  <c:v>67.242999999999995</c:v>
                </c:pt>
                <c:pt idx="39">
                  <c:v>66.965000000000003</c:v>
                </c:pt>
                <c:pt idx="40">
                  <c:v>66.236999999999995</c:v>
                </c:pt>
                <c:pt idx="41">
                  <c:v>64.831000000000003</c:v>
                </c:pt>
                <c:pt idx="42">
                  <c:v>61.816999999999993</c:v>
                </c:pt>
                <c:pt idx="43">
                  <c:v>59.229000000000013</c:v>
                </c:pt>
                <c:pt idx="44">
                  <c:v>58.515000000000001</c:v>
                </c:pt>
                <c:pt idx="45">
                  <c:v>58.29800000000035</c:v>
                </c:pt>
                <c:pt idx="46">
                  <c:v>58.225000000000342</c:v>
                </c:pt>
                <c:pt idx="47">
                  <c:v>58.21</c:v>
                </c:pt>
                <c:pt idx="48">
                  <c:v>58.21</c:v>
                </c:pt>
                <c:pt idx="49">
                  <c:v>58.193000000000012</c:v>
                </c:pt>
                <c:pt idx="50">
                  <c:v>58.106000000000002</c:v>
                </c:pt>
                <c:pt idx="51">
                  <c:v>57.963000000000001</c:v>
                </c:pt>
                <c:pt idx="52">
                  <c:v>57.409000000000006</c:v>
                </c:pt>
                <c:pt idx="53">
                  <c:v>56.242000000000012</c:v>
                </c:pt>
                <c:pt idx="54">
                  <c:v>53.92</c:v>
                </c:pt>
                <c:pt idx="55">
                  <c:v>51.678000000000011</c:v>
                </c:pt>
                <c:pt idx="56">
                  <c:v>51.15</c:v>
                </c:pt>
                <c:pt idx="57">
                  <c:v>50.966000000000001</c:v>
                </c:pt>
                <c:pt idx="58">
                  <c:v>50.891000000000005</c:v>
                </c:pt>
                <c:pt idx="59">
                  <c:v>50.891000000000005</c:v>
                </c:pt>
                <c:pt idx="60">
                  <c:v>50.891000000000005</c:v>
                </c:pt>
                <c:pt idx="61">
                  <c:v>50.891000000000005</c:v>
                </c:pt>
                <c:pt idx="62">
                  <c:v>50.822000000000003</c:v>
                </c:pt>
                <c:pt idx="63">
                  <c:v>50.683</c:v>
                </c:pt>
                <c:pt idx="64">
                  <c:v>50.124000000000002</c:v>
                </c:pt>
                <c:pt idx="65">
                  <c:v>48.931000000000004</c:v>
                </c:pt>
                <c:pt idx="66">
                  <c:v>46.327000000000005</c:v>
                </c:pt>
                <c:pt idx="67">
                  <c:v>44.769000000000013</c:v>
                </c:pt>
                <c:pt idx="68">
                  <c:v>44.339000000000006</c:v>
                </c:pt>
                <c:pt idx="69">
                  <c:v>44.217000000000006</c:v>
                </c:pt>
                <c:pt idx="70">
                  <c:v>44.192000000000213</c:v>
                </c:pt>
                <c:pt idx="71">
                  <c:v>44.192000000000213</c:v>
                </c:pt>
                <c:pt idx="72">
                  <c:v>44.192000000000213</c:v>
                </c:pt>
                <c:pt idx="73">
                  <c:v>44.192000000000213</c:v>
                </c:pt>
                <c:pt idx="74">
                  <c:v>44.161000000000001</c:v>
                </c:pt>
                <c:pt idx="75">
                  <c:v>44.068000000000012</c:v>
                </c:pt>
                <c:pt idx="76">
                  <c:v>43.254000000000005</c:v>
                </c:pt>
                <c:pt idx="77">
                  <c:v>42.093000000000011</c:v>
                </c:pt>
                <c:pt idx="78">
                  <c:v>40.516000000000005</c:v>
                </c:pt>
                <c:pt idx="79">
                  <c:v>38.644000000000005</c:v>
                </c:pt>
                <c:pt idx="80">
                  <c:v>38.354999999999997</c:v>
                </c:pt>
                <c:pt idx="81">
                  <c:v>38.157000000000004</c:v>
                </c:pt>
                <c:pt idx="82">
                  <c:v>38.124000000000002</c:v>
                </c:pt>
                <c:pt idx="83">
                  <c:v>38.124000000000002</c:v>
                </c:pt>
                <c:pt idx="84">
                  <c:v>38.124000000000002</c:v>
                </c:pt>
                <c:pt idx="85">
                  <c:v>38.083000000000006</c:v>
                </c:pt>
                <c:pt idx="86">
                  <c:v>37.999000000000002</c:v>
                </c:pt>
                <c:pt idx="87">
                  <c:v>37.83</c:v>
                </c:pt>
                <c:pt idx="88">
                  <c:v>37.107000000000006</c:v>
                </c:pt>
                <c:pt idx="89">
                  <c:v>35.913000000000004</c:v>
                </c:pt>
                <c:pt idx="90">
                  <c:v>34.674000000000007</c:v>
                </c:pt>
                <c:pt idx="91">
                  <c:v>33.472000000000001</c:v>
                </c:pt>
                <c:pt idx="92">
                  <c:v>33.123000000000012</c:v>
                </c:pt>
                <c:pt idx="93">
                  <c:v>33.123000000000012</c:v>
                </c:pt>
                <c:pt idx="94">
                  <c:v>33.077000000000005</c:v>
                </c:pt>
                <c:pt idx="95">
                  <c:v>33.031000000000006</c:v>
                </c:pt>
                <c:pt idx="96">
                  <c:v>33.031000000000006</c:v>
                </c:pt>
                <c:pt idx="97">
                  <c:v>33.031000000000006</c:v>
                </c:pt>
                <c:pt idx="98">
                  <c:v>32.857999999999997</c:v>
                </c:pt>
                <c:pt idx="99">
                  <c:v>32.508000000000003</c:v>
                </c:pt>
                <c:pt idx="100">
                  <c:v>32.156000000000006</c:v>
                </c:pt>
                <c:pt idx="101">
                  <c:v>31.210999999999999</c:v>
                </c:pt>
                <c:pt idx="102">
                  <c:v>29.724999999999987</c:v>
                </c:pt>
                <c:pt idx="103">
                  <c:v>28.706</c:v>
                </c:pt>
                <c:pt idx="104">
                  <c:v>28.463999999999889</c:v>
                </c:pt>
                <c:pt idx="105">
                  <c:v>28.34</c:v>
                </c:pt>
                <c:pt idx="106">
                  <c:v>28.213000000000001</c:v>
                </c:pt>
                <c:pt idx="107">
                  <c:v>28.146999999999988</c:v>
                </c:pt>
                <c:pt idx="108">
                  <c:v>28.146999999999988</c:v>
                </c:pt>
                <c:pt idx="109">
                  <c:v>28.146999999999988</c:v>
                </c:pt>
                <c:pt idx="110">
                  <c:v>28.146999999999988</c:v>
                </c:pt>
                <c:pt idx="111">
                  <c:v>28.067</c:v>
                </c:pt>
                <c:pt idx="112">
                  <c:v>27.984999999999989</c:v>
                </c:pt>
                <c:pt idx="113">
                  <c:v>27.251000000000001</c:v>
                </c:pt>
                <c:pt idx="114">
                  <c:v>25.530999999999999</c:v>
                </c:pt>
                <c:pt idx="115">
                  <c:v>24.54</c:v>
                </c:pt>
                <c:pt idx="116">
                  <c:v>24.288999999999803</c:v>
                </c:pt>
                <c:pt idx="117">
                  <c:v>24.204000000000001</c:v>
                </c:pt>
                <c:pt idx="118">
                  <c:v>24.204000000000001</c:v>
                </c:pt>
                <c:pt idx="119">
                  <c:v>24.204000000000001</c:v>
                </c:pt>
                <c:pt idx="120">
                  <c:v>24.103000000000005</c:v>
                </c:pt>
                <c:pt idx="121">
                  <c:v>24.103000000000005</c:v>
                </c:pt>
                <c:pt idx="122">
                  <c:v>24.103000000000005</c:v>
                </c:pt>
                <c:pt idx="123">
                  <c:v>24.103000000000005</c:v>
                </c:pt>
                <c:pt idx="124">
                  <c:v>24.103000000000005</c:v>
                </c:pt>
                <c:pt idx="125">
                  <c:v>23.738</c:v>
                </c:pt>
                <c:pt idx="126">
                  <c:v>22.884</c:v>
                </c:pt>
                <c:pt idx="127">
                  <c:v>22.27</c:v>
                </c:pt>
                <c:pt idx="128">
                  <c:v>22.021999999999988</c:v>
                </c:pt>
                <c:pt idx="129">
                  <c:v>22.021999999999988</c:v>
                </c:pt>
                <c:pt idx="130">
                  <c:v>22.021999999999988</c:v>
                </c:pt>
                <c:pt idx="131">
                  <c:v>21.884</c:v>
                </c:pt>
                <c:pt idx="132">
                  <c:v>21.884</c:v>
                </c:pt>
                <c:pt idx="133">
                  <c:v>21.884</c:v>
                </c:pt>
                <c:pt idx="134">
                  <c:v>21.884</c:v>
                </c:pt>
                <c:pt idx="135">
                  <c:v>21.72</c:v>
                </c:pt>
                <c:pt idx="136">
                  <c:v>21.228000000000002</c:v>
                </c:pt>
                <c:pt idx="137">
                  <c:v>21.061999999999987</c:v>
                </c:pt>
                <c:pt idx="138">
                  <c:v>20.233000000000001</c:v>
                </c:pt>
                <c:pt idx="139">
                  <c:v>19.896000000000001</c:v>
                </c:pt>
                <c:pt idx="140">
                  <c:v>19.896000000000001</c:v>
                </c:pt>
                <c:pt idx="141">
                  <c:v>19.896000000000001</c:v>
                </c:pt>
                <c:pt idx="142">
                  <c:v>19.72</c:v>
                </c:pt>
                <c:pt idx="143">
                  <c:v>19.72</c:v>
                </c:pt>
                <c:pt idx="144">
                  <c:v>19.72</c:v>
                </c:pt>
                <c:pt idx="145">
                  <c:v>19.72</c:v>
                </c:pt>
                <c:pt idx="146">
                  <c:v>19.72</c:v>
                </c:pt>
                <c:pt idx="147">
                  <c:v>19.72</c:v>
                </c:pt>
                <c:pt idx="148">
                  <c:v>19.72</c:v>
                </c:pt>
                <c:pt idx="149">
                  <c:v>19.055</c:v>
                </c:pt>
                <c:pt idx="150">
                  <c:v>17.946999999999989</c:v>
                </c:pt>
                <c:pt idx="151">
                  <c:v>17.274000000000001</c:v>
                </c:pt>
                <c:pt idx="152">
                  <c:v>17.047000000000001</c:v>
                </c:pt>
                <c:pt idx="153">
                  <c:v>17.047000000000001</c:v>
                </c:pt>
                <c:pt idx="154">
                  <c:v>17.047000000000001</c:v>
                </c:pt>
                <c:pt idx="155">
                  <c:v>17.047000000000001</c:v>
                </c:pt>
                <c:pt idx="156">
                  <c:v>17.047000000000001</c:v>
                </c:pt>
                <c:pt idx="157">
                  <c:v>17.047000000000001</c:v>
                </c:pt>
                <c:pt idx="158">
                  <c:v>17.047000000000001</c:v>
                </c:pt>
                <c:pt idx="159">
                  <c:v>17.047000000000001</c:v>
                </c:pt>
                <c:pt idx="160">
                  <c:v>16.736999999999988</c:v>
                </c:pt>
                <c:pt idx="161">
                  <c:v>16.427</c:v>
                </c:pt>
                <c:pt idx="162">
                  <c:v>16.111000000000182</c:v>
                </c:pt>
                <c:pt idx="163">
                  <c:v>16.111000000000182</c:v>
                </c:pt>
                <c:pt idx="164">
                  <c:v>16.111000000000182</c:v>
                </c:pt>
                <c:pt idx="165">
                  <c:v>15.795</c:v>
                </c:pt>
                <c:pt idx="166">
                  <c:v>15.795</c:v>
                </c:pt>
                <c:pt idx="167">
                  <c:v>15.795</c:v>
                </c:pt>
                <c:pt idx="168">
                  <c:v>15.795</c:v>
                </c:pt>
              </c:numCache>
            </c:numRef>
          </c:yVal>
        </c:ser>
        <c:axId val="187404672"/>
        <c:axId val="187406592"/>
      </c:scatterChart>
      <c:valAx>
        <c:axId val="187404672"/>
        <c:scaling>
          <c:orientation val="minMax"/>
          <c:max val="14"/>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87406592"/>
        <c:crosses val="autoZero"/>
        <c:crossBetween val="midCat"/>
        <c:majorUnit val="1"/>
      </c:valAx>
      <c:valAx>
        <c:axId val="18740659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8740467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4161498617982853"/>
          <c:y val="6.4883371433409734E-2"/>
          <c:w val="0.49643811116531067"/>
          <c:h val="0.14099695199390441"/>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userShapes r:id="rId2"/>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2.3185378037422752E-2"/>
          <c:w val="0.85968051006900537"/>
          <c:h val="0.80031242062484131"/>
        </c:manualLayout>
      </c:layout>
      <c:scatterChart>
        <c:scatterStyle val="lineMarker"/>
        <c:ser>
          <c:idx val="0"/>
          <c:order val="0"/>
          <c:tx>
            <c:strRef>
              <c:f>Sheet1!$B$1</c:f>
              <c:strCache>
                <c:ptCount val="1"/>
                <c:pt idx="0">
                  <c:v>18-34 (N = 2,287)</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0.33330000000000443</c:v>
                </c:pt>
                <c:pt idx="5">
                  <c:v>0.41670000000000001</c:v>
                </c:pt>
                <c:pt idx="6">
                  <c:v>0.5</c:v>
                </c:pt>
                <c:pt idx="7">
                  <c:v>0.58329999999999949</c:v>
                </c:pt>
                <c:pt idx="8">
                  <c:v>0.66670000000000751</c:v>
                </c:pt>
                <c:pt idx="9">
                  <c:v>0.75000000000000511</c:v>
                </c:pt>
                <c:pt idx="10">
                  <c:v>0.83330000000000004</c:v>
                </c:pt>
                <c:pt idx="11">
                  <c:v>0.91670000000000063</c:v>
                </c:pt>
                <c:pt idx="12">
                  <c:v>1</c:v>
                </c:pt>
                <c:pt idx="13">
                  <c:v>1.0832999999999899</c:v>
                </c:pt>
                <c:pt idx="14">
                  <c:v>1.1667000000000001</c:v>
                </c:pt>
                <c:pt idx="15">
                  <c:v>1.25</c:v>
                </c:pt>
                <c:pt idx="16">
                  <c:v>1.3332999999999899</c:v>
                </c:pt>
                <c:pt idx="17">
                  <c:v>1.4166999999999874</c:v>
                </c:pt>
                <c:pt idx="18">
                  <c:v>1.5</c:v>
                </c:pt>
                <c:pt idx="19">
                  <c:v>1.5832999999999899</c:v>
                </c:pt>
                <c:pt idx="20">
                  <c:v>1.6667000000000001</c:v>
                </c:pt>
                <c:pt idx="21">
                  <c:v>1.75</c:v>
                </c:pt>
                <c:pt idx="22">
                  <c:v>1.8332999999999899</c:v>
                </c:pt>
                <c:pt idx="23">
                  <c:v>1.9167000000000001</c:v>
                </c:pt>
                <c:pt idx="24">
                  <c:v>2</c:v>
                </c:pt>
                <c:pt idx="25">
                  <c:v>2.0832999999999999</c:v>
                </c:pt>
                <c:pt idx="26">
                  <c:v>2.1667000000000001</c:v>
                </c:pt>
                <c:pt idx="27">
                  <c:v>2.25</c:v>
                </c:pt>
                <c:pt idx="28">
                  <c:v>2.3332999999999977</c:v>
                </c:pt>
                <c:pt idx="29">
                  <c:v>2.416699999999973</c:v>
                </c:pt>
                <c:pt idx="30">
                  <c:v>2.5</c:v>
                </c:pt>
                <c:pt idx="31">
                  <c:v>2.5832999999999999</c:v>
                </c:pt>
                <c:pt idx="32">
                  <c:v>2.6667000000000001</c:v>
                </c:pt>
                <c:pt idx="33">
                  <c:v>2.75</c:v>
                </c:pt>
                <c:pt idx="34">
                  <c:v>2.8332999999999977</c:v>
                </c:pt>
                <c:pt idx="35">
                  <c:v>2.916699999999973</c:v>
                </c:pt>
                <c:pt idx="36">
                  <c:v>3</c:v>
                </c:pt>
                <c:pt idx="37">
                  <c:v>3.0832999999999999</c:v>
                </c:pt>
                <c:pt idx="38">
                  <c:v>3.1667000000000001</c:v>
                </c:pt>
                <c:pt idx="39">
                  <c:v>3.25</c:v>
                </c:pt>
                <c:pt idx="40">
                  <c:v>3.3332999999999977</c:v>
                </c:pt>
                <c:pt idx="41">
                  <c:v>3.416699999999973</c:v>
                </c:pt>
                <c:pt idx="42">
                  <c:v>3.5</c:v>
                </c:pt>
                <c:pt idx="43">
                  <c:v>3.5832999999999999</c:v>
                </c:pt>
                <c:pt idx="44">
                  <c:v>3.6667000000000001</c:v>
                </c:pt>
                <c:pt idx="45">
                  <c:v>3.75</c:v>
                </c:pt>
                <c:pt idx="46">
                  <c:v>3.8332999999999977</c:v>
                </c:pt>
                <c:pt idx="47">
                  <c:v>3.916699999999973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99.912999999999997</c:v>
                </c:pt>
                <c:pt idx="3">
                  <c:v>99.649999999999991</c:v>
                </c:pt>
                <c:pt idx="4">
                  <c:v>99.167999999999992</c:v>
                </c:pt>
                <c:pt idx="5">
                  <c:v>98.373999999999981</c:v>
                </c:pt>
                <c:pt idx="6">
                  <c:v>94.628999999999948</c:v>
                </c:pt>
                <c:pt idx="7">
                  <c:v>89.822999999999979</c:v>
                </c:pt>
                <c:pt idx="8">
                  <c:v>88.870999999999981</c:v>
                </c:pt>
                <c:pt idx="9">
                  <c:v>88.596000000000004</c:v>
                </c:pt>
                <c:pt idx="10">
                  <c:v>88.596000000000004</c:v>
                </c:pt>
                <c:pt idx="11">
                  <c:v>88.596000000000004</c:v>
                </c:pt>
                <c:pt idx="12">
                  <c:v>88.596000000000004</c:v>
                </c:pt>
                <c:pt idx="13">
                  <c:v>88.596000000000004</c:v>
                </c:pt>
                <c:pt idx="14">
                  <c:v>88.596000000000004</c:v>
                </c:pt>
                <c:pt idx="15">
                  <c:v>88.478999999999999</c:v>
                </c:pt>
                <c:pt idx="16">
                  <c:v>87.649999999999991</c:v>
                </c:pt>
                <c:pt idx="17">
                  <c:v>86.284000000000006</c:v>
                </c:pt>
                <c:pt idx="18">
                  <c:v>81.405000000000001</c:v>
                </c:pt>
                <c:pt idx="19">
                  <c:v>75.733000000000004</c:v>
                </c:pt>
                <c:pt idx="20">
                  <c:v>74.766000000000005</c:v>
                </c:pt>
                <c:pt idx="21">
                  <c:v>74.643000000000001</c:v>
                </c:pt>
                <c:pt idx="22">
                  <c:v>74.458000000000013</c:v>
                </c:pt>
                <c:pt idx="23">
                  <c:v>74.458000000000013</c:v>
                </c:pt>
                <c:pt idx="24">
                  <c:v>74.458000000000013</c:v>
                </c:pt>
                <c:pt idx="25">
                  <c:v>74.458000000000013</c:v>
                </c:pt>
                <c:pt idx="26">
                  <c:v>74.236999999999995</c:v>
                </c:pt>
                <c:pt idx="27">
                  <c:v>73.864000000000004</c:v>
                </c:pt>
                <c:pt idx="28">
                  <c:v>73.114999999999995</c:v>
                </c:pt>
                <c:pt idx="29">
                  <c:v>71.760999999999996</c:v>
                </c:pt>
                <c:pt idx="30">
                  <c:v>68.516999999999996</c:v>
                </c:pt>
                <c:pt idx="31">
                  <c:v>65.793000000000006</c:v>
                </c:pt>
                <c:pt idx="32">
                  <c:v>64.8</c:v>
                </c:pt>
                <c:pt idx="33">
                  <c:v>64.568000000000012</c:v>
                </c:pt>
                <c:pt idx="34">
                  <c:v>64.489999999999995</c:v>
                </c:pt>
                <c:pt idx="35">
                  <c:v>64.489999999999995</c:v>
                </c:pt>
                <c:pt idx="36">
                  <c:v>64.489999999999995</c:v>
                </c:pt>
                <c:pt idx="37">
                  <c:v>64.489999999999995</c:v>
                </c:pt>
                <c:pt idx="38">
                  <c:v>64.489999999999995</c:v>
                </c:pt>
                <c:pt idx="39">
                  <c:v>64.113</c:v>
                </c:pt>
                <c:pt idx="40">
                  <c:v>63.448</c:v>
                </c:pt>
                <c:pt idx="41">
                  <c:v>62.116</c:v>
                </c:pt>
                <c:pt idx="42">
                  <c:v>59.162000000000013</c:v>
                </c:pt>
                <c:pt idx="43">
                  <c:v>56.669000000000011</c:v>
                </c:pt>
                <c:pt idx="44">
                  <c:v>55.309000000000005</c:v>
                </c:pt>
                <c:pt idx="45">
                  <c:v>55.21</c:v>
                </c:pt>
                <c:pt idx="46">
                  <c:v>55.11</c:v>
                </c:pt>
                <c:pt idx="47">
                  <c:v>55.11</c:v>
                </c:pt>
                <c:pt idx="48">
                  <c:v>55.11</c:v>
                </c:pt>
                <c:pt idx="49">
                  <c:v>55.11</c:v>
                </c:pt>
                <c:pt idx="50">
                  <c:v>54.993000000000002</c:v>
                </c:pt>
                <c:pt idx="51">
                  <c:v>54.875</c:v>
                </c:pt>
                <c:pt idx="52">
                  <c:v>54.638000000000012</c:v>
                </c:pt>
                <c:pt idx="53">
                  <c:v>53.805</c:v>
                </c:pt>
                <c:pt idx="54">
                  <c:v>51.067</c:v>
                </c:pt>
                <c:pt idx="55">
                  <c:v>48.203000000000003</c:v>
                </c:pt>
                <c:pt idx="56">
                  <c:v>47.841999999999999</c:v>
                </c:pt>
                <c:pt idx="57">
                  <c:v>47.719000000000001</c:v>
                </c:pt>
                <c:pt idx="58">
                  <c:v>47.719000000000001</c:v>
                </c:pt>
                <c:pt idx="59">
                  <c:v>47.719000000000001</c:v>
                </c:pt>
                <c:pt idx="60">
                  <c:v>47.719000000000001</c:v>
                </c:pt>
                <c:pt idx="61">
                  <c:v>47.719000000000001</c:v>
                </c:pt>
                <c:pt idx="62">
                  <c:v>47.719000000000001</c:v>
                </c:pt>
                <c:pt idx="63">
                  <c:v>47.569000000000003</c:v>
                </c:pt>
                <c:pt idx="64">
                  <c:v>47.117000000000004</c:v>
                </c:pt>
                <c:pt idx="65">
                  <c:v>46.513999999999996</c:v>
                </c:pt>
                <c:pt idx="66">
                  <c:v>44.247</c:v>
                </c:pt>
                <c:pt idx="67">
                  <c:v>42.723000000000013</c:v>
                </c:pt>
                <c:pt idx="68">
                  <c:v>42.569000000000003</c:v>
                </c:pt>
                <c:pt idx="69">
                  <c:v>42.101000000000006</c:v>
                </c:pt>
                <c:pt idx="70">
                  <c:v>42.101000000000006</c:v>
                </c:pt>
                <c:pt idx="71">
                  <c:v>42.101000000000006</c:v>
                </c:pt>
                <c:pt idx="72">
                  <c:v>42.101000000000006</c:v>
                </c:pt>
                <c:pt idx="73">
                  <c:v>42.101000000000006</c:v>
                </c:pt>
                <c:pt idx="74">
                  <c:v>42.101000000000006</c:v>
                </c:pt>
                <c:pt idx="75">
                  <c:v>42.101000000000006</c:v>
                </c:pt>
                <c:pt idx="76">
                  <c:v>41.346999999999994</c:v>
                </c:pt>
                <c:pt idx="77">
                  <c:v>40.403000000000006</c:v>
                </c:pt>
                <c:pt idx="78">
                  <c:v>39.833000000000006</c:v>
                </c:pt>
                <c:pt idx="79">
                  <c:v>38.690000000000012</c:v>
                </c:pt>
                <c:pt idx="80">
                  <c:v>38.499000000000002</c:v>
                </c:pt>
                <c:pt idx="81">
                  <c:v>37.911999999999999</c:v>
                </c:pt>
                <c:pt idx="82">
                  <c:v>37.911999999999999</c:v>
                </c:pt>
                <c:pt idx="83">
                  <c:v>37.911999999999999</c:v>
                </c:pt>
                <c:pt idx="84">
                  <c:v>37.911999999999999</c:v>
                </c:pt>
                <c:pt idx="85">
                  <c:v>37.669000000000011</c:v>
                </c:pt>
                <c:pt idx="86">
                  <c:v>37.669000000000011</c:v>
                </c:pt>
                <c:pt idx="87">
                  <c:v>37.669000000000011</c:v>
                </c:pt>
                <c:pt idx="88">
                  <c:v>37.166000000000011</c:v>
                </c:pt>
                <c:pt idx="89">
                  <c:v>36.162000000000013</c:v>
                </c:pt>
                <c:pt idx="90">
                  <c:v>35.157000000000004</c:v>
                </c:pt>
                <c:pt idx="91">
                  <c:v>33.639000000000003</c:v>
                </c:pt>
                <c:pt idx="92">
                  <c:v>33.101000000000006</c:v>
                </c:pt>
                <c:pt idx="93">
                  <c:v>33.101000000000006</c:v>
                </c:pt>
                <c:pt idx="94">
                  <c:v>33.101000000000006</c:v>
                </c:pt>
                <c:pt idx="95">
                  <c:v>33.101000000000006</c:v>
                </c:pt>
                <c:pt idx="96">
                  <c:v>33.101000000000006</c:v>
                </c:pt>
                <c:pt idx="97">
                  <c:v>33.101000000000006</c:v>
                </c:pt>
                <c:pt idx="98">
                  <c:v>33.101000000000006</c:v>
                </c:pt>
                <c:pt idx="99">
                  <c:v>33.101000000000006</c:v>
                </c:pt>
                <c:pt idx="100">
                  <c:v>33.101000000000006</c:v>
                </c:pt>
                <c:pt idx="101">
                  <c:v>32.425000000000011</c:v>
                </c:pt>
                <c:pt idx="102">
                  <c:v>31.398</c:v>
                </c:pt>
                <c:pt idx="103">
                  <c:v>29.978000000000002</c:v>
                </c:pt>
                <c:pt idx="104">
                  <c:v>29.978000000000002</c:v>
                </c:pt>
                <c:pt idx="105">
                  <c:v>29.608000000000001</c:v>
                </c:pt>
                <c:pt idx="106">
                  <c:v>29.219000000000001</c:v>
                </c:pt>
                <c:pt idx="107">
                  <c:v>28.829000000000001</c:v>
                </c:pt>
                <c:pt idx="108">
                  <c:v>28.829000000000001</c:v>
                </c:pt>
                <c:pt idx="109">
                  <c:v>28.829000000000001</c:v>
                </c:pt>
                <c:pt idx="110">
                  <c:v>28.829000000000001</c:v>
                </c:pt>
                <c:pt idx="111">
                  <c:v>28.829000000000001</c:v>
                </c:pt>
                <c:pt idx="112">
                  <c:v>28.829000000000001</c:v>
                </c:pt>
                <c:pt idx="113">
                  <c:v>28.829000000000001</c:v>
                </c:pt>
                <c:pt idx="114">
                  <c:v>27.818000000000001</c:v>
                </c:pt>
                <c:pt idx="115">
                  <c:v>27.312000000000001</c:v>
                </c:pt>
                <c:pt idx="116">
                  <c:v>26.786999999999889</c:v>
                </c:pt>
                <c:pt idx="117">
                  <c:v>26.786999999999889</c:v>
                </c:pt>
                <c:pt idx="118">
                  <c:v>26.786999999999889</c:v>
                </c:pt>
                <c:pt idx="119">
                  <c:v>26.786999999999889</c:v>
                </c:pt>
                <c:pt idx="120">
                  <c:v>26.786999999999889</c:v>
                </c:pt>
              </c:numCache>
            </c:numRef>
          </c:yVal>
        </c:ser>
        <c:ser>
          <c:idx val="1"/>
          <c:order val="1"/>
          <c:tx>
            <c:strRef>
              <c:f>Sheet1!$C$1</c:f>
              <c:strCache>
                <c:ptCount val="1"/>
                <c:pt idx="0">
                  <c:v>35-49 (N = 3,363)</c:v>
                </c:pt>
              </c:strCache>
            </c:strRef>
          </c:tx>
          <c:spPr>
            <a:ln w="4127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0.33330000000000443</c:v>
                </c:pt>
                <c:pt idx="5">
                  <c:v>0.41670000000000001</c:v>
                </c:pt>
                <c:pt idx="6">
                  <c:v>0.5</c:v>
                </c:pt>
                <c:pt idx="7">
                  <c:v>0.58329999999999949</c:v>
                </c:pt>
                <c:pt idx="8">
                  <c:v>0.66670000000000751</c:v>
                </c:pt>
                <c:pt idx="9">
                  <c:v>0.75000000000000511</c:v>
                </c:pt>
                <c:pt idx="10">
                  <c:v>0.83330000000000004</c:v>
                </c:pt>
                <c:pt idx="11">
                  <c:v>0.91670000000000063</c:v>
                </c:pt>
                <c:pt idx="12">
                  <c:v>1</c:v>
                </c:pt>
                <c:pt idx="13">
                  <c:v>1.0832999999999899</c:v>
                </c:pt>
                <c:pt idx="14">
                  <c:v>1.1667000000000001</c:v>
                </c:pt>
                <c:pt idx="15">
                  <c:v>1.25</c:v>
                </c:pt>
                <c:pt idx="16">
                  <c:v>1.3332999999999899</c:v>
                </c:pt>
                <c:pt idx="17">
                  <c:v>1.4166999999999874</c:v>
                </c:pt>
                <c:pt idx="18">
                  <c:v>1.5</c:v>
                </c:pt>
                <c:pt idx="19">
                  <c:v>1.5832999999999899</c:v>
                </c:pt>
                <c:pt idx="20">
                  <c:v>1.6667000000000001</c:v>
                </c:pt>
                <c:pt idx="21">
                  <c:v>1.75</c:v>
                </c:pt>
                <c:pt idx="22">
                  <c:v>1.8332999999999899</c:v>
                </c:pt>
                <c:pt idx="23">
                  <c:v>1.9167000000000001</c:v>
                </c:pt>
                <c:pt idx="24">
                  <c:v>2</c:v>
                </c:pt>
                <c:pt idx="25">
                  <c:v>2.0832999999999999</c:v>
                </c:pt>
                <c:pt idx="26">
                  <c:v>2.1667000000000001</c:v>
                </c:pt>
                <c:pt idx="27">
                  <c:v>2.25</c:v>
                </c:pt>
                <c:pt idx="28">
                  <c:v>2.3332999999999977</c:v>
                </c:pt>
                <c:pt idx="29">
                  <c:v>2.416699999999973</c:v>
                </c:pt>
                <c:pt idx="30">
                  <c:v>2.5</c:v>
                </c:pt>
                <c:pt idx="31">
                  <c:v>2.5832999999999999</c:v>
                </c:pt>
                <c:pt idx="32">
                  <c:v>2.6667000000000001</c:v>
                </c:pt>
                <c:pt idx="33">
                  <c:v>2.75</c:v>
                </c:pt>
                <c:pt idx="34">
                  <c:v>2.8332999999999977</c:v>
                </c:pt>
                <c:pt idx="35">
                  <c:v>2.916699999999973</c:v>
                </c:pt>
                <c:pt idx="36">
                  <c:v>3</c:v>
                </c:pt>
                <c:pt idx="37">
                  <c:v>3.0832999999999999</c:v>
                </c:pt>
                <c:pt idx="38">
                  <c:v>3.1667000000000001</c:v>
                </c:pt>
                <c:pt idx="39">
                  <c:v>3.25</c:v>
                </c:pt>
                <c:pt idx="40">
                  <c:v>3.3332999999999977</c:v>
                </c:pt>
                <c:pt idx="41">
                  <c:v>3.416699999999973</c:v>
                </c:pt>
                <c:pt idx="42">
                  <c:v>3.5</c:v>
                </c:pt>
                <c:pt idx="43">
                  <c:v>3.5832999999999999</c:v>
                </c:pt>
                <c:pt idx="44">
                  <c:v>3.6667000000000001</c:v>
                </c:pt>
                <c:pt idx="45">
                  <c:v>3.75</c:v>
                </c:pt>
                <c:pt idx="46">
                  <c:v>3.8332999999999977</c:v>
                </c:pt>
                <c:pt idx="47">
                  <c:v>3.916699999999973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99.792000000000002</c:v>
                </c:pt>
                <c:pt idx="4">
                  <c:v>99.522999999999982</c:v>
                </c:pt>
                <c:pt idx="5">
                  <c:v>98.983000000000004</c:v>
                </c:pt>
                <c:pt idx="6">
                  <c:v>95.224000000000004</c:v>
                </c:pt>
                <c:pt idx="7">
                  <c:v>90.568000000000012</c:v>
                </c:pt>
                <c:pt idx="8">
                  <c:v>89.647000000000006</c:v>
                </c:pt>
                <c:pt idx="9">
                  <c:v>89.4</c:v>
                </c:pt>
                <c:pt idx="10">
                  <c:v>89.4</c:v>
                </c:pt>
                <c:pt idx="11">
                  <c:v>89.4</c:v>
                </c:pt>
                <c:pt idx="12">
                  <c:v>89.4</c:v>
                </c:pt>
                <c:pt idx="13">
                  <c:v>89.4</c:v>
                </c:pt>
                <c:pt idx="14">
                  <c:v>89.363</c:v>
                </c:pt>
                <c:pt idx="15">
                  <c:v>89.287000000000006</c:v>
                </c:pt>
                <c:pt idx="16">
                  <c:v>88.906999999999996</c:v>
                </c:pt>
                <c:pt idx="17">
                  <c:v>87.911000000000527</c:v>
                </c:pt>
                <c:pt idx="18">
                  <c:v>83.831999999999994</c:v>
                </c:pt>
                <c:pt idx="19">
                  <c:v>79.621999999999986</c:v>
                </c:pt>
                <c:pt idx="20">
                  <c:v>78.256</c:v>
                </c:pt>
                <c:pt idx="21">
                  <c:v>77.784000000000006</c:v>
                </c:pt>
                <c:pt idx="22">
                  <c:v>77.624999999999986</c:v>
                </c:pt>
                <c:pt idx="23">
                  <c:v>77.584000000000003</c:v>
                </c:pt>
                <c:pt idx="24">
                  <c:v>77.584000000000003</c:v>
                </c:pt>
                <c:pt idx="25">
                  <c:v>77.584000000000003</c:v>
                </c:pt>
                <c:pt idx="26">
                  <c:v>77.584000000000003</c:v>
                </c:pt>
                <c:pt idx="27">
                  <c:v>77.346000000000004</c:v>
                </c:pt>
                <c:pt idx="28">
                  <c:v>76.863</c:v>
                </c:pt>
                <c:pt idx="29">
                  <c:v>75.7</c:v>
                </c:pt>
                <c:pt idx="30">
                  <c:v>72.929000000000002</c:v>
                </c:pt>
                <c:pt idx="31">
                  <c:v>70.001999999999995</c:v>
                </c:pt>
                <c:pt idx="32">
                  <c:v>69.02</c:v>
                </c:pt>
                <c:pt idx="33">
                  <c:v>68.821999999999989</c:v>
                </c:pt>
                <c:pt idx="34">
                  <c:v>68.670999999999978</c:v>
                </c:pt>
                <c:pt idx="35">
                  <c:v>68.569000000000003</c:v>
                </c:pt>
                <c:pt idx="36">
                  <c:v>68.569000000000003</c:v>
                </c:pt>
                <c:pt idx="37">
                  <c:v>68.510999999999996</c:v>
                </c:pt>
                <c:pt idx="38">
                  <c:v>68.453000000000003</c:v>
                </c:pt>
                <c:pt idx="39">
                  <c:v>68.332999999999998</c:v>
                </c:pt>
                <c:pt idx="40">
                  <c:v>67.972999999999999</c:v>
                </c:pt>
                <c:pt idx="41">
                  <c:v>66.403000000000006</c:v>
                </c:pt>
                <c:pt idx="42">
                  <c:v>63.563000000000002</c:v>
                </c:pt>
                <c:pt idx="43">
                  <c:v>60.9</c:v>
                </c:pt>
                <c:pt idx="44">
                  <c:v>60.228000000000343</c:v>
                </c:pt>
                <c:pt idx="45">
                  <c:v>59.980999999999995</c:v>
                </c:pt>
                <c:pt idx="46">
                  <c:v>59.793000000000013</c:v>
                </c:pt>
                <c:pt idx="47">
                  <c:v>59.793000000000013</c:v>
                </c:pt>
                <c:pt idx="48">
                  <c:v>59.793000000000013</c:v>
                </c:pt>
                <c:pt idx="49">
                  <c:v>59.793000000000013</c:v>
                </c:pt>
                <c:pt idx="50">
                  <c:v>59.721000000000011</c:v>
                </c:pt>
                <c:pt idx="51">
                  <c:v>59.504000000000005</c:v>
                </c:pt>
                <c:pt idx="52">
                  <c:v>58.992000000000012</c:v>
                </c:pt>
                <c:pt idx="53">
                  <c:v>58.039000000000001</c:v>
                </c:pt>
                <c:pt idx="54">
                  <c:v>55.761000000000003</c:v>
                </c:pt>
                <c:pt idx="55">
                  <c:v>53.913000000000004</c:v>
                </c:pt>
                <c:pt idx="56">
                  <c:v>53.467000000000006</c:v>
                </c:pt>
                <c:pt idx="57">
                  <c:v>53.243000000000002</c:v>
                </c:pt>
                <c:pt idx="58">
                  <c:v>53.091000000000001</c:v>
                </c:pt>
                <c:pt idx="59">
                  <c:v>53.091000000000001</c:v>
                </c:pt>
                <c:pt idx="60">
                  <c:v>53.091000000000001</c:v>
                </c:pt>
                <c:pt idx="61">
                  <c:v>53.091000000000001</c:v>
                </c:pt>
                <c:pt idx="62">
                  <c:v>53.091000000000001</c:v>
                </c:pt>
                <c:pt idx="63">
                  <c:v>52.908000000000001</c:v>
                </c:pt>
                <c:pt idx="64">
                  <c:v>52.725000000000342</c:v>
                </c:pt>
                <c:pt idx="65">
                  <c:v>51.527000000000001</c:v>
                </c:pt>
                <c:pt idx="66">
                  <c:v>48.841999999999999</c:v>
                </c:pt>
                <c:pt idx="67">
                  <c:v>47.633000000000003</c:v>
                </c:pt>
                <c:pt idx="68">
                  <c:v>47.068000000000012</c:v>
                </c:pt>
                <c:pt idx="69">
                  <c:v>47.068000000000012</c:v>
                </c:pt>
                <c:pt idx="70">
                  <c:v>46.972000000000001</c:v>
                </c:pt>
                <c:pt idx="71">
                  <c:v>46.972000000000001</c:v>
                </c:pt>
                <c:pt idx="72">
                  <c:v>46.972000000000001</c:v>
                </c:pt>
                <c:pt idx="73">
                  <c:v>46.972000000000001</c:v>
                </c:pt>
                <c:pt idx="74">
                  <c:v>46.972000000000001</c:v>
                </c:pt>
                <c:pt idx="75">
                  <c:v>46.854999999999997</c:v>
                </c:pt>
                <c:pt idx="76">
                  <c:v>45.92</c:v>
                </c:pt>
                <c:pt idx="77">
                  <c:v>45.215000000000003</c:v>
                </c:pt>
                <c:pt idx="78">
                  <c:v>43.679000000000002</c:v>
                </c:pt>
                <c:pt idx="79">
                  <c:v>41.777000000000001</c:v>
                </c:pt>
                <c:pt idx="80">
                  <c:v>41.538000000000011</c:v>
                </c:pt>
                <c:pt idx="81">
                  <c:v>41.538000000000011</c:v>
                </c:pt>
                <c:pt idx="82">
                  <c:v>41.538000000000011</c:v>
                </c:pt>
                <c:pt idx="83">
                  <c:v>41.538000000000011</c:v>
                </c:pt>
                <c:pt idx="84">
                  <c:v>41.538000000000011</c:v>
                </c:pt>
                <c:pt idx="85">
                  <c:v>41.538000000000011</c:v>
                </c:pt>
                <c:pt idx="86">
                  <c:v>41.391000000000005</c:v>
                </c:pt>
                <c:pt idx="87">
                  <c:v>41.096000000000011</c:v>
                </c:pt>
                <c:pt idx="88">
                  <c:v>40.652000000000001</c:v>
                </c:pt>
                <c:pt idx="89">
                  <c:v>39.314999999999998</c:v>
                </c:pt>
                <c:pt idx="90">
                  <c:v>38.571000000000005</c:v>
                </c:pt>
                <c:pt idx="91">
                  <c:v>37.826000000000001</c:v>
                </c:pt>
                <c:pt idx="92">
                  <c:v>37.528000000000013</c:v>
                </c:pt>
                <c:pt idx="93">
                  <c:v>37.528000000000013</c:v>
                </c:pt>
                <c:pt idx="94">
                  <c:v>37.373000000000005</c:v>
                </c:pt>
                <c:pt idx="95">
                  <c:v>37.217000000000006</c:v>
                </c:pt>
                <c:pt idx="96">
                  <c:v>37.217000000000006</c:v>
                </c:pt>
                <c:pt idx="97">
                  <c:v>37.217000000000006</c:v>
                </c:pt>
                <c:pt idx="98">
                  <c:v>37.031000000000006</c:v>
                </c:pt>
                <c:pt idx="99">
                  <c:v>36.843000000000004</c:v>
                </c:pt>
                <c:pt idx="100">
                  <c:v>36.456999999999994</c:v>
                </c:pt>
                <c:pt idx="101">
                  <c:v>35.875</c:v>
                </c:pt>
                <c:pt idx="102">
                  <c:v>34.314999999999998</c:v>
                </c:pt>
                <c:pt idx="103">
                  <c:v>33.138000000000012</c:v>
                </c:pt>
                <c:pt idx="104">
                  <c:v>32.743000000000002</c:v>
                </c:pt>
                <c:pt idx="105">
                  <c:v>32.743000000000002</c:v>
                </c:pt>
                <c:pt idx="106">
                  <c:v>32.743000000000002</c:v>
                </c:pt>
                <c:pt idx="107">
                  <c:v>32.743000000000002</c:v>
                </c:pt>
                <c:pt idx="108">
                  <c:v>32.743000000000002</c:v>
                </c:pt>
                <c:pt idx="109">
                  <c:v>32.743000000000002</c:v>
                </c:pt>
                <c:pt idx="110">
                  <c:v>32.743000000000002</c:v>
                </c:pt>
                <c:pt idx="111">
                  <c:v>32.509</c:v>
                </c:pt>
                <c:pt idx="112">
                  <c:v>32.509</c:v>
                </c:pt>
                <c:pt idx="113">
                  <c:v>31.556000000000001</c:v>
                </c:pt>
                <c:pt idx="114">
                  <c:v>29.882999999999889</c:v>
                </c:pt>
                <c:pt idx="115">
                  <c:v>28.687999999999999</c:v>
                </c:pt>
                <c:pt idx="116">
                  <c:v>28.687999999999999</c:v>
                </c:pt>
                <c:pt idx="117">
                  <c:v>28.687999999999999</c:v>
                </c:pt>
                <c:pt idx="118">
                  <c:v>28.687999999999999</c:v>
                </c:pt>
                <c:pt idx="119">
                  <c:v>28.687999999999999</c:v>
                </c:pt>
                <c:pt idx="120">
                  <c:v>28.687999999999999</c:v>
                </c:pt>
              </c:numCache>
            </c:numRef>
          </c:yVal>
        </c:ser>
        <c:ser>
          <c:idx val="2"/>
          <c:order val="2"/>
          <c:tx>
            <c:strRef>
              <c:f>Sheet1!$D$1</c:f>
              <c:strCache>
                <c:ptCount val="1"/>
                <c:pt idx="0">
                  <c:v>50-59 (N = 5,506)</c:v>
                </c:pt>
              </c:strCache>
            </c:strRef>
          </c:tx>
          <c:spPr>
            <a:ln w="41275">
              <a:solidFill>
                <a:schemeClr val="bg1">
                  <a:lumMod val="50000"/>
                  <a:lumOff val="50000"/>
                </a:schemeClr>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0.33330000000000443</c:v>
                </c:pt>
                <c:pt idx="5">
                  <c:v>0.41670000000000001</c:v>
                </c:pt>
                <c:pt idx="6">
                  <c:v>0.5</c:v>
                </c:pt>
                <c:pt idx="7">
                  <c:v>0.58329999999999949</c:v>
                </c:pt>
                <c:pt idx="8">
                  <c:v>0.66670000000000751</c:v>
                </c:pt>
                <c:pt idx="9">
                  <c:v>0.75000000000000511</c:v>
                </c:pt>
                <c:pt idx="10">
                  <c:v>0.83330000000000004</c:v>
                </c:pt>
                <c:pt idx="11">
                  <c:v>0.91670000000000063</c:v>
                </c:pt>
                <c:pt idx="12">
                  <c:v>1</c:v>
                </c:pt>
                <c:pt idx="13">
                  <c:v>1.0832999999999899</c:v>
                </c:pt>
                <c:pt idx="14">
                  <c:v>1.1667000000000001</c:v>
                </c:pt>
                <c:pt idx="15">
                  <c:v>1.25</c:v>
                </c:pt>
                <c:pt idx="16">
                  <c:v>1.3332999999999899</c:v>
                </c:pt>
                <c:pt idx="17">
                  <c:v>1.4166999999999874</c:v>
                </c:pt>
                <c:pt idx="18">
                  <c:v>1.5</c:v>
                </c:pt>
                <c:pt idx="19">
                  <c:v>1.5832999999999899</c:v>
                </c:pt>
                <c:pt idx="20">
                  <c:v>1.6667000000000001</c:v>
                </c:pt>
                <c:pt idx="21">
                  <c:v>1.75</c:v>
                </c:pt>
                <c:pt idx="22">
                  <c:v>1.8332999999999899</c:v>
                </c:pt>
                <c:pt idx="23">
                  <c:v>1.9167000000000001</c:v>
                </c:pt>
                <c:pt idx="24">
                  <c:v>2</c:v>
                </c:pt>
                <c:pt idx="25">
                  <c:v>2.0832999999999999</c:v>
                </c:pt>
                <c:pt idx="26">
                  <c:v>2.1667000000000001</c:v>
                </c:pt>
                <c:pt idx="27">
                  <c:v>2.25</c:v>
                </c:pt>
                <c:pt idx="28">
                  <c:v>2.3332999999999977</c:v>
                </c:pt>
                <c:pt idx="29">
                  <c:v>2.416699999999973</c:v>
                </c:pt>
                <c:pt idx="30">
                  <c:v>2.5</c:v>
                </c:pt>
                <c:pt idx="31">
                  <c:v>2.5832999999999999</c:v>
                </c:pt>
                <c:pt idx="32">
                  <c:v>2.6667000000000001</c:v>
                </c:pt>
                <c:pt idx="33">
                  <c:v>2.75</c:v>
                </c:pt>
                <c:pt idx="34">
                  <c:v>2.8332999999999977</c:v>
                </c:pt>
                <c:pt idx="35">
                  <c:v>2.916699999999973</c:v>
                </c:pt>
                <c:pt idx="36">
                  <c:v>3</c:v>
                </c:pt>
                <c:pt idx="37">
                  <c:v>3.0832999999999999</c:v>
                </c:pt>
                <c:pt idx="38">
                  <c:v>3.1667000000000001</c:v>
                </c:pt>
                <c:pt idx="39">
                  <c:v>3.25</c:v>
                </c:pt>
                <c:pt idx="40">
                  <c:v>3.3332999999999977</c:v>
                </c:pt>
                <c:pt idx="41">
                  <c:v>3.416699999999973</c:v>
                </c:pt>
                <c:pt idx="42">
                  <c:v>3.5</c:v>
                </c:pt>
                <c:pt idx="43">
                  <c:v>3.5832999999999999</c:v>
                </c:pt>
                <c:pt idx="44">
                  <c:v>3.6667000000000001</c:v>
                </c:pt>
                <c:pt idx="45">
                  <c:v>3.75</c:v>
                </c:pt>
                <c:pt idx="46">
                  <c:v>3.8332999999999977</c:v>
                </c:pt>
                <c:pt idx="47">
                  <c:v>3.916699999999973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99.982000000000014</c:v>
                </c:pt>
                <c:pt idx="3">
                  <c:v>99.709000000000003</c:v>
                </c:pt>
                <c:pt idx="4">
                  <c:v>99.326999999999998</c:v>
                </c:pt>
                <c:pt idx="5">
                  <c:v>98.831000000000003</c:v>
                </c:pt>
                <c:pt idx="6">
                  <c:v>95.382999999999981</c:v>
                </c:pt>
                <c:pt idx="7">
                  <c:v>91.081000000000003</c:v>
                </c:pt>
                <c:pt idx="8">
                  <c:v>90.571999999999989</c:v>
                </c:pt>
                <c:pt idx="9">
                  <c:v>90.227999999999994</c:v>
                </c:pt>
                <c:pt idx="10">
                  <c:v>90.227999999999994</c:v>
                </c:pt>
                <c:pt idx="11">
                  <c:v>90.227999999999994</c:v>
                </c:pt>
                <c:pt idx="12">
                  <c:v>90.227999999999994</c:v>
                </c:pt>
                <c:pt idx="13">
                  <c:v>90.227999999999994</c:v>
                </c:pt>
                <c:pt idx="14">
                  <c:v>90.180999999999983</c:v>
                </c:pt>
                <c:pt idx="15">
                  <c:v>90.013999999999996</c:v>
                </c:pt>
                <c:pt idx="16">
                  <c:v>89.366</c:v>
                </c:pt>
                <c:pt idx="17">
                  <c:v>87.894999999999996</c:v>
                </c:pt>
                <c:pt idx="18">
                  <c:v>84.144000000000005</c:v>
                </c:pt>
                <c:pt idx="19">
                  <c:v>79.747000000000227</c:v>
                </c:pt>
                <c:pt idx="20">
                  <c:v>78.543999999999997</c:v>
                </c:pt>
                <c:pt idx="21">
                  <c:v>78.146000000000001</c:v>
                </c:pt>
                <c:pt idx="22">
                  <c:v>77.995000000000005</c:v>
                </c:pt>
                <c:pt idx="23">
                  <c:v>77.968999999999994</c:v>
                </c:pt>
                <c:pt idx="24">
                  <c:v>77.943000000000026</c:v>
                </c:pt>
                <c:pt idx="25">
                  <c:v>77.943000000000026</c:v>
                </c:pt>
                <c:pt idx="26">
                  <c:v>77.823999999999998</c:v>
                </c:pt>
                <c:pt idx="27">
                  <c:v>77.763000000000005</c:v>
                </c:pt>
                <c:pt idx="28">
                  <c:v>77.119</c:v>
                </c:pt>
                <c:pt idx="29">
                  <c:v>75.367000000000004</c:v>
                </c:pt>
                <c:pt idx="30">
                  <c:v>71.85299999999998</c:v>
                </c:pt>
                <c:pt idx="31">
                  <c:v>68.978999999999999</c:v>
                </c:pt>
                <c:pt idx="32">
                  <c:v>68.074999999999989</c:v>
                </c:pt>
                <c:pt idx="33">
                  <c:v>67.695999999999998</c:v>
                </c:pt>
                <c:pt idx="34">
                  <c:v>67.569000000000003</c:v>
                </c:pt>
                <c:pt idx="35">
                  <c:v>67.569000000000003</c:v>
                </c:pt>
                <c:pt idx="36">
                  <c:v>67.569000000000003</c:v>
                </c:pt>
                <c:pt idx="37">
                  <c:v>67.569000000000003</c:v>
                </c:pt>
                <c:pt idx="38">
                  <c:v>67.531000000000006</c:v>
                </c:pt>
                <c:pt idx="39">
                  <c:v>67.375999999999948</c:v>
                </c:pt>
                <c:pt idx="40">
                  <c:v>66.245999999999995</c:v>
                </c:pt>
                <c:pt idx="41">
                  <c:v>64.915000000000006</c:v>
                </c:pt>
                <c:pt idx="42">
                  <c:v>61.78</c:v>
                </c:pt>
                <c:pt idx="43">
                  <c:v>59.263000000000012</c:v>
                </c:pt>
                <c:pt idx="44">
                  <c:v>58.547000000000004</c:v>
                </c:pt>
                <c:pt idx="45">
                  <c:v>58.346999999999994</c:v>
                </c:pt>
                <c:pt idx="46">
                  <c:v>58.346999999999994</c:v>
                </c:pt>
                <c:pt idx="47">
                  <c:v>58.305</c:v>
                </c:pt>
                <c:pt idx="48">
                  <c:v>58.305</c:v>
                </c:pt>
                <c:pt idx="49">
                  <c:v>58.305</c:v>
                </c:pt>
                <c:pt idx="50">
                  <c:v>58.209000000000003</c:v>
                </c:pt>
                <c:pt idx="51">
                  <c:v>58.112000000000002</c:v>
                </c:pt>
                <c:pt idx="52">
                  <c:v>57.475000000000001</c:v>
                </c:pt>
                <c:pt idx="53">
                  <c:v>56.341999999999999</c:v>
                </c:pt>
                <c:pt idx="54">
                  <c:v>54.117000000000004</c:v>
                </c:pt>
                <c:pt idx="55">
                  <c:v>52.034000000000006</c:v>
                </c:pt>
                <c:pt idx="56">
                  <c:v>51.285000000000011</c:v>
                </c:pt>
                <c:pt idx="57">
                  <c:v>51.083000000000006</c:v>
                </c:pt>
                <c:pt idx="58">
                  <c:v>51.032000000000011</c:v>
                </c:pt>
                <c:pt idx="59">
                  <c:v>51.032000000000011</c:v>
                </c:pt>
                <c:pt idx="60">
                  <c:v>51.032000000000011</c:v>
                </c:pt>
                <c:pt idx="61">
                  <c:v>51.032000000000011</c:v>
                </c:pt>
                <c:pt idx="62">
                  <c:v>50.97</c:v>
                </c:pt>
                <c:pt idx="63">
                  <c:v>50.908000000000001</c:v>
                </c:pt>
                <c:pt idx="64">
                  <c:v>49.9</c:v>
                </c:pt>
                <c:pt idx="65">
                  <c:v>48.829000000000001</c:v>
                </c:pt>
                <c:pt idx="66">
                  <c:v>46.302</c:v>
                </c:pt>
                <c:pt idx="67">
                  <c:v>44.335000000000001</c:v>
                </c:pt>
                <c:pt idx="68">
                  <c:v>43.822000000000003</c:v>
                </c:pt>
                <c:pt idx="69">
                  <c:v>43.822000000000003</c:v>
                </c:pt>
                <c:pt idx="70">
                  <c:v>43.822000000000003</c:v>
                </c:pt>
                <c:pt idx="71">
                  <c:v>43.822000000000003</c:v>
                </c:pt>
                <c:pt idx="72">
                  <c:v>43.822000000000003</c:v>
                </c:pt>
                <c:pt idx="73">
                  <c:v>43.822000000000003</c:v>
                </c:pt>
                <c:pt idx="74">
                  <c:v>43.822000000000003</c:v>
                </c:pt>
                <c:pt idx="75">
                  <c:v>43.735000000000063</c:v>
                </c:pt>
                <c:pt idx="76">
                  <c:v>43.045000000000002</c:v>
                </c:pt>
                <c:pt idx="77">
                  <c:v>42.006</c:v>
                </c:pt>
                <c:pt idx="78">
                  <c:v>40.007000000000005</c:v>
                </c:pt>
                <c:pt idx="79">
                  <c:v>37.733000000000011</c:v>
                </c:pt>
                <c:pt idx="80">
                  <c:v>37.287000000000006</c:v>
                </c:pt>
                <c:pt idx="81">
                  <c:v>37.104000000000006</c:v>
                </c:pt>
                <c:pt idx="82">
                  <c:v>37.01</c:v>
                </c:pt>
                <c:pt idx="83">
                  <c:v>37.01</c:v>
                </c:pt>
                <c:pt idx="84">
                  <c:v>37.01</c:v>
                </c:pt>
                <c:pt idx="85">
                  <c:v>37.01</c:v>
                </c:pt>
                <c:pt idx="86">
                  <c:v>37.01</c:v>
                </c:pt>
                <c:pt idx="87">
                  <c:v>36.89</c:v>
                </c:pt>
                <c:pt idx="88">
                  <c:v>35.922000000000011</c:v>
                </c:pt>
                <c:pt idx="89">
                  <c:v>34.826000000000001</c:v>
                </c:pt>
                <c:pt idx="90">
                  <c:v>32.999000000000002</c:v>
                </c:pt>
                <c:pt idx="91">
                  <c:v>31.895</c:v>
                </c:pt>
                <c:pt idx="92">
                  <c:v>31.396999999999988</c:v>
                </c:pt>
                <c:pt idx="93">
                  <c:v>31.396999999999988</c:v>
                </c:pt>
                <c:pt idx="94">
                  <c:v>31.396999999999988</c:v>
                </c:pt>
                <c:pt idx="95">
                  <c:v>31.396999999999988</c:v>
                </c:pt>
                <c:pt idx="96">
                  <c:v>31.396999999999988</c:v>
                </c:pt>
                <c:pt idx="97">
                  <c:v>31.396999999999988</c:v>
                </c:pt>
                <c:pt idx="98">
                  <c:v>31.227</c:v>
                </c:pt>
                <c:pt idx="99">
                  <c:v>31.056000000000001</c:v>
                </c:pt>
                <c:pt idx="100">
                  <c:v>30.713999999999999</c:v>
                </c:pt>
                <c:pt idx="101">
                  <c:v>29.513000000000005</c:v>
                </c:pt>
                <c:pt idx="102">
                  <c:v>28.14</c:v>
                </c:pt>
                <c:pt idx="103">
                  <c:v>27.106999999999999</c:v>
                </c:pt>
                <c:pt idx="104">
                  <c:v>26.757000000000001</c:v>
                </c:pt>
                <c:pt idx="105">
                  <c:v>26.577000000000005</c:v>
                </c:pt>
                <c:pt idx="106">
                  <c:v>26.393000000000001</c:v>
                </c:pt>
                <c:pt idx="107">
                  <c:v>26.393000000000001</c:v>
                </c:pt>
                <c:pt idx="108">
                  <c:v>26.393000000000001</c:v>
                </c:pt>
                <c:pt idx="109">
                  <c:v>26.393000000000001</c:v>
                </c:pt>
                <c:pt idx="110">
                  <c:v>26.393000000000001</c:v>
                </c:pt>
                <c:pt idx="111">
                  <c:v>26.393000000000001</c:v>
                </c:pt>
                <c:pt idx="112">
                  <c:v>26.393000000000001</c:v>
                </c:pt>
                <c:pt idx="113">
                  <c:v>25.89</c:v>
                </c:pt>
                <c:pt idx="114">
                  <c:v>23.125</c:v>
                </c:pt>
                <c:pt idx="115">
                  <c:v>21.867999999999999</c:v>
                </c:pt>
                <c:pt idx="116">
                  <c:v>21.359000000000005</c:v>
                </c:pt>
                <c:pt idx="117">
                  <c:v>21.359000000000005</c:v>
                </c:pt>
                <c:pt idx="118">
                  <c:v>21.359000000000005</c:v>
                </c:pt>
                <c:pt idx="119">
                  <c:v>21.359000000000005</c:v>
                </c:pt>
                <c:pt idx="120">
                  <c:v>21.062999999999889</c:v>
                </c:pt>
              </c:numCache>
            </c:numRef>
          </c:yVal>
        </c:ser>
        <c:ser>
          <c:idx val="3"/>
          <c:order val="3"/>
          <c:tx>
            <c:strRef>
              <c:f>Sheet1!$E$1</c:f>
              <c:strCache>
                <c:ptCount val="1"/>
                <c:pt idx="0">
                  <c:v>60-65 (N = 3,786)</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0.33330000000000443</c:v>
                </c:pt>
                <c:pt idx="5">
                  <c:v>0.41670000000000001</c:v>
                </c:pt>
                <c:pt idx="6">
                  <c:v>0.5</c:v>
                </c:pt>
                <c:pt idx="7">
                  <c:v>0.58329999999999949</c:v>
                </c:pt>
                <c:pt idx="8">
                  <c:v>0.66670000000000751</c:v>
                </c:pt>
                <c:pt idx="9">
                  <c:v>0.75000000000000511</c:v>
                </c:pt>
                <c:pt idx="10">
                  <c:v>0.83330000000000004</c:v>
                </c:pt>
                <c:pt idx="11">
                  <c:v>0.91670000000000063</c:v>
                </c:pt>
                <c:pt idx="12">
                  <c:v>1</c:v>
                </c:pt>
                <c:pt idx="13">
                  <c:v>1.0832999999999899</c:v>
                </c:pt>
                <c:pt idx="14">
                  <c:v>1.1667000000000001</c:v>
                </c:pt>
                <c:pt idx="15">
                  <c:v>1.25</c:v>
                </c:pt>
                <c:pt idx="16">
                  <c:v>1.3332999999999899</c:v>
                </c:pt>
                <c:pt idx="17">
                  <c:v>1.4166999999999874</c:v>
                </c:pt>
                <c:pt idx="18">
                  <c:v>1.5</c:v>
                </c:pt>
                <c:pt idx="19">
                  <c:v>1.5832999999999899</c:v>
                </c:pt>
                <c:pt idx="20">
                  <c:v>1.6667000000000001</c:v>
                </c:pt>
                <c:pt idx="21">
                  <c:v>1.75</c:v>
                </c:pt>
                <c:pt idx="22">
                  <c:v>1.8332999999999899</c:v>
                </c:pt>
                <c:pt idx="23">
                  <c:v>1.9167000000000001</c:v>
                </c:pt>
                <c:pt idx="24">
                  <c:v>2</c:v>
                </c:pt>
                <c:pt idx="25">
                  <c:v>2.0832999999999999</c:v>
                </c:pt>
                <c:pt idx="26">
                  <c:v>2.1667000000000001</c:v>
                </c:pt>
                <c:pt idx="27">
                  <c:v>2.25</c:v>
                </c:pt>
                <c:pt idx="28">
                  <c:v>2.3332999999999977</c:v>
                </c:pt>
                <c:pt idx="29">
                  <c:v>2.416699999999973</c:v>
                </c:pt>
                <c:pt idx="30">
                  <c:v>2.5</c:v>
                </c:pt>
                <c:pt idx="31">
                  <c:v>2.5832999999999999</c:v>
                </c:pt>
                <c:pt idx="32">
                  <c:v>2.6667000000000001</c:v>
                </c:pt>
                <c:pt idx="33">
                  <c:v>2.75</c:v>
                </c:pt>
                <c:pt idx="34">
                  <c:v>2.8332999999999977</c:v>
                </c:pt>
                <c:pt idx="35">
                  <c:v>2.916699999999973</c:v>
                </c:pt>
                <c:pt idx="36">
                  <c:v>3</c:v>
                </c:pt>
                <c:pt idx="37">
                  <c:v>3.0832999999999999</c:v>
                </c:pt>
                <c:pt idx="38">
                  <c:v>3.1667000000000001</c:v>
                </c:pt>
                <c:pt idx="39">
                  <c:v>3.25</c:v>
                </c:pt>
                <c:pt idx="40">
                  <c:v>3.3332999999999977</c:v>
                </c:pt>
                <c:pt idx="41">
                  <c:v>3.416699999999973</c:v>
                </c:pt>
                <c:pt idx="42">
                  <c:v>3.5</c:v>
                </c:pt>
                <c:pt idx="43">
                  <c:v>3.5832999999999999</c:v>
                </c:pt>
                <c:pt idx="44">
                  <c:v>3.6667000000000001</c:v>
                </c:pt>
                <c:pt idx="45">
                  <c:v>3.75</c:v>
                </c:pt>
                <c:pt idx="46">
                  <c:v>3.8332999999999977</c:v>
                </c:pt>
                <c:pt idx="47">
                  <c:v>3.916699999999973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99.974000000000004</c:v>
                </c:pt>
                <c:pt idx="3">
                  <c:v>99.867999999999995</c:v>
                </c:pt>
                <c:pt idx="4">
                  <c:v>99.495000000000005</c:v>
                </c:pt>
                <c:pt idx="5">
                  <c:v>98.715999999999994</c:v>
                </c:pt>
                <c:pt idx="6">
                  <c:v>95.364999999999995</c:v>
                </c:pt>
                <c:pt idx="7">
                  <c:v>91.144000000000005</c:v>
                </c:pt>
                <c:pt idx="8">
                  <c:v>90.45</c:v>
                </c:pt>
                <c:pt idx="9">
                  <c:v>90.168999999999983</c:v>
                </c:pt>
                <c:pt idx="10">
                  <c:v>90.168999999999983</c:v>
                </c:pt>
                <c:pt idx="11">
                  <c:v>90.168999999999983</c:v>
                </c:pt>
                <c:pt idx="12">
                  <c:v>90.168999999999983</c:v>
                </c:pt>
                <c:pt idx="13">
                  <c:v>90.132999999999981</c:v>
                </c:pt>
                <c:pt idx="14">
                  <c:v>90.096999999999994</c:v>
                </c:pt>
                <c:pt idx="15">
                  <c:v>89.877999999999986</c:v>
                </c:pt>
                <c:pt idx="16">
                  <c:v>89.364999999999995</c:v>
                </c:pt>
                <c:pt idx="17">
                  <c:v>88.003</c:v>
                </c:pt>
                <c:pt idx="18">
                  <c:v>83.908000000000001</c:v>
                </c:pt>
                <c:pt idx="19">
                  <c:v>80.465000000000003</c:v>
                </c:pt>
                <c:pt idx="20">
                  <c:v>79.492000000000004</c:v>
                </c:pt>
                <c:pt idx="21">
                  <c:v>79.340999999999994</c:v>
                </c:pt>
                <c:pt idx="22">
                  <c:v>79.302999999999983</c:v>
                </c:pt>
                <c:pt idx="23">
                  <c:v>79.224000000000004</c:v>
                </c:pt>
                <c:pt idx="24">
                  <c:v>79.224000000000004</c:v>
                </c:pt>
                <c:pt idx="25">
                  <c:v>79.224000000000004</c:v>
                </c:pt>
                <c:pt idx="26">
                  <c:v>79.224000000000004</c:v>
                </c:pt>
                <c:pt idx="27">
                  <c:v>78.930999999999997</c:v>
                </c:pt>
                <c:pt idx="28">
                  <c:v>78.191999999999993</c:v>
                </c:pt>
                <c:pt idx="29">
                  <c:v>76.068000000000012</c:v>
                </c:pt>
                <c:pt idx="30">
                  <c:v>71.717000000000027</c:v>
                </c:pt>
                <c:pt idx="31">
                  <c:v>68.043000000000006</c:v>
                </c:pt>
                <c:pt idx="32">
                  <c:v>67.441000000000713</c:v>
                </c:pt>
                <c:pt idx="33">
                  <c:v>67.137999999999991</c:v>
                </c:pt>
                <c:pt idx="34">
                  <c:v>67.137999999999991</c:v>
                </c:pt>
                <c:pt idx="35">
                  <c:v>67.137999999999991</c:v>
                </c:pt>
                <c:pt idx="36">
                  <c:v>67.137999999999991</c:v>
                </c:pt>
                <c:pt idx="37">
                  <c:v>67.137999999999991</c:v>
                </c:pt>
                <c:pt idx="38">
                  <c:v>67.073999999999998</c:v>
                </c:pt>
                <c:pt idx="39">
                  <c:v>66.56</c:v>
                </c:pt>
                <c:pt idx="40">
                  <c:v>65.977999999999994</c:v>
                </c:pt>
                <c:pt idx="41">
                  <c:v>64.614000000000004</c:v>
                </c:pt>
                <c:pt idx="42">
                  <c:v>61.486000000000004</c:v>
                </c:pt>
                <c:pt idx="43">
                  <c:v>58.74</c:v>
                </c:pt>
                <c:pt idx="44">
                  <c:v>58.344999999999999</c:v>
                </c:pt>
                <c:pt idx="45">
                  <c:v>58.077000000000005</c:v>
                </c:pt>
                <c:pt idx="46">
                  <c:v>58.009</c:v>
                </c:pt>
                <c:pt idx="47">
                  <c:v>58.009</c:v>
                </c:pt>
                <c:pt idx="48">
                  <c:v>58.009</c:v>
                </c:pt>
                <c:pt idx="49">
                  <c:v>57.929000000000002</c:v>
                </c:pt>
                <c:pt idx="50">
                  <c:v>57.843999999999994</c:v>
                </c:pt>
                <c:pt idx="51">
                  <c:v>57.756</c:v>
                </c:pt>
                <c:pt idx="52">
                  <c:v>57.055</c:v>
                </c:pt>
                <c:pt idx="53">
                  <c:v>55.473000000000006</c:v>
                </c:pt>
                <c:pt idx="54">
                  <c:v>53.448</c:v>
                </c:pt>
                <c:pt idx="55">
                  <c:v>50.886999999999993</c:v>
                </c:pt>
                <c:pt idx="56">
                  <c:v>50.440999999999995</c:v>
                </c:pt>
                <c:pt idx="57">
                  <c:v>50.261000000000003</c:v>
                </c:pt>
                <c:pt idx="58">
                  <c:v>50.168000000000013</c:v>
                </c:pt>
                <c:pt idx="59">
                  <c:v>50.168000000000013</c:v>
                </c:pt>
                <c:pt idx="60">
                  <c:v>50.168000000000013</c:v>
                </c:pt>
                <c:pt idx="61">
                  <c:v>50.168000000000013</c:v>
                </c:pt>
                <c:pt idx="62">
                  <c:v>50.05</c:v>
                </c:pt>
                <c:pt idx="63">
                  <c:v>49.810999999999993</c:v>
                </c:pt>
                <c:pt idx="64">
                  <c:v>49.451999999999998</c:v>
                </c:pt>
                <c:pt idx="65">
                  <c:v>47.886999999999993</c:v>
                </c:pt>
                <c:pt idx="66">
                  <c:v>44.735000000000063</c:v>
                </c:pt>
                <c:pt idx="67">
                  <c:v>43.509</c:v>
                </c:pt>
                <c:pt idx="68">
                  <c:v>43.136000000000003</c:v>
                </c:pt>
                <c:pt idx="69">
                  <c:v>43.136000000000003</c:v>
                </c:pt>
                <c:pt idx="70">
                  <c:v>43.136000000000003</c:v>
                </c:pt>
                <c:pt idx="71">
                  <c:v>43.136000000000003</c:v>
                </c:pt>
                <c:pt idx="72">
                  <c:v>43.136000000000003</c:v>
                </c:pt>
                <c:pt idx="73">
                  <c:v>43.136000000000003</c:v>
                </c:pt>
                <c:pt idx="74">
                  <c:v>42.966000000000001</c:v>
                </c:pt>
                <c:pt idx="75">
                  <c:v>42.966000000000001</c:v>
                </c:pt>
                <c:pt idx="76">
                  <c:v>41.922000000000011</c:v>
                </c:pt>
                <c:pt idx="77">
                  <c:v>40.007000000000005</c:v>
                </c:pt>
                <c:pt idx="78">
                  <c:v>38.085000000000001</c:v>
                </c:pt>
                <c:pt idx="79">
                  <c:v>36.323</c:v>
                </c:pt>
                <c:pt idx="80">
                  <c:v>36.142000000000003</c:v>
                </c:pt>
                <c:pt idx="81">
                  <c:v>35.957999999999998</c:v>
                </c:pt>
                <c:pt idx="82">
                  <c:v>35.957999999999998</c:v>
                </c:pt>
                <c:pt idx="83">
                  <c:v>35.957999999999998</c:v>
                </c:pt>
                <c:pt idx="84">
                  <c:v>35.957999999999998</c:v>
                </c:pt>
                <c:pt idx="85">
                  <c:v>35.957999999999998</c:v>
                </c:pt>
                <c:pt idx="86">
                  <c:v>35.957999999999998</c:v>
                </c:pt>
                <c:pt idx="87">
                  <c:v>35.701000000000001</c:v>
                </c:pt>
                <c:pt idx="88">
                  <c:v>34.674000000000007</c:v>
                </c:pt>
                <c:pt idx="89">
                  <c:v>33.388999999999996</c:v>
                </c:pt>
                <c:pt idx="90">
                  <c:v>32.105000000000011</c:v>
                </c:pt>
                <c:pt idx="91">
                  <c:v>30.044</c:v>
                </c:pt>
                <c:pt idx="92">
                  <c:v>30.044</c:v>
                </c:pt>
                <c:pt idx="93">
                  <c:v>30.044</c:v>
                </c:pt>
                <c:pt idx="94">
                  <c:v>30.044</c:v>
                </c:pt>
                <c:pt idx="95">
                  <c:v>30.044</c:v>
                </c:pt>
                <c:pt idx="96">
                  <c:v>30.044</c:v>
                </c:pt>
                <c:pt idx="97">
                  <c:v>30.044</c:v>
                </c:pt>
                <c:pt idx="98">
                  <c:v>29.658999999999999</c:v>
                </c:pt>
                <c:pt idx="99">
                  <c:v>28.033999999999999</c:v>
                </c:pt>
                <c:pt idx="100">
                  <c:v>27.221</c:v>
                </c:pt>
                <c:pt idx="101">
                  <c:v>25.596</c:v>
                </c:pt>
                <c:pt idx="102">
                  <c:v>23.158000000000001</c:v>
                </c:pt>
                <c:pt idx="103">
                  <c:v>23.158000000000001</c:v>
                </c:pt>
                <c:pt idx="104">
                  <c:v>23.158000000000001</c:v>
                </c:pt>
                <c:pt idx="105">
                  <c:v>23.158000000000001</c:v>
                </c:pt>
                <c:pt idx="106">
                  <c:v>23.158000000000001</c:v>
                </c:pt>
                <c:pt idx="107">
                  <c:v>23.158000000000001</c:v>
                </c:pt>
                <c:pt idx="108">
                  <c:v>23.158000000000001</c:v>
                </c:pt>
                <c:pt idx="109">
                  <c:v>23.158000000000001</c:v>
                </c:pt>
                <c:pt idx="110">
                  <c:v>23.158000000000001</c:v>
                </c:pt>
                <c:pt idx="111">
                  <c:v>23.158000000000001</c:v>
                </c:pt>
                <c:pt idx="112">
                  <c:v>22.564</c:v>
                </c:pt>
                <c:pt idx="113">
                  <c:v>21.36</c:v>
                </c:pt>
                <c:pt idx="114">
                  <c:v>20.75</c:v>
                </c:pt>
                <c:pt idx="115">
                  <c:v>20.102</c:v>
                </c:pt>
                <c:pt idx="116">
                  <c:v>20.102</c:v>
                </c:pt>
                <c:pt idx="117">
                  <c:v>19.431999999999999</c:v>
                </c:pt>
                <c:pt idx="118">
                  <c:v>19.431999999999999</c:v>
                </c:pt>
                <c:pt idx="119">
                  <c:v>19.431999999999999</c:v>
                </c:pt>
                <c:pt idx="120">
                  <c:v>19.431999999999999</c:v>
                </c:pt>
              </c:numCache>
            </c:numRef>
          </c:yVal>
        </c:ser>
        <c:ser>
          <c:idx val="4"/>
          <c:order val="4"/>
          <c:tx>
            <c:strRef>
              <c:f>Sheet1!$F$1</c:f>
              <c:strCache>
                <c:ptCount val="1"/>
                <c:pt idx="0">
                  <c:v>&gt;65 (N = 1,370)</c:v>
                </c:pt>
              </c:strCache>
            </c:strRef>
          </c:tx>
          <c:spPr>
            <a:ln w="41275">
              <a:solidFill>
                <a:srgbClr val="00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0.33330000000000443</c:v>
                </c:pt>
                <c:pt idx="5">
                  <c:v>0.41670000000000001</c:v>
                </c:pt>
                <c:pt idx="6">
                  <c:v>0.5</c:v>
                </c:pt>
                <c:pt idx="7">
                  <c:v>0.58329999999999949</c:v>
                </c:pt>
                <c:pt idx="8">
                  <c:v>0.66670000000000751</c:v>
                </c:pt>
                <c:pt idx="9">
                  <c:v>0.75000000000000511</c:v>
                </c:pt>
                <c:pt idx="10">
                  <c:v>0.83330000000000004</c:v>
                </c:pt>
                <c:pt idx="11">
                  <c:v>0.91670000000000063</c:v>
                </c:pt>
                <c:pt idx="12">
                  <c:v>1</c:v>
                </c:pt>
                <c:pt idx="13">
                  <c:v>1.0832999999999899</c:v>
                </c:pt>
                <c:pt idx="14">
                  <c:v>1.1667000000000001</c:v>
                </c:pt>
                <c:pt idx="15">
                  <c:v>1.25</c:v>
                </c:pt>
                <c:pt idx="16">
                  <c:v>1.3332999999999899</c:v>
                </c:pt>
                <c:pt idx="17">
                  <c:v>1.4166999999999874</c:v>
                </c:pt>
                <c:pt idx="18">
                  <c:v>1.5</c:v>
                </c:pt>
                <c:pt idx="19">
                  <c:v>1.5832999999999899</c:v>
                </c:pt>
                <c:pt idx="20">
                  <c:v>1.6667000000000001</c:v>
                </c:pt>
                <c:pt idx="21">
                  <c:v>1.75</c:v>
                </c:pt>
                <c:pt idx="22">
                  <c:v>1.8332999999999899</c:v>
                </c:pt>
                <c:pt idx="23">
                  <c:v>1.9167000000000001</c:v>
                </c:pt>
                <c:pt idx="24">
                  <c:v>2</c:v>
                </c:pt>
                <c:pt idx="25">
                  <c:v>2.0832999999999999</c:v>
                </c:pt>
                <c:pt idx="26">
                  <c:v>2.1667000000000001</c:v>
                </c:pt>
                <c:pt idx="27">
                  <c:v>2.25</c:v>
                </c:pt>
                <c:pt idx="28">
                  <c:v>2.3332999999999977</c:v>
                </c:pt>
                <c:pt idx="29">
                  <c:v>2.416699999999973</c:v>
                </c:pt>
                <c:pt idx="30">
                  <c:v>2.5</c:v>
                </c:pt>
                <c:pt idx="31">
                  <c:v>2.5832999999999999</c:v>
                </c:pt>
                <c:pt idx="32">
                  <c:v>2.6667000000000001</c:v>
                </c:pt>
                <c:pt idx="33">
                  <c:v>2.75</c:v>
                </c:pt>
                <c:pt idx="34">
                  <c:v>2.8332999999999977</c:v>
                </c:pt>
                <c:pt idx="35">
                  <c:v>2.916699999999973</c:v>
                </c:pt>
                <c:pt idx="36">
                  <c:v>3</c:v>
                </c:pt>
                <c:pt idx="37">
                  <c:v>3.0832999999999999</c:v>
                </c:pt>
                <c:pt idx="38">
                  <c:v>3.1667000000000001</c:v>
                </c:pt>
                <c:pt idx="39">
                  <c:v>3.25</c:v>
                </c:pt>
                <c:pt idx="40">
                  <c:v>3.3332999999999977</c:v>
                </c:pt>
                <c:pt idx="41">
                  <c:v>3.416699999999973</c:v>
                </c:pt>
                <c:pt idx="42">
                  <c:v>3.5</c:v>
                </c:pt>
                <c:pt idx="43">
                  <c:v>3.5832999999999999</c:v>
                </c:pt>
                <c:pt idx="44">
                  <c:v>3.6667000000000001</c:v>
                </c:pt>
                <c:pt idx="45">
                  <c:v>3.75</c:v>
                </c:pt>
                <c:pt idx="46">
                  <c:v>3.8332999999999977</c:v>
                </c:pt>
                <c:pt idx="47">
                  <c:v>3.916699999999973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Sheet1!$F$2:$F$122</c:f>
              <c:numCache>
                <c:formatCode>General</c:formatCode>
                <c:ptCount val="121"/>
                <c:pt idx="0">
                  <c:v>100</c:v>
                </c:pt>
                <c:pt idx="1">
                  <c:v>99.927000000000007</c:v>
                </c:pt>
                <c:pt idx="2">
                  <c:v>99.708000000000013</c:v>
                </c:pt>
                <c:pt idx="3">
                  <c:v>99.634999999999991</c:v>
                </c:pt>
                <c:pt idx="4">
                  <c:v>99.195999999999998</c:v>
                </c:pt>
                <c:pt idx="5">
                  <c:v>98.972999999999999</c:v>
                </c:pt>
                <c:pt idx="6">
                  <c:v>96.184999999999988</c:v>
                </c:pt>
                <c:pt idx="7">
                  <c:v>92.613</c:v>
                </c:pt>
                <c:pt idx="8">
                  <c:v>92.304999999999993</c:v>
                </c:pt>
                <c:pt idx="9">
                  <c:v>92.227000000000004</c:v>
                </c:pt>
                <c:pt idx="10">
                  <c:v>92.227000000000004</c:v>
                </c:pt>
                <c:pt idx="11">
                  <c:v>92.227000000000004</c:v>
                </c:pt>
                <c:pt idx="12">
                  <c:v>92.227000000000004</c:v>
                </c:pt>
                <c:pt idx="13">
                  <c:v>92.227000000000004</c:v>
                </c:pt>
                <c:pt idx="14">
                  <c:v>92.227000000000004</c:v>
                </c:pt>
                <c:pt idx="15">
                  <c:v>91.990000000000023</c:v>
                </c:pt>
                <c:pt idx="16">
                  <c:v>90.912999999999997</c:v>
                </c:pt>
                <c:pt idx="17">
                  <c:v>89.346000000000004</c:v>
                </c:pt>
                <c:pt idx="18">
                  <c:v>83.912999999999997</c:v>
                </c:pt>
                <c:pt idx="19">
                  <c:v>79.527999999999992</c:v>
                </c:pt>
                <c:pt idx="20">
                  <c:v>78.539000000000001</c:v>
                </c:pt>
                <c:pt idx="21">
                  <c:v>78.287999999999997</c:v>
                </c:pt>
                <c:pt idx="22">
                  <c:v>78.16</c:v>
                </c:pt>
                <c:pt idx="23">
                  <c:v>78.16</c:v>
                </c:pt>
                <c:pt idx="24">
                  <c:v>78.16</c:v>
                </c:pt>
                <c:pt idx="25">
                  <c:v>78.16</c:v>
                </c:pt>
                <c:pt idx="26">
                  <c:v>78.16</c:v>
                </c:pt>
                <c:pt idx="27">
                  <c:v>77.97</c:v>
                </c:pt>
                <c:pt idx="28">
                  <c:v>76.824999999999989</c:v>
                </c:pt>
                <c:pt idx="29">
                  <c:v>75.669999999999987</c:v>
                </c:pt>
                <c:pt idx="30">
                  <c:v>72.203999999999994</c:v>
                </c:pt>
                <c:pt idx="31">
                  <c:v>68.326999999999998</c:v>
                </c:pt>
                <c:pt idx="32">
                  <c:v>67.933999999999997</c:v>
                </c:pt>
                <c:pt idx="33">
                  <c:v>67.73</c:v>
                </c:pt>
                <c:pt idx="34">
                  <c:v>67.73</c:v>
                </c:pt>
                <c:pt idx="35">
                  <c:v>67.73</c:v>
                </c:pt>
                <c:pt idx="36">
                  <c:v>67.73</c:v>
                </c:pt>
                <c:pt idx="37">
                  <c:v>67.441000000000713</c:v>
                </c:pt>
                <c:pt idx="38">
                  <c:v>67.441000000000713</c:v>
                </c:pt>
                <c:pt idx="39">
                  <c:v>66.813000000000002</c:v>
                </c:pt>
                <c:pt idx="40">
                  <c:v>66.498000000000005</c:v>
                </c:pt>
                <c:pt idx="41">
                  <c:v>64.912999999999997</c:v>
                </c:pt>
                <c:pt idx="42">
                  <c:v>62.368000000000002</c:v>
                </c:pt>
                <c:pt idx="43">
                  <c:v>60.119</c:v>
                </c:pt>
                <c:pt idx="44">
                  <c:v>59.788000000000011</c:v>
                </c:pt>
                <c:pt idx="45">
                  <c:v>59.455999999999996</c:v>
                </c:pt>
                <c:pt idx="46">
                  <c:v>59.455999999999996</c:v>
                </c:pt>
                <c:pt idx="47">
                  <c:v>59.455999999999996</c:v>
                </c:pt>
                <c:pt idx="48">
                  <c:v>59.455999999999996</c:v>
                </c:pt>
                <c:pt idx="49">
                  <c:v>59.455999999999996</c:v>
                </c:pt>
                <c:pt idx="50">
                  <c:v>59.455999999999996</c:v>
                </c:pt>
                <c:pt idx="51">
                  <c:v>58.969000000000001</c:v>
                </c:pt>
                <c:pt idx="52">
                  <c:v>58.473000000000006</c:v>
                </c:pt>
                <c:pt idx="53">
                  <c:v>56.481999999999999</c:v>
                </c:pt>
                <c:pt idx="54">
                  <c:v>52.983999999999995</c:v>
                </c:pt>
                <c:pt idx="55">
                  <c:v>50.936</c:v>
                </c:pt>
                <c:pt idx="56">
                  <c:v>50.936</c:v>
                </c:pt>
                <c:pt idx="57">
                  <c:v>50.936</c:v>
                </c:pt>
                <c:pt idx="58">
                  <c:v>50.936</c:v>
                </c:pt>
                <c:pt idx="59">
                  <c:v>50.936</c:v>
                </c:pt>
                <c:pt idx="60">
                  <c:v>50.936</c:v>
                </c:pt>
                <c:pt idx="61">
                  <c:v>50.936</c:v>
                </c:pt>
                <c:pt idx="62">
                  <c:v>50.127000000000002</c:v>
                </c:pt>
                <c:pt idx="63">
                  <c:v>50.127000000000002</c:v>
                </c:pt>
                <c:pt idx="64">
                  <c:v>50.127000000000002</c:v>
                </c:pt>
                <c:pt idx="65">
                  <c:v>46.609000000000002</c:v>
                </c:pt>
                <c:pt idx="66">
                  <c:v>45.730000000000011</c:v>
                </c:pt>
                <c:pt idx="67">
                  <c:v>43.971000000000004</c:v>
                </c:pt>
                <c:pt idx="68">
                  <c:v>43.971000000000004</c:v>
                </c:pt>
                <c:pt idx="69">
                  <c:v>42.139000000000003</c:v>
                </c:pt>
                <c:pt idx="70">
                  <c:v>42.139000000000003</c:v>
                </c:pt>
                <c:pt idx="71">
                  <c:v>42.139000000000003</c:v>
                </c:pt>
                <c:pt idx="72">
                  <c:v>42.139000000000003</c:v>
                </c:pt>
                <c:pt idx="73">
                  <c:v>42.139000000000003</c:v>
                </c:pt>
                <c:pt idx="74">
                  <c:v>42.139000000000003</c:v>
                </c:pt>
                <c:pt idx="75">
                  <c:v>40.78</c:v>
                </c:pt>
                <c:pt idx="76">
                  <c:v>40.78</c:v>
                </c:pt>
                <c:pt idx="77">
                  <c:v>36.702000000000012</c:v>
                </c:pt>
                <c:pt idx="78">
                  <c:v>36.702000000000012</c:v>
                </c:pt>
                <c:pt idx="79">
                  <c:v>35.341999999999999</c:v>
                </c:pt>
                <c:pt idx="80">
                  <c:v>35.341999999999999</c:v>
                </c:pt>
                <c:pt idx="81">
                  <c:v>35.341999999999999</c:v>
                </c:pt>
                <c:pt idx="82">
                  <c:v>35.341999999999999</c:v>
                </c:pt>
                <c:pt idx="83">
                  <c:v>35.341999999999999</c:v>
                </c:pt>
                <c:pt idx="84">
                  <c:v>35.341999999999999</c:v>
                </c:pt>
                <c:pt idx="85">
                  <c:v>35.341999999999999</c:v>
                </c:pt>
                <c:pt idx="86">
                  <c:v>33.481999999999999</c:v>
                </c:pt>
                <c:pt idx="87">
                  <c:v>33.481999999999999</c:v>
                </c:pt>
                <c:pt idx="88">
                  <c:v>33.481999999999999</c:v>
                </c:pt>
                <c:pt idx="89">
                  <c:v>31.622</c:v>
                </c:pt>
                <c:pt idx="90">
                  <c:v>31.622</c:v>
                </c:pt>
                <c:pt idx="91">
                  <c:v>31.622</c:v>
                </c:pt>
                <c:pt idx="92">
                  <c:v>31.622</c:v>
                </c:pt>
                <c:pt idx="93">
                  <c:v>31.622</c:v>
                </c:pt>
                <c:pt idx="94">
                  <c:v>31.622</c:v>
                </c:pt>
                <c:pt idx="95">
                  <c:v>31.622</c:v>
                </c:pt>
                <c:pt idx="96">
                  <c:v>31.622</c:v>
                </c:pt>
              </c:numCache>
            </c:numRef>
          </c:yVal>
        </c:ser>
        <c:axId val="200261632"/>
        <c:axId val="200263552"/>
      </c:scatterChart>
      <c:valAx>
        <c:axId val="200261632"/>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00263552"/>
        <c:crosses val="autoZero"/>
        <c:crossBetween val="midCat"/>
        <c:majorUnit val="1"/>
      </c:valAx>
      <c:valAx>
        <c:axId val="20026355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0026163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12303091538336468"/>
          <c:y val="0.581012403691474"/>
          <c:w val="0.52965345039835121"/>
          <c:h val="0.1892959952586572"/>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249030265022699"/>
          <c:y val="9.9068026332774228E-2"/>
          <c:w val="0.85099319443476662"/>
          <c:h val="0.74202037245345298"/>
        </c:manualLayout>
      </c:layout>
      <c:barChart>
        <c:barDir val="col"/>
        <c:grouping val="percentStacked"/>
        <c:ser>
          <c:idx val="0"/>
          <c:order val="0"/>
          <c:tx>
            <c:strRef>
              <c:f>Sheet1!$B$1</c:f>
              <c:strCache>
                <c:ptCount val="1"/>
                <c:pt idx="0">
                  <c:v>Bilateral/Double Lung Transplant</c:v>
                </c:pt>
              </c:strCache>
            </c:strRef>
          </c:tx>
          <c:spPr>
            <a:gradFill flip="none" rotWithShape="1">
              <a:gsLst>
                <a:gs pos="0">
                  <a:srgbClr val="3366FF"/>
                </a:gs>
                <a:gs pos="50000">
                  <a:srgbClr val="6699FF"/>
                </a:gs>
                <a:gs pos="100000">
                  <a:srgbClr val="3366FF"/>
                </a:gs>
              </a:gsLst>
              <a:lin ang="10800000" scaled="1"/>
              <a:tileRect/>
            </a:gradFill>
            <a:ln>
              <a:solidFill>
                <a:schemeClr val="bg2"/>
              </a:solidFill>
            </a:ln>
          </c:spPr>
          <c:cat>
            <c:numRef>
              <c:f>Sheet1!$A$2:$A$64</c:f>
              <c:numCache>
                <c:formatCode>General</c:formatCode>
                <c:ptCount val="6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numCache>
            </c:numRef>
          </c:cat>
          <c:val>
            <c:numRef>
              <c:f>Sheet1!$B$2:$B$64</c:f>
              <c:numCache>
                <c:formatCode>General</c:formatCode>
                <c:ptCount val="63"/>
                <c:pt idx="0">
                  <c:v>46.428600000000003</c:v>
                </c:pt>
                <c:pt idx="1">
                  <c:v>48.227000000000011</c:v>
                </c:pt>
                <c:pt idx="2">
                  <c:v>46.610200000000006</c:v>
                </c:pt>
                <c:pt idx="3">
                  <c:v>57.857099999999996</c:v>
                </c:pt>
                <c:pt idx="4">
                  <c:v>59.859200000000001</c:v>
                </c:pt>
                <c:pt idx="5">
                  <c:v>56.329100000000011</c:v>
                </c:pt>
                <c:pt idx="6">
                  <c:v>65.151499999999999</c:v>
                </c:pt>
                <c:pt idx="7">
                  <c:v>73.912999999999997</c:v>
                </c:pt>
                <c:pt idx="8">
                  <c:v>77.966099999999997</c:v>
                </c:pt>
                <c:pt idx="9">
                  <c:v>72.807000000000002</c:v>
                </c:pt>
                <c:pt idx="10">
                  <c:v>83.636399999999981</c:v>
                </c:pt>
                <c:pt idx="11">
                  <c:v>80.197999999999993</c:v>
                </c:pt>
                <c:pt idx="12">
                  <c:v>86.407799999999995</c:v>
                </c:pt>
                <c:pt idx="13">
                  <c:v>86.206900000000005</c:v>
                </c:pt>
                <c:pt idx="14">
                  <c:v>87.096800000000002</c:v>
                </c:pt>
                <c:pt idx="15">
                  <c:v>0</c:v>
                </c:pt>
                <c:pt idx="16">
                  <c:v>27.47469999999981</c:v>
                </c:pt>
                <c:pt idx="17">
                  <c:v>30.241199999999989</c:v>
                </c:pt>
                <c:pt idx="18">
                  <c:v>27.966099999999766</c:v>
                </c:pt>
                <c:pt idx="19">
                  <c:v>29.283499999999734</c:v>
                </c:pt>
                <c:pt idx="20">
                  <c:v>30.163399999999989</c:v>
                </c:pt>
                <c:pt idx="21">
                  <c:v>38.904499999999999</c:v>
                </c:pt>
                <c:pt idx="22">
                  <c:v>43.197800000000001</c:v>
                </c:pt>
                <c:pt idx="23">
                  <c:v>45.844899999999996</c:v>
                </c:pt>
                <c:pt idx="24">
                  <c:v>49.428200000000011</c:v>
                </c:pt>
                <c:pt idx="25">
                  <c:v>58.265900000000379</c:v>
                </c:pt>
                <c:pt idx="26">
                  <c:v>63.773100000000063</c:v>
                </c:pt>
                <c:pt idx="27">
                  <c:v>65.632199999999983</c:v>
                </c:pt>
                <c:pt idx="28">
                  <c:v>66.448099999999997</c:v>
                </c:pt>
                <c:pt idx="29">
                  <c:v>70.432900000000004</c:v>
                </c:pt>
                <c:pt idx="30">
                  <c:v>72.770899999999983</c:v>
                </c:pt>
                <c:pt idx="31">
                  <c:v>0</c:v>
                </c:pt>
                <c:pt idx="32">
                  <c:v>21.461200000000002</c:v>
                </c:pt>
                <c:pt idx="33">
                  <c:v>19.1235</c:v>
                </c:pt>
                <c:pt idx="34">
                  <c:v>23.346299999999989</c:v>
                </c:pt>
                <c:pt idx="35">
                  <c:v>30.7393</c:v>
                </c:pt>
                <c:pt idx="36">
                  <c:v>31.205699999999741</c:v>
                </c:pt>
                <c:pt idx="37">
                  <c:v>35.029900000000012</c:v>
                </c:pt>
                <c:pt idx="38">
                  <c:v>41.333300000000001</c:v>
                </c:pt>
                <c:pt idx="39">
                  <c:v>44.136500000000012</c:v>
                </c:pt>
                <c:pt idx="40">
                  <c:v>45.896100000000011</c:v>
                </c:pt>
                <c:pt idx="41">
                  <c:v>46.717600000000004</c:v>
                </c:pt>
                <c:pt idx="42">
                  <c:v>48.886000000000003</c:v>
                </c:pt>
                <c:pt idx="43">
                  <c:v>51.189</c:v>
                </c:pt>
                <c:pt idx="44">
                  <c:v>50.793700000000356</c:v>
                </c:pt>
                <c:pt idx="45">
                  <c:v>55.268800000000013</c:v>
                </c:pt>
                <c:pt idx="46">
                  <c:v>53.458500000000001</c:v>
                </c:pt>
                <c:pt idx="47">
                  <c:v>0</c:v>
                </c:pt>
                <c:pt idx="48">
                  <c:v>90.322999999999979</c:v>
                </c:pt>
                <c:pt idx="49">
                  <c:v>87.037000000000006</c:v>
                </c:pt>
                <c:pt idx="50">
                  <c:v>86.441000000000727</c:v>
                </c:pt>
                <c:pt idx="51">
                  <c:v>92.982000000000014</c:v>
                </c:pt>
                <c:pt idx="52">
                  <c:v>90</c:v>
                </c:pt>
                <c:pt idx="53">
                  <c:v>88.06</c:v>
                </c:pt>
                <c:pt idx="54">
                  <c:v>95.587999999999994</c:v>
                </c:pt>
                <c:pt idx="55">
                  <c:v>94.545000000000002</c:v>
                </c:pt>
                <c:pt idx="56">
                  <c:v>92.647000000000006</c:v>
                </c:pt>
                <c:pt idx="57">
                  <c:v>100</c:v>
                </c:pt>
                <c:pt idx="58">
                  <c:v>94.736999999999995</c:v>
                </c:pt>
                <c:pt idx="59">
                  <c:v>93.938999999999993</c:v>
                </c:pt>
                <c:pt idx="60">
                  <c:v>98.63</c:v>
                </c:pt>
                <c:pt idx="61">
                  <c:v>95.651999999999987</c:v>
                </c:pt>
                <c:pt idx="62">
                  <c:v>96.842000000000013</c:v>
                </c:pt>
              </c:numCache>
            </c:numRef>
          </c:val>
        </c:ser>
        <c:ser>
          <c:idx val="1"/>
          <c:order val="1"/>
          <c:tx>
            <c:strRef>
              <c:f>Sheet1!$C$1</c:f>
              <c:strCache>
                <c:ptCount val="1"/>
                <c:pt idx="0">
                  <c:v>Single Lung Transplant</c:v>
                </c:pt>
              </c:strCache>
            </c:strRef>
          </c:tx>
          <c:spPr>
            <a:gradFill>
              <a:gsLst>
                <a:gs pos="0">
                  <a:srgbClr val="C00000"/>
                </a:gs>
                <a:gs pos="50000">
                  <a:srgbClr val="FF0000"/>
                </a:gs>
                <a:gs pos="100000">
                  <a:srgbClr val="C00000"/>
                </a:gs>
              </a:gsLst>
              <a:lin ang="10800000" scaled="1"/>
            </a:gradFill>
            <a:ln>
              <a:solidFill>
                <a:srgbClr val="000000"/>
              </a:solidFill>
            </a:ln>
          </c:spPr>
          <c:cat>
            <c:numRef>
              <c:f>Sheet1!$A$2:$A$64</c:f>
              <c:numCache>
                <c:formatCode>General</c:formatCode>
                <c:ptCount val="6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numCache>
            </c:numRef>
          </c:cat>
          <c:val>
            <c:numRef>
              <c:f>Sheet1!$C$2:$C$64</c:f>
              <c:numCache>
                <c:formatCode>General</c:formatCode>
                <c:ptCount val="63"/>
                <c:pt idx="0">
                  <c:v>53.571400000000004</c:v>
                </c:pt>
                <c:pt idx="1">
                  <c:v>51.773000000000003</c:v>
                </c:pt>
                <c:pt idx="2">
                  <c:v>53.389800000000001</c:v>
                </c:pt>
                <c:pt idx="3">
                  <c:v>42.142900000000012</c:v>
                </c:pt>
                <c:pt idx="4">
                  <c:v>40.140800000000006</c:v>
                </c:pt>
                <c:pt idx="5">
                  <c:v>43.670900000000003</c:v>
                </c:pt>
                <c:pt idx="6">
                  <c:v>34.848500000000001</c:v>
                </c:pt>
                <c:pt idx="7">
                  <c:v>26.087</c:v>
                </c:pt>
                <c:pt idx="8">
                  <c:v>22.033899999999999</c:v>
                </c:pt>
                <c:pt idx="9">
                  <c:v>27.193000000000001</c:v>
                </c:pt>
                <c:pt idx="10">
                  <c:v>16.363600000000002</c:v>
                </c:pt>
                <c:pt idx="11">
                  <c:v>19.802</c:v>
                </c:pt>
                <c:pt idx="12">
                  <c:v>13.5922</c:v>
                </c:pt>
                <c:pt idx="13">
                  <c:v>13.793100000000001</c:v>
                </c:pt>
                <c:pt idx="14">
                  <c:v>12.9032</c:v>
                </c:pt>
                <c:pt idx="15">
                  <c:v>0</c:v>
                </c:pt>
                <c:pt idx="16">
                  <c:v>72.525299999999987</c:v>
                </c:pt>
                <c:pt idx="17">
                  <c:v>69.758799999999979</c:v>
                </c:pt>
                <c:pt idx="18">
                  <c:v>72.033900000000003</c:v>
                </c:pt>
                <c:pt idx="19">
                  <c:v>70.716499999999996</c:v>
                </c:pt>
                <c:pt idx="20">
                  <c:v>69.836600000000004</c:v>
                </c:pt>
                <c:pt idx="21">
                  <c:v>61.095500000000357</c:v>
                </c:pt>
                <c:pt idx="22">
                  <c:v>56.802200000000006</c:v>
                </c:pt>
                <c:pt idx="23">
                  <c:v>54.155100000000012</c:v>
                </c:pt>
                <c:pt idx="24">
                  <c:v>50.571800000000003</c:v>
                </c:pt>
                <c:pt idx="25">
                  <c:v>41.734100000000012</c:v>
                </c:pt>
                <c:pt idx="26">
                  <c:v>36.226900000000263</c:v>
                </c:pt>
                <c:pt idx="27">
                  <c:v>34.367800000000003</c:v>
                </c:pt>
                <c:pt idx="28">
                  <c:v>33.551899999999996</c:v>
                </c:pt>
                <c:pt idx="29">
                  <c:v>29.5671</c:v>
                </c:pt>
                <c:pt idx="30">
                  <c:v>27.229099999999889</c:v>
                </c:pt>
                <c:pt idx="31">
                  <c:v>0</c:v>
                </c:pt>
                <c:pt idx="32">
                  <c:v>78.538799999999981</c:v>
                </c:pt>
                <c:pt idx="33">
                  <c:v>80.876499999999979</c:v>
                </c:pt>
                <c:pt idx="34">
                  <c:v>76.653699999999986</c:v>
                </c:pt>
                <c:pt idx="35">
                  <c:v>69.2607</c:v>
                </c:pt>
                <c:pt idx="36">
                  <c:v>68.794300000000007</c:v>
                </c:pt>
                <c:pt idx="37">
                  <c:v>64.970100000000002</c:v>
                </c:pt>
                <c:pt idx="38">
                  <c:v>58.666700000000013</c:v>
                </c:pt>
                <c:pt idx="39">
                  <c:v>55.863500000000002</c:v>
                </c:pt>
                <c:pt idx="40">
                  <c:v>54.103900000000003</c:v>
                </c:pt>
                <c:pt idx="41">
                  <c:v>53.282400000000003</c:v>
                </c:pt>
                <c:pt idx="42">
                  <c:v>51.114000000000004</c:v>
                </c:pt>
                <c:pt idx="43">
                  <c:v>48.810999999999993</c:v>
                </c:pt>
                <c:pt idx="44">
                  <c:v>49.206300000000013</c:v>
                </c:pt>
                <c:pt idx="45">
                  <c:v>44.731200000000001</c:v>
                </c:pt>
                <c:pt idx="46">
                  <c:v>46.541499999999999</c:v>
                </c:pt>
                <c:pt idx="47">
                  <c:v>0</c:v>
                </c:pt>
                <c:pt idx="48">
                  <c:v>9.6774000000000004</c:v>
                </c:pt>
                <c:pt idx="49">
                  <c:v>12.963000000000006</c:v>
                </c:pt>
                <c:pt idx="50">
                  <c:v>13.5593</c:v>
                </c:pt>
                <c:pt idx="51">
                  <c:v>7.0174999999999965</c:v>
                </c:pt>
                <c:pt idx="52">
                  <c:v>10</c:v>
                </c:pt>
                <c:pt idx="53">
                  <c:v>11.940300000000001</c:v>
                </c:pt>
                <c:pt idx="54">
                  <c:v>4.4118000000000004</c:v>
                </c:pt>
                <c:pt idx="55">
                  <c:v>5.4544999999999995</c:v>
                </c:pt>
                <c:pt idx="56">
                  <c:v>7.3528999999999956</c:v>
                </c:pt>
                <c:pt idx="57">
                  <c:v>0</c:v>
                </c:pt>
                <c:pt idx="58">
                  <c:v>5.2632000000000003</c:v>
                </c:pt>
                <c:pt idx="59">
                  <c:v>6.0606</c:v>
                </c:pt>
                <c:pt idx="60">
                  <c:v>1.3698999999999879</c:v>
                </c:pt>
                <c:pt idx="61">
                  <c:v>4.3477999999999986</c:v>
                </c:pt>
                <c:pt idx="62">
                  <c:v>3.1579000000000002</c:v>
                </c:pt>
              </c:numCache>
            </c:numRef>
          </c:val>
        </c:ser>
        <c:gapWidth val="0"/>
        <c:overlap val="100"/>
        <c:axId val="133335296"/>
        <c:axId val="164499456"/>
      </c:barChart>
      <c:catAx>
        <c:axId val="133335296"/>
        <c:scaling>
          <c:orientation val="minMax"/>
        </c:scaling>
        <c:axPos val="b"/>
        <c:numFmt formatCode="General" sourceLinked="1"/>
        <c:tickLblPos val="nextTo"/>
        <c:txPr>
          <a:bodyPr rot="-5400000" vert="horz"/>
          <a:lstStyle/>
          <a:p>
            <a:pPr>
              <a:defRPr sz="1000" b="1"/>
            </a:pPr>
            <a:endParaRPr lang="en-US"/>
          </a:p>
        </c:txPr>
        <c:crossAx val="164499456"/>
        <c:crosses val="autoZero"/>
        <c:auto val="1"/>
        <c:lblAlgn val="ctr"/>
        <c:lblOffset val="100"/>
        <c:tickLblSkip val="2"/>
      </c:catAx>
      <c:valAx>
        <c:axId val="164499456"/>
        <c:scaling>
          <c:orientation val="minMax"/>
        </c:scaling>
        <c:axPos val="l"/>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n-US"/>
          </a:p>
        </c:txPr>
        <c:crossAx val="133335296"/>
        <c:crosses val="autoZero"/>
        <c:crossBetween val="between"/>
      </c:valAx>
      <c:spPr>
        <a:solidFill>
          <a:srgbClr val="000000"/>
        </a:solidFill>
        <a:ln>
          <a:solidFill>
            <a:srgbClr val="FFFFFF"/>
          </a:solidFill>
        </a:ln>
      </c:spPr>
    </c:plotArea>
    <c:legend>
      <c:legendPos val="t"/>
      <c:layout>
        <c:manualLayout>
          <c:xMode val="edge"/>
          <c:yMode val="edge"/>
          <c:x val="0.17461094464961788"/>
          <c:y val="1.6393442622950821E-2"/>
          <c:w val="0.76287238984507466"/>
          <c:h val="6.1727550449636834E-2"/>
        </c:manualLayou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userShapes r:id="rId2"/>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581"/>
          <c:h val="0.77074260114040583"/>
        </c:manualLayout>
      </c:layout>
      <c:scatterChart>
        <c:scatterStyle val="lineMarker"/>
        <c:ser>
          <c:idx val="0"/>
          <c:order val="0"/>
          <c:tx>
            <c:strRef>
              <c:f>Sheet1!$B$1</c:f>
              <c:strCache>
                <c:ptCount val="1"/>
                <c:pt idx="0">
                  <c:v>Alpha-1 (N=918)</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0.33330000000000443</c:v>
                </c:pt>
                <c:pt idx="5">
                  <c:v>0.41670000000000001</c:v>
                </c:pt>
                <c:pt idx="6">
                  <c:v>0.5</c:v>
                </c:pt>
                <c:pt idx="7">
                  <c:v>0.58329999999999949</c:v>
                </c:pt>
                <c:pt idx="8">
                  <c:v>0.66670000000000751</c:v>
                </c:pt>
                <c:pt idx="9">
                  <c:v>0.75000000000000511</c:v>
                </c:pt>
                <c:pt idx="10">
                  <c:v>0.83330000000000004</c:v>
                </c:pt>
                <c:pt idx="11">
                  <c:v>0.91670000000000063</c:v>
                </c:pt>
                <c:pt idx="12">
                  <c:v>1</c:v>
                </c:pt>
                <c:pt idx="13">
                  <c:v>1.0832999999999899</c:v>
                </c:pt>
                <c:pt idx="14">
                  <c:v>1.1667000000000001</c:v>
                </c:pt>
                <c:pt idx="15">
                  <c:v>1.25</c:v>
                </c:pt>
                <c:pt idx="16">
                  <c:v>1.3332999999999899</c:v>
                </c:pt>
                <c:pt idx="17">
                  <c:v>1.4166999999999874</c:v>
                </c:pt>
                <c:pt idx="18">
                  <c:v>1.5</c:v>
                </c:pt>
                <c:pt idx="19">
                  <c:v>1.5832999999999899</c:v>
                </c:pt>
                <c:pt idx="20">
                  <c:v>1.6667000000000001</c:v>
                </c:pt>
                <c:pt idx="21">
                  <c:v>1.75</c:v>
                </c:pt>
                <c:pt idx="22">
                  <c:v>1.8332999999999899</c:v>
                </c:pt>
                <c:pt idx="23">
                  <c:v>1.9167000000000001</c:v>
                </c:pt>
                <c:pt idx="24">
                  <c:v>2</c:v>
                </c:pt>
                <c:pt idx="25">
                  <c:v>2.0832999999999999</c:v>
                </c:pt>
                <c:pt idx="26">
                  <c:v>2.1667000000000001</c:v>
                </c:pt>
                <c:pt idx="27">
                  <c:v>2.25</c:v>
                </c:pt>
                <c:pt idx="28">
                  <c:v>2.3332999999999977</c:v>
                </c:pt>
                <c:pt idx="29">
                  <c:v>2.416699999999973</c:v>
                </c:pt>
                <c:pt idx="30">
                  <c:v>2.5</c:v>
                </c:pt>
                <c:pt idx="31">
                  <c:v>2.5832999999999999</c:v>
                </c:pt>
                <c:pt idx="32">
                  <c:v>2.6667000000000001</c:v>
                </c:pt>
                <c:pt idx="33">
                  <c:v>2.75</c:v>
                </c:pt>
                <c:pt idx="34">
                  <c:v>2.8332999999999977</c:v>
                </c:pt>
                <c:pt idx="35">
                  <c:v>2.916699999999973</c:v>
                </c:pt>
                <c:pt idx="36">
                  <c:v>3</c:v>
                </c:pt>
                <c:pt idx="37">
                  <c:v>3.0832999999999999</c:v>
                </c:pt>
                <c:pt idx="38">
                  <c:v>3.1667000000000001</c:v>
                </c:pt>
                <c:pt idx="39">
                  <c:v>3.25</c:v>
                </c:pt>
                <c:pt idx="40">
                  <c:v>3.3332999999999977</c:v>
                </c:pt>
                <c:pt idx="41">
                  <c:v>3.416699999999973</c:v>
                </c:pt>
                <c:pt idx="42">
                  <c:v>3.5</c:v>
                </c:pt>
                <c:pt idx="43">
                  <c:v>3.5832999999999999</c:v>
                </c:pt>
                <c:pt idx="44">
                  <c:v>3.6667000000000001</c:v>
                </c:pt>
                <c:pt idx="45">
                  <c:v>3.75</c:v>
                </c:pt>
                <c:pt idx="46">
                  <c:v>3.8332999999999977</c:v>
                </c:pt>
                <c:pt idx="47">
                  <c:v>3.916699999999973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99.672999999999988</c:v>
                </c:pt>
                <c:pt idx="4">
                  <c:v>99.345000000000013</c:v>
                </c:pt>
                <c:pt idx="5">
                  <c:v>98.683999999999983</c:v>
                </c:pt>
                <c:pt idx="6">
                  <c:v>94.572999999999979</c:v>
                </c:pt>
                <c:pt idx="7">
                  <c:v>89.537999999999997</c:v>
                </c:pt>
                <c:pt idx="8">
                  <c:v>88.971999999999994</c:v>
                </c:pt>
                <c:pt idx="9">
                  <c:v>88.742999999999995</c:v>
                </c:pt>
                <c:pt idx="10">
                  <c:v>88.742999999999995</c:v>
                </c:pt>
                <c:pt idx="11">
                  <c:v>88.742999999999995</c:v>
                </c:pt>
                <c:pt idx="12">
                  <c:v>88.742999999999995</c:v>
                </c:pt>
                <c:pt idx="13">
                  <c:v>88.742999999999995</c:v>
                </c:pt>
                <c:pt idx="14">
                  <c:v>88.742999999999995</c:v>
                </c:pt>
                <c:pt idx="15">
                  <c:v>88.453999999999994</c:v>
                </c:pt>
                <c:pt idx="16">
                  <c:v>88.164000000000001</c:v>
                </c:pt>
                <c:pt idx="17">
                  <c:v>87.138999999999982</c:v>
                </c:pt>
                <c:pt idx="18">
                  <c:v>83.477999999999994</c:v>
                </c:pt>
                <c:pt idx="19">
                  <c:v>80.540000000000006</c:v>
                </c:pt>
                <c:pt idx="20">
                  <c:v>79.208000000000013</c:v>
                </c:pt>
                <c:pt idx="21">
                  <c:v>78.910000000000025</c:v>
                </c:pt>
                <c:pt idx="22">
                  <c:v>78.759</c:v>
                </c:pt>
                <c:pt idx="23">
                  <c:v>78.759</c:v>
                </c:pt>
                <c:pt idx="24">
                  <c:v>78.759</c:v>
                </c:pt>
                <c:pt idx="25">
                  <c:v>78.759</c:v>
                </c:pt>
                <c:pt idx="26">
                  <c:v>78.759</c:v>
                </c:pt>
                <c:pt idx="27">
                  <c:v>78.759</c:v>
                </c:pt>
                <c:pt idx="28">
                  <c:v>77.887</c:v>
                </c:pt>
                <c:pt idx="29">
                  <c:v>76.144999999999996</c:v>
                </c:pt>
                <c:pt idx="30">
                  <c:v>72.111999999999995</c:v>
                </c:pt>
                <c:pt idx="31">
                  <c:v>68.575999999999979</c:v>
                </c:pt>
                <c:pt idx="32">
                  <c:v>67.507000000000005</c:v>
                </c:pt>
                <c:pt idx="33">
                  <c:v>67.149999999999991</c:v>
                </c:pt>
                <c:pt idx="34">
                  <c:v>66.97</c:v>
                </c:pt>
                <c:pt idx="35">
                  <c:v>66.789000000000001</c:v>
                </c:pt>
                <c:pt idx="36">
                  <c:v>66.789000000000001</c:v>
                </c:pt>
                <c:pt idx="37">
                  <c:v>66.789000000000001</c:v>
                </c:pt>
                <c:pt idx="38">
                  <c:v>66.789000000000001</c:v>
                </c:pt>
                <c:pt idx="39">
                  <c:v>66.36</c:v>
                </c:pt>
                <c:pt idx="40">
                  <c:v>65.711000000000027</c:v>
                </c:pt>
                <c:pt idx="41">
                  <c:v>63.754000000000005</c:v>
                </c:pt>
                <c:pt idx="42">
                  <c:v>61.36</c:v>
                </c:pt>
                <c:pt idx="43">
                  <c:v>58.744</c:v>
                </c:pt>
                <c:pt idx="44">
                  <c:v>58.085000000000001</c:v>
                </c:pt>
                <c:pt idx="45">
                  <c:v>57.863</c:v>
                </c:pt>
                <c:pt idx="46">
                  <c:v>57.641000000000005</c:v>
                </c:pt>
                <c:pt idx="47">
                  <c:v>57.641000000000005</c:v>
                </c:pt>
                <c:pt idx="48">
                  <c:v>57.641000000000005</c:v>
                </c:pt>
                <c:pt idx="49">
                  <c:v>57.641000000000005</c:v>
                </c:pt>
                <c:pt idx="50">
                  <c:v>57.641000000000005</c:v>
                </c:pt>
                <c:pt idx="51">
                  <c:v>57.641000000000005</c:v>
                </c:pt>
                <c:pt idx="52">
                  <c:v>56.867000000000004</c:v>
                </c:pt>
                <c:pt idx="53">
                  <c:v>56.091000000000001</c:v>
                </c:pt>
                <c:pt idx="54">
                  <c:v>54.282000000000011</c:v>
                </c:pt>
                <c:pt idx="55">
                  <c:v>52.986000000000004</c:v>
                </c:pt>
                <c:pt idx="56">
                  <c:v>51.935000000000002</c:v>
                </c:pt>
                <c:pt idx="57">
                  <c:v>51.935000000000002</c:v>
                </c:pt>
                <c:pt idx="58">
                  <c:v>51.665000000000013</c:v>
                </c:pt>
                <c:pt idx="59">
                  <c:v>51.665000000000013</c:v>
                </c:pt>
                <c:pt idx="60">
                  <c:v>51.665000000000013</c:v>
                </c:pt>
                <c:pt idx="61">
                  <c:v>51.665000000000013</c:v>
                </c:pt>
                <c:pt idx="62">
                  <c:v>51.665000000000013</c:v>
                </c:pt>
                <c:pt idx="63">
                  <c:v>51.665000000000013</c:v>
                </c:pt>
                <c:pt idx="64">
                  <c:v>50.731000000000002</c:v>
                </c:pt>
                <c:pt idx="65">
                  <c:v>50.42</c:v>
                </c:pt>
                <c:pt idx="66">
                  <c:v>47.305</c:v>
                </c:pt>
                <c:pt idx="67">
                  <c:v>44.483999999999995</c:v>
                </c:pt>
                <c:pt idx="68">
                  <c:v>44.166000000000011</c:v>
                </c:pt>
                <c:pt idx="69">
                  <c:v>44.166000000000011</c:v>
                </c:pt>
                <c:pt idx="70">
                  <c:v>43.839000000000006</c:v>
                </c:pt>
                <c:pt idx="71">
                  <c:v>43.839000000000006</c:v>
                </c:pt>
                <c:pt idx="72">
                  <c:v>43.839000000000006</c:v>
                </c:pt>
                <c:pt idx="73">
                  <c:v>43.839000000000006</c:v>
                </c:pt>
                <c:pt idx="74">
                  <c:v>43.839000000000006</c:v>
                </c:pt>
                <c:pt idx="75">
                  <c:v>43.839000000000006</c:v>
                </c:pt>
                <c:pt idx="76">
                  <c:v>43.429000000000002</c:v>
                </c:pt>
                <c:pt idx="77">
                  <c:v>42.609000000000002</c:v>
                </c:pt>
                <c:pt idx="78">
                  <c:v>40.971000000000004</c:v>
                </c:pt>
                <c:pt idx="79">
                  <c:v>39.314999999999998</c:v>
                </c:pt>
                <c:pt idx="80">
                  <c:v>39.314999999999998</c:v>
                </c:pt>
                <c:pt idx="81">
                  <c:v>39.314999999999998</c:v>
                </c:pt>
                <c:pt idx="82">
                  <c:v>39.314999999999998</c:v>
                </c:pt>
                <c:pt idx="83">
                  <c:v>39.314999999999998</c:v>
                </c:pt>
                <c:pt idx="84">
                  <c:v>39.314999999999998</c:v>
                </c:pt>
                <c:pt idx="85">
                  <c:v>39.314999999999998</c:v>
                </c:pt>
                <c:pt idx="86">
                  <c:v>38.803999999999995</c:v>
                </c:pt>
                <c:pt idx="87">
                  <c:v>38.287000000000006</c:v>
                </c:pt>
                <c:pt idx="88">
                  <c:v>37.762000000000263</c:v>
                </c:pt>
                <c:pt idx="89">
                  <c:v>37.762000000000263</c:v>
                </c:pt>
                <c:pt idx="90">
                  <c:v>36.713000000000001</c:v>
                </c:pt>
                <c:pt idx="91">
                  <c:v>36.189</c:v>
                </c:pt>
                <c:pt idx="92">
                  <c:v>36.189</c:v>
                </c:pt>
                <c:pt idx="93">
                  <c:v>36.189</c:v>
                </c:pt>
                <c:pt idx="94">
                  <c:v>36.189</c:v>
                </c:pt>
                <c:pt idx="95">
                  <c:v>35.605000000000011</c:v>
                </c:pt>
                <c:pt idx="96">
                  <c:v>35.605000000000011</c:v>
                </c:pt>
                <c:pt idx="97">
                  <c:v>35.605000000000011</c:v>
                </c:pt>
                <c:pt idx="98">
                  <c:v>34.92</c:v>
                </c:pt>
                <c:pt idx="99">
                  <c:v>34.222000000000335</c:v>
                </c:pt>
                <c:pt idx="100">
                  <c:v>33.509</c:v>
                </c:pt>
                <c:pt idx="101">
                  <c:v>32.796000000000063</c:v>
                </c:pt>
                <c:pt idx="102">
                  <c:v>32.067</c:v>
                </c:pt>
                <c:pt idx="103">
                  <c:v>29.846</c:v>
                </c:pt>
                <c:pt idx="104">
                  <c:v>29.081</c:v>
                </c:pt>
                <c:pt idx="105">
                  <c:v>29.081</c:v>
                </c:pt>
                <c:pt idx="106">
                  <c:v>29.081</c:v>
                </c:pt>
                <c:pt idx="107">
                  <c:v>29.081</c:v>
                </c:pt>
                <c:pt idx="108">
                  <c:v>29.081</c:v>
                </c:pt>
                <c:pt idx="109">
                  <c:v>29.081</c:v>
                </c:pt>
                <c:pt idx="110">
                  <c:v>29.081</c:v>
                </c:pt>
                <c:pt idx="111">
                  <c:v>29.081</c:v>
                </c:pt>
                <c:pt idx="112">
                  <c:v>29.081</c:v>
                </c:pt>
                <c:pt idx="113">
                  <c:v>28.2</c:v>
                </c:pt>
                <c:pt idx="114">
                  <c:v>26.437000000000001</c:v>
                </c:pt>
                <c:pt idx="115">
                  <c:v>23.792999999999989</c:v>
                </c:pt>
                <c:pt idx="116">
                  <c:v>23.792999999999989</c:v>
                </c:pt>
                <c:pt idx="117">
                  <c:v>23.792999999999989</c:v>
                </c:pt>
                <c:pt idx="118">
                  <c:v>23.792999999999989</c:v>
                </c:pt>
                <c:pt idx="119">
                  <c:v>23.792999999999989</c:v>
                </c:pt>
                <c:pt idx="120">
                  <c:v>22.841999999999999</c:v>
                </c:pt>
              </c:numCache>
            </c:numRef>
          </c:yVal>
        </c:ser>
        <c:ser>
          <c:idx val="1"/>
          <c:order val="1"/>
          <c:tx>
            <c:strRef>
              <c:f>Sheet1!$C$1</c:f>
              <c:strCache>
                <c:ptCount val="1"/>
                <c:pt idx="0">
                  <c:v>CF (N=2,306)</c:v>
                </c:pt>
              </c:strCache>
            </c:strRef>
          </c:tx>
          <c:spPr>
            <a:ln w="4127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0.33330000000000443</c:v>
                </c:pt>
                <c:pt idx="5">
                  <c:v>0.41670000000000001</c:v>
                </c:pt>
                <c:pt idx="6">
                  <c:v>0.5</c:v>
                </c:pt>
                <c:pt idx="7">
                  <c:v>0.58329999999999949</c:v>
                </c:pt>
                <c:pt idx="8">
                  <c:v>0.66670000000000751</c:v>
                </c:pt>
                <c:pt idx="9">
                  <c:v>0.75000000000000511</c:v>
                </c:pt>
                <c:pt idx="10">
                  <c:v>0.83330000000000004</c:v>
                </c:pt>
                <c:pt idx="11">
                  <c:v>0.91670000000000063</c:v>
                </c:pt>
                <c:pt idx="12">
                  <c:v>1</c:v>
                </c:pt>
                <c:pt idx="13">
                  <c:v>1.0832999999999899</c:v>
                </c:pt>
                <c:pt idx="14">
                  <c:v>1.1667000000000001</c:v>
                </c:pt>
                <c:pt idx="15">
                  <c:v>1.25</c:v>
                </c:pt>
                <c:pt idx="16">
                  <c:v>1.3332999999999899</c:v>
                </c:pt>
                <c:pt idx="17">
                  <c:v>1.4166999999999874</c:v>
                </c:pt>
                <c:pt idx="18">
                  <c:v>1.5</c:v>
                </c:pt>
                <c:pt idx="19">
                  <c:v>1.5832999999999899</c:v>
                </c:pt>
                <c:pt idx="20">
                  <c:v>1.6667000000000001</c:v>
                </c:pt>
                <c:pt idx="21">
                  <c:v>1.75</c:v>
                </c:pt>
                <c:pt idx="22">
                  <c:v>1.8332999999999899</c:v>
                </c:pt>
                <c:pt idx="23">
                  <c:v>1.9167000000000001</c:v>
                </c:pt>
                <c:pt idx="24">
                  <c:v>2</c:v>
                </c:pt>
                <c:pt idx="25">
                  <c:v>2.0832999999999999</c:v>
                </c:pt>
                <c:pt idx="26">
                  <c:v>2.1667000000000001</c:v>
                </c:pt>
                <c:pt idx="27">
                  <c:v>2.25</c:v>
                </c:pt>
                <c:pt idx="28">
                  <c:v>2.3332999999999977</c:v>
                </c:pt>
                <c:pt idx="29">
                  <c:v>2.416699999999973</c:v>
                </c:pt>
                <c:pt idx="30">
                  <c:v>2.5</c:v>
                </c:pt>
                <c:pt idx="31">
                  <c:v>2.5832999999999999</c:v>
                </c:pt>
                <c:pt idx="32">
                  <c:v>2.6667000000000001</c:v>
                </c:pt>
                <c:pt idx="33">
                  <c:v>2.75</c:v>
                </c:pt>
                <c:pt idx="34">
                  <c:v>2.8332999999999977</c:v>
                </c:pt>
                <c:pt idx="35">
                  <c:v>2.916699999999973</c:v>
                </c:pt>
                <c:pt idx="36">
                  <c:v>3</c:v>
                </c:pt>
                <c:pt idx="37">
                  <c:v>3.0832999999999999</c:v>
                </c:pt>
                <c:pt idx="38">
                  <c:v>3.1667000000000001</c:v>
                </c:pt>
                <c:pt idx="39">
                  <c:v>3.25</c:v>
                </c:pt>
                <c:pt idx="40">
                  <c:v>3.3332999999999977</c:v>
                </c:pt>
                <c:pt idx="41">
                  <c:v>3.416699999999973</c:v>
                </c:pt>
                <c:pt idx="42">
                  <c:v>3.5</c:v>
                </c:pt>
                <c:pt idx="43">
                  <c:v>3.5832999999999999</c:v>
                </c:pt>
                <c:pt idx="44">
                  <c:v>3.6667000000000001</c:v>
                </c:pt>
                <c:pt idx="45">
                  <c:v>3.75</c:v>
                </c:pt>
                <c:pt idx="46">
                  <c:v>3.8332999999999977</c:v>
                </c:pt>
                <c:pt idx="47">
                  <c:v>3.916699999999973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99.956999999999994</c:v>
                </c:pt>
                <c:pt idx="3">
                  <c:v>99.783000000000001</c:v>
                </c:pt>
                <c:pt idx="4">
                  <c:v>99.349000000000004</c:v>
                </c:pt>
                <c:pt idx="5">
                  <c:v>98.78</c:v>
                </c:pt>
                <c:pt idx="6">
                  <c:v>95.733999999999995</c:v>
                </c:pt>
                <c:pt idx="7">
                  <c:v>91.203999999999994</c:v>
                </c:pt>
                <c:pt idx="8">
                  <c:v>90.4</c:v>
                </c:pt>
                <c:pt idx="9">
                  <c:v>90.174999999999983</c:v>
                </c:pt>
                <c:pt idx="10">
                  <c:v>90.174999999999983</c:v>
                </c:pt>
                <c:pt idx="11">
                  <c:v>90.174999999999983</c:v>
                </c:pt>
                <c:pt idx="12">
                  <c:v>90.174999999999983</c:v>
                </c:pt>
                <c:pt idx="13">
                  <c:v>90.174999999999983</c:v>
                </c:pt>
                <c:pt idx="14">
                  <c:v>90.174999999999983</c:v>
                </c:pt>
                <c:pt idx="15">
                  <c:v>90.117999999999995</c:v>
                </c:pt>
                <c:pt idx="16">
                  <c:v>89.319000000000003</c:v>
                </c:pt>
                <c:pt idx="17">
                  <c:v>88.061000000000007</c:v>
                </c:pt>
                <c:pt idx="18">
                  <c:v>83.759</c:v>
                </c:pt>
                <c:pt idx="19">
                  <c:v>79.33</c:v>
                </c:pt>
                <c:pt idx="20">
                  <c:v>78.516999999999996</c:v>
                </c:pt>
                <c:pt idx="21">
                  <c:v>78.340999999999994</c:v>
                </c:pt>
                <c:pt idx="22">
                  <c:v>78.162999999999982</c:v>
                </c:pt>
                <c:pt idx="23">
                  <c:v>78.162999999999982</c:v>
                </c:pt>
                <c:pt idx="24">
                  <c:v>78.162999999999982</c:v>
                </c:pt>
                <c:pt idx="25">
                  <c:v>78.162999999999982</c:v>
                </c:pt>
                <c:pt idx="26">
                  <c:v>77.953000000000003</c:v>
                </c:pt>
                <c:pt idx="27">
                  <c:v>77.669999999999987</c:v>
                </c:pt>
                <c:pt idx="28">
                  <c:v>77.027999999999992</c:v>
                </c:pt>
                <c:pt idx="29">
                  <c:v>76.025999999999982</c:v>
                </c:pt>
                <c:pt idx="30">
                  <c:v>72.945000000000007</c:v>
                </c:pt>
                <c:pt idx="31">
                  <c:v>70.644999999999996</c:v>
                </c:pt>
                <c:pt idx="32">
                  <c:v>69.702000000000012</c:v>
                </c:pt>
                <c:pt idx="33">
                  <c:v>69.554999999999993</c:v>
                </c:pt>
                <c:pt idx="34">
                  <c:v>69.554999999999993</c:v>
                </c:pt>
                <c:pt idx="35">
                  <c:v>69.554999999999993</c:v>
                </c:pt>
                <c:pt idx="36">
                  <c:v>69.554999999999993</c:v>
                </c:pt>
                <c:pt idx="37">
                  <c:v>69.468000000000004</c:v>
                </c:pt>
                <c:pt idx="38">
                  <c:v>69.38</c:v>
                </c:pt>
                <c:pt idx="39">
                  <c:v>69.019000000000005</c:v>
                </c:pt>
                <c:pt idx="40">
                  <c:v>68.202000000000012</c:v>
                </c:pt>
                <c:pt idx="41">
                  <c:v>66.837000000000003</c:v>
                </c:pt>
                <c:pt idx="42">
                  <c:v>63.828000000000003</c:v>
                </c:pt>
                <c:pt idx="43">
                  <c:v>61.261000000000003</c:v>
                </c:pt>
                <c:pt idx="44">
                  <c:v>60.056999999999995</c:v>
                </c:pt>
                <c:pt idx="45">
                  <c:v>59.869</c:v>
                </c:pt>
                <c:pt idx="46">
                  <c:v>59.774000000000001</c:v>
                </c:pt>
                <c:pt idx="47">
                  <c:v>59.774000000000001</c:v>
                </c:pt>
                <c:pt idx="48">
                  <c:v>59.774000000000001</c:v>
                </c:pt>
                <c:pt idx="49">
                  <c:v>59.774000000000001</c:v>
                </c:pt>
                <c:pt idx="50">
                  <c:v>59.664000000000001</c:v>
                </c:pt>
                <c:pt idx="51">
                  <c:v>59.553000000000004</c:v>
                </c:pt>
                <c:pt idx="52">
                  <c:v>59.220000000000013</c:v>
                </c:pt>
                <c:pt idx="53">
                  <c:v>58.216000000000001</c:v>
                </c:pt>
                <c:pt idx="54">
                  <c:v>56.092000000000013</c:v>
                </c:pt>
                <c:pt idx="55">
                  <c:v>53.400999999999996</c:v>
                </c:pt>
                <c:pt idx="56">
                  <c:v>53.064</c:v>
                </c:pt>
                <c:pt idx="57">
                  <c:v>52.950999999999993</c:v>
                </c:pt>
                <c:pt idx="58">
                  <c:v>52.950999999999993</c:v>
                </c:pt>
                <c:pt idx="59">
                  <c:v>52.950999999999993</c:v>
                </c:pt>
                <c:pt idx="60">
                  <c:v>52.950999999999993</c:v>
                </c:pt>
                <c:pt idx="61">
                  <c:v>52.950999999999993</c:v>
                </c:pt>
                <c:pt idx="62">
                  <c:v>52.950999999999993</c:v>
                </c:pt>
                <c:pt idx="63">
                  <c:v>52.811999999999998</c:v>
                </c:pt>
                <c:pt idx="64">
                  <c:v>52.255000000000003</c:v>
                </c:pt>
                <c:pt idx="65">
                  <c:v>51.558</c:v>
                </c:pt>
                <c:pt idx="66">
                  <c:v>48.905000000000001</c:v>
                </c:pt>
                <c:pt idx="67">
                  <c:v>46.934000000000005</c:v>
                </c:pt>
                <c:pt idx="68">
                  <c:v>46.792000000000343</c:v>
                </c:pt>
                <c:pt idx="69">
                  <c:v>46.357999999999997</c:v>
                </c:pt>
                <c:pt idx="70">
                  <c:v>46.357999999999997</c:v>
                </c:pt>
                <c:pt idx="71">
                  <c:v>46.357999999999997</c:v>
                </c:pt>
                <c:pt idx="72">
                  <c:v>46.357999999999997</c:v>
                </c:pt>
                <c:pt idx="73">
                  <c:v>46.357999999999997</c:v>
                </c:pt>
                <c:pt idx="74">
                  <c:v>46.357999999999997</c:v>
                </c:pt>
                <c:pt idx="75">
                  <c:v>46.357999999999997</c:v>
                </c:pt>
                <c:pt idx="76">
                  <c:v>45.461000000000006</c:v>
                </c:pt>
                <c:pt idx="77">
                  <c:v>44.379999999999995</c:v>
                </c:pt>
                <c:pt idx="78">
                  <c:v>43.472000000000001</c:v>
                </c:pt>
                <c:pt idx="79">
                  <c:v>42.196000000000012</c:v>
                </c:pt>
                <c:pt idx="80">
                  <c:v>42.012</c:v>
                </c:pt>
                <c:pt idx="81">
                  <c:v>41.449999999999996</c:v>
                </c:pt>
                <c:pt idx="82">
                  <c:v>41.449999999999996</c:v>
                </c:pt>
                <c:pt idx="83">
                  <c:v>41.449999999999996</c:v>
                </c:pt>
                <c:pt idx="84">
                  <c:v>41.449999999999996</c:v>
                </c:pt>
                <c:pt idx="85">
                  <c:v>41.214000000000006</c:v>
                </c:pt>
                <c:pt idx="86">
                  <c:v>41.214000000000006</c:v>
                </c:pt>
                <c:pt idx="87">
                  <c:v>41.214000000000006</c:v>
                </c:pt>
                <c:pt idx="88">
                  <c:v>40.481999999999999</c:v>
                </c:pt>
                <c:pt idx="89">
                  <c:v>39.506</c:v>
                </c:pt>
                <c:pt idx="90">
                  <c:v>38.775000000000013</c:v>
                </c:pt>
                <c:pt idx="91">
                  <c:v>37.302</c:v>
                </c:pt>
                <c:pt idx="92">
                  <c:v>36.542000000000002</c:v>
                </c:pt>
                <c:pt idx="93">
                  <c:v>36.542000000000002</c:v>
                </c:pt>
                <c:pt idx="94">
                  <c:v>36.542000000000002</c:v>
                </c:pt>
                <c:pt idx="95">
                  <c:v>36.542000000000002</c:v>
                </c:pt>
                <c:pt idx="96">
                  <c:v>36.542000000000002</c:v>
                </c:pt>
                <c:pt idx="97">
                  <c:v>36.542000000000002</c:v>
                </c:pt>
                <c:pt idx="98">
                  <c:v>36.213000000000001</c:v>
                </c:pt>
                <c:pt idx="99">
                  <c:v>36.213000000000001</c:v>
                </c:pt>
                <c:pt idx="100">
                  <c:v>36.213000000000001</c:v>
                </c:pt>
                <c:pt idx="101">
                  <c:v>35.204000000000001</c:v>
                </c:pt>
                <c:pt idx="102">
                  <c:v>34.178000000000011</c:v>
                </c:pt>
                <c:pt idx="103">
                  <c:v>32.758000000000003</c:v>
                </c:pt>
                <c:pt idx="104">
                  <c:v>32.758000000000003</c:v>
                </c:pt>
                <c:pt idx="105">
                  <c:v>32.758000000000003</c:v>
                </c:pt>
                <c:pt idx="106">
                  <c:v>32.758000000000003</c:v>
                </c:pt>
                <c:pt idx="107">
                  <c:v>32.758000000000003</c:v>
                </c:pt>
                <c:pt idx="108">
                  <c:v>32.758000000000003</c:v>
                </c:pt>
                <c:pt idx="109">
                  <c:v>32.758000000000003</c:v>
                </c:pt>
                <c:pt idx="110">
                  <c:v>32.758000000000003</c:v>
                </c:pt>
                <c:pt idx="111">
                  <c:v>32.758000000000003</c:v>
                </c:pt>
                <c:pt idx="112">
                  <c:v>32.758000000000003</c:v>
                </c:pt>
                <c:pt idx="113">
                  <c:v>32.758000000000003</c:v>
                </c:pt>
                <c:pt idx="114">
                  <c:v>31.835000000000001</c:v>
                </c:pt>
                <c:pt idx="115">
                  <c:v>30.904999999999987</c:v>
                </c:pt>
                <c:pt idx="116">
                  <c:v>30.904999999999987</c:v>
                </c:pt>
                <c:pt idx="117">
                  <c:v>30.904999999999987</c:v>
                </c:pt>
                <c:pt idx="118">
                  <c:v>30.904999999999987</c:v>
                </c:pt>
                <c:pt idx="119">
                  <c:v>30.904999999999987</c:v>
                </c:pt>
                <c:pt idx="120">
                  <c:v>30.904999999999987</c:v>
                </c:pt>
              </c:numCache>
            </c:numRef>
          </c:yVal>
        </c:ser>
        <c:ser>
          <c:idx val="2"/>
          <c:order val="2"/>
          <c:tx>
            <c:strRef>
              <c:f>Sheet1!$D$1</c:f>
              <c:strCache>
                <c:ptCount val="1"/>
                <c:pt idx="0">
                  <c:v>COPD (N=5,787)</c:v>
                </c:pt>
              </c:strCache>
            </c:strRef>
          </c:tx>
          <c:spPr>
            <a:ln w="41275">
              <a:solidFill>
                <a:schemeClr val="bg1">
                  <a:lumMod val="50000"/>
                  <a:lumOff val="50000"/>
                </a:schemeClr>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0.33330000000000443</c:v>
                </c:pt>
                <c:pt idx="5">
                  <c:v>0.41670000000000001</c:v>
                </c:pt>
                <c:pt idx="6">
                  <c:v>0.5</c:v>
                </c:pt>
                <c:pt idx="7">
                  <c:v>0.58329999999999949</c:v>
                </c:pt>
                <c:pt idx="8">
                  <c:v>0.66670000000000751</c:v>
                </c:pt>
                <c:pt idx="9">
                  <c:v>0.75000000000000511</c:v>
                </c:pt>
                <c:pt idx="10">
                  <c:v>0.83330000000000004</c:v>
                </c:pt>
                <c:pt idx="11">
                  <c:v>0.91670000000000063</c:v>
                </c:pt>
                <c:pt idx="12">
                  <c:v>1</c:v>
                </c:pt>
                <c:pt idx="13">
                  <c:v>1.0832999999999899</c:v>
                </c:pt>
                <c:pt idx="14">
                  <c:v>1.1667000000000001</c:v>
                </c:pt>
                <c:pt idx="15">
                  <c:v>1.25</c:v>
                </c:pt>
                <c:pt idx="16">
                  <c:v>1.3332999999999899</c:v>
                </c:pt>
                <c:pt idx="17">
                  <c:v>1.4166999999999874</c:v>
                </c:pt>
                <c:pt idx="18">
                  <c:v>1.5</c:v>
                </c:pt>
                <c:pt idx="19">
                  <c:v>1.5832999999999899</c:v>
                </c:pt>
                <c:pt idx="20">
                  <c:v>1.6667000000000001</c:v>
                </c:pt>
                <c:pt idx="21">
                  <c:v>1.75</c:v>
                </c:pt>
                <c:pt idx="22">
                  <c:v>1.8332999999999899</c:v>
                </c:pt>
                <c:pt idx="23">
                  <c:v>1.9167000000000001</c:v>
                </c:pt>
                <c:pt idx="24">
                  <c:v>2</c:v>
                </c:pt>
                <c:pt idx="25">
                  <c:v>2.0832999999999999</c:v>
                </c:pt>
                <c:pt idx="26">
                  <c:v>2.1667000000000001</c:v>
                </c:pt>
                <c:pt idx="27">
                  <c:v>2.25</c:v>
                </c:pt>
                <c:pt idx="28">
                  <c:v>2.3332999999999977</c:v>
                </c:pt>
                <c:pt idx="29">
                  <c:v>2.416699999999973</c:v>
                </c:pt>
                <c:pt idx="30">
                  <c:v>2.5</c:v>
                </c:pt>
                <c:pt idx="31">
                  <c:v>2.5832999999999999</c:v>
                </c:pt>
                <c:pt idx="32">
                  <c:v>2.6667000000000001</c:v>
                </c:pt>
                <c:pt idx="33">
                  <c:v>2.75</c:v>
                </c:pt>
                <c:pt idx="34">
                  <c:v>2.8332999999999977</c:v>
                </c:pt>
                <c:pt idx="35">
                  <c:v>2.916699999999973</c:v>
                </c:pt>
                <c:pt idx="36">
                  <c:v>3</c:v>
                </c:pt>
                <c:pt idx="37">
                  <c:v>3.0832999999999999</c:v>
                </c:pt>
                <c:pt idx="38">
                  <c:v>3.1667000000000001</c:v>
                </c:pt>
                <c:pt idx="39">
                  <c:v>3.25</c:v>
                </c:pt>
                <c:pt idx="40">
                  <c:v>3.3332999999999977</c:v>
                </c:pt>
                <c:pt idx="41">
                  <c:v>3.416699999999973</c:v>
                </c:pt>
                <c:pt idx="42">
                  <c:v>3.5</c:v>
                </c:pt>
                <c:pt idx="43">
                  <c:v>3.5832999999999999</c:v>
                </c:pt>
                <c:pt idx="44">
                  <c:v>3.6667000000000001</c:v>
                </c:pt>
                <c:pt idx="45">
                  <c:v>3.75</c:v>
                </c:pt>
                <c:pt idx="46">
                  <c:v>3.8332999999999977</c:v>
                </c:pt>
                <c:pt idx="47">
                  <c:v>3.916699999999973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99.948000000000022</c:v>
                </c:pt>
                <c:pt idx="3">
                  <c:v>99.741000000000227</c:v>
                </c:pt>
                <c:pt idx="4">
                  <c:v>99.429000000000002</c:v>
                </c:pt>
                <c:pt idx="5">
                  <c:v>98.905000000000001</c:v>
                </c:pt>
                <c:pt idx="6">
                  <c:v>95.524000000000001</c:v>
                </c:pt>
                <c:pt idx="7">
                  <c:v>91.191999999999993</c:v>
                </c:pt>
                <c:pt idx="8">
                  <c:v>90.566999999999993</c:v>
                </c:pt>
                <c:pt idx="9">
                  <c:v>90.242000000000004</c:v>
                </c:pt>
                <c:pt idx="10">
                  <c:v>90.242000000000004</c:v>
                </c:pt>
                <c:pt idx="11">
                  <c:v>90.242000000000004</c:v>
                </c:pt>
                <c:pt idx="12">
                  <c:v>90.242000000000004</c:v>
                </c:pt>
                <c:pt idx="13">
                  <c:v>90.22</c:v>
                </c:pt>
                <c:pt idx="14">
                  <c:v>90.197999999999993</c:v>
                </c:pt>
                <c:pt idx="15">
                  <c:v>90.042000000000002</c:v>
                </c:pt>
                <c:pt idx="16">
                  <c:v>89.299000000000007</c:v>
                </c:pt>
                <c:pt idx="17">
                  <c:v>87.897000000000006</c:v>
                </c:pt>
                <c:pt idx="18">
                  <c:v>83.402000000000001</c:v>
                </c:pt>
                <c:pt idx="19">
                  <c:v>78.978999999999999</c:v>
                </c:pt>
                <c:pt idx="20">
                  <c:v>77.757999999999996</c:v>
                </c:pt>
                <c:pt idx="21">
                  <c:v>77.409000000000006</c:v>
                </c:pt>
                <c:pt idx="22">
                  <c:v>77.290999999999997</c:v>
                </c:pt>
                <c:pt idx="23">
                  <c:v>77.266999999999996</c:v>
                </c:pt>
                <c:pt idx="24">
                  <c:v>77.242999999999995</c:v>
                </c:pt>
                <c:pt idx="25">
                  <c:v>77.242999999999995</c:v>
                </c:pt>
                <c:pt idx="26">
                  <c:v>77.158999999999978</c:v>
                </c:pt>
                <c:pt idx="27">
                  <c:v>76.961000000000027</c:v>
                </c:pt>
                <c:pt idx="28">
                  <c:v>76.217000000000027</c:v>
                </c:pt>
                <c:pt idx="29">
                  <c:v>74.495000000000005</c:v>
                </c:pt>
                <c:pt idx="30">
                  <c:v>70.840999999999994</c:v>
                </c:pt>
                <c:pt idx="31">
                  <c:v>67.725999999999999</c:v>
                </c:pt>
                <c:pt idx="32">
                  <c:v>66.998999999999995</c:v>
                </c:pt>
                <c:pt idx="33">
                  <c:v>66.646000000000001</c:v>
                </c:pt>
                <c:pt idx="34">
                  <c:v>66.585999999999999</c:v>
                </c:pt>
                <c:pt idx="35">
                  <c:v>66.585999999999999</c:v>
                </c:pt>
                <c:pt idx="36">
                  <c:v>66.585999999999999</c:v>
                </c:pt>
                <c:pt idx="37">
                  <c:v>66.585999999999999</c:v>
                </c:pt>
                <c:pt idx="38">
                  <c:v>66.551000000000002</c:v>
                </c:pt>
                <c:pt idx="39">
                  <c:v>66.301000000000002</c:v>
                </c:pt>
                <c:pt idx="40">
                  <c:v>65.403000000000006</c:v>
                </c:pt>
                <c:pt idx="41">
                  <c:v>63.996000000000002</c:v>
                </c:pt>
                <c:pt idx="42">
                  <c:v>60.958999999999996</c:v>
                </c:pt>
                <c:pt idx="43">
                  <c:v>57.950999999999993</c:v>
                </c:pt>
                <c:pt idx="44">
                  <c:v>57.402000000000001</c:v>
                </c:pt>
                <c:pt idx="45">
                  <c:v>57.179000000000002</c:v>
                </c:pt>
                <c:pt idx="46">
                  <c:v>57.179000000000002</c:v>
                </c:pt>
                <c:pt idx="47">
                  <c:v>57.179000000000002</c:v>
                </c:pt>
                <c:pt idx="48">
                  <c:v>57.179000000000002</c:v>
                </c:pt>
                <c:pt idx="49">
                  <c:v>57.137</c:v>
                </c:pt>
                <c:pt idx="50">
                  <c:v>57.05</c:v>
                </c:pt>
                <c:pt idx="51">
                  <c:v>56.872</c:v>
                </c:pt>
                <c:pt idx="52">
                  <c:v>56.07</c:v>
                </c:pt>
                <c:pt idx="53">
                  <c:v>54.545000000000002</c:v>
                </c:pt>
                <c:pt idx="54">
                  <c:v>52.119</c:v>
                </c:pt>
                <c:pt idx="55">
                  <c:v>49.728000000000343</c:v>
                </c:pt>
                <c:pt idx="56">
                  <c:v>49.044000000000004</c:v>
                </c:pt>
                <c:pt idx="57">
                  <c:v>48.813999999999993</c:v>
                </c:pt>
                <c:pt idx="58">
                  <c:v>48.722000000000335</c:v>
                </c:pt>
                <c:pt idx="59">
                  <c:v>48.722000000000335</c:v>
                </c:pt>
                <c:pt idx="60">
                  <c:v>48.722000000000335</c:v>
                </c:pt>
                <c:pt idx="61">
                  <c:v>48.722000000000335</c:v>
                </c:pt>
                <c:pt idx="62">
                  <c:v>48.665000000000013</c:v>
                </c:pt>
                <c:pt idx="63">
                  <c:v>48.495000000000012</c:v>
                </c:pt>
                <c:pt idx="64">
                  <c:v>47.980999999999995</c:v>
                </c:pt>
                <c:pt idx="65">
                  <c:v>46.778000000000013</c:v>
                </c:pt>
                <c:pt idx="66">
                  <c:v>44.134</c:v>
                </c:pt>
                <c:pt idx="67">
                  <c:v>42.803999999999995</c:v>
                </c:pt>
                <c:pt idx="68">
                  <c:v>42.163000000000011</c:v>
                </c:pt>
                <c:pt idx="69">
                  <c:v>42.103000000000002</c:v>
                </c:pt>
                <c:pt idx="70">
                  <c:v>42.103000000000002</c:v>
                </c:pt>
                <c:pt idx="71">
                  <c:v>42.103000000000002</c:v>
                </c:pt>
                <c:pt idx="72">
                  <c:v>42.103000000000002</c:v>
                </c:pt>
                <c:pt idx="73">
                  <c:v>42.103000000000002</c:v>
                </c:pt>
                <c:pt idx="74">
                  <c:v>42.03</c:v>
                </c:pt>
                <c:pt idx="75">
                  <c:v>41.954999999999998</c:v>
                </c:pt>
                <c:pt idx="76">
                  <c:v>41.356999999999999</c:v>
                </c:pt>
                <c:pt idx="77">
                  <c:v>40.08</c:v>
                </c:pt>
                <c:pt idx="78">
                  <c:v>38.491</c:v>
                </c:pt>
                <c:pt idx="79">
                  <c:v>36.277000000000001</c:v>
                </c:pt>
                <c:pt idx="80">
                  <c:v>36.043000000000006</c:v>
                </c:pt>
                <c:pt idx="81">
                  <c:v>35.964000000000006</c:v>
                </c:pt>
                <c:pt idx="82">
                  <c:v>35.883999999999993</c:v>
                </c:pt>
                <c:pt idx="83">
                  <c:v>35.883999999999993</c:v>
                </c:pt>
                <c:pt idx="84">
                  <c:v>35.883999999999993</c:v>
                </c:pt>
                <c:pt idx="85">
                  <c:v>35.883999999999993</c:v>
                </c:pt>
                <c:pt idx="86">
                  <c:v>35.785000000000011</c:v>
                </c:pt>
                <c:pt idx="87">
                  <c:v>35.585000000000001</c:v>
                </c:pt>
                <c:pt idx="88">
                  <c:v>34.781000000000006</c:v>
                </c:pt>
                <c:pt idx="89">
                  <c:v>33.870000000000005</c:v>
                </c:pt>
                <c:pt idx="90">
                  <c:v>32.449999999999996</c:v>
                </c:pt>
                <c:pt idx="91">
                  <c:v>30.824000000000005</c:v>
                </c:pt>
                <c:pt idx="92">
                  <c:v>30.516999999999999</c:v>
                </c:pt>
                <c:pt idx="93">
                  <c:v>30.516999999999999</c:v>
                </c:pt>
                <c:pt idx="94">
                  <c:v>30.41</c:v>
                </c:pt>
                <c:pt idx="95">
                  <c:v>30.41</c:v>
                </c:pt>
                <c:pt idx="96">
                  <c:v>30.41</c:v>
                </c:pt>
                <c:pt idx="97">
                  <c:v>30.41</c:v>
                </c:pt>
                <c:pt idx="98">
                  <c:v>30.271999999999988</c:v>
                </c:pt>
                <c:pt idx="99">
                  <c:v>29.844000000000001</c:v>
                </c:pt>
                <c:pt idx="100">
                  <c:v>29.413</c:v>
                </c:pt>
                <c:pt idx="101">
                  <c:v>28.114999999999998</c:v>
                </c:pt>
                <c:pt idx="102">
                  <c:v>26.241</c:v>
                </c:pt>
                <c:pt idx="103">
                  <c:v>25.516999999999999</c:v>
                </c:pt>
                <c:pt idx="104">
                  <c:v>25.224</c:v>
                </c:pt>
                <c:pt idx="105">
                  <c:v>25.224</c:v>
                </c:pt>
                <c:pt idx="106">
                  <c:v>25.224</c:v>
                </c:pt>
                <c:pt idx="107">
                  <c:v>25.224</c:v>
                </c:pt>
                <c:pt idx="108">
                  <c:v>25.224</c:v>
                </c:pt>
                <c:pt idx="109">
                  <c:v>25.224</c:v>
                </c:pt>
                <c:pt idx="110">
                  <c:v>25.224</c:v>
                </c:pt>
                <c:pt idx="111">
                  <c:v>25.224</c:v>
                </c:pt>
                <c:pt idx="112">
                  <c:v>25.016999999999999</c:v>
                </c:pt>
                <c:pt idx="113">
                  <c:v>24.187000000000001</c:v>
                </c:pt>
                <c:pt idx="114">
                  <c:v>22.306000000000001</c:v>
                </c:pt>
                <c:pt idx="115">
                  <c:v>21.672999999999988</c:v>
                </c:pt>
                <c:pt idx="116">
                  <c:v>21.459</c:v>
                </c:pt>
                <c:pt idx="117">
                  <c:v>21.241999999999987</c:v>
                </c:pt>
                <c:pt idx="118">
                  <c:v>21.241999999999987</c:v>
                </c:pt>
                <c:pt idx="119">
                  <c:v>21.241999999999987</c:v>
                </c:pt>
                <c:pt idx="120">
                  <c:v>21.241999999999987</c:v>
                </c:pt>
              </c:numCache>
            </c:numRef>
          </c:yVal>
        </c:ser>
        <c:ser>
          <c:idx val="3"/>
          <c:order val="3"/>
          <c:tx>
            <c:strRef>
              <c:f>Sheet1!$E$1</c:f>
              <c:strCache>
                <c:ptCount val="1"/>
                <c:pt idx="0">
                  <c:v>IPF (N=4,153)</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0.33330000000000443</c:v>
                </c:pt>
                <c:pt idx="5">
                  <c:v>0.41670000000000001</c:v>
                </c:pt>
                <c:pt idx="6">
                  <c:v>0.5</c:v>
                </c:pt>
                <c:pt idx="7">
                  <c:v>0.58329999999999949</c:v>
                </c:pt>
                <c:pt idx="8">
                  <c:v>0.66670000000000751</c:v>
                </c:pt>
                <c:pt idx="9">
                  <c:v>0.75000000000000511</c:v>
                </c:pt>
                <c:pt idx="10">
                  <c:v>0.83330000000000004</c:v>
                </c:pt>
                <c:pt idx="11">
                  <c:v>0.91670000000000063</c:v>
                </c:pt>
                <c:pt idx="12">
                  <c:v>1</c:v>
                </c:pt>
                <c:pt idx="13">
                  <c:v>1.0832999999999899</c:v>
                </c:pt>
                <c:pt idx="14">
                  <c:v>1.1667000000000001</c:v>
                </c:pt>
                <c:pt idx="15">
                  <c:v>1.25</c:v>
                </c:pt>
                <c:pt idx="16">
                  <c:v>1.3332999999999899</c:v>
                </c:pt>
                <c:pt idx="17">
                  <c:v>1.4166999999999874</c:v>
                </c:pt>
                <c:pt idx="18">
                  <c:v>1.5</c:v>
                </c:pt>
                <c:pt idx="19">
                  <c:v>1.5832999999999899</c:v>
                </c:pt>
                <c:pt idx="20">
                  <c:v>1.6667000000000001</c:v>
                </c:pt>
                <c:pt idx="21">
                  <c:v>1.75</c:v>
                </c:pt>
                <c:pt idx="22">
                  <c:v>1.8332999999999899</c:v>
                </c:pt>
                <c:pt idx="23">
                  <c:v>1.9167000000000001</c:v>
                </c:pt>
                <c:pt idx="24">
                  <c:v>2</c:v>
                </c:pt>
                <c:pt idx="25">
                  <c:v>2.0832999999999999</c:v>
                </c:pt>
                <c:pt idx="26">
                  <c:v>2.1667000000000001</c:v>
                </c:pt>
                <c:pt idx="27">
                  <c:v>2.25</c:v>
                </c:pt>
                <c:pt idx="28">
                  <c:v>2.3332999999999977</c:v>
                </c:pt>
                <c:pt idx="29">
                  <c:v>2.416699999999973</c:v>
                </c:pt>
                <c:pt idx="30">
                  <c:v>2.5</c:v>
                </c:pt>
                <c:pt idx="31">
                  <c:v>2.5832999999999999</c:v>
                </c:pt>
                <c:pt idx="32">
                  <c:v>2.6667000000000001</c:v>
                </c:pt>
                <c:pt idx="33">
                  <c:v>2.75</c:v>
                </c:pt>
                <c:pt idx="34">
                  <c:v>2.8332999999999977</c:v>
                </c:pt>
                <c:pt idx="35">
                  <c:v>2.916699999999973</c:v>
                </c:pt>
                <c:pt idx="36">
                  <c:v>3</c:v>
                </c:pt>
                <c:pt idx="37">
                  <c:v>3.0832999999999999</c:v>
                </c:pt>
                <c:pt idx="38">
                  <c:v>3.1667000000000001</c:v>
                </c:pt>
                <c:pt idx="39">
                  <c:v>3.25</c:v>
                </c:pt>
                <c:pt idx="40">
                  <c:v>3.3332999999999977</c:v>
                </c:pt>
                <c:pt idx="41">
                  <c:v>3.416699999999973</c:v>
                </c:pt>
                <c:pt idx="42">
                  <c:v>3.5</c:v>
                </c:pt>
                <c:pt idx="43">
                  <c:v>3.5832999999999999</c:v>
                </c:pt>
                <c:pt idx="44">
                  <c:v>3.6667000000000001</c:v>
                </c:pt>
                <c:pt idx="45">
                  <c:v>3.75</c:v>
                </c:pt>
                <c:pt idx="46">
                  <c:v>3.8332999999999977</c:v>
                </c:pt>
                <c:pt idx="47">
                  <c:v>3.916699999999973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99.975999999999999</c:v>
                </c:pt>
                <c:pt idx="2">
                  <c:v>99.952000000000012</c:v>
                </c:pt>
                <c:pt idx="3">
                  <c:v>99.759</c:v>
                </c:pt>
                <c:pt idx="4">
                  <c:v>99.348000000000013</c:v>
                </c:pt>
                <c:pt idx="5">
                  <c:v>98.808999999999983</c:v>
                </c:pt>
                <c:pt idx="6">
                  <c:v>95.236999999999995</c:v>
                </c:pt>
                <c:pt idx="7">
                  <c:v>91.518000000000001</c:v>
                </c:pt>
                <c:pt idx="8">
                  <c:v>90.834999999999994</c:v>
                </c:pt>
                <c:pt idx="9">
                  <c:v>90.653999999999982</c:v>
                </c:pt>
                <c:pt idx="10">
                  <c:v>90.653999999999982</c:v>
                </c:pt>
                <c:pt idx="11">
                  <c:v>90.653999999999982</c:v>
                </c:pt>
                <c:pt idx="12">
                  <c:v>90.653999999999982</c:v>
                </c:pt>
                <c:pt idx="13">
                  <c:v>90.653999999999982</c:v>
                </c:pt>
                <c:pt idx="14">
                  <c:v>90.61999999999999</c:v>
                </c:pt>
                <c:pt idx="15">
                  <c:v>90.483999999999995</c:v>
                </c:pt>
                <c:pt idx="16">
                  <c:v>90.173999999999978</c:v>
                </c:pt>
                <c:pt idx="17">
                  <c:v>88.861000000000004</c:v>
                </c:pt>
                <c:pt idx="18">
                  <c:v>85.192999999999998</c:v>
                </c:pt>
                <c:pt idx="19">
                  <c:v>81.054999999999993</c:v>
                </c:pt>
                <c:pt idx="20">
                  <c:v>79.823999999999998</c:v>
                </c:pt>
                <c:pt idx="21">
                  <c:v>79.61</c:v>
                </c:pt>
                <c:pt idx="22">
                  <c:v>79.573999999999998</c:v>
                </c:pt>
                <c:pt idx="23">
                  <c:v>79.536000000000001</c:v>
                </c:pt>
                <c:pt idx="24">
                  <c:v>79.536000000000001</c:v>
                </c:pt>
                <c:pt idx="25">
                  <c:v>79.536000000000001</c:v>
                </c:pt>
                <c:pt idx="26">
                  <c:v>79.489000000000004</c:v>
                </c:pt>
                <c:pt idx="27">
                  <c:v>79.298000000000002</c:v>
                </c:pt>
                <c:pt idx="28">
                  <c:v>78.624999999999986</c:v>
                </c:pt>
                <c:pt idx="29">
                  <c:v>76.843000000000004</c:v>
                </c:pt>
                <c:pt idx="30">
                  <c:v>73.127999999999986</c:v>
                </c:pt>
                <c:pt idx="31">
                  <c:v>69.542000000000002</c:v>
                </c:pt>
                <c:pt idx="32">
                  <c:v>68.906000000000006</c:v>
                </c:pt>
                <c:pt idx="33">
                  <c:v>68.510999999999996</c:v>
                </c:pt>
                <c:pt idx="34">
                  <c:v>68.411000000000527</c:v>
                </c:pt>
                <c:pt idx="35">
                  <c:v>68.35899999999998</c:v>
                </c:pt>
                <c:pt idx="36">
                  <c:v>68.35899999999998</c:v>
                </c:pt>
                <c:pt idx="37">
                  <c:v>68.296000000000006</c:v>
                </c:pt>
                <c:pt idx="38">
                  <c:v>68.296000000000006</c:v>
                </c:pt>
                <c:pt idx="39">
                  <c:v>67.905000000000001</c:v>
                </c:pt>
                <c:pt idx="40">
                  <c:v>67.315000000000012</c:v>
                </c:pt>
                <c:pt idx="41">
                  <c:v>65.804000000000002</c:v>
                </c:pt>
                <c:pt idx="42">
                  <c:v>62.714000000000006</c:v>
                </c:pt>
                <c:pt idx="43">
                  <c:v>60.731000000000002</c:v>
                </c:pt>
                <c:pt idx="44">
                  <c:v>60.262000000000263</c:v>
                </c:pt>
                <c:pt idx="45">
                  <c:v>60.06</c:v>
                </c:pt>
                <c:pt idx="46">
                  <c:v>59.991</c:v>
                </c:pt>
                <c:pt idx="47">
                  <c:v>59.991</c:v>
                </c:pt>
                <c:pt idx="48">
                  <c:v>59.991</c:v>
                </c:pt>
                <c:pt idx="49">
                  <c:v>59.991</c:v>
                </c:pt>
                <c:pt idx="50">
                  <c:v>59.991</c:v>
                </c:pt>
                <c:pt idx="51">
                  <c:v>59.809000000000005</c:v>
                </c:pt>
                <c:pt idx="52">
                  <c:v>59.443000000000005</c:v>
                </c:pt>
                <c:pt idx="53">
                  <c:v>58.339999999999996</c:v>
                </c:pt>
                <c:pt idx="54">
                  <c:v>55.847999999999999</c:v>
                </c:pt>
                <c:pt idx="55">
                  <c:v>53.259</c:v>
                </c:pt>
                <c:pt idx="56">
                  <c:v>52.698000000000263</c:v>
                </c:pt>
                <c:pt idx="57">
                  <c:v>52.698000000000263</c:v>
                </c:pt>
                <c:pt idx="58">
                  <c:v>52.698000000000263</c:v>
                </c:pt>
                <c:pt idx="59">
                  <c:v>52.698000000000263</c:v>
                </c:pt>
                <c:pt idx="60">
                  <c:v>52.698000000000263</c:v>
                </c:pt>
                <c:pt idx="61">
                  <c:v>52.698000000000263</c:v>
                </c:pt>
                <c:pt idx="62">
                  <c:v>52.569000000000003</c:v>
                </c:pt>
                <c:pt idx="63">
                  <c:v>52.569000000000003</c:v>
                </c:pt>
                <c:pt idx="64">
                  <c:v>51.764000000000003</c:v>
                </c:pt>
                <c:pt idx="65">
                  <c:v>50.016999999999996</c:v>
                </c:pt>
                <c:pt idx="66">
                  <c:v>47.846000000000004</c:v>
                </c:pt>
                <c:pt idx="67">
                  <c:v>46.48</c:v>
                </c:pt>
                <c:pt idx="68">
                  <c:v>45.782000000000011</c:v>
                </c:pt>
                <c:pt idx="69">
                  <c:v>45.637</c:v>
                </c:pt>
                <c:pt idx="70">
                  <c:v>45.637</c:v>
                </c:pt>
                <c:pt idx="71">
                  <c:v>45.637</c:v>
                </c:pt>
                <c:pt idx="72">
                  <c:v>45.637</c:v>
                </c:pt>
                <c:pt idx="73">
                  <c:v>45.637</c:v>
                </c:pt>
                <c:pt idx="74">
                  <c:v>45.637</c:v>
                </c:pt>
                <c:pt idx="75">
                  <c:v>45.247</c:v>
                </c:pt>
                <c:pt idx="76">
                  <c:v>44.074000000000005</c:v>
                </c:pt>
                <c:pt idx="77">
                  <c:v>42.310999999999993</c:v>
                </c:pt>
                <c:pt idx="78">
                  <c:v>40.351999999999997</c:v>
                </c:pt>
                <c:pt idx="79">
                  <c:v>37.991</c:v>
                </c:pt>
                <c:pt idx="80">
                  <c:v>37.595000000000013</c:v>
                </c:pt>
                <c:pt idx="81">
                  <c:v>37.384999999999998</c:v>
                </c:pt>
                <c:pt idx="82">
                  <c:v>37.384999999999998</c:v>
                </c:pt>
                <c:pt idx="83">
                  <c:v>37.384999999999998</c:v>
                </c:pt>
                <c:pt idx="84">
                  <c:v>37.384999999999998</c:v>
                </c:pt>
                <c:pt idx="85">
                  <c:v>37.384999999999998</c:v>
                </c:pt>
                <c:pt idx="86">
                  <c:v>37.384999999999998</c:v>
                </c:pt>
                <c:pt idx="87">
                  <c:v>37.384999999999998</c:v>
                </c:pt>
                <c:pt idx="88">
                  <c:v>37.102000000000011</c:v>
                </c:pt>
                <c:pt idx="89">
                  <c:v>35.96</c:v>
                </c:pt>
                <c:pt idx="90">
                  <c:v>35.104000000000006</c:v>
                </c:pt>
                <c:pt idx="91">
                  <c:v>33.943000000000005</c:v>
                </c:pt>
                <c:pt idx="92">
                  <c:v>33.648000000000003</c:v>
                </c:pt>
                <c:pt idx="93">
                  <c:v>33.648000000000003</c:v>
                </c:pt>
                <c:pt idx="94">
                  <c:v>33.648000000000003</c:v>
                </c:pt>
                <c:pt idx="95">
                  <c:v>33.648000000000003</c:v>
                </c:pt>
                <c:pt idx="96">
                  <c:v>33.648000000000003</c:v>
                </c:pt>
                <c:pt idx="97">
                  <c:v>33.648000000000003</c:v>
                </c:pt>
                <c:pt idx="98">
                  <c:v>33.648000000000003</c:v>
                </c:pt>
                <c:pt idx="99">
                  <c:v>32.875</c:v>
                </c:pt>
                <c:pt idx="100">
                  <c:v>32.488</c:v>
                </c:pt>
                <c:pt idx="101">
                  <c:v>31.704999999999988</c:v>
                </c:pt>
                <c:pt idx="102">
                  <c:v>30.921999999999986</c:v>
                </c:pt>
                <c:pt idx="103">
                  <c:v>30.530999999999999</c:v>
                </c:pt>
                <c:pt idx="104">
                  <c:v>30.530999999999999</c:v>
                </c:pt>
                <c:pt idx="105">
                  <c:v>30.138999999999999</c:v>
                </c:pt>
                <c:pt idx="106">
                  <c:v>29.747999999999987</c:v>
                </c:pt>
                <c:pt idx="107">
                  <c:v>29.747999999999987</c:v>
                </c:pt>
                <c:pt idx="108">
                  <c:v>29.747999999999987</c:v>
                </c:pt>
                <c:pt idx="109">
                  <c:v>29.747999999999987</c:v>
                </c:pt>
                <c:pt idx="110">
                  <c:v>29.747999999999987</c:v>
                </c:pt>
                <c:pt idx="111">
                  <c:v>29.747999999999987</c:v>
                </c:pt>
                <c:pt idx="112">
                  <c:v>29.747999999999987</c:v>
                </c:pt>
                <c:pt idx="113">
                  <c:v>28.666</c:v>
                </c:pt>
                <c:pt idx="114">
                  <c:v>26.503</c:v>
                </c:pt>
                <c:pt idx="115">
                  <c:v>25.951000000000001</c:v>
                </c:pt>
                <c:pt idx="116">
                  <c:v>24.846</c:v>
                </c:pt>
                <c:pt idx="117">
                  <c:v>24.846</c:v>
                </c:pt>
                <c:pt idx="118">
                  <c:v>24.846</c:v>
                </c:pt>
                <c:pt idx="119">
                  <c:v>24.846</c:v>
                </c:pt>
                <c:pt idx="120">
                  <c:v>24.846</c:v>
                </c:pt>
              </c:numCache>
            </c:numRef>
          </c:yVal>
        </c:ser>
        <c:ser>
          <c:idx val="4"/>
          <c:order val="4"/>
          <c:tx>
            <c:strRef>
              <c:f>Sheet1!$F$1</c:f>
              <c:strCache>
                <c:ptCount val="1"/>
                <c:pt idx="0">
                  <c:v>IPAH (N=453)</c:v>
                </c:pt>
              </c:strCache>
            </c:strRef>
          </c:tx>
          <c:spPr>
            <a:ln w="41275">
              <a:solidFill>
                <a:srgbClr val="00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0.33330000000000443</c:v>
                </c:pt>
                <c:pt idx="5">
                  <c:v>0.41670000000000001</c:v>
                </c:pt>
                <c:pt idx="6">
                  <c:v>0.5</c:v>
                </c:pt>
                <c:pt idx="7">
                  <c:v>0.58329999999999949</c:v>
                </c:pt>
                <c:pt idx="8">
                  <c:v>0.66670000000000751</c:v>
                </c:pt>
                <c:pt idx="9">
                  <c:v>0.75000000000000511</c:v>
                </c:pt>
                <c:pt idx="10">
                  <c:v>0.83330000000000004</c:v>
                </c:pt>
                <c:pt idx="11">
                  <c:v>0.91670000000000063</c:v>
                </c:pt>
                <c:pt idx="12">
                  <c:v>1</c:v>
                </c:pt>
                <c:pt idx="13">
                  <c:v>1.0832999999999899</c:v>
                </c:pt>
                <c:pt idx="14">
                  <c:v>1.1667000000000001</c:v>
                </c:pt>
                <c:pt idx="15">
                  <c:v>1.25</c:v>
                </c:pt>
                <c:pt idx="16">
                  <c:v>1.3332999999999899</c:v>
                </c:pt>
                <c:pt idx="17">
                  <c:v>1.4166999999999874</c:v>
                </c:pt>
                <c:pt idx="18">
                  <c:v>1.5</c:v>
                </c:pt>
                <c:pt idx="19">
                  <c:v>1.5832999999999899</c:v>
                </c:pt>
                <c:pt idx="20">
                  <c:v>1.6667000000000001</c:v>
                </c:pt>
                <c:pt idx="21">
                  <c:v>1.75</c:v>
                </c:pt>
                <c:pt idx="22">
                  <c:v>1.8332999999999899</c:v>
                </c:pt>
                <c:pt idx="23">
                  <c:v>1.9167000000000001</c:v>
                </c:pt>
                <c:pt idx="24">
                  <c:v>2</c:v>
                </c:pt>
                <c:pt idx="25">
                  <c:v>2.0832999999999999</c:v>
                </c:pt>
                <c:pt idx="26">
                  <c:v>2.1667000000000001</c:v>
                </c:pt>
                <c:pt idx="27">
                  <c:v>2.25</c:v>
                </c:pt>
                <c:pt idx="28">
                  <c:v>2.3332999999999977</c:v>
                </c:pt>
                <c:pt idx="29">
                  <c:v>2.416699999999973</c:v>
                </c:pt>
                <c:pt idx="30">
                  <c:v>2.5</c:v>
                </c:pt>
                <c:pt idx="31">
                  <c:v>2.5832999999999999</c:v>
                </c:pt>
                <c:pt idx="32">
                  <c:v>2.6667000000000001</c:v>
                </c:pt>
                <c:pt idx="33">
                  <c:v>2.75</c:v>
                </c:pt>
                <c:pt idx="34">
                  <c:v>2.8332999999999977</c:v>
                </c:pt>
                <c:pt idx="35">
                  <c:v>2.916699999999973</c:v>
                </c:pt>
                <c:pt idx="36">
                  <c:v>3</c:v>
                </c:pt>
                <c:pt idx="37">
                  <c:v>3.0832999999999999</c:v>
                </c:pt>
                <c:pt idx="38">
                  <c:v>3.1667000000000001</c:v>
                </c:pt>
                <c:pt idx="39">
                  <c:v>3.25</c:v>
                </c:pt>
                <c:pt idx="40">
                  <c:v>3.3332999999999977</c:v>
                </c:pt>
                <c:pt idx="41">
                  <c:v>3.416699999999973</c:v>
                </c:pt>
                <c:pt idx="42">
                  <c:v>3.5</c:v>
                </c:pt>
                <c:pt idx="43">
                  <c:v>3.5832999999999999</c:v>
                </c:pt>
                <c:pt idx="44">
                  <c:v>3.6667000000000001</c:v>
                </c:pt>
                <c:pt idx="45">
                  <c:v>3.75</c:v>
                </c:pt>
                <c:pt idx="46">
                  <c:v>3.8332999999999977</c:v>
                </c:pt>
                <c:pt idx="47">
                  <c:v>3.916699999999973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Sheet1!$F$2:$F$122</c:f>
              <c:numCache>
                <c:formatCode>General</c:formatCode>
                <c:ptCount val="121"/>
                <c:pt idx="0">
                  <c:v>100</c:v>
                </c:pt>
                <c:pt idx="1">
                  <c:v>100</c:v>
                </c:pt>
                <c:pt idx="2">
                  <c:v>100</c:v>
                </c:pt>
                <c:pt idx="3">
                  <c:v>99.557999999999993</c:v>
                </c:pt>
                <c:pt idx="4">
                  <c:v>99.557999999999993</c:v>
                </c:pt>
                <c:pt idx="5">
                  <c:v>98.887999999999991</c:v>
                </c:pt>
                <c:pt idx="6">
                  <c:v>93.943000000000026</c:v>
                </c:pt>
                <c:pt idx="7">
                  <c:v>89.423000000000002</c:v>
                </c:pt>
                <c:pt idx="8">
                  <c:v>88.738</c:v>
                </c:pt>
                <c:pt idx="9">
                  <c:v>88.042000000000002</c:v>
                </c:pt>
                <c:pt idx="10">
                  <c:v>88.042000000000002</c:v>
                </c:pt>
                <c:pt idx="11">
                  <c:v>88.042000000000002</c:v>
                </c:pt>
                <c:pt idx="12">
                  <c:v>88.042000000000002</c:v>
                </c:pt>
                <c:pt idx="13">
                  <c:v>88.042000000000002</c:v>
                </c:pt>
                <c:pt idx="14">
                  <c:v>88.042000000000002</c:v>
                </c:pt>
                <c:pt idx="15">
                  <c:v>87.751000000000005</c:v>
                </c:pt>
                <c:pt idx="16">
                  <c:v>86.577999999999989</c:v>
                </c:pt>
                <c:pt idx="17">
                  <c:v>85.983000000000004</c:v>
                </c:pt>
                <c:pt idx="18">
                  <c:v>81.804000000000002</c:v>
                </c:pt>
                <c:pt idx="19">
                  <c:v>76.712999999999994</c:v>
                </c:pt>
                <c:pt idx="20">
                  <c:v>76.10799999999999</c:v>
                </c:pt>
                <c:pt idx="21">
                  <c:v>75.8</c:v>
                </c:pt>
                <c:pt idx="22">
                  <c:v>75.8</c:v>
                </c:pt>
                <c:pt idx="23">
                  <c:v>75.8</c:v>
                </c:pt>
                <c:pt idx="24">
                  <c:v>75.8</c:v>
                </c:pt>
                <c:pt idx="25">
                  <c:v>75.8</c:v>
                </c:pt>
                <c:pt idx="26">
                  <c:v>75.8</c:v>
                </c:pt>
                <c:pt idx="27">
                  <c:v>75.8</c:v>
                </c:pt>
                <c:pt idx="28">
                  <c:v>75.409000000000006</c:v>
                </c:pt>
                <c:pt idx="29">
                  <c:v>73.815000000000012</c:v>
                </c:pt>
                <c:pt idx="30">
                  <c:v>72.211000000000027</c:v>
                </c:pt>
                <c:pt idx="31">
                  <c:v>69.381999999999991</c:v>
                </c:pt>
                <c:pt idx="32">
                  <c:v>67.75</c:v>
                </c:pt>
                <c:pt idx="33">
                  <c:v>67.340999999999994</c:v>
                </c:pt>
                <c:pt idx="34">
                  <c:v>67.340999999999994</c:v>
                </c:pt>
                <c:pt idx="35">
                  <c:v>67.340999999999994</c:v>
                </c:pt>
                <c:pt idx="36">
                  <c:v>67.340999999999994</c:v>
                </c:pt>
                <c:pt idx="37">
                  <c:v>67.340999999999994</c:v>
                </c:pt>
                <c:pt idx="38">
                  <c:v>66.864000000000004</c:v>
                </c:pt>
                <c:pt idx="39">
                  <c:v>66.864000000000004</c:v>
                </c:pt>
                <c:pt idx="40">
                  <c:v>66.864000000000004</c:v>
                </c:pt>
                <c:pt idx="41">
                  <c:v>64.462000000000003</c:v>
                </c:pt>
                <c:pt idx="42">
                  <c:v>60.614000000000004</c:v>
                </c:pt>
                <c:pt idx="43">
                  <c:v>56.749000000000002</c:v>
                </c:pt>
                <c:pt idx="44">
                  <c:v>56.749000000000002</c:v>
                </c:pt>
                <c:pt idx="45">
                  <c:v>55.762000000000263</c:v>
                </c:pt>
                <c:pt idx="46">
                  <c:v>55.762000000000263</c:v>
                </c:pt>
                <c:pt idx="47">
                  <c:v>55.762000000000263</c:v>
                </c:pt>
                <c:pt idx="48">
                  <c:v>55.762000000000263</c:v>
                </c:pt>
                <c:pt idx="49">
                  <c:v>55.762000000000263</c:v>
                </c:pt>
                <c:pt idx="50">
                  <c:v>55.205000000000013</c:v>
                </c:pt>
                <c:pt idx="51">
                  <c:v>55.205000000000013</c:v>
                </c:pt>
                <c:pt idx="52">
                  <c:v>55.205000000000013</c:v>
                </c:pt>
                <c:pt idx="53">
                  <c:v>54.63</c:v>
                </c:pt>
                <c:pt idx="54">
                  <c:v>52.310999999999993</c:v>
                </c:pt>
                <c:pt idx="55">
                  <c:v>51.135000000000012</c:v>
                </c:pt>
                <c:pt idx="56">
                  <c:v>51.135000000000012</c:v>
                </c:pt>
                <c:pt idx="57">
                  <c:v>49.946000000000005</c:v>
                </c:pt>
                <c:pt idx="58">
                  <c:v>49.946000000000005</c:v>
                </c:pt>
                <c:pt idx="59">
                  <c:v>49.946000000000005</c:v>
                </c:pt>
                <c:pt idx="60">
                  <c:v>49.946000000000005</c:v>
                </c:pt>
                <c:pt idx="61">
                  <c:v>49.946000000000005</c:v>
                </c:pt>
                <c:pt idx="62">
                  <c:v>49.946000000000005</c:v>
                </c:pt>
                <c:pt idx="63">
                  <c:v>49.946000000000005</c:v>
                </c:pt>
                <c:pt idx="64">
                  <c:v>49.946000000000005</c:v>
                </c:pt>
                <c:pt idx="65">
                  <c:v>47.132000000000012</c:v>
                </c:pt>
                <c:pt idx="66">
                  <c:v>42.208000000000013</c:v>
                </c:pt>
                <c:pt idx="67">
                  <c:v>40.098000000000013</c:v>
                </c:pt>
                <c:pt idx="68">
                  <c:v>40.098000000000013</c:v>
                </c:pt>
                <c:pt idx="69">
                  <c:v>40.098000000000013</c:v>
                </c:pt>
                <c:pt idx="70">
                  <c:v>40.098000000000013</c:v>
                </c:pt>
                <c:pt idx="71">
                  <c:v>40.098000000000013</c:v>
                </c:pt>
                <c:pt idx="72">
                  <c:v>40.098000000000013</c:v>
                </c:pt>
                <c:pt idx="73">
                  <c:v>40.098000000000013</c:v>
                </c:pt>
                <c:pt idx="74">
                  <c:v>40.098000000000013</c:v>
                </c:pt>
                <c:pt idx="75">
                  <c:v>40.098000000000013</c:v>
                </c:pt>
                <c:pt idx="76">
                  <c:v>39.244</c:v>
                </c:pt>
                <c:pt idx="77">
                  <c:v>39.244</c:v>
                </c:pt>
                <c:pt idx="78">
                  <c:v>38.391000000000005</c:v>
                </c:pt>
                <c:pt idx="79">
                  <c:v>36.685000000000002</c:v>
                </c:pt>
                <c:pt idx="80">
                  <c:v>35.832000000000001</c:v>
                </c:pt>
                <c:pt idx="81">
                  <c:v>34.957999999999998</c:v>
                </c:pt>
                <c:pt idx="82">
                  <c:v>34.957999999999998</c:v>
                </c:pt>
                <c:pt idx="83">
                  <c:v>34.957999999999998</c:v>
                </c:pt>
                <c:pt idx="84">
                  <c:v>34.957999999999998</c:v>
                </c:pt>
                <c:pt idx="85">
                  <c:v>34.957999999999998</c:v>
                </c:pt>
                <c:pt idx="86">
                  <c:v>34.957999999999998</c:v>
                </c:pt>
                <c:pt idx="87">
                  <c:v>34.957999999999998</c:v>
                </c:pt>
                <c:pt idx="88">
                  <c:v>33.958999999999996</c:v>
                </c:pt>
                <c:pt idx="89">
                  <c:v>31.961999999999989</c:v>
                </c:pt>
                <c:pt idx="90">
                  <c:v>30.962999999999781</c:v>
                </c:pt>
                <c:pt idx="91">
                  <c:v>30.962999999999781</c:v>
                </c:pt>
                <c:pt idx="92">
                  <c:v>30.962999999999781</c:v>
                </c:pt>
                <c:pt idx="93">
                  <c:v>30.962999999999781</c:v>
                </c:pt>
                <c:pt idx="94">
                  <c:v>30.962999999999781</c:v>
                </c:pt>
                <c:pt idx="95">
                  <c:v>30.962999999999781</c:v>
                </c:pt>
                <c:pt idx="96">
                  <c:v>30.962999999999781</c:v>
                </c:pt>
                <c:pt idx="97">
                  <c:v>30.962999999999781</c:v>
                </c:pt>
                <c:pt idx="98">
                  <c:v>30.962999999999781</c:v>
                </c:pt>
                <c:pt idx="99">
                  <c:v>30.962999999999781</c:v>
                </c:pt>
                <c:pt idx="100">
                  <c:v>30.962999999999781</c:v>
                </c:pt>
                <c:pt idx="101">
                  <c:v>30.962999999999781</c:v>
                </c:pt>
                <c:pt idx="102">
                  <c:v>29.771999999999988</c:v>
                </c:pt>
                <c:pt idx="103">
                  <c:v>29.771999999999988</c:v>
                </c:pt>
                <c:pt idx="104">
                  <c:v>29.771999999999988</c:v>
                </c:pt>
                <c:pt idx="105">
                  <c:v>28.530999999999999</c:v>
                </c:pt>
                <c:pt idx="106">
                  <c:v>28.530999999999999</c:v>
                </c:pt>
                <c:pt idx="107">
                  <c:v>28.530999999999999</c:v>
                </c:pt>
                <c:pt idx="108">
                  <c:v>28.530999999999999</c:v>
                </c:pt>
                <c:pt idx="109">
                  <c:v>28.530999999999999</c:v>
                </c:pt>
                <c:pt idx="110">
                  <c:v>28.530999999999999</c:v>
                </c:pt>
                <c:pt idx="111">
                  <c:v>28.530999999999999</c:v>
                </c:pt>
                <c:pt idx="112">
                  <c:v>28.530999999999999</c:v>
                </c:pt>
                <c:pt idx="113">
                  <c:v>28.530999999999999</c:v>
                </c:pt>
                <c:pt idx="114">
                  <c:v>26.946000000000002</c:v>
                </c:pt>
                <c:pt idx="115">
                  <c:v>25.361000000000001</c:v>
                </c:pt>
                <c:pt idx="116">
                  <c:v>25.361000000000001</c:v>
                </c:pt>
                <c:pt idx="117">
                  <c:v>25.361000000000001</c:v>
                </c:pt>
                <c:pt idx="118">
                  <c:v>25.361000000000001</c:v>
                </c:pt>
                <c:pt idx="119">
                  <c:v>25.361000000000001</c:v>
                </c:pt>
                <c:pt idx="120">
                  <c:v>25.361000000000001</c:v>
                </c:pt>
              </c:numCache>
            </c:numRef>
          </c:yVal>
        </c:ser>
        <c:ser>
          <c:idx val="5"/>
          <c:order val="5"/>
          <c:tx>
            <c:strRef>
              <c:f>Sheet1!$G$1</c:f>
              <c:strCache>
                <c:ptCount val="1"/>
                <c:pt idx="0">
                  <c:v>Sarcoidosis (N=468)</c:v>
                </c:pt>
              </c:strCache>
            </c:strRef>
          </c:tx>
          <c:spPr>
            <a:ln w="41275">
              <a:solidFill>
                <a:srgbClr val="FF00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0.33330000000000443</c:v>
                </c:pt>
                <c:pt idx="5">
                  <c:v>0.41670000000000001</c:v>
                </c:pt>
                <c:pt idx="6">
                  <c:v>0.5</c:v>
                </c:pt>
                <c:pt idx="7">
                  <c:v>0.58329999999999949</c:v>
                </c:pt>
                <c:pt idx="8">
                  <c:v>0.66670000000000751</c:v>
                </c:pt>
                <c:pt idx="9">
                  <c:v>0.75000000000000511</c:v>
                </c:pt>
                <c:pt idx="10">
                  <c:v>0.83330000000000004</c:v>
                </c:pt>
                <c:pt idx="11">
                  <c:v>0.91670000000000063</c:v>
                </c:pt>
                <c:pt idx="12">
                  <c:v>1</c:v>
                </c:pt>
                <c:pt idx="13">
                  <c:v>1.0832999999999899</c:v>
                </c:pt>
                <c:pt idx="14">
                  <c:v>1.1667000000000001</c:v>
                </c:pt>
                <c:pt idx="15">
                  <c:v>1.25</c:v>
                </c:pt>
                <c:pt idx="16">
                  <c:v>1.3332999999999899</c:v>
                </c:pt>
                <c:pt idx="17">
                  <c:v>1.4166999999999874</c:v>
                </c:pt>
                <c:pt idx="18">
                  <c:v>1.5</c:v>
                </c:pt>
                <c:pt idx="19">
                  <c:v>1.5832999999999899</c:v>
                </c:pt>
                <c:pt idx="20">
                  <c:v>1.6667000000000001</c:v>
                </c:pt>
                <c:pt idx="21">
                  <c:v>1.75</c:v>
                </c:pt>
                <c:pt idx="22">
                  <c:v>1.8332999999999899</c:v>
                </c:pt>
                <c:pt idx="23">
                  <c:v>1.9167000000000001</c:v>
                </c:pt>
                <c:pt idx="24">
                  <c:v>2</c:v>
                </c:pt>
                <c:pt idx="25">
                  <c:v>2.0832999999999999</c:v>
                </c:pt>
                <c:pt idx="26">
                  <c:v>2.1667000000000001</c:v>
                </c:pt>
                <c:pt idx="27">
                  <c:v>2.25</c:v>
                </c:pt>
                <c:pt idx="28">
                  <c:v>2.3332999999999977</c:v>
                </c:pt>
                <c:pt idx="29">
                  <c:v>2.416699999999973</c:v>
                </c:pt>
                <c:pt idx="30">
                  <c:v>2.5</c:v>
                </c:pt>
                <c:pt idx="31">
                  <c:v>2.5832999999999999</c:v>
                </c:pt>
                <c:pt idx="32">
                  <c:v>2.6667000000000001</c:v>
                </c:pt>
                <c:pt idx="33">
                  <c:v>2.75</c:v>
                </c:pt>
                <c:pt idx="34">
                  <c:v>2.8332999999999977</c:v>
                </c:pt>
                <c:pt idx="35">
                  <c:v>2.916699999999973</c:v>
                </c:pt>
                <c:pt idx="36">
                  <c:v>3</c:v>
                </c:pt>
                <c:pt idx="37">
                  <c:v>3.0832999999999999</c:v>
                </c:pt>
                <c:pt idx="38">
                  <c:v>3.1667000000000001</c:v>
                </c:pt>
                <c:pt idx="39">
                  <c:v>3.25</c:v>
                </c:pt>
                <c:pt idx="40">
                  <c:v>3.3332999999999977</c:v>
                </c:pt>
                <c:pt idx="41">
                  <c:v>3.416699999999973</c:v>
                </c:pt>
                <c:pt idx="42">
                  <c:v>3.5</c:v>
                </c:pt>
                <c:pt idx="43">
                  <c:v>3.5832999999999999</c:v>
                </c:pt>
                <c:pt idx="44">
                  <c:v>3.6667000000000001</c:v>
                </c:pt>
                <c:pt idx="45">
                  <c:v>3.75</c:v>
                </c:pt>
                <c:pt idx="46">
                  <c:v>3.8332999999999977</c:v>
                </c:pt>
                <c:pt idx="47">
                  <c:v>3.916699999999973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Sheet1!$G$2:$G$122</c:f>
              <c:numCache>
                <c:formatCode>General</c:formatCode>
                <c:ptCount val="121"/>
                <c:pt idx="0">
                  <c:v>100</c:v>
                </c:pt>
                <c:pt idx="1">
                  <c:v>100</c:v>
                </c:pt>
                <c:pt idx="2">
                  <c:v>100</c:v>
                </c:pt>
                <c:pt idx="3">
                  <c:v>99.572999999999979</c:v>
                </c:pt>
                <c:pt idx="4">
                  <c:v>99.572999999999979</c:v>
                </c:pt>
                <c:pt idx="5">
                  <c:v>99.35499999999999</c:v>
                </c:pt>
                <c:pt idx="6">
                  <c:v>97.138999999999982</c:v>
                </c:pt>
                <c:pt idx="7">
                  <c:v>92.25</c:v>
                </c:pt>
                <c:pt idx="8">
                  <c:v>91.128999999999948</c:v>
                </c:pt>
                <c:pt idx="9">
                  <c:v>90.9</c:v>
                </c:pt>
                <c:pt idx="10">
                  <c:v>90.9</c:v>
                </c:pt>
                <c:pt idx="11">
                  <c:v>90.9</c:v>
                </c:pt>
                <c:pt idx="12">
                  <c:v>90.9</c:v>
                </c:pt>
                <c:pt idx="13">
                  <c:v>90.9</c:v>
                </c:pt>
                <c:pt idx="14">
                  <c:v>90.9</c:v>
                </c:pt>
                <c:pt idx="15">
                  <c:v>90.9</c:v>
                </c:pt>
                <c:pt idx="16">
                  <c:v>90.031000000000006</c:v>
                </c:pt>
                <c:pt idx="17">
                  <c:v>88.576999999999998</c:v>
                </c:pt>
                <c:pt idx="18">
                  <c:v>84.498000000000005</c:v>
                </c:pt>
                <c:pt idx="19">
                  <c:v>80.709999999999994</c:v>
                </c:pt>
                <c:pt idx="20">
                  <c:v>79.828999999999979</c:v>
                </c:pt>
                <c:pt idx="21">
                  <c:v>79.241000000000227</c:v>
                </c:pt>
                <c:pt idx="22">
                  <c:v>78.649000000000001</c:v>
                </c:pt>
                <c:pt idx="23">
                  <c:v>78.649000000000001</c:v>
                </c:pt>
                <c:pt idx="24">
                  <c:v>78.649000000000001</c:v>
                </c:pt>
                <c:pt idx="25">
                  <c:v>78.649000000000001</c:v>
                </c:pt>
                <c:pt idx="26">
                  <c:v>78.649000000000001</c:v>
                </c:pt>
                <c:pt idx="27">
                  <c:v>77.882999999999981</c:v>
                </c:pt>
                <c:pt idx="28">
                  <c:v>76.732000000000014</c:v>
                </c:pt>
                <c:pt idx="29">
                  <c:v>72.512</c:v>
                </c:pt>
                <c:pt idx="30">
                  <c:v>70.197999999999993</c:v>
                </c:pt>
                <c:pt idx="31">
                  <c:v>67.884</c:v>
                </c:pt>
                <c:pt idx="32">
                  <c:v>67.11</c:v>
                </c:pt>
                <c:pt idx="33">
                  <c:v>67.11</c:v>
                </c:pt>
                <c:pt idx="34">
                  <c:v>67.11</c:v>
                </c:pt>
                <c:pt idx="35">
                  <c:v>67.11</c:v>
                </c:pt>
                <c:pt idx="36">
                  <c:v>67.11</c:v>
                </c:pt>
                <c:pt idx="37">
                  <c:v>67.11</c:v>
                </c:pt>
                <c:pt idx="38">
                  <c:v>67.11</c:v>
                </c:pt>
                <c:pt idx="39">
                  <c:v>67.11</c:v>
                </c:pt>
                <c:pt idx="40">
                  <c:v>67.11</c:v>
                </c:pt>
                <c:pt idx="41">
                  <c:v>66.623999999999981</c:v>
                </c:pt>
                <c:pt idx="42">
                  <c:v>63.684000000000005</c:v>
                </c:pt>
                <c:pt idx="43">
                  <c:v>61.725000000000342</c:v>
                </c:pt>
                <c:pt idx="44">
                  <c:v>61.231000000000002</c:v>
                </c:pt>
                <c:pt idx="45">
                  <c:v>61.231000000000002</c:v>
                </c:pt>
                <c:pt idx="46">
                  <c:v>60.725000000000342</c:v>
                </c:pt>
                <c:pt idx="47">
                  <c:v>60.725000000000342</c:v>
                </c:pt>
                <c:pt idx="48">
                  <c:v>60.725000000000342</c:v>
                </c:pt>
                <c:pt idx="49">
                  <c:v>60.725000000000342</c:v>
                </c:pt>
                <c:pt idx="50">
                  <c:v>60.725000000000342</c:v>
                </c:pt>
                <c:pt idx="51">
                  <c:v>60.725000000000342</c:v>
                </c:pt>
                <c:pt idx="52">
                  <c:v>60.725000000000342</c:v>
                </c:pt>
                <c:pt idx="53">
                  <c:v>60.086000000000006</c:v>
                </c:pt>
                <c:pt idx="54">
                  <c:v>57.508000000000003</c:v>
                </c:pt>
                <c:pt idx="55">
                  <c:v>56.862000000000002</c:v>
                </c:pt>
                <c:pt idx="56">
                  <c:v>56.862000000000002</c:v>
                </c:pt>
                <c:pt idx="57">
                  <c:v>56.862000000000002</c:v>
                </c:pt>
                <c:pt idx="58">
                  <c:v>56.862000000000002</c:v>
                </c:pt>
                <c:pt idx="59">
                  <c:v>56.862000000000002</c:v>
                </c:pt>
                <c:pt idx="60">
                  <c:v>56.862000000000002</c:v>
                </c:pt>
                <c:pt idx="61">
                  <c:v>56.862000000000002</c:v>
                </c:pt>
                <c:pt idx="62">
                  <c:v>56.862000000000002</c:v>
                </c:pt>
                <c:pt idx="63">
                  <c:v>56.862000000000002</c:v>
                </c:pt>
                <c:pt idx="64">
                  <c:v>55.986999999999995</c:v>
                </c:pt>
                <c:pt idx="65">
                  <c:v>54.21</c:v>
                </c:pt>
                <c:pt idx="66">
                  <c:v>51.544000000000004</c:v>
                </c:pt>
                <c:pt idx="67">
                  <c:v>48.878</c:v>
                </c:pt>
                <c:pt idx="68">
                  <c:v>48.878</c:v>
                </c:pt>
                <c:pt idx="69">
                  <c:v>48.878</c:v>
                </c:pt>
                <c:pt idx="70">
                  <c:v>48.878</c:v>
                </c:pt>
                <c:pt idx="71">
                  <c:v>48.878</c:v>
                </c:pt>
                <c:pt idx="72">
                  <c:v>48.878</c:v>
                </c:pt>
                <c:pt idx="73">
                  <c:v>48.878</c:v>
                </c:pt>
                <c:pt idx="74">
                  <c:v>48.878</c:v>
                </c:pt>
                <c:pt idx="75">
                  <c:v>48.878</c:v>
                </c:pt>
                <c:pt idx="76">
                  <c:v>47.686</c:v>
                </c:pt>
                <c:pt idx="77">
                  <c:v>47.686</c:v>
                </c:pt>
                <c:pt idx="78">
                  <c:v>45.300999999999995</c:v>
                </c:pt>
                <c:pt idx="79">
                  <c:v>45.300999999999995</c:v>
                </c:pt>
                <c:pt idx="80">
                  <c:v>45.300999999999995</c:v>
                </c:pt>
                <c:pt idx="81">
                  <c:v>45.300999999999995</c:v>
                </c:pt>
                <c:pt idx="82">
                  <c:v>45.300999999999995</c:v>
                </c:pt>
                <c:pt idx="83">
                  <c:v>45.300999999999995</c:v>
                </c:pt>
                <c:pt idx="84">
                  <c:v>45.300999999999995</c:v>
                </c:pt>
                <c:pt idx="85">
                  <c:v>45.300999999999995</c:v>
                </c:pt>
                <c:pt idx="86">
                  <c:v>45.300999999999995</c:v>
                </c:pt>
                <c:pt idx="87">
                  <c:v>45.300999999999995</c:v>
                </c:pt>
                <c:pt idx="88">
                  <c:v>45.300999999999995</c:v>
                </c:pt>
                <c:pt idx="89">
                  <c:v>40.268000000000313</c:v>
                </c:pt>
                <c:pt idx="90">
                  <c:v>38.590000000000003</c:v>
                </c:pt>
                <c:pt idx="91">
                  <c:v>38.590000000000003</c:v>
                </c:pt>
                <c:pt idx="92">
                  <c:v>38.590000000000003</c:v>
                </c:pt>
                <c:pt idx="93">
                  <c:v>38.590000000000003</c:v>
                </c:pt>
                <c:pt idx="94">
                  <c:v>38.590000000000003</c:v>
                </c:pt>
                <c:pt idx="95">
                  <c:v>38.590000000000003</c:v>
                </c:pt>
                <c:pt idx="96">
                  <c:v>38.590000000000003</c:v>
                </c:pt>
              </c:numCache>
            </c:numRef>
          </c:yVal>
        </c:ser>
        <c:axId val="195142016"/>
        <c:axId val="195143936"/>
      </c:scatterChart>
      <c:valAx>
        <c:axId val="195142016"/>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95143936"/>
        <c:crosses val="autoZero"/>
        <c:crossBetween val="midCat"/>
        <c:majorUnit val="1"/>
      </c:valAx>
      <c:valAx>
        <c:axId val="19514393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95142016"/>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13040554665180126"/>
          <c:y val="0.56488337143340961"/>
          <c:w val="0.53112837665203361"/>
          <c:h val="0.23091863517060537"/>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537"/>
          <c:h val="0.78955973245279865"/>
        </c:manualLayout>
      </c:layout>
      <c:scatterChart>
        <c:scatterStyle val="smoothMarker"/>
        <c:ser>
          <c:idx val="0"/>
          <c:order val="0"/>
          <c:tx>
            <c:strRef>
              <c:f>Sheet1!$B$1</c:f>
              <c:strCache>
                <c:ptCount val="1"/>
                <c:pt idx="0">
                  <c:v>No induction (N = 8,035)</c:v>
                </c:pt>
              </c:strCache>
            </c:strRef>
          </c:tx>
          <c:spPr>
            <a:ln w="41275">
              <a:solidFill>
                <a:srgbClr val="00FF00"/>
              </a:solidFill>
            </a:ln>
          </c:spPr>
          <c:marker>
            <c:symbol val="none"/>
          </c:marker>
          <c:xVal>
            <c:numRef>
              <c:f>Sheet1!$A$2:$A$158</c:f>
              <c:numCache>
                <c:formatCode>General</c:formatCode>
                <c:ptCount val="157"/>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1.0832999999999922</c:v>
                </c:pt>
                <c:pt idx="14">
                  <c:v>1.1667000000000001</c:v>
                </c:pt>
                <c:pt idx="15">
                  <c:v>1.25</c:v>
                </c:pt>
                <c:pt idx="16">
                  <c:v>1.3332999999999922</c:v>
                </c:pt>
                <c:pt idx="17">
                  <c:v>1.4166999999999903</c:v>
                </c:pt>
                <c:pt idx="18">
                  <c:v>1.5</c:v>
                </c:pt>
                <c:pt idx="19">
                  <c:v>1.5832999999999922</c:v>
                </c:pt>
                <c:pt idx="20">
                  <c:v>1.6667000000000001</c:v>
                </c:pt>
                <c:pt idx="21">
                  <c:v>1.75</c:v>
                </c:pt>
                <c:pt idx="22">
                  <c:v>1.8332999999999922</c:v>
                </c:pt>
                <c:pt idx="23">
                  <c:v>1.9167000000000001</c:v>
                </c:pt>
                <c:pt idx="24">
                  <c:v>2</c:v>
                </c:pt>
                <c:pt idx="25">
                  <c:v>2.0832999999999999</c:v>
                </c:pt>
                <c:pt idx="26">
                  <c:v>2.1667000000000001</c:v>
                </c:pt>
                <c:pt idx="27">
                  <c:v>2.25</c:v>
                </c:pt>
                <c:pt idx="28">
                  <c:v>2.3332999999999977</c:v>
                </c:pt>
                <c:pt idx="29">
                  <c:v>2.4166999999999779</c:v>
                </c:pt>
                <c:pt idx="30">
                  <c:v>2.5</c:v>
                </c:pt>
                <c:pt idx="31">
                  <c:v>2.5832999999999999</c:v>
                </c:pt>
                <c:pt idx="32">
                  <c:v>2.6667000000000001</c:v>
                </c:pt>
                <c:pt idx="33">
                  <c:v>2.75</c:v>
                </c:pt>
                <c:pt idx="34">
                  <c:v>2.8332999999999977</c:v>
                </c:pt>
                <c:pt idx="35">
                  <c:v>2.9166999999999779</c:v>
                </c:pt>
                <c:pt idx="36">
                  <c:v>3</c:v>
                </c:pt>
                <c:pt idx="37">
                  <c:v>3.0832999999999999</c:v>
                </c:pt>
                <c:pt idx="38">
                  <c:v>3.1667000000000001</c:v>
                </c:pt>
                <c:pt idx="39">
                  <c:v>3.25</c:v>
                </c:pt>
                <c:pt idx="40">
                  <c:v>3.3332999999999977</c:v>
                </c:pt>
                <c:pt idx="41">
                  <c:v>3.4166999999999779</c:v>
                </c:pt>
                <c:pt idx="42">
                  <c:v>3.5</c:v>
                </c:pt>
                <c:pt idx="43">
                  <c:v>3.5832999999999999</c:v>
                </c:pt>
                <c:pt idx="44">
                  <c:v>3.6667000000000001</c:v>
                </c:pt>
                <c:pt idx="45">
                  <c:v>3.75</c:v>
                </c:pt>
                <c:pt idx="46">
                  <c:v>3.8332999999999977</c:v>
                </c:pt>
                <c:pt idx="47">
                  <c:v>3.9166999999999779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numCache>
            </c:numRef>
          </c:xVal>
          <c:yVal>
            <c:numRef>
              <c:f>Sheet1!$B$2:$B$158</c:f>
              <c:numCache>
                <c:formatCode>General</c:formatCode>
                <c:ptCount val="157"/>
                <c:pt idx="0">
                  <c:v>100</c:v>
                </c:pt>
                <c:pt idx="1">
                  <c:v>100</c:v>
                </c:pt>
                <c:pt idx="2">
                  <c:v>99.95</c:v>
                </c:pt>
                <c:pt idx="3">
                  <c:v>99.725999999999999</c:v>
                </c:pt>
                <c:pt idx="4">
                  <c:v>99.364000000000004</c:v>
                </c:pt>
                <c:pt idx="5">
                  <c:v>98.846000000000004</c:v>
                </c:pt>
                <c:pt idx="6">
                  <c:v>95.277999999999992</c:v>
                </c:pt>
                <c:pt idx="7">
                  <c:v>90.391000000000005</c:v>
                </c:pt>
                <c:pt idx="8">
                  <c:v>89.714000000000027</c:v>
                </c:pt>
                <c:pt idx="9">
                  <c:v>89.45</c:v>
                </c:pt>
                <c:pt idx="10">
                  <c:v>89.45</c:v>
                </c:pt>
                <c:pt idx="11">
                  <c:v>89.45</c:v>
                </c:pt>
                <c:pt idx="12">
                  <c:v>89.45</c:v>
                </c:pt>
                <c:pt idx="13">
                  <c:v>89.45</c:v>
                </c:pt>
                <c:pt idx="14">
                  <c:v>89.433999999999997</c:v>
                </c:pt>
                <c:pt idx="15">
                  <c:v>89.299000000000007</c:v>
                </c:pt>
                <c:pt idx="16">
                  <c:v>88.688999999999979</c:v>
                </c:pt>
                <c:pt idx="17">
                  <c:v>87.290999999999997</c:v>
                </c:pt>
                <c:pt idx="18">
                  <c:v>83.098000000000013</c:v>
                </c:pt>
                <c:pt idx="19">
                  <c:v>78.27</c:v>
                </c:pt>
                <c:pt idx="20">
                  <c:v>77.09</c:v>
                </c:pt>
                <c:pt idx="21">
                  <c:v>76.757000000000005</c:v>
                </c:pt>
                <c:pt idx="22">
                  <c:v>76.667999999999992</c:v>
                </c:pt>
                <c:pt idx="23">
                  <c:v>76.631999999999991</c:v>
                </c:pt>
                <c:pt idx="24">
                  <c:v>76.614000000000004</c:v>
                </c:pt>
                <c:pt idx="25">
                  <c:v>76.614000000000004</c:v>
                </c:pt>
                <c:pt idx="26">
                  <c:v>76.549000000000007</c:v>
                </c:pt>
                <c:pt idx="27">
                  <c:v>76.305999999999983</c:v>
                </c:pt>
                <c:pt idx="28">
                  <c:v>75.418000000000006</c:v>
                </c:pt>
                <c:pt idx="29">
                  <c:v>74.015000000000001</c:v>
                </c:pt>
                <c:pt idx="30">
                  <c:v>70.438000000000002</c:v>
                </c:pt>
                <c:pt idx="31">
                  <c:v>67.251000000000005</c:v>
                </c:pt>
                <c:pt idx="32">
                  <c:v>66.321999999999989</c:v>
                </c:pt>
                <c:pt idx="33">
                  <c:v>66.024000000000001</c:v>
                </c:pt>
                <c:pt idx="34">
                  <c:v>65.955000000000013</c:v>
                </c:pt>
                <c:pt idx="35">
                  <c:v>65.908000000000001</c:v>
                </c:pt>
                <c:pt idx="36">
                  <c:v>65.908000000000001</c:v>
                </c:pt>
                <c:pt idx="37">
                  <c:v>65.881</c:v>
                </c:pt>
                <c:pt idx="38">
                  <c:v>65.799000000000007</c:v>
                </c:pt>
                <c:pt idx="39">
                  <c:v>65.578999999999979</c:v>
                </c:pt>
                <c:pt idx="40">
                  <c:v>64.911000000000527</c:v>
                </c:pt>
                <c:pt idx="41">
                  <c:v>63.515000000000001</c:v>
                </c:pt>
                <c:pt idx="42">
                  <c:v>60.549000000000007</c:v>
                </c:pt>
                <c:pt idx="43">
                  <c:v>57.74</c:v>
                </c:pt>
                <c:pt idx="44">
                  <c:v>56.747</c:v>
                </c:pt>
                <c:pt idx="45">
                  <c:v>56.518000000000001</c:v>
                </c:pt>
                <c:pt idx="46">
                  <c:v>56.402000000000001</c:v>
                </c:pt>
                <c:pt idx="47">
                  <c:v>56.373000000000005</c:v>
                </c:pt>
                <c:pt idx="48">
                  <c:v>56.373000000000005</c:v>
                </c:pt>
                <c:pt idx="49">
                  <c:v>56.373000000000005</c:v>
                </c:pt>
                <c:pt idx="50">
                  <c:v>56.339000000000006</c:v>
                </c:pt>
                <c:pt idx="51">
                  <c:v>56.137</c:v>
                </c:pt>
                <c:pt idx="52">
                  <c:v>55.899000000000001</c:v>
                </c:pt>
                <c:pt idx="53">
                  <c:v>54.808</c:v>
                </c:pt>
                <c:pt idx="54">
                  <c:v>52.448</c:v>
                </c:pt>
                <c:pt idx="55">
                  <c:v>49.942</c:v>
                </c:pt>
                <c:pt idx="56">
                  <c:v>49.425000000000011</c:v>
                </c:pt>
                <c:pt idx="57">
                  <c:v>49.25</c:v>
                </c:pt>
                <c:pt idx="58">
                  <c:v>49.215000000000003</c:v>
                </c:pt>
                <c:pt idx="59">
                  <c:v>49.215000000000003</c:v>
                </c:pt>
                <c:pt idx="60">
                  <c:v>49.215000000000003</c:v>
                </c:pt>
                <c:pt idx="61">
                  <c:v>49.215000000000003</c:v>
                </c:pt>
                <c:pt idx="62">
                  <c:v>49.09</c:v>
                </c:pt>
                <c:pt idx="63">
                  <c:v>49.048000000000002</c:v>
                </c:pt>
                <c:pt idx="64">
                  <c:v>48.582000000000001</c:v>
                </c:pt>
                <c:pt idx="65">
                  <c:v>47.563000000000002</c:v>
                </c:pt>
                <c:pt idx="66">
                  <c:v>44.963000000000001</c:v>
                </c:pt>
                <c:pt idx="67">
                  <c:v>43.33</c:v>
                </c:pt>
                <c:pt idx="68">
                  <c:v>42.720000000000013</c:v>
                </c:pt>
                <c:pt idx="69">
                  <c:v>42.631</c:v>
                </c:pt>
                <c:pt idx="70">
                  <c:v>42.631</c:v>
                </c:pt>
                <c:pt idx="71">
                  <c:v>42.631</c:v>
                </c:pt>
                <c:pt idx="72">
                  <c:v>42.631</c:v>
                </c:pt>
                <c:pt idx="73">
                  <c:v>42.631</c:v>
                </c:pt>
                <c:pt idx="74">
                  <c:v>42.576000000000001</c:v>
                </c:pt>
                <c:pt idx="75">
                  <c:v>42.52</c:v>
                </c:pt>
                <c:pt idx="76">
                  <c:v>41.791000000000011</c:v>
                </c:pt>
                <c:pt idx="77">
                  <c:v>40.833000000000006</c:v>
                </c:pt>
                <c:pt idx="78">
                  <c:v>39.528000000000013</c:v>
                </c:pt>
                <c:pt idx="79">
                  <c:v>37.474000000000004</c:v>
                </c:pt>
                <c:pt idx="80">
                  <c:v>37.125000000000163</c:v>
                </c:pt>
                <c:pt idx="81">
                  <c:v>36.946999999999996</c:v>
                </c:pt>
                <c:pt idx="82">
                  <c:v>36.886999999999993</c:v>
                </c:pt>
                <c:pt idx="83">
                  <c:v>36.886999999999993</c:v>
                </c:pt>
                <c:pt idx="84">
                  <c:v>36.886999999999993</c:v>
                </c:pt>
                <c:pt idx="85">
                  <c:v>36.812999999999995</c:v>
                </c:pt>
                <c:pt idx="86">
                  <c:v>36.663000000000011</c:v>
                </c:pt>
                <c:pt idx="87">
                  <c:v>36.51</c:v>
                </c:pt>
                <c:pt idx="88">
                  <c:v>35.823</c:v>
                </c:pt>
                <c:pt idx="89">
                  <c:v>34.903999999999996</c:v>
                </c:pt>
                <c:pt idx="90">
                  <c:v>33.753</c:v>
                </c:pt>
                <c:pt idx="91">
                  <c:v>32.207000000000001</c:v>
                </c:pt>
                <c:pt idx="92">
                  <c:v>31.814000000000132</c:v>
                </c:pt>
                <c:pt idx="93">
                  <c:v>31.814000000000132</c:v>
                </c:pt>
                <c:pt idx="94">
                  <c:v>31.814000000000132</c:v>
                </c:pt>
                <c:pt idx="95">
                  <c:v>31.814000000000132</c:v>
                </c:pt>
                <c:pt idx="96">
                  <c:v>31.814000000000132</c:v>
                </c:pt>
                <c:pt idx="97">
                  <c:v>31.814000000000132</c:v>
                </c:pt>
                <c:pt idx="98">
                  <c:v>31.71</c:v>
                </c:pt>
                <c:pt idx="99">
                  <c:v>31.388999999999989</c:v>
                </c:pt>
                <c:pt idx="100">
                  <c:v>30.954000000000001</c:v>
                </c:pt>
                <c:pt idx="101">
                  <c:v>30.300999999999988</c:v>
                </c:pt>
                <c:pt idx="102">
                  <c:v>28.66</c:v>
                </c:pt>
                <c:pt idx="103">
                  <c:v>27.667000000000005</c:v>
                </c:pt>
                <c:pt idx="104">
                  <c:v>27.443999999999889</c:v>
                </c:pt>
                <c:pt idx="105">
                  <c:v>27.329000000000001</c:v>
                </c:pt>
                <c:pt idx="106">
                  <c:v>27.213999999999999</c:v>
                </c:pt>
                <c:pt idx="107">
                  <c:v>27.093</c:v>
                </c:pt>
                <c:pt idx="108">
                  <c:v>27.093</c:v>
                </c:pt>
                <c:pt idx="109">
                  <c:v>27.093</c:v>
                </c:pt>
                <c:pt idx="110">
                  <c:v>27.093</c:v>
                </c:pt>
                <c:pt idx="111">
                  <c:v>26.946000000000002</c:v>
                </c:pt>
                <c:pt idx="112">
                  <c:v>26.946000000000002</c:v>
                </c:pt>
                <c:pt idx="113">
                  <c:v>26.050999999999988</c:v>
                </c:pt>
                <c:pt idx="114">
                  <c:v>24.103000000000005</c:v>
                </c:pt>
                <c:pt idx="115">
                  <c:v>22.89</c:v>
                </c:pt>
                <c:pt idx="116">
                  <c:v>22.739000000000001</c:v>
                </c:pt>
                <c:pt idx="117">
                  <c:v>22.584</c:v>
                </c:pt>
                <c:pt idx="118">
                  <c:v>22.584</c:v>
                </c:pt>
                <c:pt idx="119">
                  <c:v>22.584</c:v>
                </c:pt>
                <c:pt idx="120">
                  <c:v>22.584</c:v>
                </c:pt>
                <c:pt idx="121">
                  <c:v>22.584</c:v>
                </c:pt>
                <c:pt idx="122">
                  <c:v>22.584</c:v>
                </c:pt>
                <c:pt idx="123">
                  <c:v>22.584</c:v>
                </c:pt>
                <c:pt idx="124">
                  <c:v>22.584</c:v>
                </c:pt>
                <c:pt idx="125">
                  <c:v>22.158000000000001</c:v>
                </c:pt>
                <c:pt idx="126">
                  <c:v>20.875</c:v>
                </c:pt>
                <c:pt idx="127">
                  <c:v>20.010000000000005</c:v>
                </c:pt>
                <c:pt idx="128">
                  <c:v>19.57</c:v>
                </c:pt>
                <c:pt idx="129">
                  <c:v>19.57</c:v>
                </c:pt>
                <c:pt idx="130">
                  <c:v>19.57</c:v>
                </c:pt>
                <c:pt idx="131">
                  <c:v>19.321999999999999</c:v>
                </c:pt>
                <c:pt idx="132">
                  <c:v>19.321999999999999</c:v>
                </c:pt>
                <c:pt idx="133">
                  <c:v>19.321999999999999</c:v>
                </c:pt>
                <c:pt idx="134">
                  <c:v>19.321999999999999</c:v>
                </c:pt>
                <c:pt idx="135">
                  <c:v>19.321999999999999</c:v>
                </c:pt>
                <c:pt idx="136">
                  <c:v>18.761999999999986</c:v>
                </c:pt>
                <c:pt idx="137">
                  <c:v>18.478000000000002</c:v>
                </c:pt>
                <c:pt idx="138">
                  <c:v>17.908999999999889</c:v>
                </c:pt>
                <c:pt idx="139">
                  <c:v>17.62</c:v>
                </c:pt>
                <c:pt idx="140">
                  <c:v>17.62</c:v>
                </c:pt>
                <c:pt idx="141">
                  <c:v>17.62</c:v>
                </c:pt>
                <c:pt idx="142">
                  <c:v>17.321999999999999</c:v>
                </c:pt>
                <c:pt idx="143">
                  <c:v>17.321999999999999</c:v>
                </c:pt>
                <c:pt idx="144">
                  <c:v>17.321999999999999</c:v>
                </c:pt>
                <c:pt idx="145">
                  <c:v>17.321999999999999</c:v>
                </c:pt>
                <c:pt idx="146">
                  <c:v>17.321999999999999</c:v>
                </c:pt>
                <c:pt idx="147">
                  <c:v>17.321999999999999</c:v>
                </c:pt>
                <c:pt idx="148">
                  <c:v>17.321999999999999</c:v>
                </c:pt>
                <c:pt idx="149">
                  <c:v>16.629000000000001</c:v>
                </c:pt>
                <c:pt idx="150">
                  <c:v>15.242999999999999</c:v>
                </c:pt>
                <c:pt idx="151">
                  <c:v>14.534000000000001</c:v>
                </c:pt>
                <c:pt idx="152">
                  <c:v>14.18</c:v>
                </c:pt>
                <c:pt idx="153">
                  <c:v>14.18</c:v>
                </c:pt>
                <c:pt idx="154">
                  <c:v>14.18</c:v>
                </c:pt>
                <c:pt idx="155">
                  <c:v>14.18</c:v>
                </c:pt>
                <c:pt idx="156">
                  <c:v>14.18</c:v>
                </c:pt>
              </c:numCache>
            </c:numRef>
          </c:yVal>
        </c:ser>
        <c:ser>
          <c:idx val="1"/>
          <c:order val="1"/>
          <c:tx>
            <c:strRef>
              <c:f>Sheet1!$C$1</c:f>
              <c:strCache>
                <c:ptCount val="1"/>
                <c:pt idx="0">
                  <c:v>Induction (N = 7,244)</c:v>
                </c:pt>
              </c:strCache>
            </c:strRef>
          </c:tx>
          <c:spPr>
            <a:ln w="41275">
              <a:solidFill>
                <a:srgbClr val="FFFF00"/>
              </a:solidFill>
            </a:ln>
          </c:spPr>
          <c:marker>
            <c:symbol val="none"/>
          </c:marker>
          <c:xVal>
            <c:numRef>
              <c:f>Sheet1!$A$2:$A$158</c:f>
              <c:numCache>
                <c:formatCode>General</c:formatCode>
                <c:ptCount val="157"/>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1.0832999999999922</c:v>
                </c:pt>
                <c:pt idx="14">
                  <c:v>1.1667000000000001</c:v>
                </c:pt>
                <c:pt idx="15">
                  <c:v>1.25</c:v>
                </c:pt>
                <c:pt idx="16">
                  <c:v>1.3332999999999922</c:v>
                </c:pt>
                <c:pt idx="17">
                  <c:v>1.4166999999999903</c:v>
                </c:pt>
                <c:pt idx="18">
                  <c:v>1.5</c:v>
                </c:pt>
                <c:pt idx="19">
                  <c:v>1.5832999999999922</c:v>
                </c:pt>
                <c:pt idx="20">
                  <c:v>1.6667000000000001</c:v>
                </c:pt>
                <c:pt idx="21">
                  <c:v>1.75</c:v>
                </c:pt>
                <c:pt idx="22">
                  <c:v>1.8332999999999922</c:v>
                </c:pt>
                <c:pt idx="23">
                  <c:v>1.9167000000000001</c:v>
                </c:pt>
                <c:pt idx="24">
                  <c:v>2</c:v>
                </c:pt>
                <c:pt idx="25">
                  <c:v>2.0832999999999999</c:v>
                </c:pt>
                <c:pt idx="26">
                  <c:v>2.1667000000000001</c:v>
                </c:pt>
                <c:pt idx="27">
                  <c:v>2.25</c:v>
                </c:pt>
                <c:pt idx="28">
                  <c:v>2.3332999999999977</c:v>
                </c:pt>
                <c:pt idx="29">
                  <c:v>2.4166999999999779</c:v>
                </c:pt>
                <c:pt idx="30">
                  <c:v>2.5</c:v>
                </c:pt>
                <c:pt idx="31">
                  <c:v>2.5832999999999999</c:v>
                </c:pt>
                <c:pt idx="32">
                  <c:v>2.6667000000000001</c:v>
                </c:pt>
                <c:pt idx="33">
                  <c:v>2.75</c:v>
                </c:pt>
                <c:pt idx="34">
                  <c:v>2.8332999999999977</c:v>
                </c:pt>
                <c:pt idx="35">
                  <c:v>2.9166999999999779</c:v>
                </c:pt>
                <c:pt idx="36">
                  <c:v>3</c:v>
                </c:pt>
                <c:pt idx="37">
                  <c:v>3.0832999999999999</c:v>
                </c:pt>
                <c:pt idx="38">
                  <c:v>3.1667000000000001</c:v>
                </c:pt>
                <c:pt idx="39">
                  <c:v>3.25</c:v>
                </c:pt>
                <c:pt idx="40">
                  <c:v>3.3332999999999977</c:v>
                </c:pt>
                <c:pt idx="41">
                  <c:v>3.4166999999999779</c:v>
                </c:pt>
                <c:pt idx="42">
                  <c:v>3.5</c:v>
                </c:pt>
                <c:pt idx="43">
                  <c:v>3.5832999999999999</c:v>
                </c:pt>
                <c:pt idx="44">
                  <c:v>3.6667000000000001</c:v>
                </c:pt>
                <c:pt idx="45">
                  <c:v>3.75</c:v>
                </c:pt>
                <c:pt idx="46">
                  <c:v>3.8332999999999977</c:v>
                </c:pt>
                <c:pt idx="47">
                  <c:v>3.9166999999999779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numCache>
            </c:numRef>
          </c:xVal>
          <c:yVal>
            <c:numRef>
              <c:f>Sheet1!$C$2:$C$158</c:f>
              <c:numCache>
                <c:formatCode>General</c:formatCode>
                <c:ptCount val="157"/>
                <c:pt idx="0">
                  <c:v>100</c:v>
                </c:pt>
                <c:pt idx="1">
                  <c:v>99.986000000000004</c:v>
                </c:pt>
                <c:pt idx="2">
                  <c:v>99.945000000000007</c:v>
                </c:pt>
                <c:pt idx="3">
                  <c:v>99.807000000000002</c:v>
                </c:pt>
                <c:pt idx="4">
                  <c:v>99.501999999999995</c:v>
                </c:pt>
                <c:pt idx="5">
                  <c:v>98.888999999999982</c:v>
                </c:pt>
                <c:pt idx="6">
                  <c:v>95.471000000000004</c:v>
                </c:pt>
                <c:pt idx="7">
                  <c:v>91.766999999999996</c:v>
                </c:pt>
                <c:pt idx="8">
                  <c:v>91.224999999999994</c:v>
                </c:pt>
                <c:pt idx="9">
                  <c:v>91.095000000000013</c:v>
                </c:pt>
                <c:pt idx="10">
                  <c:v>91.095000000000013</c:v>
                </c:pt>
                <c:pt idx="11">
                  <c:v>91.095000000000013</c:v>
                </c:pt>
                <c:pt idx="12">
                  <c:v>91.095000000000013</c:v>
                </c:pt>
                <c:pt idx="13">
                  <c:v>91.076999999999998</c:v>
                </c:pt>
                <c:pt idx="14">
                  <c:v>91.022999999999982</c:v>
                </c:pt>
                <c:pt idx="15">
                  <c:v>90.838999999999999</c:v>
                </c:pt>
                <c:pt idx="16">
                  <c:v>90.248000000000005</c:v>
                </c:pt>
                <c:pt idx="17">
                  <c:v>88.932000000000002</c:v>
                </c:pt>
                <c:pt idx="18">
                  <c:v>84.644999999999996</c:v>
                </c:pt>
                <c:pt idx="19">
                  <c:v>80.992999999999995</c:v>
                </c:pt>
                <c:pt idx="20">
                  <c:v>80.012</c:v>
                </c:pt>
                <c:pt idx="21">
                  <c:v>79.763000000000005</c:v>
                </c:pt>
                <c:pt idx="22">
                  <c:v>79.60899999999998</c:v>
                </c:pt>
                <c:pt idx="23">
                  <c:v>79.569000000000003</c:v>
                </c:pt>
                <c:pt idx="24">
                  <c:v>79.569000000000003</c:v>
                </c:pt>
                <c:pt idx="25">
                  <c:v>79.569000000000003</c:v>
                </c:pt>
                <c:pt idx="26">
                  <c:v>79.474000000000004</c:v>
                </c:pt>
                <c:pt idx="27">
                  <c:v>79.281000000000006</c:v>
                </c:pt>
                <c:pt idx="28">
                  <c:v>78.820999999999998</c:v>
                </c:pt>
                <c:pt idx="29">
                  <c:v>76.903000000000006</c:v>
                </c:pt>
                <c:pt idx="30">
                  <c:v>73.403000000000006</c:v>
                </c:pt>
                <c:pt idx="31">
                  <c:v>70.356999999999999</c:v>
                </c:pt>
                <c:pt idx="32">
                  <c:v>69.644000000000005</c:v>
                </c:pt>
                <c:pt idx="33">
                  <c:v>69.346000000000004</c:v>
                </c:pt>
                <c:pt idx="34">
                  <c:v>69.27</c:v>
                </c:pt>
                <c:pt idx="35">
                  <c:v>69.27</c:v>
                </c:pt>
                <c:pt idx="36">
                  <c:v>69.27</c:v>
                </c:pt>
                <c:pt idx="37">
                  <c:v>69.239000000000004</c:v>
                </c:pt>
                <c:pt idx="38">
                  <c:v>69.239000000000004</c:v>
                </c:pt>
                <c:pt idx="39">
                  <c:v>68.853999999999999</c:v>
                </c:pt>
                <c:pt idx="40">
                  <c:v>68.048000000000002</c:v>
                </c:pt>
                <c:pt idx="41">
                  <c:v>66.557999999999993</c:v>
                </c:pt>
                <c:pt idx="42">
                  <c:v>63.64</c:v>
                </c:pt>
                <c:pt idx="43">
                  <c:v>61.33</c:v>
                </c:pt>
                <c:pt idx="44">
                  <c:v>60.836999999999996</c:v>
                </c:pt>
                <c:pt idx="45">
                  <c:v>60.67</c:v>
                </c:pt>
                <c:pt idx="46">
                  <c:v>60.636000000000003</c:v>
                </c:pt>
                <c:pt idx="47">
                  <c:v>60.636000000000003</c:v>
                </c:pt>
                <c:pt idx="48">
                  <c:v>60.636000000000003</c:v>
                </c:pt>
                <c:pt idx="49">
                  <c:v>60.597000000000001</c:v>
                </c:pt>
                <c:pt idx="50">
                  <c:v>60.469000000000001</c:v>
                </c:pt>
                <c:pt idx="51">
                  <c:v>60.426000000000002</c:v>
                </c:pt>
                <c:pt idx="52">
                  <c:v>59.515000000000001</c:v>
                </c:pt>
                <c:pt idx="53">
                  <c:v>58.165000000000013</c:v>
                </c:pt>
                <c:pt idx="54">
                  <c:v>55.938000000000002</c:v>
                </c:pt>
                <c:pt idx="55">
                  <c:v>54.008000000000003</c:v>
                </c:pt>
                <c:pt idx="56">
                  <c:v>53.475000000000001</c:v>
                </c:pt>
                <c:pt idx="57">
                  <c:v>53.296000000000063</c:v>
                </c:pt>
                <c:pt idx="58">
                  <c:v>53.205000000000013</c:v>
                </c:pt>
                <c:pt idx="59">
                  <c:v>53.205000000000013</c:v>
                </c:pt>
                <c:pt idx="60">
                  <c:v>53.205000000000013</c:v>
                </c:pt>
                <c:pt idx="61">
                  <c:v>53.205000000000013</c:v>
                </c:pt>
                <c:pt idx="62">
                  <c:v>53.205000000000013</c:v>
                </c:pt>
                <c:pt idx="63">
                  <c:v>52.91</c:v>
                </c:pt>
                <c:pt idx="64">
                  <c:v>52.139000000000003</c:v>
                </c:pt>
                <c:pt idx="65">
                  <c:v>50.65</c:v>
                </c:pt>
                <c:pt idx="66">
                  <c:v>47.903000000000006</c:v>
                </c:pt>
                <c:pt idx="67">
                  <c:v>46.343000000000004</c:v>
                </c:pt>
                <c:pt idx="68">
                  <c:v>46.161000000000001</c:v>
                </c:pt>
                <c:pt idx="69">
                  <c:v>46.036000000000001</c:v>
                </c:pt>
                <c:pt idx="70">
                  <c:v>45.974000000000004</c:v>
                </c:pt>
                <c:pt idx="71">
                  <c:v>45.974000000000004</c:v>
                </c:pt>
                <c:pt idx="72">
                  <c:v>45.974000000000004</c:v>
                </c:pt>
                <c:pt idx="73">
                  <c:v>45.974000000000004</c:v>
                </c:pt>
                <c:pt idx="74">
                  <c:v>45.974000000000004</c:v>
                </c:pt>
                <c:pt idx="75">
                  <c:v>45.892000000000003</c:v>
                </c:pt>
                <c:pt idx="76">
                  <c:v>44.906000000000006</c:v>
                </c:pt>
                <c:pt idx="77">
                  <c:v>43.426000000000002</c:v>
                </c:pt>
                <c:pt idx="78">
                  <c:v>41.367000000000004</c:v>
                </c:pt>
                <c:pt idx="79">
                  <c:v>39.629000000000012</c:v>
                </c:pt>
                <c:pt idx="80">
                  <c:v>39.463000000000001</c:v>
                </c:pt>
                <c:pt idx="81">
                  <c:v>39.207000000000001</c:v>
                </c:pt>
                <c:pt idx="82">
                  <c:v>39.207000000000001</c:v>
                </c:pt>
                <c:pt idx="83">
                  <c:v>39.207000000000001</c:v>
                </c:pt>
                <c:pt idx="84">
                  <c:v>39.207000000000001</c:v>
                </c:pt>
                <c:pt idx="85">
                  <c:v>39.207000000000001</c:v>
                </c:pt>
                <c:pt idx="86">
                  <c:v>39.207000000000001</c:v>
                </c:pt>
                <c:pt idx="87">
                  <c:v>38.986000000000004</c:v>
                </c:pt>
                <c:pt idx="88">
                  <c:v>38.204000000000001</c:v>
                </c:pt>
                <c:pt idx="89">
                  <c:v>36.411999999999999</c:v>
                </c:pt>
                <c:pt idx="90">
                  <c:v>35.067</c:v>
                </c:pt>
                <c:pt idx="91">
                  <c:v>34.282000000000011</c:v>
                </c:pt>
                <c:pt idx="92">
                  <c:v>34.169000000000011</c:v>
                </c:pt>
                <c:pt idx="93">
                  <c:v>34.169000000000011</c:v>
                </c:pt>
                <c:pt idx="94">
                  <c:v>34.050999999999995</c:v>
                </c:pt>
                <c:pt idx="95">
                  <c:v>33.933</c:v>
                </c:pt>
                <c:pt idx="96">
                  <c:v>33.933</c:v>
                </c:pt>
                <c:pt idx="97">
                  <c:v>33.933</c:v>
                </c:pt>
                <c:pt idx="98">
                  <c:v>33.787000000000006</c:v>
                </c:pt>
                <c:pt idx="99">
                  <c:v>33.346999999999994</c:v>
                </c:pt>
                <c:pt idx="100">
                  <c:v>33.053000000000004</c:v>
                </c:pt>
                <c:pt idx="101">
                  <c:v>31.58</c:v>
                </c:pt>
                <c:pt idx="102">
                  <c:v>30.094000000000001</c:v>
                </c:pt>
                <c:pt idx="103">
                  <c:v>29.044</c:v>
                </c:pt>
                <c:pt idx="104">
                  <c:v>28.741999999999987</c:v>
                </c:pt>
                <c:pt idx="105">
                  <c:v>28.587999999999987</c:v>
                </c:pt>
                <c:pt idx="106">
                  <c:v>28.587999999999987</c:v>
                </c:pt>
                <c:pt idx="107">
                  <c:v>28.587999999999987</c:v>
                </c:pt>
                <c:pt idx="108">
                  <c:v>28.587999999999987</c:v>
                </c:pt>
                <c:pt idx="109">
                  <c:v>28.587999999999987</c:v>
                </c:pt>
                <c:pt idx="110">
                  <c:v>28.587999999999987</c:v>
                </c:pt>
                <c:pt idx="111">
                  <c:v>28.587999999999987</c:v>
                </c:pt>
                <c:pt idx="112">
                  <c:v>28.373999999999999</c:v>
                </c:pt>
                <c:pt idx="113">
                  <c:v>27.734000000000005</c:v>
                </c:pt>
                <c:pt idx="114">
                  <c:v>26.241</c:v>
                </c:pt>
                <c:pt idx="115">
                  <c:v>25.591999999999999</c:v>
                </c:pt>
                <c:pt idx="116">
                  <c:v>25.149000000000001</c:v>
                </c:pt>
                <c:pt idx="117">
                  <c:v>25.149000000000001</c:v>
                </c:pt>
                <c:pt idx="118">
                  <c:v>25.149000000000001</c:v>
                </c:pt>
                <c:pt idx="119">
                  <c:v>25.149000000000001</c:v>
                </c:pt>
                <c:pt idx="120">
                  <c:v>24.866</c:v>
                </c:pt>
                <c:pt idx="121">
                  <c:v>24.866</c:v>
                </c:pt>
                <c:pt idx="122">
                  <c:v>24.866</c:v>
                </c:pt>
                <c:pt idx="123">
                  <c:v>24.866</c:v>
                </c:pt>
                <c:pt idx="124">
                  <c:v>24.866</c:v>
                </c:pt>
                <c:pt idx="125">
                  <c:v>24.506</c:v>
                </c:pt>
                <c:pt idx="126">
                  <c:v>24.146000000000001</c:v>
                </c:pt>
                <c:pt idx="127">
                  <c:v>24.146000000000001</c:v>
                </c:pt>
                <c:pt idx="128">
                  <c:v>24.146000000000001</c:v>
                </c:pt>
                <c:pt idx="129">
                  <c:v>24.146000000000001</c:v>
                </c:pt>
                <c:pt idx="130">
                  <c:v>24.146000000000001</c:v>
                </c:pt>
                <c:pt idx="131">
                  <c:v>24.146000000000001</c:v>
                </c:pt>
                <c:pt idx="132">
                  <c:v>24.146000000000001</c:v>
                </c:pt>
                <c:pt idx="133">
                  <c:v>24.146000000000001</c:v>
                </c:pt>
                <c:pt idx="134">
                  <c:v>24.146000000000001</c:v>
                </c:pt>
                <c:pt idx="135">
                  <c:v>23.609000000000005</c:v>
                </c:pt>
                <c:pt idx="136">
                  <c:v>23.06</c:v>
                </c:pt>
                <c:pt idx="137">
                  <c:v>23.06</c:v>
                </c:pt>
                <c:pt idx="138">
                  <c:v>21.413</c:v>
                </c:pt>
                <c:pt idx="139">
                  <c:v>20.849</c:v>
                </c:pt>
                <c:pt idx="140">
                  <c:v>20.849</c:v>
                </c:pt>
                <c:pt idx="141">
                  <c:v>20.849</c:v>
                </c:pt>
                <c:pt idx="142">
                  <c:v>20.849</c:v>
                </c:pt>
                <c:pt idx="143">
                  <c:v>20.849</c:v>
                </c:pt>
                <c:pt idx="144">
                  <c:v>20.849</c:v>
                </c:pt>
                <c:pt idx="145">
                  <c:v>20.849</c:v>
                </c:pt>
                <c:pt idx="146">
                  <c:v>20.849</c:v>
                </c:pt>
                <c:pt idx="147">
                  <c:v>20.849</c:v>
                </c:pt>
                <c:pt idx="148">
                  <c:v>20.849</c:v>
                </c:pt>
                <c:pt idx="149">
                  <c:v>19.942999999999845</c:v>
                </c:pt>
                <c:pt idx="150">
                  <c:v>19.036000000000001</c:v>
                </c:pt>
                <c:pt idx="151">
                  <c:v>18.130000000000031</c:v>
                </c:pt>
                <c:pt idx="152">
                  <c:v>18.130000000000031</c:v>
                </c:pt>
                <c:pt idx="153">
                  <c:v>18.130000000000031</c:v>
                </c:pt>
                <c:pt idx="154">
                  <c:v>18.130000000000031</c:v>
                </c:pt>
                <c:pt idx="155">
                  <c:v>18.130000000000031</c:v>
                </c:pt>
                <c:pt idx="156">
                  <c:v>18.130000000000031</c:v>
                </c:pt>
              </c:numCache>
            </c:numRef>
          </c:yVal>
        </c:ser>
        <c:axId val="195361024"/>
        <c:axId val="195502464"/>
      </c:scatterChart>
      <c:valAx>
        <c:axId val="195361024"/>
        <c:scaling>
          <c:orientation val="minMax"/>
          <c:max val="13"/>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95502464"/>
        <c:crosses val="autoZero"/>
        <c:crossBetween val="midCat"/>
        <c:majorUnit val="1"/>
      </c:valAx>
      <c:valAx>
        <c:axId val="19550246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9536102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0090702157805564"/>
          <c:y val="4.8754339175345024E-2"/>
          <c:w val="0.27998525073746588"/>
          <c:h val="0.13163237659808652"/>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581"/>
          <c:h val="0.77074260114040583"/>
        </c:manualLayout>
      </c:layout>
      <c:scatterChart>
        <c:scatterStyle val="smoothMarker"/>
        <c:ser>
          <c:idx val="0"/>
          <c:order val="0"/>
          <c:tx>
            <c:strRef>
              <c:f>Sheet1!$B$1</c:f>
              <c:strCache>
                <c:ptCount val="1"/>
                <c:pt idx="0">
                  <c:v>No induction (N = 7,71)</c:v>
                </c:pt>
              </c:strCache>
            </c:strRef>
          </c:tx>
          <c:spPr>
            <a:ln w="41275">
              <a:solidFill>
                <a:srgbClr val="00FF00"/>
              </a:solidFill>
            </a:ln>
          </c:spPr>
          <c:marker>
            <c:symbol val="none"/>
          </c:marker>
          <c:xVal>
            <c:numRef>
              <c:f>Sheet1!$A$2:$A$158</c:f>
              <c:numCache>
                <c:formatCode>General</c:formatCode>
                <c:ptCount val="157"/>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1.0832999999999922</c:v>
                </c:pt>
                <c:pt idx="14">
                  <c:v>1.1667000000000001</c:v>
                </c:pt>
                <c:pt idx="15">
                  <c:v>1.25</c:v>
                </c:pt>
                <c:pt idx="16">
                  <c:v>1.3332999999999922</c:v>
                </c:pt>
                <c:pt idx="17">
                  <c:v>1.4166999999999903</c:v>
                </c:pt>
                <c:pt idx="18">
                  <c:v>1.5</c:v>
                </c:pt>
                <c:pt idx="19">
                  <c:v>1.5832999999999922</c:v>
                </c:pt>
                <c:pt idx="20">
                  <c:v>1.6667000000000001</c:v>
                </c:pt>
                <c:pt idx="21">
                  <c:v>1.75</c:v>
                </c:pt>
                <c:pt idx="22">
                  <c:v>1.8332999999999922</c:v>
                </c:pt>
                <c:pt idx="23">
                  <c:v>1.9167000000000001</c:v>
                </c:pt>
                <c:pt idx="24">
                  <c:v>2</c:v>
                </c:pt>
                <c:pt idx="25">
                  <c:v>2.0832999999999999</c:v>
                </c:pt>
                <c:pt idx="26">
                  <c:v>2.1667000000000001</c:v>
                </c:pt>
                <c:pt idx="27">
                  <c:v>2.25</c:v>
                </c:pt>
                <c:pt idx="28">
                  <c:v>2.3332999999999977</c:v>
                </c:pt>
                <c:pt idx="29">
                  <c:v>2.4166999999999779</c:v>
                </c:pt>
                <c:pt idx="30">
                  <c:v>2.5</c:v>
                </c:pt>
                <c:pt idx="31">
                  <c:v>2.5832999999999999</c:v>
                </c:pt>
                <c:pt idx="32">
                  <c:v>2.6667000000000001</c:v>
                </c:pt>
                <c:pt idx="33">
                  <c:v>2.75</c:v>
                </c:pt>
                <c:pt idx="34">
                  <c:v>2.8332999999999977</c:v>
                </c:pt>
                <c:pt idx="35">
                  <c:v>2.9166999999999779</c:v>
                </c:pt>
                <c:pt idx="36">
                  <c:v>3</c:v>
                </c:pt>
                <c:pt idx="37">
                  <c:v>3.0832999999999999</c:v>
                </c:pt>
                <c:pt idx="38">
                  <c:v>3.1667000000000001</c:v>
                </c:pt>
                <c:pt idx="39">
                  <c:v>3.25</c:v>
                </c:pt>
                <c:pt idx="40">
                  <c:v>3.3332999999999977</c:v>
                </c:pt>
                <c:pt idx="41">
                  <c:v>3.4166999999999779</c:v>
                </c:pt>
                <c:pt idx="42">
                  <c:v>3.5</c:v>
                </c:pt>
                <c:pt idx="43">
                  <c:v>3.5832999999999999</c:v>
                </c:pt>
                <c:pt idx="44">
                  <c:v>3.6667000000000001</c:v>
                </c:pt>
                <c:pt idx="45">
                  <c:v>3.75</c:v>
                </c:pt>
                <c:pt idx="46">
                  <c:v>3.8332999999999977</c:v>
                </c:pt>
                <c:pt idx="47">
                  <c:v>3.9166999999999779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numCache>
            </c:numRef>
          </c:xVal>
          <c:yVal>
            <c:numRef>
              <c:f>Sheet1!$B$2:$B$158</c:f>
              <c:numCache>
                <c:formatCode>General</c:formatCode>
                <c:ptCount val="157"/>
                <c:pt idx="0">
                  <c:v>100</c:v>
                </c:pt>
                <c:pt idx="1">
                  <c:v>100</c:v>
                </c:pt>
                <c:pt idx="2">
                  <c:v>100</c:v>
                </c:pt>
                <c:pt idx="3">
                  <c:v>99.986000000000004</c:v>
                </c:pt>
                <c:pt idx="4">
                  <c:v>99.915999999999997</c:v>
                </c:pt>
                <c:pt idx="5">
                  <c:v>99.819000000000003</c:v>
                </c:pt>
                <c:pt idx="6">
                  <c:v>96.675999999999988</c:v>
                </c:pt>
                <c:pt idx="7">
                  <c:v>91.378999999999948</c:v>
                </c:pt>
                <c:pt idx="8">
                  <c:v>90.650999999999982</c:v>
                </c:pt>
                <c:pt idx="9">
                  <c:v>90.370999999999981</c:v>
                </c:pt>
                <c:pt idx="10">
                  <c:v>90.370999999999981</c:v>
                </c:pt>
                <c:pt idx="11">
                  <c:v>90.370999999999981</c:v>
                </c:pt>
                <c:pt idx="12">
                  <c:v>90.370999999999981</c:v>
                </c:pt>
                <c:pt idx="13">
                  <c:v>90.370999999999981</c:v>
                </c:pt>
                <c:pt idx="14">
                  <c:v>90.353999999999999</c:v>
                </c:pt>
                <c:pt idx="15">
                  <c:v>90.218000000000004</c:v>
                </c:pt>
                <c:pt idx="16">
                  <c:v>89.600999999999999</c:v>
                </c:pt>
                <c:pt idx="17">
                  <c:v>88.188999999999979</c:v>
                </c:pt>
                <c:pt idx="18">
                  <c:v>83.953000000000003</c:v>
                </c:pt>
                <c:pt idx="19">
                  <c:v>79.074999999999989</c:v>
                </c:pt>
                <c:pt idx="20">
                  <c:v>77.882999999999981</c:v>
                </c:pt>
                <c:pt idx="21">
                  <c:v>77.546999999999997</c:v>
                </c:pt>
                <c:pt idx="22">
                  <c:v>77.456999999999994</c:v>
                </c:pt>
                <c:pt idx="23">
                  <c:v>77.421000000000006</c:v>
                </c:pt>
                <c:pt idx="24">
                  <c:v>77.402000000000001</c:v>
                </c:pt>
                <c:pt idx="25">
                  <c:v>77.402000000000001</c:v>
                </c:pt>
                <c:pt idx="26">
                  <c:v>77.337000000000003</c:v>
                </c:pt>
                <c:pt idx="27">
                  <c:v>77.090999999999994</c:v>
                </c:pt>
                <c:pt idx="28">
                  <c:v>76.194000000000003</c:v>
                </c:pt>
                <c:pt idx="29">
                  <c:v>74.775999999999982</c:v>
                </c:pt>
                <c:pt idx="30">
                  <c:v>71.162999999999982</c:v>
                </c:pt>
                <c:pt idx="31">
                  <c:v>67.943000000000026</c:v>
                </c:pt>
                <c:pt idx="32">
                  <c:v>67.004000000000005</c:v>
                </c:pt>
                <c:pt idx="33">
                  <c:v>66.703000000000003</c:v>
                </c:pt>
                <c:pt idx="34">
                  <c:v>66.632999999999981</c:v>
                </c:pt>
                <c:pt idx="35">
                  <c:v>66.585999999999999</c:v>
                </c:pt>
                <c:pt idx="36">
                  <c:v>66.585999999999999</c:v>
                </c:pt>
                <c:pt idx="37">
                  <c:v>66.558999999999983</c:v>
                </c:pt>
                <c:pt idx="38">
                  <c:v>66.475999999999999</c:v>
                </c:pt>
                <c:pt idx="39">
                  <c:v>66.253</c:v>
                </c:pt>
                <c:pt idx="40">
                  <c:v>65.578999999999979</c:v>
                </c:pt>
                <c:pt idx="41">
                  <c:v>64.167999999999992</c:v>
                </c:pt>
                <c:pt idx="42">
                  <c:v>61.172000000000011</c:v>
                </c:pt>
                <c:pt idx="43">
                  <c:v>58.333999999999996</c:v>
                </c:pt>
                <c:pt idx="44">
                  <c:v>57.330999999999996</c:v>
                </c:pt>
                <c:pt idx="45">
                  <c:v>57.1</c:v>
                </c:pt>
                <c:pt idx="46">
                  <c:v>56.983000000000004</c:v>
                </c:pt>
                <c:pt idx="47">
                  <c:v>56.952999999999996</c:v>
                </c:pt>
                <c:pt idx="48">
                  <c:v>56.952999999999996</c:v>
                </c:pt>
                <c:pt idx="49">
                  <c:v>56.952999999999996</c:v>
                </c:pt>
                <c:pt idx="50">
                  <c:v>56.919000000000004</c:v>
                </c:pt>
                <c:pt idx="51">
                  <c:v>56.714000000000006</c:v>
                </c:pt>
                <c:pt idx="52">
                  <c:v>56.474000000000004</c:v>
                </c:pt>
                <c:pt idx="53">
                  <c:v>55.370999999999995</c:v>
                </c:pt>
                <c:pt idx="54">
                  <c:v>52.988</c:v>
                </c:pt>
                <c:pt idx="55">
                  <c:v>50.455999999999996</c:v>
                </c:pt>
                <c:pt idx="56">
                  <c:v>49.933</c:v>
                </c:pt>
                <c:pt idx="57">
                  <c:v>49.757000000000005</c:v>
                </c:pt>
                <c:pt idx="58">
                  <c:v>49.721000000000011</c:v>
                </c:pt>
                <c:pt idx="59">
                  <c:v>49.721000000000011</c:v>
                </c:pt>
                <c:pt idx="60">
                  <c:v>49.721000000000011</c:v>
                </c:pt>
                <c:pt idx="61">
                  <c:v>49.721000000000011</c:v>
                </c:pt>
                <c:pt idx="62">
                  <c:v>49.595000000000013</c:v>
                </c:pt>
                <c:pt idx="63">
                  <c:v>49.552</c:v>
                </c:pt>
                <c:pt idx="64">
                  <c:v>49.082000000000001</c:v>
                </c:pt>
                <c:pt idx="65">
                  <c:v>48.053000000000004</c:v>
                </c:pt>
                <c:pt idx="66">
                  <c:v>45.425000000000011</c:v>
                </c:pt>
                <c:pt idx="67">
                  <c:v>43.776000000000003</c:v>
                </c:pt>
                <c:pt idx="68">
                  <c:v>43.159000000000006</c:v>
                </c:pt>
                <c:pt idx="69">
                  <c:v>43.07</c:v>
                </c:pt>
                <c:pt idx="70">
                  <c:v>43.07</c:v>
                </c:pt>
                <c:pt idx="71">
                  <c:v>43.07</c:v>
                </c:pt>
                <c:pt idx="72">
                  <c:v>43.07</c:v>
                </c:pt>
                <c:pt idx="73">
                  <c:v>43.07</c:v>
                </c:pt>
                <c:pt idx="74">
                  <c:v>43.013999999999996</c:v>
                </c:pt>
                <c:pt idx="75">
                  <c:v>42.957999999999998</c:v>
                </c:pt>
                <c:pt idx="76">
                  <c:v>42.221000000000011</c:v>
                </c:pt>
                <c:pt idx="77">
                  <c:v>41.254000000000005</c:v>
                </c:pt>
                <c:pt idx="78">
                  <c:v>39.935000000000002</c:v>
                </c:pt>
                <c:pt idx="79">
                  <c:v>37.86</c:v>
                </c:pt>
                <c:pt idx="80">
                  <c:v>37.507000000000005</c:v>
                </c:pt>
                <c:pt idx="81">
                  <c:v>37.327000000000005</c:v>
                </c:pt>
                <c:pt idx="82">
                  <c:v>37.266000000000012</c:v>
                </c:pt>
                <c:pt idx="83">
                  <c:v>37.266000000000012</c:v>
                </c:pt>
                <c:pt idx="84">
                  <c:v>37.266000000000012</c:v>
                </c:pt>
                <c:pt idx="85">
                  <c:v>37.191000000000003</c:v>
                </c:pt>
                <c:pt idx="86">
                  <c:v>37.04</c:v>
                </c:pt>
                <c:pt idx="87">
                  <c:v>36.885999999999996</c:v>
                </c:pt>
                <c:pt idx="88">
                  <c:v>36.191000000000003</c:v>
                </c:pt>
                <c:pt idx="89">
                  <c:v>35.263000000000012</c:v>
                </c:pt>
                <c:pt idx="90">
                  <c:v>34.1</c:v>
                </c:pt>
                <c:pt idx="91">
                  <c:v>32.539000000000001</c:v>
                </c:pt>
                <c:pt idx="92">
                  <c:v>32.141000000000005</c:v>
                </c:pt>
                <c:pt idx="93">
                  <c:v>32.141000000000005</c:v>
                </c:pt>
                <c:pt idx="94">
                  <c:v>32.141000000000005</c:v>
                </c:pt>
                <c:pt idx="95">
                  <c:v>32.141000000000005</c:v>
                </c:pt>
                <c:pt idx="96">
                  <c:v>32.141000000000005</c:v>
                </c:pt>
                <c:pt idx="97">
                  <c:v>32.141000000000005</c:v>
                </c:pt>
                <c:pt idx="98">
                  <c:v>32.037000000000006</c:v>
                </c:pt>
                <c:pt idx="99">
                  <c:v>31.712</c:v>
                </c:pt>
                <c:pt idx="100">
                  <c:v>31.273</c:v>
                </c:pt>
                <c:pt idx="101">
                  <c:v>30.611999999999998</c:v>
                </c:pt>
                <c:pt idx="102">
                  <c:v>28.954999999999988</c:v>
                </c:pt>
                <c:pt idx="103">
                  <c:v>27.952000000000002</c:v>
                </c:pt>
                <c:pt idx="104">
                  <c:v>27.725999999999889</c:v>
                </c:pt>
                <c:pt idx="105">
                  <c:v>27.610000000000031</c:v>
                </c:pt>
                <c:pt idx="106">
                  <c:v>27.494</c:v>
                </c:pt>
                <c:pt idx="107">
                  <c:v>27.372</c:v>
                </c:pt>
                <c:pt idx="108">
                  <c:v>27.372</c:v>
                </c:pt>
                <c:pt idx="109">
                  <c:v>27.372</c:v>
                </c:pt>
                <c:pt idx="110">
                  <c:v>27.372</c:v>
                </c:pt>
                <c:pt idx="111">
                  <c:v>27.222999999999889</c:v>
                </c:pt>
                <c:pt idx="112">
                  <c:v>27.222999999999889</c:v>
                </c:pt>
                <c:pt idx="113">
                  <c:v>26.318999999999999</c:v>
                </c:pt>
                <c:pt idx="114">
                  <c:v>24.350999999999999</c:v>
                </c:pt>
                <c:pt idx="115">
                  <c:v>23.126000000000001</c:v>
                </c:pt>
                <c:pt idx="116">
                  <c:v>22.972999999999889</c:v>
                </c:pt>
                <c:pt idx="117">
                  <c:v>22.815999999999999</c:v>
                </c:pt>
                <c:pt idx="118">
                  <c:v>22.815999999999999</c:v>
                </c:pt>
                <c:pt idx="119">
                  <c:v>22.815999999999999</c:v>
                </c:pt>
                <c:pt idx="120">
                  <c:v>22.815999999999999</c:v>
                </c:pt>
                <c:pt idx="121">
                  <c:v>22.815999999999999</c:v>
                </c:pt>
                <c:pt idx="122">
                  <c:v>22.815999999999999</c:v>
                </c:pt>
                <c:pt idx="123">
                  <c:v>22.815999999999999</c:v>
                </c:pt>
                <c:pt idx="124">
                  <c:v>22.815999999999999</c:v>
                </c:pt>
                <c:pt idx="125">
                  <c:v>22.385999999999989</c:v>
                </c:pt>
                <c:pt idx="126">
                  <c:v>21.09</c:v>
                </c:pt>
                <c:pt idx="127">
                  <c:v>20.216000000000001</c:v>
                </c:pt>
                <c:pt idx="128">
                  <c:v>19.771000000000001</c:v>
                </c:pt>
                <c:pt idx="129">
                  <c:v>19.771000000000001</c:v>
                </c:pt>
                <c:pt idx="130">
                  <c:v>19.771000000000001</c:v>
                </c:pt>
                <c:pt idx="131">
                  <c:v>19.521000000000001</c:v>
                </c:pt>
                <c:pt idx="132">
                  <c:v>19.521000000000001</c:v>
                </c:pt>
                <c:pt idx="133">
                  <c:v>19.521000000000001</c:v>
                </c:pt>
                <c:pt idx="134">
                  <c:v>19.521000000000001</c:v>
                </c:pt>
                <c:pt idx="135">
                  <c:v>19.521000000000001</c:v>
                </c:pt>
                <c:pt idx="136">
                  <c:v>18.954999999999988</c:v>
                </c:pt>
                <c:pt idx="137">
                  <c:v>18.667999999999999</c:v>
                </c:pt>
                <c:pt idx="138">
                  <c:v>18.094000000000001</c:v>
                </c:pt>
                <c:pt idx="139">
                  <c:v>17.802</c:v>
                </c:pt>
                <c:pt idx="140">
                  <c:v>17.802</c:v>
                </c:pt>
                <c:pt idx="141">
                  <c:v>17.802</c:v>
                </c:pt>
                <c:pt idx="142">
                  <c:v>17.5</c:v>
                </c:pt>
                <c:pt idx="143">
                  <c:v>17.5</c:v>
                </c:pt>
                <c:pt idx="144">
                  <c:v>17.5</c:v>
                </c:pt>
                <c:pt idx="145">
                  <c:v>17.5</c:v>
                </c:pt>
                <c:pt idx="146">
                  <c:v>17.5</c:v>
                </c:pt>
                <c:pt idx="147">
                  <c:v>17.5</c:v>
                </c:pt>
                <c:pt idx="148">
                  <c:v>17.5</c:v>
                </c:pt>
                <c:pt idx="149">
                  <c:v>16.8</c:v>
                </c:pt>
                <c:pt idx="150">
                  <c:v>15.4</c:v>
                </c:pt>
                <c:pt idx="151">
                  <c:v>14.684000000000001</c:v>
                </c:pt>
                <c:pt idx="152">
                  <c:v>14.326000000000002</c:v>
                </c:pt>
                <c:pt idx="153">
                  <c:v>14.326000000000002</c:v>
                </c:pt>
                <c:pt idx="154">
                  <c:v>14.326000000000002</c:v>
                </c:pt>
                <c:pt idx="155">
                  <c:v>14.326000000000002</c:v>
                </c:pt>
                <c:pt idx="156">
                  <c:v>14.326000000000002</c:v>
                </c:pt>
              </c:numCache>
            </c:numRef>
          </c:yVal>
        </c:ser>
        <c:ser>
          <c:idx val="1"/>
          <c:order val="1"/>
          <c:tx>
            <c:strRef>
              <c:f>Sheet1!$C$1</c:f>
              <c:strCache>
                <c:ptCount val="1"/>
                <c:pt idx="0">
                  <c:v>Induction (N = 6,531)</c:v>
                </c:pt>
              </c:strCache>
            </c:strRef>
          </c:tx>
          <c:spPr>
            <a:ln w="41275">
              <a:solidFill>
                <a:srgbClr val="FFFF00"/>
              </a:solidFill>
            </a:ln>
          </c:spPr>
          <c:marker>
            <c:symbol val="none"/>
          </c:marker>
          <c:xVal>
            <c:numRef>
              <c:f>Sheet1!$A$2:$A$158</c:f>
              <c:numCache>
                <c:formatCode>General</c:formatCode>
                <c:ptCount val="157"/>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1.0832999999999922</c:v>
                </c:pt>
                <c:pt idx="14">
                  <c:v>1.1667000000000001</c:v>
                </c:pt>
                <c:pt idx="15">
                  <c:v>1.25</c:v>
                </c:pt>
                <c:pt idx="16">
                  <c:v>1.3332999999999922</c:v>
                </c:pt>
                <c:pt idx="17">
                  <c:v>1.4166999999999903</c:v>
                </c:pt>
                <c:pt idx="18">
                  <c:v>1.5</c:v>
                </c:pt>
                <c:pt idx="19">
                  <c:v>1.5832999999999922</c:v>
                </c:pt>
                <c:pt idx="20">
                  <c:v>1.6667000000000001</c:v>
                </c:pt>
                <c:pt idx="21">
                  <c:v>1.75</c:v>
                </c:pt>
                <c:pt idx="22">
                  <c:v>1.8332999999999922</c:v>
                </c:pt>
                <c:pt idx="23">
                  <c:v>1.9167000000000001</c:v>
                </c:pt>
                <c:pt idx="24">
                  <c:v>2</c:v>
                </c:pt>
                <c:pt idx="25">
                  <c:v>2.0832999999999999</c:v>
                </c:pt>
                <c:pt idx="26">
                  <c:v>2.1667000000000001</c:v>
                </c:pt>
                <c:pt idx="27">
                  <c:v>2.25</c:v>
                </c:pt>
                <c:pt idx="28">
                  <c:v>2.3332999999999977</c:v>
                </c:pt>
                <c:pt idx="29">
                  <c:v>2.4166999999999779</c:v>
                </c:pt>
                <c:pt idx="30">
                  <c:v>2.5</c:v>
                </c:pt>
                <c:pt idx="31">
                  <c:v>2.5832999999999999</c:v>
                </c:pt>
                <c:pt idx="32">
                  <c:v>2.6667000000000001</c:v>
                </c:pt>
                <c:pt idx="33">
                  <c:v>2.75</c:v>
                </c:pt>
                <c:pt idx="34">
                  <c:v>2.8332999999999977</c:v>
                </c:pt>
                <c:pt idx="35">
                  <c:v>2.9166999999999779</c:v>
                </c:pt>
                <c:pt idx="36">
                  <c:v>3</c:v>
                </c:pt>
                <c:pt idx="37">
                  <c:v>3.0832999999999999</c:v>
                </c:pt>
                <c:pt idx="38">
                  <c:v>3.1667000000000001</c:v>
                </c:pt>
                <c:pt idx="39">
                  <c:v>3.25</c:v>
                </c:pt>
                <c:pt idx="40">
                  <c:v>3.3332999999999977</c:v>
                </c:pt>
                <c:pt idx="41">
                  <c:v>3.4166999999999779</c:v>
                </c:pt>
                <c:pt idx="42">
                  <c:v>3.5</c:v>
                </c:pt>
                <c:pt idx="43">
                  <c:v>3.5832999999999999</c:v>
                </c:pt>
                <c:pt idx="44">
                  <c:v>3.6667000000000001</c:v>
                </c:pt>
                <c:pt idx="45">
                  <c:v>3.75</c:v>
                </c:pt>
                <c:pt idx="46">
                  <c:v>3.8332999999999977</c:v>
                </c:pt>
                <c:pt idx="47">
                  <c:v>3.9166999999999779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numCache>
            </c:numRef>
          </c:xVal>
          <c:yVal>
            <c:numRef>
              <c:f>Sheet1!$C$2:$C$158</c:f>
              <c:numCache>
                <c:formatCode>General</c:formatCode>
                <c:ptCount val="157"/>
                <c:pt idx="0">
                  <c:v>100</c:v>
                </c:pt>
                <c:pt idx="1">
                  <c:v>100</c:v>
                </c:pt>
                <c:pt idx="2">
                  <c:v>100</c:v>
                </c:pt>
                <c:pt idx="3">
                  <c:v>99.985000000000014</c:v>
                </c:pt>
                <c:pt idx="4">
                  <c:v>99.908000000000001</c:v>
                </c:pt>
                <c:pt idx="5">
                  <c:v>99.60199999999999</c:v>
                </c:pt>
                <c:pt idx="6">
                  <c:v>96.611999999999995</c:v>
                </c:pt>
                <c:pt idx="7">
                  <c:v>92.593000000000004</c:v>
                </c:pt>
                <c:pt idx="8">
                  <c:v>92.01</c:v>
                </c:pt>
                <c:pt idx="9">
                  <c:v>91.870999999999981</c:v>
                </c:pt>
                <c:pt idx="10">
                  <c:v>91.870999999999981</c:v>
                </c:pt>
                <c:pt idx="11">
                  <c:v>91.870999999999981</c:v>
                </c:pt>
                <c:pt idx="12">
                  <c:v>91.870999999999981</c:v>
                </c:pt>
                <c:pt idx="13">
                  <c:v>91.85299999999998</c:v>
                </c:pt>
                <c:pt idx="14">
                  <c:v>91.799000000000007</c:v>
                </c:pt>
                <c:pt idx="15">
                  <c:v>91.613</c:v>
                </c:pt>
                <c:pt idx="16">
                  <c:v>91.016999999999996</c:v>
                </c:pt>
                <c:pt idx="17">
                  <c:v>89.69</c:v>
                </c:pt>
                <c:pt idx="18">
                  <c:v>85.366</c:v>
                </c:pt>
                <c:pt idx="19">
                  <c:v>81.682999999999979</c:v>
                </c:pt>
                <c:pt idx="20">
                  <c:v>80.692999999999998</c:v>
                </c:pt>
                <c:pt idx="21">
                  <c:v>80.443000000000026</c:v>
                </c:pt>
                <c:pt idx="22">
                  <c:v>80.287000000000006</c:v>
                </c:pt>
                <c:pt idx="23">
                  <c:v>80.247000000000227</c:v>
                </c:pt>
                <c:pt idx="24">
                  <c:v>80.247000000000227</c:v>
                </c:pt>
                <c:pt idx="25">
                  <c:v>80.247000000000227</c:v>
                </c:pt>
                <c:pt idx="26">
                  <c:v>80.150999999999982</c:v>
                </c:pt>
                <c:pt idx="27">
                  <c:v>79.956999999999994</c:v>
                </c:pt>
                <c:pt idx="28">
                  <c:v>79.492999999999995</c:v>
                </c:pt>
                <c:pt idx="29">
                  <c:v>77.557999999999993</c:v>
                </c:pt>
                <c:pt idx="30">
                  <c:v>74.027999999999992</c:v>
                </c:pt>
                <c:pt idx="31">
                  <c:v>70.956999999999994</c:v>
                </c:pt>
                <c:pt idx="32">
                  <c:v>70.238</c:v>
                </c:pt>
                <c:pt idx="33">
                  <c:v>69.936000000000007</c:v>
                </c:pt>
                <c:pt idx="34">
                  <c:v>69.86</c:v>
                </c:pt>
                <c:pt idx="35">
                  <c:v>69.86</c:v>
                </c:pt>
                <c:pt idx="36">
                  <c:v>69.86</c:v>
                </c:pt>
                <c:pt idx="37">
                  <c:v>69.828999999999979</c:v>
                </c:pt>
                <c:pt idx="38">
                  <c:v>69.828999999999979</c:v>
                </c:pt>
                <c:pt idx="39">
                  <c:v>69.441000000000571</c:v>
                </c:pt>
                <c:pt idx="40">
                  <c:v>68.627999999999986</c:v>
                </c:pt>
                <c:pt idx="41">
                  <c:v>67.125999999999948</c:v>
                </c:pt>
                <c:pt idx="42">
                  <c:v>64.181999999999988</c:v>
                </c:pt>
                <c:pt idx="43">
                  <c:v>61.852999999999994</c:v>
                </c:pt>
                <c:pt idx="44">
                  <c:v>61.354999999999997</c:v>
                </c:pt>
                <c:pt idx="45">
                  <c:v>61.187000000000005</c:v>
                </c:pt>
                <c:pt idx="46">
                  <c:v>61.152000000000001</c:v>
                </c:pt>
                <c:pt idx="47">
                  <c:v>61.152000000000001</c:v>
                </c:pt>
                <c:pt idx="48">
                  <c:v>61.152000000000001</c:v>
                </c:pt>
                <c:pt idx="49">
                  <c:v>61.113</c:v>
                </c:pt>
                <c:pt idx="50">
                  <c:v>60.983999999999995</c:v>
                </c:pt>
                <c:pt idx="51">
                  <c:v>60.940999999999995</c:v>
                </c:pt>
                <c:pt idx="52">
                  <c:v>60.022000000000013</c:v>
                </c:pt>
                <c:pt idx="53">
                  <c:v>58.660000000000011</c:v>
                </c:pt>
                <c:pt idx="54">
                  <c:v>56.414999999999999</c:v>
                </c:pt>
                <c:pt idx="55">
                  <c:v>54.468000000000011</c:v>
                </c:pt>
                <c:pt idx="56">
                  <c:v>53.931000000000004</c:v>
                </c:pt>
                <c:pt idx="57">
                  <c:v>53.75</c:v>
                </c:pt>
                <c:pt idx="58">
                  <c:v>53.658000000000001</c:v>
                </c:pt>
                <c:pt idx="59">
                  <c:v>53.658000000000001</c:v>
                </c:pt>
                <c:pt idx="60">
                  <c:v>53.658000000000001</c:v>
                </c:pt>
                <c:pt idx="61">
                  <c:v>53.658000000000001</c:v>
                </c:pt>
                <c:pt idx="62">
                  <c:v>53.658000000000001</c:v>
                </c:pt>
                <c:pt idx="63">
                  <c:v>53.361000000000004</c:v>
                </c:pt>
                <c:pt idx="64">
                  <c:v>52.583000000000006</c:v>
                </c:pt>
                <c:pt idx="65">
                  <c:v>51.082000000000001</c:v>
                </c:pt>
                <c:pt idx="66">
                  <c:v>48.310999999999993</c:v>
                </c:pt>
                <c:pt idx="67">
                  <c:v>46.737000000000002</c:v>
                </c:pt>
                <c:pt idx="68">
                  <c:v>46.553999999999995</c:v>
                </c:pt>
                <c:pt idx="69">
                  <c:v>46.429000000000002</c:v>
                </c:pt>
                <c:pt idx="70">
                  <c:v>46.365000000000002</c:v>
                </c:pt>
                <c:pt idx="71">
                  <c:v>46.365000000000002</c:v>
                </c:pt>
                <c:pt idx="72">
                  <c:v>46.365000000000002</c:v>
                </c:pt>
                <c:pt idx="73">
                  <c:v>46.365000000000002</c:v>
                </c:pt>
                <c:pt idx="74">
                  <c:v>46.365000000000002</c:v>
                </c:pt>
                <c:pt idx="75">
                  <c:v>46.283000000000001</c:v>
                </c:pt>
                <c:pt idx="76">
                  <c:v>45.289000000000001</c:v>
                </c:pt>
                <c:pt idx="77">
                  <c:v>43.796000000000063</c:v>
                </c:pt>
                <c:pt idx="78">
                  <c:v>41.719000000000001</c:v>
                </c:pt>
                <c:pt idx="79">
                  <c:v>39.967000000000006</c:v>
                </c:pt>
                <c:pt idx="80">
                  <c:v>39.799000000000063</c:v>
                </c:pt>
                <c:pt idx="81">
                  <c:v>39.541000000000004</c:v>
                </c:pt>
                <c:pt idx="82">
                  <c:v>39.541000000000004</c:v>
                </c:pt>
                <c:pt idx="83">
                  <c:v>39.541000000000004</c:v>
                </c:pt>
                <c:pt idx="84">
                  <c:v>39.541000000000004</c:v>
                </c:pt>
                <c:pt idx="85">
                  <c:v>39.541000000000004</c:v>
                </c:pt>
                <c:pt idx="86">
                  <c:v>39.541000000000004</c:v>
                </c:pt>
                <c:pt idx="87">
                  <c:v>39.317999999999998</c:v>
                </c:pt>
                <c:pt idx="88">
                  <c:v>38.53</c:v>
                </c:pt>
                <c:pt idx="89">
                  <c:v>36.722000000000264</c:v>
                </c:pt>
                <c:pt idx="90">
                  <c:v>35.366</c:v>
                </c:pt>
                <c:pt idx="91">
                  <c:v>34.574000000000005</c:v>
                </c:pt>
                <c:pt idx="92">
                  <c:v>34.46</c:v>
                </c:pt>
                <c:pt idx="93">
                  <c:v>34.46</c:v>
                </c:pt>
                <c:pt idx="94">
                  <c:v>34.340999999999994</c:v>
                </c:pt>
                <c:pt idx="95">
                  <c:v>34.222000000000264</c:v>
                </c:pt>
                <c:pt idx="96">
                  <c:v>34.222000000000264</c:v>
                </c:pt>
                <c:pt idx="97">
                  <c:v>34.222000000000264</c:v>
                </c:pt>
                <c:pt idx="98">
                  <c:v>34.075000000000003</c:v>
                </c:pt>
                <c:pt idx="99">
                  <c:v>33.631</c:v>
                </c:pt>
                <c:pt idx="100">
                  <c:v>33.335000000000001</c:v>
                </c:pt>
                <c:pt idx="101">
                  <c:v>31.849</c:v>
                </c:pt>
                <c:pt idx="102">
                  <c:v>30.35</c:v>
                </c:pt>
                <c:pt idx="103">
                  <c:v>29.292000000000002</c:v>
                </c:pt>
                <c:pt idx="104">
                  <c:v>28.985999999999819</c:v>
                </c:pt>
                <c:pt idx="105">
                  <c:v>28.831000000000031</c:v>
                </c:pt>
                <c:pt idx="106">
                  <c:v>28.831000000000031</c:v>
                </c:pt>
                <c:pt idx="107">
                  <c:v>28.831000000000031</c:v>
                </c:pt>
                <c:pt idx="108">
                  <c:v>28.831000000000031</c:v>
                </c:pt>
                <c:pt idx="109">
                  <c:v>28.831000000000031</c:v>
                </c:pt>
                <c:pt idx="110">
                  <c:v>28.831000000000031</c:v>
                </c:pt>
                <c:pt idx="111">
                  <c:v>28.831000000000031</c:v>
                </c:pt>
                <c:pt idx="112">
                  <c:v>28.616000000000035</c:v>
                </c:pt>
                <c:pt idx="113">
                  <c:v>27.971</c:v>
                </c:pt>
                <c:pt idx="114">
                  <c:v>26.464999999999989</c:v>
                </c:pt>
                <c:pt idx="115">
                  <c:v>25.810000000000031</c:v>
                </c:pt>
                <c:pt idx="116">
                  <c:v>25.363</c:v>
                </c:pt>
                <c:pt idx="117">
                  <c:v>25.363</c:v>
                </c:pt>
                <c:pt idx="118">
                  <c:v>25.363</c:v>
                </c:pt>
                <c:pt idx="119">
                  <c:v>25.363</c:v>
                </c:pt>
                <c:pt idx="120">
                  <c:v>25.077999999999999</c:v>
                </c:pt>
                <c:pt idx="121">
                  <c:v>25.077999999999999</c:v>
                </c:pt>
                <c:pt idx="122">
                  <c:v>25.077999999999999</c:v>
                </c:pt>
                <c:pt idx="123">
                  <c:v>25.077999999999999</c:v>
                </c:pt>
                <c:pt idx="124">
                  <c:v>25.077999999999999</c:v>
                </c:pt>
                <c:pt idx="125">
                  <c:v>24.715</c:v>
                </c:pt>
                <c:pt idx="126">
                  <c:v>24.350999999999999</c:v>
                </c:pt>
                <c:pt idx="127">
                  <c:v>24.350999999999999</c:v>
                </c:pt>
                <c:pt idx="128">
                  <c:v>24.350999999999999</c:v>
                </c:pt>
                <c:pt idx="129">
                  <c:v>24.350999999999999</c:v>
                </c:pt>
                <c:pt idx="130">
                  <c:v>24.350999999999999</c:v>
                </c:pt>
                <c:pt idx="131">
                  <c:v>24.350999999999999</c:v>
                </c:pt>
                <c:pt idx="132">
                  <c:v>24.350999999999999</c:v>
                </c:pt>
                <c:pt idx="133">
                  <c:v>24.350999999999999</c:v>
                </c:pt>
                <c:pt idx="134">
                  <c:v>24.350999999999999</c:v>
                </c:pt>
                <c:pt idx="135">
                  <c:v>23.810000000000031</c:v>
                </c:pt>
                <c:pt idx="136">
                  <c:v>23.257000000000001</c:v>
                </c:pt>
                <c:pt idx="137">
                  <c:v>23.257000000000001</c:v>
                </c:pt>
                <c:pt idx="138">
                  <c:v>21.594999999999999</c:v>
                </c:pt>
                <c:pt idx="139">
                  <c:v>21.027000000000001</c:v>
                </c:pt>
                <c:pt idx="140">
                  <c:v>21.027000000000001</c:v>
                </c:pt>
                <c:pt idx="141">
                  <c:v>21.027000000000001</c:v>
                </c:pt>
                <c:pt idx="142">
                  <c:v>21.027000000000001</c:v>
                </c:pt>
                <c:pt idx="143">
                  <c:v>21.027000000000001</c:v>
                </c:pt>
                <c:pt idx="144">
                  <c:v>21.027000000000001</c:v>
                </c:pt>
                <c:pt idx="145">
                  <c:v>21.027000000000001</c:v>
                </c:pt>
                <c:pt idx="146">
                  <c:v>21.027000000000001</c:v>
                </c:pt>
                <c:pt idx="147">
                  <c:v>21.027000000000001</c:v>
                </c:pt>
                <c:pt idx="148">
                  <c:v>21.027000000000001</c:v>
                </c:pt>
                <c:pt idx="149">
                  <c:v>20.113000000000035</c:v>
                </c:pt>
                <c:pt idx="150">
                  <c:v>19.199000000000005</c:v>
                </c:pt>
                <c:pt idx="151">
                  <c:v>18.283999999999889</c:v>
                </c:pt>
                <c:pt idx="152">
                  <c:v>18.283999999999889</c:v>
                </c:pt>
                <c:pt idx="153">
                  <c:v>18.283999999999889</c:v>
                </c:pt>
                <c:pt idx="154">
                  <c:v>18.283999999999889</c:v>
                </c:pt>
                <c:pt idx="155">
                  <c:v>18.283999999999889</c:v>
                </c:pt>
                <c:pt idx="156">
                  <c:v>18.283999999999889</c:v>
                </c:pt>
              </c:numCache>
            </c:numRef>
          </c:yVal>
        </c:ser>
        <c:axId val="195523328"/>
        <c:axId val="195735936"/>
      </c:scatterChart>
      <c:valAx>
        <c:axId val="195523328"/>
        <c:scaling>
          <c:orientation val="minMax"/>
          <c:max val="13"/>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95735936"/>
        <c:crosses val="autoZero"/>
        <c:crossBetween val="midCat"/>
        <c:majorUnit val="1"/>
      </c:valAx>
      <c:valAx>
        <c:axId val="19573593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9552332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0090702157805564"/>
          <c:y val="4.8754339175345024E-2"/>
          <c:w val="0.27998525073746588"/>
          <c:h val="0.13163237659808652"/>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603"/>
          <c:h val="0.77074260114040605"/>
        </c:manualLayout>
      </c:layout>
      <c:scatterChart>
        <c:scatterStyle val="lineMarker"/>
        <c:ser>
          <c:idx val="0"/>
          <c:order val="0"/>
          <c:tx>
            <c:strRef>
              <c:f>Sheet1!$B$1</c:f>
              <c:strCache>
                <c:ptCount val="1"/>
                <c:pt idx="0">
                  <c:v>D(-)/R(-) (N = 2,591)</c:v>
                </c:pt>
              </c:strCache>
            </c:strRef>
          </c:tx>
          <c:spPr>
            <a:ln w="41275">
              <a:solidFill>
                <a:srgbClr val="00FF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99.923000000000002</c:v>
                </c:pt>
                <c:pt idx="3">
                  <c:v>99.73</c:v>
                </c:pt>
                <c:pt idx="4">
                  <c:v>99.381999999999991</c:v>
                </c:pt>
                <c:pt idx="5">
                  <c:v>98.912000000000006</c:v>
                </c:pt>
                <c:pt idx="6">
                  <c:v>95.356999999999999</c:v>
                </c:pt>
                <c:pt idx="7">
                  <c:v>90.872999999999948</c:v>
                </c:pt>
                <c:pt idx="8">
                  <c:v>90.394000000000005</c:v>
                </c:pt>
                <c:pt idx="9">
                  <c:v>90.151999999999987</c:v>
                </c:pt>
                <c:pt idx="10">
                  <c:v>90.151999999999987</c:v>
                </c:pt>
                <c:pt idx="11">
                  <c:v>90.151999999999987</c:v>
                </c:pt>
                <c:pt idx="12">
                  <c:v>90.151999999999987</c:v>
                </c:pt>
                <c:pt idx="13">
                  <c:v>90.151999999999987</c:v>
                </c:pt>
                <c:pt idx="14">
                  <c:v>90.151999999999987</c:v>
                </c:pt>
                <c:pt idx="15">
                  <c:v>90.100999999999999</c:v>
                </c:pt>
                <c:pt idx="16">
                  <c:v>89.382999999999981</c:v>
                </c:pt>
                <c:pt idx="17">
                  <c:v>88.147999999999996</c:v>
                </c:pt>
                <c:pt idx="18">
                  <c:v>83.453000000000003</c:v>
                </c:pt>
                <c:pt idx="19">
                  <c:v>78.85199999999999</c:v>
                </c:pt>
                <c:pt idx="20">
                  <c:v>77.651999999999987</c:v>
                </c:pt>
                <c:pt idx="21">
                  <c:v>77.23</c:v>
                </c:pt>
                <c:pt idx="22">
                  <c:v>77.176999999999978</c:v>
                </c:pt>
                <c:pt idx="23">
                  <c:v>77.121999999999986</c:v>
                </c:pt>
                <c:pt idx="24">
                  <c:v>77.121999999999986</c:v>
                </c:pt>
                <c:pt idx="25">
                  <c:v>77.121999999999986</c:v>
                </c:pt>
                <c:pt idx="26">
                  <c:v>76.989999999999995</c:v>
                </c:pt>
                <c:pt idx="27">
                  <c:v>76.721999999999994</c:v>
                </c:pt>
                <c:pt idx="28">
                  <c:v>76.117000000000004</c:v>
                </c:pt>
                <c:pt idx="29">
                  <c:v>74.161000000000001</c:v>
                </c:pt>
                <c:pt idx="30">
                  <c:v>70.647999999999996</c:v>
                </c:pt>
                <c:pt idx="31">
                  <c:v>67.871999999999986</c:v>
                </c:pt>
                <c:pt idx="32">
                  <c:v>67.187999999999988</c:v>
                </c:pt>
                <c:pt idx="33">
                  <c:v>66.842000000000013</c:v>
                </c:pt>
                <c:pt idx="34">
                  <c:v>66.631999999999991</c:v>
                </c:pt>
                <c:pt idx="35">
                  <c:v>66.631999999999991</c:v>
                </c:pt>
                <c:pt idx="36">
                  <c:v>66.631999999999991</c:v>
                </c:pt>
                <c:pt idx="37">
                  <c:v>66.631999999999991</c:v>
                </c:pt>
                <c:pt idx="38">
                  <c:v>66.546000000000006</c:v>
                </c:pt>
                <c:pt idx="39">
                  <c:v>66.10899999999998</c:v>
                </c:pt>
                <c:pt idx="40">
                  <c:v>65.402000000000001</c:v>
                </c:pt>
                <c:pt idx="41">
                  <c:v>63.89</c:v>
                </c:pt>
                <c:pt idx="42">
                  <c:v>60.772000000000013</c:v>
                </c:pt>
                <c:pt idx="43">
                  <c:v>58.264000000000003</c:v>
                </c:pt>
                <c:pt idx="44">
                  <c:v>57.449999999999996</c:v>
                </c:pt>
                <c:pt idx="45">
                  <c:v>57.357999999999997</c:v>
                </c:pt>
                <c:pt idx="46">
                  <c:v>57.172000000000011</c:v>
                </c:pt>
                <c:pt idx="47">
                  <c:v>57.172000000000011</c:v>
                </c:pt>
                <c:pt idx="48">
                  <c:v>57.172000000000011</c:v>
                </c:pt>
                <c:pt idx="49">
                  <c:v>57.172000000000011</c:v>
                </c:pt>
                <c:pt idx="50">
                  <c:v>57.065000000000012</c:v>
                </c:pt>
                <c:pt idx="51">
                  <c:v>56.850999999999999</c:v>
                </c:pt>
                <c:pt idx="52">
                  <c:v>56.092000000000013</c:v>
                </c:pt>
                <c:pt idx="53">
                  <c:v>55.223000000000013</c:v>
                </c:pt>
                <c:pt idx="54">
                  <c:v>53.483999999999995</c:v>
                </c:pt>
                <c:pt idx="55">
                  <c:v>51.201000000000001</c:v>
                </c:pt>
                <c:pt idx="56">
                  <c:v>50.326000000000001</c:v>
                </c:pt>
                <c:pt idx="57">
                  <c:v>50.106000000000002</c:v>
                </c:pt>
                <c:pt idx="58">
                  <c:v>49.993000000000002</c:v>
                </c:pt>
                <c:pt idx="59">
                  <c:v>49.993000000000002</c:v>
                </c:pt>
                <c:pt idx="60">
                  <c:v>49.993000000000002</c:v>
                </c:pt>
                <c:pt idx="61">
                  <c:v>49.993000000000002</c:v>
                </c:pt>
                <c:pt idx="62">
                  <c:v>49.993000000000002</c:v>
                </c:pt>
                <c:pt idx="63">
                  <c:v>49.86</c:v>
                </c:pt>
                <c:pt idx="64">
                  <c:v>48.919000000000004</c:v>
                </c:pt>
                <c:pt idx="65">
                  <c:v>48.113</c:v>
                </c:pt>
                <c:pt idx="66">
                  <c:v>45.692000000000213</c:v>
                </c:pt>
                <c:pt idx="67">
                  <c:v>44.203000000000003</c:v>
                </c:pt>
                <c:pt idx="68">
                  <c:v>43.523000000000003</c:v>
                </c:pt>
                <c:pt idx="69">
                  <c:v>43.095000000000013</c:v>
                </c:pt>
                <c:pt idx="70">
                  <c:v>43.095000000000013</c:v>
                </c:pt>
                <c:pt idx="71">
                  <c:v>43.095000000000013</c:v>
                </c:pt>
                <c:pt idx="72">
                  <c:v>43.095000000000013</c:v>
                </c:pt>
                <c:pt idx="73">
                  <c:v>43.095000000000013</c:v>
                </c:pt>
                <c:pt idx="74">
                  <c:v>43.095000000000013</c:v>
                </c:pt>
                <c:pt idx="75">
                  <c:v>43.095000000000013</c:v>
                </c:pt>
                <c:pt idx="76">
                  <c:v>41.224000000000011</c:v>
                </c:pt>
                <c:pt idx="77">
                  <c:v>40.287000000000006</c:v>
                </c:pt>
                <c:pt idx="78">
                  <c:v>39.163000000000011</c:v>
                </c:pt>
                <c:pt idx="79">
                  <c:v>37.284000000000006</c:v>
                </c:pt>
                <c:pt idx="80">
                  <c:v>37.094000000000001</c:v>
                </c:pt>
                <c:pt idx="81">
                  <c:v>36.696000000000012</c:v>
                </c:pt>
                <c:pt idx="82">
                  <c:v>36.696000000000012</c:v>
                </c:pt>
                <c:pt idx="83">
                  <c:v>36.696000000000012</c:v>
                </c:pt>
                <c:pt idx="84">
                  <c:v>36.696000000000012</c:v>
                </c:pt>
                <c:pt idx="85">
                  <c:v>36.696000000000012</c:v>
                </c:pt>
                <c:pt idx="86">
                  <c:v>36.454999999999998</c:v>
                </c:pt>
                <c:pt idx="87">
                  <c:v>35.955999999999996</c:v>
                </c:pt>
                <c:pt idx="88">
                  <c:v>35.455999999999996</c:v>
                </c:pt>
                <c:pt idx="89">
                  <c:v>34.707000000000001</c:v>
                </c:pt>
                <c:pt idx="90">
                  <c:v>33.458999999999996</c:v>
                </c:pt>
                <c:pt idx="91">
                  <c:v>32.453999999999994</c:v>
                </c:pt>
                <c:pt idx="92">
                  <c:v>31.696000000000005</c:v>
                </c:pt>
                <c:pt idx="93">
                  <c:v>31.696000000000005</c:v>
                </c:pt>
                <c:pt idx="94">
                  <c:v>31.696000000000005</c:v>
                </c:pt>
                <c:pt idx="95">
                  <c:v>31.696000000000005</c:v>
                </c:pt>
                <c:pt idx="96">
                  <c:v>31.696000000000005</c:v>
                </c:pt>
                <c:pt idx="97">
                  <c:v>31.696000000000005</c:v>
                </c:pt>
                <c:pt idx="98">
                  <c:v>31.696000000000005</c:v>
                </c:pt>
                <c:pt idx="99">
                  <c:v>31.035</c:v>
                </c:pt>
                <c:pt idx="100">
                  <c:v>31.035</c:v>
                </c:pt>
                <c:pt idx="101">
                  <c:v>30.033999999999999</c:v>
                </c:pt>
                <c:pt idx="102">
                  <c:v>28.032</c:v>
                </c:pt>
                <c:pt idx="103">
                  <c:v>27.698</c:v>
                </c:pt>
                <c:pt idx="104">
                  <c:v>27.698</c:v>
                </c:pt>
                <c:pt idx="105">
                  <c:v>27.698</c:v>
                </c:pt>
                <c:pt idx="106">
                  <c:v>27.332999999999988</c:v>
                </c:pt>
                <c:pt idx="107">
                  <c:v>27.332999999999988</c:v>
                </c:pt>
                <c:pt idx="108">
                  <c:v>27.332999999999988</c:v>
                </c:pt>
                <c:pt idx="109">
                  <c:v>27.332999999999988</c:v>
                </c:pt>
                <c:pt idx="110">
                  <c:v>27.332999999999988</c:v>
                </c:pt>
                <c:pt idx="111">
                  <c:v>27.332999999999988</c:v>
                </c:pt>
                <c:pt idx="112">
                  <c:v>27.332999999999988</c:v>
                </c:pt>
                <c:pt idx="113">
                  <c:v>27.332999999999988</c:v>
                </c:pt>
                <c:pt idx="114">
                  <c:v>23.428999999999821</c:v>
                </c:pt>
                <c:pt idx="115">
                  <c:v>22.940999999999889</c:v>
                </c:pt>
                <c:pt idx="116">
                  <c:v>22.452999999999989</c:v>
                </c:pt>
                <c:pt idx="117">
                  <c:v>21.941999999999986</c:v>
                </c:pt>
                <c:pt idx="118">
                  <c:v>21.941999999999986</c:v>
                </c:pt>
                <c:pt idx="119">
                  <c:v>21.941999999999986</c:v>
                </c:pt>
                <c:pt idx="120">
                  <c:v>21.349</c:v>
                </c:pt>
                <c:pt idx="121">
                  <c:v>21.349</c:v>
                </c:pt>
                <c:pt idx="122">
                  <c:v>21.349</c:v>
                </c:pt>
                <c:pt idx="123">
                  <c:v>21.349</c:v>
                </c:pt>
                <c:pt idx="124">
                  <c:v>21.349</c:v>
                </c:pt>
                <c:pt idx="125">
                  <c:v>21.349</c:v>
                </c:pt>
                <c:pt idx="126">
                  <c:v>19.971999999999987</c:v>
                </c:pt>
                <c:pt idx="127">
                  <c:v>18.594000000000001</c:v>
                </c:pt>
                <c:pt idx="128">
                  <c:v>17.905999999999889</c:v>
                </c:pt>
                <c:pt idx="129">
                  <c:v>17.905999999999889</c:v>
                </c:pt>
                <c:pt idx="130">
                  <c:v>17.905999999999889</c:v>
                </c:pt>
                <c:pt idx="131">
                  <c:v>17.16</c:v>
                </c:pt>
                <c:pt idx="132">
                  <c:v>17.16</c:v>
                </c:pt>
                <c:pt idx="133">
                  <c:v>17.16</c:v>
                </c:pt>
                <c:pt idx="134">
                  <c:v>17.16</c:v>
                </c:pt>
                <c:pt idx="135">
                  <c:v>17.16</c:v>
                </c:pt>
                <c:pt idx="136">
                  <c:v>17.16</c:v>
                </c:pt>
                <c:pt idx="137">
                  <c:v>17.16</c:v>
                </c:pt>
                <c:pt idx="138">
                  <c:v>15.444000000000001</c:v>
                </c:pt>
                <c:pt idx="139">
                  <c:v>15.444000000000001</c:v>
                </c:pt>
                <c:pt idx="140">
                  <c:v>15.444000000000001</c:v>
                </c:pt>
                <c:pt idx="141">
                  <c:v>15.444000000000001</c:v>
                </c:pt>
                <c:pt idx="142">
                  <c:v>15.444000000000001</c:v>
                </c:pt>
                <c:pt idx="143">
                  <c:v>15.444000000000001</c:v>
                </c:pt>
                <c:pt idx="144">
                  <c:v>15.444000000000001</c:v>
                </c:pt>
              </c:numCache>
            </c:numRef>
          </c:yVal>
        </c:ser>
        <c:ser>
          <c:idx val="1"/>
          <c:order val="1"/>
          <c:tx>
            <c:strRef>
              <c:f>Sheet1!$C$1</c:f>
              <c:strCache>
                <c:ptCount val="1"/>
                <c:pt idx="0">
                  <c:v>D(-)/R(+) (N = 3,392)</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99.97</c:v>
                </c:pt>
                <c:pt idx="3">
                  <c:v>99.793999999999997</c:v>
                </c:pt>
                <c:pt idx="4">
                  <c:v>99.438999999999993</c:v>
                </c:pt>
                <c:pt idx="5">
                  <c:v>98.902000000000001</c:v>
                </c:pt>
                <c:pt idx="6">
                  <c:v>95.284000000000006</c:v>
                </c:pt>
                <c:pt idx="7">
                  <c:v>91.076999999999998</c:v>
                </c:pt>
                <c:pt idx="8">
                  <c:v>90.587999999999994</c:v>
                </c:pt>
                <c:pt idx="9">
                  <c:v>90.433000000000007</c:v>
                </c:pt>
                <c:pt idx="10">
                  <c:v>90.433000000000007</c:v>
                </c:pt>
                <c:pt idx="11">
                  <c:v>90.433000000000007</c:v>
                </c:pt>
                <c:pt idx="12">
                  <c:v>90.433000000000007</c:v>
                </c:pt>
                <c:pt idx="13">
                  <c:v>90.433000000000007</c:v>
                </c:pt>
                <c:pt idx="14">
                  <c:v>90.394000000000005</c:v>
                </c:pt>
                <c:pt idx="15">
                  <c:v>90.240000000000023</c:v>
                </c:pt>
                <c:pt idx="16">
                  <c:v>89.504000000000005</c:v>
                </c:pt>
                <c:pt idx="17">
                  <c:v>88.338999999999999</c:v>
                </c:pt>
                <c:pt idx="18">
                  <c:v>83.697999999999993</c:v>
                </c:pt>
                <c:pt idx="19">
                  <c:v>80.100999999999999</c:v>
                </c:pt>
                <c:pt idx="20">
                  <c:v>78.877999999999986</c:v>
                </c:pt>
                <c:pt idx="21">
                  <c:v>78.718000000000004</c:v>
                </c:pt>
                <c:pt idx="22">
                  <c:v>78.557000000000002</c:v>
                </c:pt>
                <c:pt idx="23">
                  <c:v>78.557000000000002</c:v>
                </c:pt>
                <c:pt idx="24">
                  <c:v>78.557000000000002</c:v>
                </c:pt>
                <c:pt idx="25">
                  <c:v>78.557000000000002</c:v>
                </c:pt>
                <c:pt idx="26">
                  <c:v>78.557000000000002</c:v>
                </c:pt>
                <c:pt idx="27">
                  <c:v>78.410000000000025</c:v>
                </c:pt>
                <c:pt idx="28">
                  <c:v>77.917000000000527</c:v>
                </c:pt>
                <c:pt idx="29">
                  <c:v>76.531000000000006</c:v>
                </c:pt>
                <c:pt idx="30">
                  <c:v>72.611999999999995</c:v>
                </c:pt>
                <c:pt idx="31">
                  <c:v>69.227000000000004</c:v>
                </c:pt>
                <c:pt idx="32">
                  <c:v>68.221999999999994</c:v>
                </c:pt>
                <c:pt idx="33">
                  <c:v>67.968000000000004</c:v>
                </c:pt>
                <c:pt idx="34">
                  <c:v>67.866</c:v>
                </c:pt>
                <c:pt idx="35">
                  <c:v>67.866</c:v>
                </c:pt>
                <c:pt idx="36">
                  <c:v>67.866</c:v>
                </c:pt>
                <c:pt idx="37">
                  <c:v>67.866</c:v>
                </c:pt>
                <c:pt idx="38">
                  <c:v>67.804000000000002</c:v>
                </c:pt>
                <c:pt idx="39">
                  <c:v>67.361999999999995</c:v>
                </c:pt>
                <c:pt idx="40">
                  <c:v>66.472999999999999</c:v>
                </c:pt>
                <c:pt idx="41">
                  <c:v>65.066000000000003</c:v>
                </c:pt>
                <c:pt idx="42">
                  <c:v>62.378</c:v>
                </c:pt>
                <c:pt idx="43">
                  <c:v>60.065000000000012</c:v>
                </c:pt>
                <c:pt idx="44">
                  <c:v>59.416000000000004</c:v>
                </c:pt>
                <c:pt idx="45">
                  <c:v>59.153999999999996</c:v>
                </c:pt>
                <c:pt idx="46">
                  <c:v>59.021000000000001</c:v>
                </c:pt>
                <c:pt idx="47">
                  <c:v>59.021000000000001</c:v>
                </c:pt>
                <c:pt idx="48">
                  <c:v>59.021000000000001</c:v>
                </c:pt>
                <c:pt idx="49">
                  <c:v>59.021000000000001</c:v>
                </c:pt>
                <c:pt idx="50">
                  <c:v>59.021000000000001</c:v>
                </c:pt>
                <c:pt idx="51">
                  <c:v>58.861000000000004</c:v>
                </c:pt>
                <c:pt idx="52">
                  <c:v>58.3</c:v>
                </c:pt>
                <c:pt idx="53">
                  <c:v>56.609000000000002</c:v>
                </c:pt>
                <c:pt idx="54">
                  <c:v>54.353999999999999</c:v>
                </c:pt>
                <c:pt idx="55">
                  <c:v>51.847999999999999</c:v>
                </c:pt>
                <c:pt idx="56">
                  <c:v>51.684000000000005</c:v>
                </c:pt>
                <c:pt idx="57">
                  <c:v>51.602000000000011</c:v>
                </c:pt>
                <c:pt idx="58">
                  <c:v>51.435000000000002</c:v>
                </c:pt>
                <c:pt idx="59">
                  <c:v>51.435000000000002</c:v>
                </c:pt>
                <c:pt idx="60">
                  <c:v>51.435000000000002</c:v>
                </c:pt>
                <c:pt idx="61">
                  <c:v>51.435000000000002</c:v>
                </c:pt>
                <c:pt idx="62">
                  <c:v>51.335000000000001</c:v>
                </c:pt>
                <c:pt idx="63">
                  <c:v>51.233000000000011</c:v>
                </c:pt>
                <c:pt idx="64">
                  <c:v>50.721000000000011</c:v>
                </c:pt>
                <c:pt idx="65">
                  <c:v>49.902000000000001</c:v>
                </c:pt>
                <c:pt idx="66">
                  <c:v>46.406000000000006</c:v>
                </c:pt>
                <c:pt idx="67">
                  <c:v>44.343000000000004</c:v>
                </c:pt>
                <c:pt idx="68">
                  <c:v>43.926000000000002</c:v>
                </c:pt>
                <c:pt idx="69">
                  <c:v>43.821000000000005</c:v>
                </c:pt>
                <c:pt idx="70">
                  <c:v>43.714000000000006</c:v>
                </c:pt>
                <c:pt idx="71">
                  <c:v>43.714000000000006</c:v>
                </c:pt>
                <c:pt idx="72">
                  <c:v>43.714000000000006</c:v>
                </c:pt>
                <c:pt idx="73">
                  <c:v>43.714000000000006</c:v>
                </c:pt>
                <c:pt idx="74">
                  <c:v>43.583999999999996</c:v>
                </c:pt>
                <c:pt idx="75">
                  <c:v>43.317999999999998</c:v>
                </c:pt>
                <c:pt idx="76">
                  <c:v>42.652000000000001</c:v>
                </c:pt>
                <c:pt idx="77">
                  <c:v>41.849000000000004</c:v>
                </c:pt>
                <c:pt idx="78">
                  <c:v>39.958999999999996</c:v>
                </c:pt>
                <c:pt idx="79">
                  <c:v>38.326000000000001</c:v>
                </c:pt>
                <c:pt idx="80">
                  <c:v>38.049000000000007</c:v>
                </c:pt>
                <c:pt idx="81">
                  <c:v>38.049000000000007</c:v>
                </c:pt>
                <c:pt idx="82">
                  <c:v>37.903999999999996</c:v>
                </c:pt>
                <c:pt idx="83">
                  <c:v>37.903999999999996</c:v>
                </c:pt>
                <c:pt idx="84">
                  <c:v>37.903999999999996</c:v>
                </c:pt>
                <c:pt idx="85">
                  <c:v>37.903999999999996</c:v>
                </c:pt>
                <c:pt idx="86">
                  <c:v>37.903999999999996</c:v>
                </c:pt>
                <c:pt idx="87">
                  <c:v>37.538000000000011</c:v>
                </c:pt>
                <c:pt idx="88">
                  <c:v>36.073</c:v>
                </c:pt>
                <c:pt idx="89">
                  <c:v>35.158000000000001</c:v>
                </c:pt>
                <c:pt idx="90">
                  <c:v>33.143000000000001</c:v>
                </c:pt>
                <c:pt idx="91">
                  <c:v>32.042000000000002</c:v>
                </c:pt>
                <c:pt idx="92">
                  <c:v>31.669</c:v>
                </c:pt>
                <c:pt idx="93">
                  <c:v>31.669</c:v>
                </c:pt>
                <c:pt idx="94">
                  <c:v>31.475999999999889</c:v>
                </c:pt>
                <c:pt idx="95">
                  <c:v>31.282999999999806</c:v>
                </c:pt>
                <c:pt idx="96">
                  <c:v>31.282999999999806</c:v>
                </c:pt>
                <c:pt idx="97">
                  <c:v>31.282999999999806</c:v>
                </c:pt>
                <c:pt idx="98">
                  <c:v>31.061</c:v>
                </c:pt>
                <c:pt idx="99">
                  <c:v>30.832999999999988</c:v>
                </c:pt>
                <c:pt idx="100">
                  <c:v>30.376000000000001</c:v>
                </c:pt>
                <c:pt idx="101">
                  <c:v>29.454999999999988</c:v>
                </c:pt>
                <c:pt idx="102">
                  <c:v>27.843</c:v>
                </c:pt>
                <c:pt idx="103">
                  <c:v>26.913</c:v>
                </c:pt>
                <c:pt idx="104">
                  <c:v>26.675999999999988</c:v>
                </c:pt>
                <c:pt idx="105">
                  <c:v>26.436</c:v>
                </c:pt>
                <c:pt idx="106">
                  <c:v>26.436</c:v>
                </c:pt>
                <c:pt idx="107">
                  <c:v>26.181999999999999</c:v>
                </c:pt>
                <c:pt idx="108">
                  <c:v>26.181999999999999</c:v>
                </c:pt>
                <c:pt idx="109">
                  <c:v>26.181999999999999</c:v>
                </c:pt>
                <c:pt idx="110">
                  <c:v>26.181999999999999</c:v>
                </c:pt>
                <c:pt idx="111">
                  <c:v>26.181999999999999</c:v>
                </c:pt>
                <c:pt idx="112">
                  <c:v>26.181999999999999</c:v>
                </c:pt>
                <c:pt idx="113">
                  <c:v>25.559000000000001</c:v>
                </c:pt>
                <c:pt idx="114">
                  <c:v>24.308</c:v>
                </c:pt>
                <c:pt idx="115">
                  <c:v>23.361000000000001</c:v>
                </c:pt>
                <c:pt idx="116">
                  <c:v>23.041</c:v>
                </c:pt>
                <c:pt idx="117">
                  <c:v>23.041</c:v>
                </c:pt>
                <c:pt idx="118">
                  <c:v>23.041</c:v>
                </c:pt>
                <c:pt idx="119">
                  <c:v>23.041</c:v>
                </c:pt>
                <c:pt idx="120">
                  <c:v>23.041</c:v>
                </c:pt>
                <c:pt idx="121">
                  <c:v>23.041</c:v>
                </c:pt>
                <c:pt idx="122">
                  <c:v>23.041</c:v>
                </c:pt>
                <c:pt idx="123">
                  <c:v>23.041</c:v>
                </c:pt>
                <c:pt idx="124">
                  <c:v>23.041</c:v>
                </c:pt>
                <c:pt idx="125">
                  <c:v>22.516999999999999</c:v>
                </c:pt>
                <c:pt idx="126">
                  <c:v>21.992999999999828</c:v>
                </c:pt>
                <c:pt idx="127">
                  <c:v>20.920999999999989</c:v>
                </c:pt>
                <c:pt idx="128">
                  <c:v>20.920999999999989</c:v>
                </c:pt>
                <c:pt idx="129">
                  <c:v>20.920999999999989</c:v>
                </c:pt>
                <c:pt idx="130">
                  <c:v>20.920999999999989</c:v>
                </c:pt>
                <c:pt idx="131">
                  <c:v>20.920999999999989</c:v>
                </c:pt>
                <c:pt idx="132">
                  <c:v>20.920999999999989</c:v>
                </c:pt>
                <c:pt idx="133">
                  <c:v>20.920999999999989</c:v>
                </c:pt>
                <c:pt idx="134">
                  <c:v>20.920999999999989</c:v>
                </c:pt>
                <c:pt idx="135">
                  <c:v>20.920999999999989</c:v>
                </c:pt>
                <c:pt idx="136">
                  <c:v>20.245999999999889</c:v>
                </c:pt>
                <c:pt idx="137">
                  <c:v>20.245999999999889</c:v>
                </c:pt>
                <c:pt idx="138">
                  <c:v>19.523</c:v>
                </c:pt>
                <c:pt idx="139">
                  <c:v>18.8</c:v>
                </c:pt>
                <c:pt idx="140">
                  <c:v>18.8</c:v>
                </c:pt>
                <c:pt idx="141">
                  <c:v>18.8</c:v>
                </c:pt>
                <c:pt idx="142">
                  <c:v>18.015999999999988</c:v>
                </c:pt>
                <c:pt idx="143">
                  <c:v>18.015999999999988</c:v>
                </c:pt>
                <c:pt idx="144">
                  <c:v>18.015999999999988</c:v>
                </c:pt>
              </c:numCache>
            </c:numRef>
          </c:yVal>
        </c:ser>
        <c:ser>
          <c:idx val="2"/>
          <c:order val="2"/>
          <c:tx>
            <c:strRef>
              <c:f>Sheet1!$D$1</c:f>
              <c:strCache>
                <c:ptCount val="1"/>
                <c:pt idx="0">
                  <c:v>D(+)/R(-) (N = 3,307)</c:v>
                </c:pt>
              </c:strCache>
            </c:strRef>
          </c:tx>
          <c:spPr>
            <a:ln w="4127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100</c:v>
                </c:pt>
                <c:pt idx="2">
                  <c:v>99.938999999999993</c:v>
                </c:pt>
                <c:pt idx="3">
                  <c:v>99.697000000000003</c:v>
                </c:pt>
                <c:pt idx="4">
                  <c:v>99.453999999999994</c:v>
                </c:pt>
                <c:pt idx="5">
                  <c:v>98.84</c:v>
                </c:pt>
                <c:pt idx="6">
                  <c:v>95.637</c:v>
                </c:pt>
                <c:pt idx="7">
                  <c:v>91.161000000000001</c:v>
                </c:pt>
                <c:pt idx="8">
                  <c:v>90.528999999999982</c:v>
                </c:pt>
                <c:pt idx="9">
                  <c:v>90.271000000000001</c:v>
                </c:pt>
                <c:pt idx="10">
                  <c:v>90.271000000000001</c:v>
                </c:pt>
                <c:pt idx="11">
                  <c:v>90.271000000000001</c:v>
                </c:pt>
                <c:pt idx="12">
                  <c:v>90.271000000000001</c:v>
                </c:pt>
                <c:pt idx="13">
                  <c:v>90.271000000000001</c:v>
                </c:pt>
                <c:pt idx="14">
                  <c:v>90.228999999999999</c:v>
                </c:pt>
                <c:pt idx="15">
                  <c:v>89.971999999999994</c:v>
                </c:pt>
                <c:pt idx="16">
                  <c:v>89.197999999999993</c:v>
                </c:pt>
                <c:pt idx="17">
                  <c:v>88.161999999999992</c:v>
                </c:pt>
                <c:pt idx="18">
                  <c:v>84.224000000000004</c:v>
                </c:pt>
                <c:pt idx="19">
                  <c:v>79.215000000000003</c:v>
                </c:pt>
                <c:pt idx="20">
                  <c:v>78.287999999999997</c:v>
                </c:pt>
                <c:pt idx="21">
                  <c:v>78.10899999999998</c:v>
                </c:pt>
                <c:pt idx="22">
                  <c:v>78.063000000000002</c:v>
                </c:pt>
                <c:pt idx="23">
                  <c:v>78.063000000000002</c:v>
                </c:pt>
                <c:pt idx="24">
                  <c:v>78.016000000000005</c:v>
                </c:pt>
                <c:pt idx="25">
                  <c:v>78.016000000000005</c:v>
                </c:pt>
                <c:pt idx="26">
                  <c:v>77.846999999999994</c:v>
                </c:pt>
                <c:pt idx="27">
                  <c:v>77.733999999999995</c:v>
                </c:pt>
                <c:pt idx="28">
                  <c:v>77.334000000000003</c:v>
                </c:pt>
                <c:pt idx="29">
                  <c:v>76.074999999999989</c:v>
                </c:pt>
                <c:pt idx="30">
                  <c:v>72.915000000000006</c:v>
                </c:pt>
                <c:pt idx="31">
                  <c:v>69.456000000000003</c:v>
                </c:pt>
                <c:pt idx="32">
                  <c:v>68.695999999999998</c:v>
                </c:pt>
                <c:pt idx="33">
                  <c:v>68.577999999999989</c:v>
                </c:pt>
                <c:pt idx="34">
                  <c:v>68.518000000000001</c:v>
                </c:pt>
                <c:pt idx="35">
                  <c:v>68.456999999999994</c:v>
                </c:pt>
                <c:pt idx="36">
                  <c:v>68.456999999999994</c:v>
                </c:pt>
                <c:pt idx="37">
                  <c:v>68.385999999999981</c:v>
                </c:pt>
                <c:pt idx="38">
                  <c:v>68.385999999999981</c:v>
                </c:pt>
                <c:pt idx="39">
                  <c:v>67.940000000000026</c:v>
                </c:pt>
                <c:pt idx="40">
                  <c:v>67.489999999999995</c:v>
                </c:pt>
                <c:pt idx="41">
                  <c:v>65.613</c:v>
                </c:pt>
                <c:pt idx="42">
                  <c:v>62.607000000000006</c:v>
                </c:pt>
                <c:pt idx="43">
                  <c:v>59.669000000000011</c:v>
                </c:pt>
                <c:pt idx="44">
                  <c:v>59.059000000000005</c:v>
                </c:pt>
                <c:pt idx="45">
                  <c:v>58.905000000000001</c:v>
                </c:pt>
                <c:pt idx="46">
                  <c:v>58.905000000000001</c:v>
                </c:pt>
                <c:pt idx="47">
                  <c:v>58.905000000000001</c:v>
                </c:pt>
                <c:pt idx="48">
                  <c:v>58.905000000000001</c:v>
                </c:pt>
                <c:pt idx="49">
                  <c:v>58.905000000000001</c:v>
                </c:pt>
                <c:pt idx="50">
                  <c:v>58.808</c:v>
                </c:pt>
                <c:pt idx="51">
                  <c:v>58.71</c:v>
                </c:pt>
                <c:pt idx="52">
                  <c:v>58.611000000000004</c:v>
                </c:pt>
                <c:pt idx="53">
                  <c:v>57.623000000000012</c:v>
                </c:pt>
                <c:pt idx="54">
                  <c:v>55.034000000000006</c:v>
                </c:pt>
                <c:pt idx="55">
                  <c:v>53.527000000000001</c:v>
                </c:pt>
                <c:pt idx="56">
                  <c:v>52.917999999999999</c:v>
                </c:pt>
                <c:pt idx="57">
                  <c:v>52.815999999999995</c:v>
                </c:pt>
                <c:pt idx="58">
                  <c:v>52.711000000000006</c:v>
                </c:pt>
                <c:pt idx="59">
                  <c:v>52.711000000000006</c:v>
                </c:pt>
                <c:pt idx="60">
                  <c:v>52.711000000000006</c:v>
                </c:pt>
                <c:pt idx="61">
                  <c:v>52.711000000000006</c:v>
                </c:pt>
                <c:pt idx="62">
                  <c:v>52.451999999999998</c:v>
                </c:pt>
                <c:pt idx="63">
                  <c:v>52.318999999999996</c:v>
                </c:pt>
                <c:pt idx="64">
                  <c:v>52.053000000000004</c:v>
                </c:pt>
                <c:pt idx="65">
                  <c:v>51.114000000000004</c:v>
                </c:pt>
                <c:pt idx="66">
                  <c:v>48.833000000000006</c:v>
                </c:pt>
                <c:pt idx="67">
                  <c:v>47.077000000000005</c:v>
                </c:pt>
                <c:pt idx="68">
                  <c:v>46.665000000000013</c:v>
                </c:pt>
                <c:pt idx="69">
                  <c:v>46.526000000000003</c:v>
                </c:pt>
                <c:pt idx="70">
                  <c:v>46.526000000000003</c:v>
                </c:pt>
                <c:pt idx="71">
                  <c:v>46.526000000000003</c:v>
                </c:pt>
                <c:pt idx="72">
                  <c:v>46.526000000000003</c:v>
                </c:pt>
                <c:pt idx="73">
                  <c:v>46.526000000000003</c:v>
                </c:pt>
                <c:pt idx="74">
                  <c:v>46.526000000000003</c:v>
                </c:pt>
                <c:pt idx="75">
                  <c:v>46.526000000000003</c:v>
                </c:pt>
                <c:pt idx="76">
                  <c:v>45.8</c:v>
                </c:pt>
                <c:pt idx="77">
                  <c:v>44.343000000000004</c:v>
                </c:pt>
                <c:pt idx="78">
                  <c:v>43.425000000000011</c:v>
                </c:pt>
                <c:pt idx="79">
                  <c:v>41.946000000000005</c:v>
                </c:pt>
                <c:pt idx="80">
                  <c:v>41.573</c:v>
                </c:pt>
                <c:pt idx="81">
                  <c:v>41.384999999999998</c:v>
                </c:pt>
                <c:pt idx="82">
                  <c:v>41.384999999999998</c:v>
                </c:pt>
                <c:pt idx="83">
                  <c:v>41.384999999999998</c:v>
                </c:pt>
                <c:pt idx="84">
                  <c:v>41.384999999999998</c:v>
                </c:pt>
                <c:pt idx="85">
                  <c:v>41.150999999999996</c:v>
                </c:pt>
                <c:pt idx="86">
                  <c:v>41.150999999999996</c:v>
                </c:pt>
                <c:pt idx="87">
                  <c:v>41.150999999999996</c:v>
                </c:pt>
                <c:pt idx="88">
                  <c:v>40.425000000000011</c:v>
                </c:pt>
                <c:pt idx="89">
                  <c:v>38.707000000000001</c:v>
                </c:pt>
                <c:pt idx="90">
                  <c:v>37.720000000000013</c:v>
                </c:pt>
                <c:pt idx="91">
                  <c:v>36.480999999999995</c:v>
                </c:pt>
                <c:pt idx="92">
                  <c:v>36.480999999999995</c:v>
                </c:pt>
                <c:pt idx="93">
                  <c:v>36.480999999999995</c:v>
                </c:pt>
                <c:pt idx="94">
                  <c:v>36.480999999999995</c:v>
                </c:pt>
                <c:pt idx="95">
                  <c:v>36.480999999999995</c:v>
                </c:pt>
                <c:pt idx="96">
                  <c:v>36.480999999999995</c:v>
                </c:pt>
                <c:pt idx="97">
                  <c:v>36.480999999999995</c:v>
                </c:pt>
                <c:pt idx="98">
                  <c:v>36.480999999999995</c:v>
                </c:pt>
                <c:pt idx="99">
                  <c:v>36.480999999999995</c:v>
                </c:pt>
                <c:pt idx="100">
                  <c:v>36.137</c:v>
                </c:pt>
                <c:pt idx="101">
                  <c:v>34.734000000000002</c:v>
                </c:pt>
                <c:pt idx="102">
                  <c:v>32.946999999999996</c:v>
                </c:pt>
                <c:pt idx="103">
                  <c:v>31.872</c:v>
                </c:pt>
                <c:pt idx="104">
                  <c:v>31.872</c:v>
                </c:pt>
                <c:pt idx="105">
                  <c:v>31.872</c:v>
                </c:pt>
                <c:pt idx="106">
                  <c:v>31.872</c:v>
                </c:pt>
                <c:pt idx="107">
                  <c:v>31.872</c:v>
                </c:pt>
                <c:pt idx="108">
                  <c:v>31.872</c:v>
                </c:pt>
                <c:pt idx="109">
                  <c:v>31.872</c:v>
                </c:pt>
                <c:pt idx="110">
                  <c:v>31.872</c:v>
                </c:pt>
                <c:pt idx="111">
                  <c:v>31.872</c:v>
                </c:pt>
                <c:pt idx="112">
                  <c:v>31.872</c:v>
                </c:pt>
                <c:pt idx="113">
                  <c:v>31.872</c:v>
                </c:pt>
                <c:pt idx="114">
                  <c:v>30.378</c:v>
                </c:pt>
                <c:pt idx="115">
                  <c:v>29.356999999999999</c:v>
                </c:pt>
                <c:pt idx="116">
                  <c:v>29.356999999999999</c:v>
                </c:pt>
                <c:pt idx="117">
                  <c:v>29.356999999999999</c:v>
                </c:pt>
                <c:pt idx="118">
                  <c:v>29.356999999999999</c:v>
                </c:pt>
                <c:pt idx="119">
                  <c:v>29.356999999999999</c:v>
                </c:pt>
                <c:pt idx="120">
                  <c:v>29.356999999999999</c:v>
                </c:pt>
                <c:pt idx="121">
                  <c:v>29.356999999999999</c:v>
                </c:pt>
                <c:pt idx="122">
                  <c:v>29.356999999999999</c:v>
                </c:pt>
                <c:pt idx="123">
                  <c:v>29.356999999999999</c:v>
                </c:pt>
                <c:pt idx="124">
                  <c:v>29.356999999999999</c:v>
                </c:pt>
                <c:pt idx="125">
                  <c:v>28.623000000000001</c:v>
                </c:pt>
                <c:pt idx="126">
                  <c:v>28.623000000000001</c:v>
                </c:pt>
                <c:pt idx="127">
                  <c:v>27.888999999999989</c:v>
                </c:pt>
                <c:pt idx="128">
                  <c:v>27.888999999999989</c:v>
                </c:pt>
                <c:pt idx="129">
                  <c:v>27.888999999999989</c:v>
                </c:pt>
                <c:pt idx="130">
                  <c:v>27.888999999999989</c:v>
                </c:pt>
                <c:pt idx="131">
                  <c:v>27.888999999999989</c:v>
                </c:pt>
                <c:pt idx="132">
                  <c:v>27.888999999999989</c:v>
                </c:pt>
                <c:pt idx="133">
                  <c:v>27.888999999999989</c:v>
                </c:pt>
                <c:pt idx="134">
                  <c:v>27.888999999999989</c:v>
                </c:pt>
                <c:pt idx="135">
                  <c:v>27.888999999999989</c:v>
                </c:pt>
                <c:pt idx="136">
                  <c:v>27.888999999999989</c:v>
                </c:pt>
                <c:pt idx="137">
                  <c:v>26.959</c:v>
                </c:pt>
                <c:pt idx="138">
                  <c:v>26.03</c:v>
                </c:pt>
                <c:pt idx="139">
                  <c:v>25.065999999999889</c:v>
                </c:pt>
                <c:pt idx="140">
                  <c:v>25.065999999999889</c:v>
                </c:pt>
                <c:pt idx="141">
                  <c:v>25.065999999999889</c:v>
                </c:pt>
                <c:pt idx="142">
                  <c:v>25.065999999999889</c:v>
                </c:pt>
                <c:pt idx="143">
                  <c:v>25.065999999999889</c:v>
                </c:pt>
                <c:pt idx="144">
                  <c:v>25.065999999999889</c:v>
                </c:pt>
              </c:numCache>
            </c:numRef>
          </c:yVal>
        </c:ser>
        <c:ser>
          <c:idx val="3"/>
          <c:order val="3"/>
          <c:tx>
            <c:strRef>
              <c:f>Sheet1!$E$1</c:f>
              <c:strCache>
                <c:ptCount val="1"/>
                <c:pt idx="0">
                  <c:v>D(+)/R(+) (N = 5,484)</c:v>
                </c:pt>
              </c:strCache>
            </c:strRef>
          </c:tx>
          <c:spPr>
            <a:ln w="4127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Sheet1!$E$2:$E$146</c:f>
              <c:numCache>
                <c:formatCode>General</c:formatCode>
                <c:ptCount val="145"/>
                <c:pt idx="0">
                  <c:v>100</c:v>
                </c:pt>
                <c:pt idx="1">
                  <c:v>99.982000000000014</c:v>
                </c:pt>
                <c:pt idx="2">
                  <c:v>99.945000000000007</c:v>
                </c:pt>
                <c:pt idx="3">
                  <c:v>99.818000000000012</c:v>
                </c:pt>
                <c:pt idx="4">
                  <c:v>99.378999999999948</c:v>
                </c:pt>
                <c:pt idx="5">
                  <c:v>98.658999999999978</c:v>
                </c:pt>
                <c:pt idx="6">
                  <c:v>95.137999999999991</c:v>
                </c:pt>
                <c:pt idx="7">
                  <c:v>90.848000000000013</c:v>
                </c:pt>
                <c:pt idx="8">
                  <c:v>90.033000000000001</c:v>
                </c:pt>
                <c:pt idx="9">
                  <c:v>89.725999999999999</c:v>
                </c:pt>
                <c:pt idx="10">
                  <c:v>89.725999999999999</c:v>
                </c:pt>
                <c:pt idx="11">
                  <c:v>89.725999999999999</c:v>
                </c:pt>
                <c:pt idx="12">
                  <c:v>89.725999999999999</c:v>
                </c:pt>
                <c:pt idx="13">
                  <c:v>89.703000000000003</c:v>
                </c:pt>
                <c:pt idx="14">
                  <c:v>89.654999999999987</c:v>
                </c:pt>
                <c:pt idx="15">
                  <c:v>89.485000000000014</c:v>
                </c:pt>
                <c:pt idx="16">
                  <c:v>89.093999999999994</c:v>
                </c:pt>
                <c:pt idx="17">
                  <c:v>87.424000000000007</c:v>
                </c:pt>
                <c:pt idx="18">
                  <c:v>83.408000000000001</c:v>
                </c:pt>
                <c:pt idx="19">
                  <c:v>78.952000000000012</c:v>
                </c:pt>
                <c:pt idx="20">
                  <c:v>77.649999999999991</c:v>
                </c:pt>
                <c:pt idx="21">
                  <c:v>77.194000000000003</c:v>
                </c:pt>
                <c:pt idx="22">
                  <c:v>77.013999999999996</c:v>
                </c:pt>
                <c:pt idx="23">
                  <c:v>76.936000000000007</c:v>
                </c:pt>
                <c:pt idx="24">
                  <c:v>76.936000000000007</c:v>
                </c:pt>
                <c:pt idx="25">
                  <c:v>76.936000000000007</c:v>
                </c:pt>
                <c:pt idx="26">
                  <c:v>76.873999999999981</c:v>
                </c:pt>
                <c:pt idx="27">
                  <c:v>76.587999999999994</c:v>
                </c:pt>
                <c:pt idx="28">
                  <c:v>75.598000000000013</c:v>
                </c:pt>
                <c:pt idx="29">
                  <c:v>73.897999999999996</c:v>
                </c:pt>
                <c:pt idx="30">
                  <c:v>70.299000000000007</c:v>
                </c:pt>
                <c:pt idx="31">
                  <c:v>67.009</c:v>
                </c:pt>
                <c:pt idx="32">
                  <c:v>66.100999999999999</c:v>
                </c:pt>
                <c:pt idx="33">
                  <c:v>65.675999999999988</c:v>
                </c:pt>
                <c:pt idx="34">
                  <c:v>65.643000000000001</c:v>
                </c:pt>
                <c:pt idx="35">
                  <c:v>65.60899999999998</c:v>
                </c:pt>
                <c:pt idx="36">
                  <c:v>65.60899999999998</c:v>
                </c:pt>
                <c:pt idx="37">
                  <c:v>65.569999999999993</c:v>
                </c:pt>
                <c:pt idx="38">
                  <c:v>65.569999999999993</c:v>
                </c:pt>
                <c:pt idx="39">
                  <c:v>65.486999999999995</c:v>
                </c:pt>
                <c:pt idx="40">
                  <c:v>64.61999999999999</c:v>
                </c:pt>
                <c:pt idx="41">
                  <c:v>63.419000000000004</c:v>
                </c:pt>
                <c:pt idx="42">
                  <c:v>60.135000000000012</c:v>
                </c:pt>
                <c:pt idx="43">
                  <c:v>57.426000000000002</c:v>
                </c:pt>
                <c:pt idx="44">
                  <c:v>56.583999999999996</c:v>
                </c:pt>
                <c:pt idx="45">
                  <c:v>56.242000000000012</c:v>
                </c:pt>
                <c:pt idx="46">
                  <c:v>56.199000000000012</c:v>
                </c:pt>
                <c:pt idx="47">
                  <c:v>56.155000000000001</c:v>
                </c:pt>
                <c:pt idx="48">
                  <c:v>56.155000000000001</c:v>
                </c:pt>
                <c:pt idx="49">
                  <c:v>56.155000000000001</c:v>
                </c:pt>
                <c:pt idx="50">
                  <c:v>55.995000000000012</c:v>
                </c:pt>
                <c:pt idx="51">
                  <c:v>55.884999999999998</c:v>
                </c:pt>
                <c:pt idx="52">
                  <c:v>55.172000000000011</c:v>
                </c:pt>
                <c:pt idx="53">
                  <c:v>54.013999999999996</c:v>
                </c:pt>
                <c:pt idx="54">
                  <c:v>51.302</c:v>
                </c:pt>
                <c:pt idx="55">
                  <c:v>48.963000000000001</c:v>
                </c:pt>
                <c:pt idx="56">
                  <c:v>48.343999999999994</c:v>
                </c:pt>
                <c:pt idx="57">
                  <c:v>48</c:v>
                </c:pt>
                <c:pt idx="58">
                  <c:v>48</c:v>
                </c:pt>
                <c:pt idx="59">
                  <c:v>48</c:v>
                </c:pt>
                <c:pt idx="60">
                  <c:v>48</c:v>
                </c:pt>
                <c:pt idx="61">
                  <c:v>48</c:v>
                </c:pt>
                <c:pt idx="62">
                  <c:v>48</c:v>
                </c:pt>
                <c:pt idx="63">
                  <c:v>47.849999999999994</c:v>
                </c:pt>
                <c:pt idx="64">
                  <c:v>47.398000000000003</c:v>
                </c:pt>
                <c:pt idx="65">
                  <c:v>45.887999999999998</c:v>
                </c:pt>
                <c:pt idx="66">
                  <c:v>43.454999999999998</c:v>
                </c:pt>
                <c:pt idx="67">
                  <c:v>42.306999999999995</c:v>
                </c:pt>
                <c:pt idx="68">
                  <c:v>42.075000000000003</c:v>
                </c:pt>
                <c:pt idx="69">
                  <c:v>42.075000000000003</c:v>
                </c:pt>
                <c:pt idx="70">
                  <c:v>42.075000000000003</c:v>
                </c:pt>
                <c:pt idx="71">
                  <c:v>42.075000000000003</c:v>
                </c:pt>
                <c:pt idx="72">
                  <c:v>42.075000000000003</c:v>
                </c:pt>
                <c:pt idx="73">
                  <c:v>42.075000000000003</c:v>
                </c:pt>
                <c:pt idx="74">
                  <c:v>42.075000000000003</c:v>
                </c:pt>
                <c:pt idx="75">
                  <c:v>41.973000000000006</c:v>
                </c:pt>
                <c:pt idx="76">
                  <c:v>41.461000000000006</c:v>
                </c:pt>
                <c:pt idx="77">
                  <c:v>39.922000000000011</c:v>
                </c:pt>
                <c:pt idx="78">
                  <c:v>37.972000000000001</c:v>
                </c:pt>
                <c:pt idx="79">
                  <c:v>35.286000000000001</c:v>
                </c:pt>
                <c:pt idx="80">
                  <c:v>35.076000000000001</c:v>
                </c:pt>
                <c:pt idx="81">
                  <c:v>34.861000000000004</c:v>
                </c:pt>
                <c:pt idx="82">
                  <c:v>34.861000000000004</c:v>
                </c:pt>
                <c:pt idx="83">
                  <c:v>34.861000000000004</c:v>
                </c:pt>
                <c:pt idx="84">
                  <c:v>34.861000000000004</c:v>
                </c:pt>
                <c:pt idx="85">
                  <c:v>34.861000000000004</c:v>
                </c:pt>
                <c:pt idx="86">
                  <c:v>34.724000000000011</c:v>
                </c:pt>
                <c:pt idx="87">
                  <c:v>34.724000000000011</c:v>
                </c:pt>
                <c:pt idx="88">
                  <c:v>34.162000000000013</c:v>
                </c:pt>
                <c:pt idx="89">
                  <c:v>33.037000000000006</c:v>
                </c:pt>
                <c:pt idx="90">
                  <c:v>32.756</c:v>
                </c:pt>
                <c:pt idx="91">
                  <c:v>31.48299999999978</c:v>
                </c:pt>
                <c:pt idx="92">
                  <c:v>31.34</c:v>
                </c:pt>
                <c:pt idx="93">
                  <c:v>31.34</c:v>
                </c:pt>
                <c:pt idx="94">
                  <c:v>31.34</c:v>
                </c:pt>
                <c:pt idx="95">
                  <c:v>31.34</c:v>
                </c:pt>
                <c:pt idx="96">
                  <c:v>31.34</c:v>
                </c:pt>
                <c:pt idx="97">
                  <c:v>31.34</c:v>
                </c:pt>
                <c:pt idx="98">
                  <c:v>30.946000000000002</c:v>
                </c:pt>
                <c:pt idx="99">
                  <c:v>30.353999999999999</c:v>
                </c:pt>
                <c:pt idx="100">
                  <c:v>29.954999999999988</c:v>
                </c:pt>
                <c:pt idx="101">
                  <c:v>29.155999999999999</c:v>
                </c:pt>
                <c:pt idx="102">
                  <c:v>28.151000000000035</c:v>
                </c:pt>
                <c:pt idx="103">
                  <c:v>26.521999999999988</c:v>
                </c:pt>
                <c:pt idx="104">
                  <c:v>26.111000000000175</c:v>
                </c:pt>
                <c:pt idx="105">
                  <c:v>25.9</c:v>
                </c:pt>
                <c:pt idx="106">
                  <c:v>25.687999999999999</c:v>
                </c:pt>
                <c:pt idx="107">
                  <c:v>25.687999999999999</c:v>
                </c:pt>
                <c:pt idx="108">
                  <c:v>25.687999999999999</c:v>
                </c:pt>
                <c:pt idx="109">
                  <c:v>25.687999999999999</c:v>
                </c:pt>
                <c:pt idx="110">
                  <c:v>25.687999999999999</c:v>
                </c:pt>
                <c:pt idx="111">
                  <c:v>25.419999999999987</c:v>
                </c:pt>
                <c:pt idx="112">
                  <c:v>25.150000000000031</c:v>
                </c:pt>
                <c:pt idx="113">
                  <c:v>23.787999999999986</c:v>
                </c:pt>
                <c:pt idx="114">
                  <c:v>22.967999999999989</c:v>
                </c:pt>
                <c:pt idx="115">
                  <c:v>21.594000000000001</c:v>
                </c:pt>
                <c:pt idx="116">
                  <c:v>21.317000000000135</c:v>
                </c:pt>
                <c:pt idx="117">
                  <c:v>21.317000000000135</c:v>
                </c:pt>
                <c:pt idx="118">
                  <c:v>21.317000000000135</c:v>
                </c:pt>
                <c:pt idx="119">
                  <c:v>21.317000000000135</c:v>
                </c:pt>
                <c:pt idx="120">
                  <c:v>21.317000000000135</c:v>
                </c:pt>
                <c:pt idx="121">
                  <c:v>21.317000000000135</c:v>
                </c:pt>
                <c:pt idx="122">
                  <c:v>21.317000000000135</c:v>
                </c:pt>
                <c:pt idx="123">
                  <c:v>21.317000000000135</c:v>
                </c:pt>
                <c:pt idx="124">
                  <c:v>21.317000000000135</c:v>
                </c:pt>
                <c:pt idx="125">
                  <c:v>21.317000000000135</c:v>
                </c:pt>
                <c:pt idx="126">
                  <c:v>20.527999999999999</c:v>
                </c:pt>
                <c:pt idx="127">
                  <c:v>20.527999999999999</c:v>
                </c:pt>
                <c:pt idx="128">
                  <c:v>20.527999999999999</c:v>
                </c:pt>
                <c:pt idx="129">
                  <c:v>20.527999999999999</c:v>
                </c:pt>
                <c:pt idx="130">
                  <c:v>20.527999999999999</c:v>
                </c:pt>
                <c:pt idx="131">
                  <c:v>20.527999999999999</c:v>
                </c:pt>
                <c:pt idx="132">
                  <c:v>20.527999999999999</c:v>
                </c:pt>
                <c:pt idx="133">
                  <c:v>20.527999999999999</c:v>
                </c:pt>
                <c:pt idx="134">
                  <c:v>20.527999999999999</c:v>
                </c:pt>
                <c:pt idx="135">
                  <c:v>20.001000000000001</c:v>
                </c:pt>
                <c:pt idx="136">
                  <c:v>18.949000000000002</c:v>
                </c:pt>
                <c:pt idx="137">
                  <c:v>18.949000000000002</c:v>
                </c:pt>
                <c:pt idx="138">
                  <c:v>18.421999999999986</c:v>
                </c:pt>
                <c:pt idx="139">
                  <c:v>18.421999999999986</c:v>
                </c:pt>
                <c:pt idx="140">
                  <c:v>18.421999999999986</c:v>
                </c:pt>
                <c:pt idx="141">
                  <c:v>18.421999999999986</c:v>
                </c:pt>
                <c:pt idx="142">
                  <c:v>18.421999999999986</c:v>
                </c:pt>
                <c:pt idx="143">
                  <c:v>18.421999999999986</c:v>
                </c:pt>
                <c:pt idx="144">
                  <c:v>18.421999999999986</c:v>
                </c:pt>
              </c:numCache>
            </c:numRef>
          </c:yVal>
        </c:ser>
        <c:axId val="195082112"/>
        <c:axId val="195087744"/>
      </c:scatterChart>
      <c:valAx>
        <c:axId val="195082112"/>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95087744"/>
        <c:crosses val="autoZero"/>
        <c:crossBetween val="midCat"/>
        <c:majorUnit val="1"/>
      </c:valAx>
      <c:valAx>
        <c:axId val="19508774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9508211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6279492718278432"/>
          <c:y val="6.2195199390398782E-2"/>
          <c:w val="0.24101038255174126"/>
          <c:h val="0.23100668868004404"/>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625"/>
          <c:h val="0.77074260114040638"/>
        </c:manualLayout>
      </c:layout>
      <c:scatterChart>
        <c:scatterStyle val="smoothMarker"/>
        <c:ser>
          <c:idx val="0"/>
          <c:order val="0"/>
          <c:tx>
            <c:strRef>
              <c:f>Sheet1!$B$1</c:f>
              <c:strCache>
                <c:ptCount val="1"/>
                <c:pt idx="0">
                  <c:v>D(-)/R(-) (N = 2,346)</c:v>
                </c:pt>
              </c:strCache>
            </c:strRef>
          </c:tx>
          <c:spPr>
            <a:ln w="41275">
              <a:solidFill>
                <a:srgbClr val="00FF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100</c:v>
                </c:pt>
                <c:pt idx="3">
                  <c:v>100</c:v>
                </c:pt>
                <c:pt idx="4">
                  <c:v>99.915000000000006</c:v>
                </c:pt>
                <c:pt idx="5">
                  <c:v>99.744000000000227</c:v>
                </c:pt>
                <c:pt idx="6">
                  <c:v>96.412999999999997</c:v>
                </c:pt>
                <c:pt idx="7">
                  <c:v>91.582999999999998</c:v>
                </c:pt>
                <c:pt idx="8">
                  <c:v>91.07</c:v>
                </c:pt>
                <c:pt idx="9">
                  <c:v>90.813000000000002</c:v>
                </c:pt>
                <c:pt idx="10">
                  <c:v>90.813000000000002</c:v>
                </c:pt>
                <c:pt idx="11">
                  <c:v>90.813000000000002</c:v>
                </c:pt>
                <c:pt idx="12">
                  <c:v>90.813000000000002</c:v>
                </c:pt>
                <c:pt idx="13">
                  <c:v>90.813000000000002</c:v>
                </c:pt>
                <c:pt idx="14">
                  <c:v>90.813000000000002</c:v>
                </c:pt>
                <c:pt idx="15">
                  <c:v>90.762</c:v>
                </c:pt>
                <c:pt idx="16">
                  <c:v>90.039000000000001</c:v>
                </c:pt>
                <c:pt idx="17">
                  <c:v>88.795000000000002</c:v>
                </c:pt>
                <c:pt idx="18">
                  <c:v>84.065000000000012</c:v>
                </c:pt>
                <c:pt idx="19">
                  <c:v>79.430999999999997</c:v>
                </c:pt>
                <c:pt idx="20">
                  <c:v>78.221000000000004</c:v>
                </c:pt>
                <c:pt idx="21">
                  <c:v>77.796999999999997</c:v>
                </c:pt>
                <c:pt idx="22">
                  <c:v>77.742999999999995</c:v>
                </c:pt>
                <c:pt idx="23">
                  <c:v>77.687999999999988</c:v>
                </c:pt>
                <c:pt idx="24">
                  <c:v>77.687999999999988</c:v>
                </c:pt>
                <c:pt idx="25">
                  <c:v>77.687999999999988</c:v>
                </c:pt>
                <c:pt idx="26">
                  <c:v>77.554999999999993</c:v>
                </c:pt>
                <c:pt idx="27">
                  <c:v>77.284999999999997</c:v>
                </c:pt>
                <c:pt idx="28">
                  <c:v>76.674999999999983</c:v>
                </c:pt>
                <c:pt idx="29">
                  <c:v>74.705000000000013</c:v>
                </c:pt>
                <c:pt idx="30">
                  <c:v>71.165999999999983</c:v>
                </c:pt>
                <c:pt idx="31">
                  <c:v>68.369</c:v>
                </c:pt>
                <c:pt idx="32">
                  <c:v>67.680999999999983</c:v>
                </c:pt>
                <c:pt idx="33">
                  <c:v>67.332999999999998</c:v>
                </c:pt>
                <c:pt idx="34">
                  <c:v>67.120999999999981</c:v>
                </c:pt>
                <c:pt idx="35">
                  <c:v>67.120999999999981</c:v>
                </c:pt>
                <c:pt idx="36">
                  <c:v>67.120999999999981</c:v>
                </c:pt>
                <c:pt idx="37">
                  <c:v>67.120999999999981</c:v>
                </c:pt>
                <c:pt idx="38">
                  <c:v>67.034000000000006</c:v>
                </c:pt>
                <c:pt idx="39">
                  <c:v>66.593999999999994</c:v>
                </c:pt>
                <c:pt idx="40">
                  <c:v>65.881</c:v>
                </c:pt>
                <c:pt idx="41">
                  <c:v>64.35899999999998</c:v>
                </c:pt>
                <c:pt idx="42">
                  <c:v>61.218000000000011</c:v>
                </c:pt>
                <c:pt idx="43">
                  <c:v>58.692000000000213</c:v>
                </c:pt>
                <c:pt idx="44">
                  <c:v>57.870999999999995</c:v>
                </c:pt>
                <c:pt idx="45">
                  <c:v>57.779000000000003</c:v>
                </c:pt>
                <c:pt idx="46">
                  <c:v>57.592000000000013</c:v>
                </c:pt>
                <c:pt idx="47">
                  <c:v>57.592000000000013</c:v>
                </c:pt>
                <c:pt idx="48">
                  <c:v>57.592000000000013</c:v>
                </c:pt>
                <c:pt idx="49">
                  <c:v>57.592000000000013</c:v>
                </c:pt>
                <c:pt idx="50">
                  <c:v>57.483999999999995</c:v>
                </c:pt>
                <c:pt idx="51">
                  <c:v>57.268000000000306</c:v>
                </c:pt>
                <c:pt idx="52">
                  <c:v>56.503</c:v>
                </c:pt>
                <c:pt idx="53">
                  <c:v>55.628000000000213</c:v>
                </c:pt>
                <c:pt idx="54">
                  <c:v>53.876000000000005</c:v>
                </c:pt>
                <c:pt idx="55">
                  <c:v>51.576000000000001</c:v>
                </c:pt>
                <c:pt idx="56">
                  <c:v>50.695000000000213</c:v>
                </c:pt>
                <c:pt idx="57">
                  <c:v>50.473000000000006</c:v>
                </c:pt>
                <c:pt idx="58">
                  <c:v>50.36</c:v>
                </c:pt>
                <c:pt idx="59">
                  <c:v>50.36</c:v>
                </c:pt>
                <c:pt idx="60">
                  <c:v>50.36</c:v>
                </c:pt>
                <c:pt idx="61">
                  <c:v>50.36</c:v>
                </c:pt>
                <c:pt idx="62">
                  <c:v>50.36</c:v>
                </c:pt>
                <c:pt idx="63">
                  <c:v>50.225000000000328</c:v>
                </c:pt>
                <c:pt idx="64">
                  <c:v>49.278000000000013</c:v>
                </c:pt>
                <c:pt idx="65">
                  <c:v>48.465000000000003</c:v>
                </c:pt>
                <c:pt idx="66">
                  <c:v>46.027000000000001</c:v>
                </c:pt>
                <c:pt idx="67">
                  <c:v>44.527000000000001</c:v>
                </c:pt>
                <c:pt idx="68">
                  <c:v>43.841999999999999</c:v>
                </c:pt>
                <c:pt idx="69">
                  <c:v>43.410999999999994</c:v>
                </c:pt>
                <c:pt idx="70">
                  <c:v>43.410999999999994</c:v>
                </c:pt>
                <c:pt idx="71">
                  <c:v>43.410999999999994</c:v>
                </c:pt>
                <c:pt idx="72">
                  <c:v>43.410999999999994</c:v>
                </c:pt>
                <c:pt idx="73">
                  <c:v>43.410999999999994</c:v>
                </c:pt>
                <c:pt idx="74">
                  <c:v>43.410999999999994</c:v>
                </c:pt>
                <c:pt idx="75">
                  <c:v>43.410999999999994</c:v>
                </c:pt>
                <c:pt idx="76">
                  <c:v>41.526000000000003</c:v>
                </c:pt>
                <c:pt idx="77">
                  <c:v>40.583000000000006</c:v>
                </c:pt>
                <c:pt idx="78">
                  <c:v>39.449999999999996</c:v>
                </c:pt>
                <c:pt idx="79">
                  <c:v>37.558</c:v>
                </c:pt>
                <c:pt idx="80">
                  <c:v>37.366</c:v>
                </c:pt>
                <c:pt idx="81">
                  <c:v>36.966000000000001</c:v>
                </c:pt>
                <c:pt idx="82">
                  <c:v>36.966000000000001</c:v>
                </c:pt>
                <c:pt idx="83">
                  <c:v>36.966000000000001</c:v>
                </c:pt>
                <c:pt idx="84">
                  <c:v>36.966000000000001</c:v>
                </c:pt>
                <c:pt idx="85">
                  <c:v>36.966000000000001</c:v>
                </c:pt>
                <c:pt idx="86">
                  <c:v>36.722000000000321</c:v>
                </c:pt>
                <c:pt idx="87">
                  <c:v>36.219000000000001</c:v>
                </c:pt>
                <c:pt idx="88">
                  <c:v>35.716000000000001</c:v>
                </c:pt>
                <c:pt idx="89">
                  <c:v>34.962000000000003</c:v>
                </c:pt>
                <c:pt idx="90">
                  <c:v>33.704000000000001</c:v>
                </c:pt>
                <c:pt idx="91">
                  <c:v>32.692000000000213</c:v>
                </c:pt>
                <c:pt idx="92">
                  <c:v>31.927999999999987</c:v>
                </c:pt>
                <c:pt idx="93">
                  <c:v>31.927999999999987</c:v>
                </c:pt>
                <c:pt idx="94">
                  <c:v>31.927999999999987</c:v>
                </c:pt>
                <c:pt idx="95">
                  <c:v>31.927999999999987</c:v>
                </c:pt>
                <c:pt idx="96">
                  <c:v>31.927999999999987</c:v>
                </c:pt>
                <c:pt idx="97">
                  <c:v>31.927999999999987</c:v>
                </c:pt>
                <c:pt idx="98">
                  <c:v>31.927999999999987</c:v>
                </c:pt>
                <c:pt idx="99">
                  <c:v>31.263000000000002</c:v>
                </c:pt>
                <c:pt idx="100">
                  <c:v>31.263000000000002</c:v>
                </c:pt>
                <c:pt idx="101">
                  <c:v>30.254000000000001</c:v>
                </c:pt>
                <c:pt idx="102">
                  <c:v>28.236999999999988</c:v>
                </c:pt>
                <c:pt idx="103">
                  <c:v>27.901</c:v>
                </c:pt>
                <c:pt idx="104">
                  <c:v>27.901</c:v>
                </c:pt>
                <c:pt idx="105">
                  <c:v>27.901</c:v>
                </c:pt>
                <c:pt idx="106">
                  <c:v>27.533999999999999</c:v>
                </c:pt>
                <c:pt idx="107">
                  <c:v>27.533999999999999</c:v>
                </c:pt>
                <c:pt idx="108">
                  <c:v>27.533999999999999</c:v>
                </c:pt>
                <c:pt idx="109">
                  <c:v>27.533999999999999</c:v>
                </c:pt>
                <c:pt idx="110">
                  <c:v>27.533999999999999</c:v>
                </c:pt>
                <c:pt idx="111">
                  <c:v>27.533999999999999</c:v>
                </c:pt>
                <c:pt idx="112">
                  <c:v>27.533999999999999</c:v>
                </c:pt>
                <c:pt idx="113">
                  <c:v>27.533999999999999</c:v>
                </c:pt>
                <c:pt idx="114">
                  <c:v>23.600999999999999</c:v>
                </c:pt>
                <c:pt idx="115">
                  <c:v>23.109000000000005</c:v>
                </c:pt>
                <c:pt idx="116">
                  <c:v>22.617000000000186</c:v>
                </c:pt>
                <c:pt idx="117">
                  <c:v>22.103000000000005</c:v>
                </c:pt>
                <c:pt idx="118">
                  <c:v>22.103000000000005</c:v>
                </c:pt>
                <c:pt idx="119">
                  <c:v>22.103000000000005</c:v>
                </c:pt>
                <c:pt idx="120">
                  <c:v>21.506</c:v>
                </c:pt>
                <c:pt idx="121">
                  <c:v>21.506</c:v>
                </c:pt>
                <c:pt idx="122">
                  <c:v>21.506</c:v>
                </c:pt>
                <c:pt idx="123">
                  <c:v>21.506</c:v>
                </c:pt>
                <c:pt idx="124">
                  <c:v>21.506</c:v>
                </c:pt>
                <c:pt idx="125">
                  <c:v>21.506</c:v>
                </c:pt>
                <c:pt idx="126">
                  <c:v>20.118000000000031</c:v>
                </c:pt>
                <c:pt idx="127">
                  <c:v>18.731000000000005</c:v>
                </c:pt>
                <c:pt idx="128">
                  <c:v>18.036999999999999</c:v>
                </c:pt>
                <c:pt idx="129">
                  <c:v>18.036999999999999</c:v>
                </c:pt>
                <c:pt idx="130">
                  <c:v>18.036999999999999</c:v>
                </c:pt>
                <c:pt idx="131">
                  <c:v>17.285999999999806</c:v>
                </c:pt>
                <c:pt idx="132">
                  <c:v>17.285999999999806</c:v>
                </c:pt>
                <c:pt idx="133">
                  <c:v>17.285999999999806</c:v>
                </c:pt>
                <c:pt idx="134">
                  <c:v>17.285999999999806</c:v>
                </c:pt>
                <c:pt idx="135">
                  <c:v>17.285999999999806</c:v>
                </c:pt>
                <c:pt idx="136">
                  <c:v>17.285999999999806</c:v>
                </c:pt>
                <c:pt idx="137">
                  <c:v>17.285999999999806</c:v>
                </c:pt>
                <c:pt idx="138">
                  <c:v>15.557</c:v>
                </c:pt>
                <c:pt idx="139">
                  <c:v>15.557</c:v>
                </c:pt>
                <c:pt idx="140">
                  <c:v>15.557</c:v>
                </c:pt>
                <c:pt idx="141">
                  <c:v>15.557</c:v>
                </c:pt>
                <c:pt idx="142">
                  <c:v>15.557</c:v>
                </c:pt>
                <c:pt idx="143">
                  <c:v>15.557</c:v>
                </c:pt>
                <c:pt idx="144">
                  <c:v>15.557</c:v>
                </c:pt>
              </c:numCache>
            </c:numRef>
          </c:yVal>
        </c:ser>
        <c:ser>
          <c:idx val="1"/>
          <c:order val="1"/>
          <c:tx>
            <c:strRef>
              <c:f>Sheet1!$C$1</c:f>
              <c:strCache>
                <c:ptCount val="1"/>
                <c:pt idx="0">
                  <c:v>D(-)/R(+) (N = 3,071)</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99.967000000000027</c:v>
                </c:pt>
                <c:pt idx="4">
                  <c:v>99.804999999999993</c:v>
                </c:pt>
                <c:pt idx="5">
                  <c:v>99.739000000000004</c:v>
                </c:pt>
                <c:pt idx="6">
                  <c:v>96.644000000000005</c:v>
                </c:pt>
                <c:pt idx="7">
                  <c:v>92.141999999999996</c:v>
                </c:pt>
                <c:pt idx="8">
                  <c:v>91.61999999999999</c:v>
                </c:pt>
                <c:pt idx="9">
                  <c:v>91.456000000000003</c:v>
                </c:pt>
                <c:pt idx="10">
                  <c:v>91.456000000000003</c:v>
                </c:pt>
                <c:pt idx="11">
                  <c:v>91.456000000000003</c:v>
                </c:pt>
                <c:pt idx="12">
                  <c:v>91.456000000000003</c:v>
                </c:pt>
                <c:pt idx="13">
                  <c:v>91.456000000000003</c:v>
                </c:pt>
                <c:pt idx="14">
                  <c:v>91.417000000000527</c:v>
                </c:pt>
                <c:pt idx="15">
                  <c:v>91.262</c:v>
                </c:pt>
                <c:pt idx="16">
                  <c:v>90.516999999999996</c:v>
                </c:pt>
                <c:pt idx="17">
                  <c:v>89.338999999999999</c:v>
                </c:pt>
                <c:pt idx="18">
                  <c:v>84.644999999999996</c:v>
                </c:pt>
                <c:pt idx="19">
                  <c:v>81.007000000000005</c:v>
                </c:pt>
                <c:pt idx="20">
                  <c:v>79.77</c:v>
                </c:pt>
                <c:pt idx="21">
                  <c:v>79.60899999999998</c:v>
                </c:pt>
                <c:pt idx="22">
                  <c:v>79.446000000000026</c:v>
                </c:pt>
                <c:pt idx="23">
                  <c:v>79.446000000000026</c:v>
                </c:pt>
                <c:pt idx="24">
                  <c:v>79.446000000000026</c:v>
                </c:pt>
                <c:pt idx="25">
                  <c:v>79.446000000000026</c:v>
                </c:pt>
                <c:pt idx="26">
                  <c:v>79.446000000000026</c:v>
                </c:pt>
                <c:pt idx="27">
                  <c:v>79.296999999999997</c:v>
                </c:pt>
                <c:pt idx="28">
                  <c:v>78.798000000000002</c:v>
                </c:pt>
                <c:pt idx="29">
                  <c:v>77.397000000000006</c:v>
                </c:pt>
                <c:pt idx="30">
                  <c:v>73.433999999999997</c:v>
                </c:pt>
                <c:pt idx="31">
                  <c:v>70.010000000000005</c:v>
                </c:pt>
                <c:pt idx="32">
                  <c:v>68.994000000000227</c:v>
                </c:pt>
                <c:pt idx="33">
                  <c:v>68.736999999999995</c:v>
                </c:pt>
                <c:pt idx="34">
                  <c:v>68.632999999999981</c:v>
                </c:pt>
                <c:pt idx="35">
                  <c:v>68.632999999999981</c:v>
                </c:pt>
                <c:pt idx="36">
                  <c:v>68.632999999999981</c:v>
                </c:pt>
                <c:pt idx="37">
                  <c:v>68.632999999999981</c:v>
                </c:pt>
                <c:pt idx="38">
                  <c:v>68.570999999999998</c:v>
                </c:pt>
                <c:pt idx="39">
                  <c:v>68.123999999999981</c:v>
                </c:pt>
                <c:pt idx="40">
                  <c:v>67.224999999999994</c:v>
                </c:pt>
                <c:pt idx="41">
                  <c:v>65.801999999999992</c:v>
                </c:pt>
                <c:pt idx="42">
                  <c:v>63.083999999999996</c:v>
                </c:pt>
                <c:pt idx="43">
                  <c:v>60.744</c:v>
                </c:pt>
                <c:pt idx="44">
                  <c:v>60.088000000000001</c:v>
                </c:pt>
                <c:pt idx="45">
                  <c:v>59.823</c:v>
                </c:pt>
                <c:pt idx="46">
                  <c:v>59.689</c:v>
                </c:pt>
                <c:pt idx="47">
                  <c:v>59.689</c:v>
                </c:pt>
                <c:pt idx="48">
                  <c:v>59.689</c:v>
                </c:pt>
                <c:pt idx="49">
                  <c:v>59.689</c:v>
                </c:pt>
                <c:pt idx="50">
                  <c:v>59.689</c:v>
                </c:pt>
                <c:pt idx="51">
                  <c:v>59.527000000000001</c:v>
                </c:pt>
                <c:pt idx="52">
                  <c:v>58.96</c:v>
                </c:pt>
                <c:pt idx="53">
                  <c:v>57.25</c:v>
                </c:pt>
                <c:pt idx="54">
                  <c:v>54.969000000000001</c:v>
                </c:pt>
                <c:pt idx="55">
                  <c:v>52.434000000000005</c:v>
                </c:pt>
                <c:pt idx="56">
                  <c:v>52.269000000000013</c:v>
                </c:pt>
                <c:pt idx="57">
                  <c:v>52.186</c:v>
                </c:pt>
                <c:pt idx="58">
                  <c:v>52.018000000000001</c:v>
                </c:pt>
                <c:pt idx="59">
                  <c:v>52.018000000000001</c:v>
                </c:pt>
                <c:pt idx="60">
                  <c:v>52.018000000000001</c:v>
                </c:pt>
                <c:pt idx="61">
                  <c:v>52.018000000000001</c:v>
                </c:pt>
                <c:pt idx="62">
                  <c:v>51.916000000000004</c:v>
                </c:pt>
                <c:pt idx="63">
                  <c:v>51.812999999999995</c:v>
                </c:pt>
                <c:pt idx="64">
                  <c:v>51.295000000000336</c:v>
                </c:pt>
                <c:pt idx="65">
                  <c:v>50.466000000000001</c:v>
                </c:pt>
                <c:pt idx="66">
                  <c:v>46.931000000000004</c:v>
                </c:pt>
                <c:pt idx="67">
                  <c:v>44.844999999999999</c:v>
                </c:pt>
                <c:pt idx="68">
                  <c:v>44.423000000000002</c:v>
                </c:pt>
                <c:pt idx="69">
                  <c:v>44.316999999999993</c:v>
                </c:pt>
                <c:pt idx="70">
                  <c:v>44.209000000000003</c:v>
                </c:pt>
                <c:pt idx="71">
                  <c:v>44.209000000000003</c:v>
                </c:pt>
                <c:pt idx="72">
                  <c:v>44.209000000000003</c:v>
                </c:pt>
                <c:pt idx="73">
                  <c:v>44.209000000000003</c:v>
                </c:pt>
                <c:pt idx="74">
                  <c:v>44.077000000000005</c:v>
                </c:pt>
                <c:pt idx="75">
                  <c:v>43.808</c:v>
                </c:pt>
                <c:pt idx="76">
                  <c:v>43.134</c:v>
                </c:pt>
                <c:pt idx="77">
                  <c:v>42.322000000000003</c:v>
                </c:pt>
                <c:pt idx="78">
                  <c:v>40.410999999999994</c:v>
                </c:pt>
                <c:pt idx="79">
                  <c:v>38.759</c:v>
                </c:pt>
                <c:pt idx="80">
                  <c:v>38.480000000000004</c:v>
                </c:pt>
                <c:pt idx="81">
                  <c:v>38.480000000000004</c:v>
                </c:pt>
                <c:pt idx="82">
                  <c:v>38.333000000000006</c:v>
                </c:pt>
                <c:pt idx="83">
                  <c:v>38.333000000000006</c:v>
                </c:pt>
                <c:pt idx="84">
                  <c:v>38.333000000000006</c:v>
                </c:pt>
                <c:pt idx="85">
                  <c:v>38.333000000000006</c:v>
                </c:pt>
                <c:pt idx="86">
                  <c:v>38.333000000000006</c:v>
                </c:pt>
                <c:pt idx="87">
                  <c:v>37.963000000000001</c:v>
                </c:pt>
                <c:pt idx="88">
                  <c:v>36.480999999999995</c:v>
                </c:pt>
                <c:pt idx="89">
                  <c:v>35.556000000000004</c:v>
                </c:pt>
                <c:pt idx="90">
                  <c:v>33.519000000000005</c:v>
                </c:pt>
                <c:pt idx="91">
                  <c:v>32.403999999999996</c:v>
                </c:pt>
                <c:pt idx="92">
                  <c:v>32.027000000000001</c:v>
                </c:pt>
                <c:pt idx="93">
                  <c:v>32.027000000000001</c:v>
                </c:pt>
                <c:pt idx="94">
                  <c:v>31.832000000000001</c:v>
                </c:pt>
                <c:pt idx="95">
                  <c:v>31.637000000000135</c:v>
                </c:pt>
                <c:pt idx="96">
                  <c:v>31.637000000000135</c:v>
                </c:pt>
                <c:pt idx="97">
                  <c:v>31.637000000000135</c:v>
                </c:pt>
                <c:pt idx="98">
                  <c:v>31.411999999999999</c:v>
                </c:pt>
                <c:pt idx="99">
                  <c:v>31.181999999999999</c:v>
                </c:pt>
                <c:pt idx="100">
                  <c:v>30.72</c:v>
                </c:pt>
                <c:pt idx="101">
                  <c:v>29.78899999999981</c:v>
                </c:pt>
                <c:pt idx="102">
                  <c:v>28.158000000000001</c:v>
                </c:pt>
                <c:pt idx="103">
                  <c:v>27.216999999999999</c:v>
                </c:pt>
                <c:pt idx="104">
                  <c:v>26.978000000000002</c:v>
                </c:pt>
                <c:pt idx="105">
                  <c:v>26.734999999999999</c:v>
                </c:pt>
                <c:pt idx="106">
                  <c:v>26.734999999999999</c:v>
                </c:pt>
                <c:pt idx="107">
                  <c:v>26.478000000000002</c:v>
                </c:pt>
                <c:pt idx="108">
                  <c:v>26.478000000000002</c:v>
                </c:pt>
                <c:pt idx="109">
                  <c:v>26.478000000000002</c:v>
                </c:pt>
                <c:pt idx="110">
                  <c:v>26.478000000000002</c:v>
                </c:pt>
                <c:pt idx="111">
                  <c:v>26.478000000000002</c:v>
                </c:pt>
                <c:pt idx="112">
                  <c:v>26.478000000000002</c:v>
                </c:pt>
                <c:pt idx="113">
                  <c:v>25.847999999999999</c:v>
                </c:pt>
                <c:pt idx="114">
                  <c:v>24.582999999999821</c:v>
                </c:pt>
                <c:pt idx="115">
                  <c:v>23.625</c:v>
                </c:pt>
                <c:pt idx="116">
                  <c:v>23.300999999999988</c:v>
                </c:pt>
                <c:pt idx="117">
                  <c:v>23.300999999999988</c:v>
                </c:pt>
                <c:pt idx="118">
                  <c:v>23.300999999999988</c:v>
                </c:pt>
                <c:pt idx="119">
                  <c:v>23.300999999999988</c:v>
                </c:pt>
                <c:pt idx="120">
                  <c:v>23.300999999999988</c:v>
                </c:pt>
                <c:pt idx="121">
                  <c:v>23.300999999999988</c:v>
                </c:pt>
                <c:pt idx="122">
                  <c:v>23.300999999999988</c:v>
                </c:pt>
                <c:pt idx="123">
                  <c:v>23.300999999999988</c:v>
                </c:pt>
                <c:pt idx="124">
                  <c:v>23.300999999999988</c:v>
                </c:pt>
                <c:pt idx="125">
                  <c:v>22.771999999999988</c:v>
                </c:pt>
                <c:pt idx="126">
                  <c:v>22.241999999999987</c:v>
                </c:pt>
                <c:pt idx="127">
                  <c:v>21.157000000000131</c:v>
                </c:pt>
                <c:pt idx="128">
                  <c:v>21.157000000000131</c:v>
                </c:pt>
                <c:pt idx="129">
                  <c:v>21.157000000000131</c:v>
                </c:pt>
                <c:pt idx="130">
                  <c:v>21.157000000000131</c:v>
                </c:pt>
                <c:pt idx="131">
                  <c:v>21.157000000000131</c:v>
                </c:pt>
                <c:pt idx="132">
                  <c:v>21.157000000000131</c:v>
                </c:pt>
                <c:pt idx="133">
                  <c:v>21.157000000000131</c:v>
                </c:pt>
                <c:pt idx="134">
                  <c:v>21.157000000000131</c:v>
                </c:pt>
                <c:pt idx="135">
                  <c:v>21.157000000000131</c:v>
                </c:pt>
                <c:pt idx="136">
                  <c:v>20.474999999999987</c:v>
                </c:pt>
                <c:pt idx="137">
                  <c:v>20.474999999999987</c:v>
                </c:pt>
                <c:pt idx="138">
                  <c:v>19.744</c:v>
                </c:pt>
                <c:pt idx="139">
                  <c:v>19.012</c:v>
                </c:pt>
                <c:pt idx="140">
                  <c:v>19.012</c:v>
                </c:pt>
                <c:pt idx="141">
                  <c:v>19.012</c:v>
                </c:pt>
                <c:pt idx="142">
                  <c:v>18.22</c:v>
                </c:pt>
                <c:pt idx="143">
                  <c:v>18.22</c:v>
                </c:pt>
                <c:pt idx="144">
                  <c:v>18.22</c:v>
                </c:pt>
              </c:numCache>
            </c:numRef>
          </c:yVal>
        </c:ser>
        <c:ser>
          <c:idx val="2"/>
          <c:order val="2"/>
          <c:tx>
            <c:strRef>
              <c:f>Sheet1!$D$1</c:f>
              <c:strCache>
                <c:ptCount val="1"/>
                <c:pt idx="0">
                  <c:v>D(+)/R(-) (N = 2,869)</c:v>
                </c:pt>
              </c:strCache>
            </c:strRef>
          </c:tx>
          <c:spPr>
            <a:ln w="4127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100</c:v>
                </c:pt>
                <c:pt idx="2">
                  <c:v>100</c:v>
                </c:pt>
                <c:pt idx="3">
                  <c:v>99.965000000000003</c:v>
                </c:pt>
                <c:pt idx="4">
                  <c:v>99.894999999999996</c:v>
                </c:pt>
                <c:pt idx="5">
                  <c:v>99.685999999999979</c:v>
                </c:pt>
                <c:pt idx="6">
                  <c:v>96.824999999999989</c:v>
                </c:pt>
                <c:pt idx="7">
                  <c:v>91.834999999999994</c:v>
                </c:pt>
                <c:pt idx="8">
                  <c:v>91.137</c:v>
                </c:pt>
                <c:pt idx="9">
                  <c:v>90.856999999999999</c:v>
                </c:pt>
                <c:pt idx="10">
                  <c:v>90.856999999999999</c:v>
                </c:pt>
                <c:pt idx="11">
                  <c:v>90.856999999999999</c:v>
                </c:pt>
                <c:pt idx="12">
                  <c:v>90.856999999999999</c:v>
                </c:pt>
                <c:pt idx="13">
                  <c:v>90.856999999999999</c:v>
                </c:pt>
                <c:pt idx="14">
                  <c:v>90.815000000000012</c:v>
                </c:pt>
                <c:pt idx="15">
                  <c:v>90.555999999999983</c:v>
                </c:pt>
                <c:pt idx="16">
                  <c:v>89.777000000000001</c:v>
                </c:pt>
                <c:pt idx="17">
                  <c:v>88.733999999999995</c:v>
                </c:pt>
                <c:pt idx="18">
                  <c:v>84.77</c:v>
                </c:pt>
                <c:pt idx="19">
                  <c:v>79.728999999999999</c:v>
                </c:pt>
                <c:pt idx="20">
                  <c:v>78.796000000000006</c:v>
                </c:pt>
                <c:pt idx="21">
                  <c:v>78.616</c:v>
                </c:pt>
                <c:pt idx="22">
                  <c:v>78.569999999999993</c:v>
                </c:pt>
                <c:pt idx="23">
                  <c:v>78.569999999999993</c:v>
                </c:pt>
                <c:pt idx="24">
                  <c:v>78.522999999999982</c:v>
                </c:pt>
                <c:pt idx="25">
                  <c:v>78.522999999999982</c:v>
                </c:pt>
                <c:pt idx="26">
                  <c:v>78.35299999999998</c:v>
                </c:pt>
                <c:pt idx="27">
                  <c:v>78.238</c:v>
                </c:pt>
                <c:pt idx="28">
                  <c:v>77.835999999999999</c:v>
                </c:pt>
                <c:pt idx="29">
                  <c:v>76.568000000000012</c:v>
                </c:pt>
                <c:pt idx="30">
                  <c:v>73.387999999999991</c:v>
                </c:pt>
                <c:pt idx="31">
                  <c:v>69.906999999999996</c:v>
                </c:pt>
                <c:pt idx="32">
                  <c:v>69.141999999999996</c:v>
                </c:pt>
                <c:pt idx="33">
                  <c:v>69.022999999999982</c:v>
                </c:pt>
                <c:pt idx="34">
                  <c:v>68.962999999999994</c:v>
                </c:pt>
                <c:pt idx="35">
                  <c:v>68.900999999999996</c:v>
                </c:pt>
                <c:pt idx="36">
                  <c:v>68.900999999999996</c:v>
                </c:pt>
                <c:pt idx="37">
                  <c:v>68.828999999999979</c:v>
                </c:pt>
                <c:pt idx="38">
                  <c:v>68.828999999999979</c:v>
                </c:pt>
                <c:pt idx="39">
                  <c:v>68.381</c:v>
                </c:pt>
                <c:pt idx="40">
                  <c:v>67.927999999999997</c:v>
                </c:pt>
                <c:pt idx="41">
                  <c:v>66.039000000000001</c:v>
                </c:pt>
                <c:pt idx="42">
                  <c:v>63.013000000000005</c:v>
                </c:pt>
                <c:pt idx="43">
                  <c:v>60.056999999999995</c:v>
                </c:pt>
                <c:pt idx="44">
                  <c:v>59.443000000000005</c:v>
                </c:pt>
                <c:pt idx="45">
                  <c:v>59.287000000000006</c:v>
                </c:pt>
                <c:pt idx="46">
                  <c:v>59.287000000000006</c:v>
                </c:pt>
                <c:pt idx="47">
                  <c:v>59.287000000000006</c:v>
                </c:pt>
                <c:pt idx="48">
                  <c:v>59.287000000000006</c:v>
                </c:pt>
                <c:pt idx="49">
                  <c:v>59.287000000000006</c:v>
                </c:pt>
                <c:pt idx="50">
                  <c:v>59.189</c:v>
                </c:pt>
                <c:pt idx="51">
                  <c:v>59.091000000000001</c:v>
                </c:pt>
                <c:pt idx="52">
                  <c:v>58.992000000000012</c:v>
                </c:pt>
                <c:pt idx="53">
                  <c:v>57.997</c:v>
                </c:pt>
                <c:pt idx="54">
                  <c:v>55.391000000000005</c:v>
                </c:pt>
                <c:pt idx="55">
                  <c:v>53.873999999999995</c:v>
                </c:pt>
                <c:pt idx="56">
                  <c:v>53.262000000000263</c:v>
                </c:pt>
                <c:pt idx="57">
                  <c:v>53.159000000000006</c:v>
                </c:pt>
                <c:pt idx="58">
                  <c:v>53.053000000000004</c:v>
                </c:pt>
                <c:pt idx="59">
                  <c:v>53.053000000000004</c:v>
                </c:pt>
                <c:pt idx="60">
                  <c:v>53.053000000000004</c:v>
                </c:pt>
                <c:pt idx="61">
                  <c:v>53.053000000000004</c:v>
                </c:pt>
                <c:pt idx="62">
                  <c:v>52.792000000000328</c:v>
                </c:pt>
                <c:pt idx="63">
                  <c:v>52.658000000000001</c:v>
                </c:pt>
                <c:pt idx="64">
                  <c:v>52.391000000000005</c:v>
                </c:pt>
                <c:pt idx="65">
                  <c:v>51.446000000000005</c:v>
                </c:pt>
                <c:pt idx="66">
                  <c:v>49.15</c:v>
                </c:pt>
                <c:pt idx="67">
                  <c:v>47.381999999999998</c:v>
                </c:pt>
                <c:pt idx="68">
                  <c:v>46.968000000000011</c:v>
                </c:pt>
                <c:pt idx="69">
                  <c:v>46.828000000000003</c:v>
                </c:pt>
                <c:pt idx="70">
                  <c:v>46.828000000000003</c:v>
                </c:pt>
                <c:pt idx="71">
                  <c:v>46.828000000000003</c:v>
                </c:pt>
                <c:pt idx="72">
                  <c:v>46.828000000000003</c:v>
                </c:pt>
                <c:pt idx="73">
                  <c:v>46.828000000000003</c:v>
                </c:pt>
                <c:pt idx="74">
                  <c:v>46.828000000000003</c:v>
                </c:pt>
                <c:pt idx="75">
                  <c:v>46.828000000000003</c:v>
                </c:pt>
                <c:pt idx="76">
                  <c:v>46.097000000000001</c:v>
                </c:pt>
                <c:pt idx="77">
                  <c:v>44.631</c:v>
                </c:pt>
                <c:pt idx="78">
                  <c:v>43.706000000000003</c:v>
                </c:pt>
                <c:pt idx="79">
                  <c:v>42.219000000000001</c:v>
                </c:pt>
                <c:pt idx="80">
                  <c:v>41.841999999999999</c:v>
                </c:pt>
                <c:pt idx="81">
                  <c:v>41.653000000000006</c:v>
                </c:pt>
                <c:pt idx="82">
                  <c:v>41.653000000000006</c:v>
                </c:pt>
                <c:pt idx="83">
                  <c:v>41.653000000000006</c:v>
                </c:pt>
                <c:pt idx="84">
                  <c:v>41.653000000000006</c:v>
                </c:pt>
                <c:pt idx="85">
                  <c:v>41.417999999999999</c:v>
                </c:pt>
                <c:pt idx="86">
                  <c:v>41.417999999999999</c:v>
                </c:pt>
                <c:pt idx="87">
                  <c:v>41.417999999999999</c:v>
                </c:pt>
                <c:pt idx="88">
                  <c:v>40.687000000000005</c:v>
                </c:pt>
                <c:pt idx="89">
                  <c:v>38.957999999999998</c:v>
                </c:pt>
                <c:pt idx="90">
                  <c:v>37.965000000000003</c:v>
                </c:pt>
                <c:pt idx="91">
                  <c:v>36.718000000000011</c:v>
                </c:pt>
                <c:pt idx="92">
                  <c:v>36.718000000000011</c:v>
                </c:pt>
                <c:pt idx="93">
                  <c:v>36.718000000000011</c:v>
                </c:pt>
                <c:pt idx="94">
                  <c:v>36.718000000000011</c:v>
                </c:pt>
                <c:pt idx="95">
                  <c:v>36.718000000000011</c:v>
                </c:pt>
                <c:pt idx="96">
                  <c:v>36.718000000000011</c:v>
                </c:pt>
                <c:pt idx="97">
                  <c:v>36.718000000000011</c:v>
                </c:pt>
                <c:pt idx="98">
                  <c:v>36.718000000000011</c:v>
                </c:pt>
                <c:pt idx="99">
                  <c:v>36.718000000000011</c:v>
                </c:pt>
                <c:pt idx="100">
                  <c:v>36.370999999999995</c:v>
                </c:pt>
                <c:pt idx="101">
                  <c:v>34.958999999999996</c:v>
                </c:pt>
                <c:pt idx="102">
                  <c:v>33.160000000000011</c:v>
                </c:pt>
                <c:pt idx="103">
                  <c:v>32.079000000000001</c:v>
                </c:pt>
                <c:pt idx="104">
                  <c:v>32.079000000000001</c:v>
                </c:pt>
                <c:pt idx="105">
                  <c:v>32.079000000000001</c:v>
                </c:pt>
                <c:pt idx="106">
                  <c:v>32.079000000000001</c:v>
                </c:pt>
                <c:pt idx="107">
                  <c:v>32.079000000000001</c:v>
                </c:pt>
                <c:pt idx="108">
                  <c:v>32.079000000000001</c:v>
                </c:pt>
                <c:pt idx="109">
                  <c:v>32.079000000000001</c:v>
                </c:pt>
                <c:pt idx="110">
                  <c:v>32.079000000000001</c:v>
                </c:pt>
                <c:pt idx="111">
                  <c:v>32.079000000000001</c:v>
                </c:pt>
                <c:pt idx="112">
                  <c:v>32.079000000000001</c:v>
                </c:pt>
                <c:pt idx="113">
                  <c:v>32.079000000000001</c:v>
                </c:pt>
                <c:pt idx="114">
                  <c:v>30.574999999999999</c:v>
                </c:pt>
                <c:pt idx="115">
                  <c:v>29.547000000000001</c:v>
                </c:pt>
                <c:pt idx="116">
                  <c:v>29.547000000000001</c:v>
                </c:pt>
                <c:pt idx="117">
                  <c:v>29.547000000000001</c:v>
                </c:pt>
                <c:pt idx="118">
                  <c:v>29.547000000000001</c:v>
                </c:pt>
                <c:pt idx="119">
                  <c:v>29.547000000000001</c:v>
                </c:pt>
                <c:pt idx="120">
                  <c:v>29.547000000000001</c:v>
                </c:pt>
                <c:pt idx="121">
                  <c:v>29.547000000000001</c:v>
                </c:pt>
                <c:pt idx="122">
                  <c:v>29.547000000000001</c:v>
                </c:pt>
                <c:pt idx="123">
                  <c:v>29.547000000000001</c:v>
                </c:pt>
                <c:pt idx="124">
                  <c:v>29.547000000000001</c:v>
                </c:pt>
                <c:pt idx="125">
                  <c:v>28.809000000000001</c:v>
                </c:pt>
                <c:pt idx="126">
                  <c:v>28.809000000000001</c:v>
                </c:pt>
                <c:pt idx="127">
                  <c:v>28.07</c:v>
                </c:pt>
                <c:pt idx="128">
                  <c:v>28.07</c:v>
                </c:pt>
                <c:pt idx="129">
                  <c:v>28.07</c:v>
                </c:pt>
                <c:pt idx="130">
                  <c:v>28.07</c:v>
                </c:pt>
                <c:pt idx="131">
                  <c:v>28.07</c:v>
                </c:pt>
                <c:pt idx="132">
                  <c:v>28.07</c:v>
                </c:pt>
                <c:pt idx="133">
                  <c:v>28.07</c:v>
                </c:pt>
                <c:pt idx="134">
                  <c:v>28.07</c:v>
                </c:pt>
                <c:pt idx="135">
                  <c:v>28.07</c:v>
                </c:pt>
                <c:pt idx="136">
                  <c:v>28.07</c:v>
                </c:pt>
                <c:pt idx="137">
                  <c:v>27.134000000000135</c:v>
                </c:pt>
                <c:pt idx="138">
                  <c:v>26.199000000000005</c:v>
                </c:pt>
                <c:pt idx="139">
                  <c:v>25.228000000000002</c:v>
                </c:pt>
                <c:pt idx="140">
                  <c:v>25.228000000000002</c:v>
                </c:pt>
                <c:pt idx="141">
                  <c:v>25.228000000000002</c:v>
                </c:pt>
                <c:pt idx="142">
                  <c:v>25.228000000000002</c:v>
                </c:pt>
                <c:pt idx="143">
                  <c:v>25.228000000000002</c:v>
                </c:pt>
                <c:pt idx="144">
                  <c:v>25.228000000000002</c:v>
                </c:pt>
              </c:numCache>
            </c:numRef>
          </c:yVal>
        </c:ser>
        <c:ser>
          <c:idx val="3"/>
          <c:order val="3"/>
          <c:tx>
            <c:strRef>
              <c:f>Sheet1!$E$1</c:f>
              <c:strCache>
                <c:ptCount val="1"/>
                <c:pt idx="0">
                  <c:v>D(+)/R(+) (N = 4,915)</c:v>
                </c:pt>
              </c:strCache>
            </c:strRef>
          </c:tx>
          <c:spPr>
            <a:ln w="4127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Sheet1!$E$2:$E$146</c:f>
              <c:numCache>
                <c:formatCode>General</c:formatCode>
                <c:ptCount val="145"/>
                <c:pt idx="0">
                  <c:v>100</c:v>
                </c:pt>
                <c:pt idx="1">
                  <c:v>100</c:v>
                </c:pt>
                <c:pt idx="2">
                  <c:v>100</c:v>
                </c:pt>
                <c:pt idx="3">
                  <c:v>100</c:v>
                </c:pt>
                <c:pt idx="4">
                  <c:v>99.959000000000003</c:v>
                </c:pt>
                <c:pt idx="5">
                  <c:v>99.653999999999982</c:v>
                </c:pt>
                <c:pt idx="6">
                  <c:v>96.656999999999982</c:v>
                </c:pt>
                <c:pt idx="7">
                  <c:v>91.986999999999995</c:v>
                </c:pt>
                <c:pt idx="8">
                  <c:v>91.10899999999998</c:v>
                </c:pt>
                <c:pt idx="9">
                  <c:v>90.781999999999996</c:v>
                </c:pt>
                <c:pt idx="10">
                  <c:v>90.781999999999996</c:v>
                </c:pt>
                <c:pt idx="11">
                  <c:v>90.781999999999996</c:v>
                </c:pt>
                <c:pt idx="12">
                  <c:v>90.781999999999996</c:v>
                </c:pt>
                <c:pt idx="13">
                  <c:v>90.757999999999996</c:v>
                </c:pt>
                <c:pt idx="14">
                  <c:v>90.710000000000022</c:v>
                </c:pt>
                <c:pt idx="15">
                  <c:v>90.537999999999997</c:v>
                </c:pt>
                <c:pt idx="16">
                  <c:v>90.141999999999996</c:v>
                </c:pt>
                <c:pt idx="17">
                  <c:v>88.453000000000003</c:v>
                </c:pt>
                <c:pt idx="18">
                  <c:v>84.39</c:v>
                </c:pt>
                <c:pt idx="19">
                  <c:v>79.881</c:v>
                </c:pt>
                <c:pt idx="20">
                  <c:v>78.563999999999993</c:v>
                </c:pt>
                <c:pt idx="21">
                  <c:v>78.10199999999999</c:v>
                </c:pt>
                <c:pt idx="22">
                  <c:v>77.92</c:v>
                </c:pt>
                <c:pt idx="23">
                  <c:v>77.840999999999994</c:v>
                </c:pt>
                <c:pt idx="24">
                  <c:v>77.840999999999994</c:v>
                </c:pt>
                <c:pt idx="25">
                  <c:v>77.840999999999994</c:v>
                </c:pt>
                <c:pt idx="26">
                  <c:v>77.777999999999992</c:v>
                </c:pt>
                <c:pt idx="27">
                  <c:v>77.489000000000004</c:v>
                </c:pt>
                <c:pt idx="28">
                  <c:v>76.486999999999995</c:v>
                </c:pt>
                <c:pt idx="29">
                  <c:v>74.768000000000001</c:v>
                </c:pt>
                <c:pt idx="30">
                  <c:v>71.125999999999948</c:v>
                </c:pt>
                <c:pt idx="31">
                  <c:v>67.798000000000002</c:v>
                </c:pt>
                <c:pt idx="32">
                  <c:v>66.878999999999948</c:v>
                </c:pt>
                <c:pt idx="33">
                  <c:v>66.449000000000026</c:v>
                </c:pt>
                <c:pt idx="34">
                  <c:v>66.415999999999997</c:v>
                </c:pt>
                <c:pt idx="35">
                  <c:v>66.381</c:v>
                </c:pt>
                <c:pt idx="36">
                  <c:v>66.381</c:v>
                </c:pt>
                <c:pt idx="37">
                  <c:v>66.340999999999994</c:v>
                </c:pt>
                <c:pt idx="38">
                  <c:v>66.340999999999994</c:v>
                </c:pt>
                <c:pt idx="39">
                  <c:v>66.257999999999996</c:v>
                </c:pt>
                <c:pt idx="40">
                  <c:v>65.381</c:v>
                </c:pt>
                <c:pt idx="41">
                  <c:v>64.164999999999992</c:v>
                </c:pt>
                <c:pt idx="42">
                  <c:v>60.843000000000004</c:v>
                </c:pt>
                <c:pt idx="43">
                  <c:v>58.102000000000011</c:v>
                </c:pt>
                <c:pt idx="44">
                  <c:v>57.249000000000002</c:v>
                </c:pt>
                <c:pt idx="45">
                  <c:v>56.903999999999996</c:v>
                </c:pt>
                <c:pt idx="46">
                  <c:v>56.86</c:v>
                </c:pt>
                <c:pt idx="47">
                  <c:v>56.815999999999995</c:v>
                </c:pt>
                <c:pt idx="48">
                  <c:v>56.815999999999995</c:v>
                </c:pt>
                <c:pt idx="49">
                  <c:v>56.815999999999995</c:v>
                </c:pt>
                <c:pt idx="50">
                  <c:v>56.653999999999996</c:v>
                </c:pt>
                <c:pt idx="51">
                  <c:v>56.543000000000006</c:v>
                </c:pt>
                <c:pt idx="52">
                  <c:v>55.821000000000005</c:v>
                </c:pt>
                <c:pt idx="53">
                  <c:v>54.649000000000001</c:v>
                </c:pt>
                <c:pt idx="54">
                  <c:v>51.906000000000006</c:v>
                </c:pt>
                <c:pt idx="55">
                  <c:v>49.539000000000001</c:v>
                </c:pt>
                <c:pt idx="56">
                  <c:v>48.913000000000004</c:v>
                </c:pt>
                <c:pt idx="57">
                  <c:v>48.565000000000012</c:v>
                </c:pt>
                <c:pt idx="58">
                  <c:v>48.565000000000012</c:v>
                </c:pt>
                <c:pt idx="59">
                  <c:v>48.565000000000012</c:v>
                </c:pt>
                <c:pt idx="60">
                  <c:v>48.565000000000012</c:v>
                </c:pt>
                <c:pt idx="61">
                  <c:v>48.565000000000012</c:v>
                </c:pt>
                <c:pt idx="62">
                  <c:v>48.565000000000012</c:v>
                </c:pt>
                <c:pt idx="63">
                  <c:v>48.413000000000004</c:v>
                </c:pt>
                <c:pt idx="64">
                  <c:v>47.955999999999996</c:v>
                </c:pt>
                <c:pt idx="65">
                  <c:v>46.428000000000011</c:v>
                </c:pt>
                <c:pt idx="66">
                  <c:v>43.967000000000006</c:v>
                </c:pt>
                <c:pt idx="67">
                  <c:v>42.805</c:v>
                </c:pt>
                <c:pt idx="68">
                  <c:v>42.57</c:v>
                </c:pt>
                <c:pt idx="69">
                  <c:v>42.57</c:v>
                </c:pt>
                <c:pt idx="70">
                  <c:v>42.57</c:v>
                </c:pt>
                <c:pt idx="71">
                  <c:v>42.57</c:v>
                </c:pt>
                <c:pt idx="72">
                  <c:v>42.57</c:v>
                </c:pt>
                <c:pt idx="73">
                  <c:v>42.57</c:v>
                </c:pt>
                <c:pt idx="74">
                  <c:v>42.57</c:v>
                </c:pt>
                <c:pt idx="75">
                  <c:v>42.467000000000006</c:v>
                </c:pt>
                <c:pt idx="76">
                  <c:v>41.949000000000005</c:v>
                </c:pt>
                <c:pt idx="77">
                  <c:v>40.391000000000005</c:v>
                </c:pt>
                <c:pt idx="78">
                  <c:v>38.417999999999999</c:v>
                </c:pt>
                <c:pt idx="79">
                  <c:v>35.701000000000001</c:v>
                </c:pt>
                <c:pt idx="80">
                  <c:v>35.489000000000004</c:v>
                </c:pt>
                <c:pt idx="81">
                  <c:v>35.271000000000001</c:v>
                </c:pt>
                <c:pt idx="82">
                  <c:v>35.271000000000001</c:v>
                </c:pt>
                <c:pt idx="83">
                  <c:v>35.271000000000001</c:v>
                </c:pt>
                <c:pt idx="84">
                  <c:v>35.271000000000001</c:v>
                </c:pt>
                <c:pt idx="85">
                  <c:v>35.271000000000001</c:v>
                </c:pt>
                <c:pt idx="86">
                  <c:v>35.133000000000003</c:v>
                </c:pt>
                <c:pt idx="87">
                  <c:v>35.133000000000003</c:v>
                </c:pt>
                <c:pt idx="88">
                  <c:v>34.564</c:v>
                </c:pt>
                <c:pt idx="89">
                  <c:v>33.426000000000002</c:v>
                </c:pt>
                <c:pt idx="90">
                  <c:v>33.141000000000005</c:v>
                </c:pt>
                <c:pt idx="91">
                  <c:v>31.853999999999999</c:v>
                </c:pt>
                <c:pt idx="92">
                  <c:v>31.709</c:v>
                </c:pt>
                <c:pt idx="93">
                  <c:v>31.709</c:v>
                </c:pt>
                <c:pt idx="94">
                  <c:v>31.709</c:v>
                </c:pt>
                <c:pt idx="95">
                  <c:v>31.709</c:v>
                </c:pt>
                <c:pt idx="96">
                  <c:v>31.709</c:v>
                </c:pt>
                <c:pt idx="97">
                  <c:v>31.709</c:v>
                </c:pt>
                <c:pt idx="98">
                  <c:v>31.310000000000031</c:v>
                </c:pt>
                <c:pt idx="99">
                  <c:v>30.712</c:v>
                </c:pt>
                <c:pt idx="100">
                  <c:v>30.308</c:v>
                </c:pt>
                <c:pt idx="101">
                  <c:v>29.498999999999889</c:v>
                </c:pt>
                <c:pt idx="102">
                  <c:v>28.481999999999989</c:v>
                </c:pt>
                <c:pt idx="103">
                  <c:v>26.834000000000035</c:v>
                </c:pt>
                <c:pt idx="104">
                  <c:v>26.417999999999999</c:v>
                </c:pt>
                <c:pt idx="105">
                  <c:v>26.204999999999988</c:v>
                </c:pt>
                <c:pt idx="106">
                  <c:v>25.99</c:v>
                </c:pt>
                <c:pt idx="107">
                  <c:v>25.99</c:v>
                </c:pt>
                <c:pt idx="108">
                  <c:v>25.99</c:v>
                </c:pt>
                <c:pt idx="109">
                  <c:v>25.99</c:v>
                </c:pt>
                <c:pt idx="110">
                  <c:v>25.99</c:v>
                </c:pt>
                <c:pt idx="111">
                  <c:v>25.719000000000001</c:v>
                </c:pt>
                <c:pt idx="112">
                  <c:v>25.446000000000002</c:v>
                </c:pt>
                <c:pt idx="113">
                  <c:v>24.067999999999987</c:v>
                </c:pt>
                <c:pt idx="114">
                  <c:v>23.238</c:v>
                </c:pt>
                <c:pt idx="115">
                  <c:v>21.847999999999999</c:v>
                </c:pt>
                <c:pt idx="116">
                  <c:v>21.567999999999987</c:v>
                </c:pt>
                <c:pt idx="117">
                  <c:v>21.567999999999987</c:v>
                </c:pt>
                <c:pt idx="118">
                  <c:v>21.567999999999987</c:v>
                </c:pt>
                <c:pt idx="119">
                  <c:v>21.567999999999987</c:v>
                </c:pt>
                <c:pt idx="120">
                  <c:v>21.567999999999987</c:v>
                </c:pt>
                <c:pt idx="121">
                  <c:v>21.567999999999987</c:v>
                </c:pt>
                <c:pt idx="122">
                  <c:v>21.567999999999987</c:v>
                </c:pt>
                <c:pt idx="123">
                  <c:v>21.567999999999987</c:v>
                </c:pt>
                <c:pt idx="124">
                  <c:v>21.567999999999987</c:v>
                </c:pt>
                <c:pt idx="125">
                  <c:v>21.567999999999987</c:v>
                </c:pt>
                <c:pt idx="126">
                  <c:v>20.768999999999817</c:v>
                </c:pt>
                <c:pt idx="127">
                  <c:v>20.768999999999817</c:v>
                </c:pt>
                <c:pt idx="128">
                  <c:v>20.768999999999817</c:v>
                </c:pt>
                <c:pt idx="129">
                  <c:v>20.768999999999817</c:v>
                </c:pt>
                <c:pt idx="130">
                  <c:v>20.768999999999817</c:v>
                </c:pt>
                <c:pt idx="131">
                  <c:v>20.768999999999817</c:v>
                </c:pt>
                <c:pt idx="132">
                  <c:v>20.768999999999817</c:v>
                </c:pt>
                <c:pt idx="133">
                  <c:v>20.768999999999817</c:v>
                </c:pt>
                <c:pt idx="134">
                  <c:v>20.768999999999817</c:v>
                </c:pt>
                <c:pt idx="135">
                  <c:v>20.236999999999988</c:v>
                </c:pt>
                <c:pt idx="136">
                  <c:v>19.172000000000001</c:v>
                </c:pt>
                <c:pt idx="137">
                  <c:v>19.172000000000001</c:v>
                </c:pt>
                <c:pt idx="138">
                  <c:v>18.638999999999999</c:v>
                </c:pt>
                <c:pt idx="139">
                  <c:v>18.638999999999999</c:v>
                </c:pt>
                <c:pt idx="140">
                  <c:v>18.638999999999999</c:v>
                </c:pt>
                <c:pt idx="141">
                  <c:v>18.638999999999999</c:v>
                </c:pt>
                <c:pt idx="142">
                  <c:v>18.638999999999999</c:v>
                </c:pt>
                <c:pt idx="143">
                  <c:v>18.638999999999999</c:v>
                </c:pt>
                <c:pt idx="144">
                  <c:v>18.638999999999999</c:v>
                </c:pt>
              </c:numCache>
            </c:numRef>
          </c:yVal>
        </c:ser>
        <c:axId val="195932928"/>
        <c:axId val="195934848"/>
      </c:scatterChart>
      <c:valAx>
        <c:axId val="195932928"/>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95934848"/>
        <c:crosses val="autoZero"/>
        <c:crossBetween val="midCat"/>
        <c:majorUnit val="1"/>
      </c:valAx>
      <c:valAx>
        <c:axId val="19593484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9593292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0621675609132929"/>
          <c:y val="4.8754339175345024E-2"/>
          <c:w val="0.53926996957238749"/>
          <c:h val="0.16111421556176544"/>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537"/>
          <c:h val="0.83794682922699193"/>
        </c:manualLayout>
      </c:layout>
      <c:scatterChart>
        <c:scatterStyle val="lineMarker"/>
        <c:ser>
          <c:idx val="0"/>
          <c:order val="0"/>
          <c:tx>
            <c:strRef>
              <c:f>Sheet1!$B$1</c:f>
              <c:strCache>
                <c:ptCount val="1"/>
                <c:pt idx="0">
                  <c:v>Freedom from Severe Renal Dysfunction (N=17,302)</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99.994000000000227</c:v>
                </c:pt>
                <c:pt idx="2">
                  <c:v>99.769000000000005</c:v>
                </c:pt>
                <c:pt idx="3">
                  <c:v>99.236999999999995</c:v>
                </c:pt>
                <c:pt idx="4">
                  <c:v>98.790999999999997</c:v>
                </c:pt>
                <c:pt idx="5">
                  <c:v>98.119</c:v>
                </c:pt>
                <c:pt idx="6">
                  <c:v>95.990000000000023</c:v>
                </c:pt>
                <c:pt idx="7">
                  <c:v>93.271000000000001</c:v>
                </c:pt>
                <c:pt idx="8">
                  <c:v>92.84</c:v>
                </c:pt>
                <c:pt idx="9">
                  <c:v>92.730999999999995</c:v>
                </c:pt>
                <c:pt idx="10">
                  <c:v>92.730999999999995</c:v>
                </c:pt>
                <c:pt idx="11">
                  <c:v>92.730999999999995</c:v>
                </c:pt>
                <c:pt idx="12">
                  <c:v>92.730999999999995</c:v>
                </c:pt>
                <c:pt idx="13">
                  <c:v>92.724000000000004</c:v>
                </c:pt>
                <c:pt idx="14">
                  <c:v>92.709000000000003</c:v>
                </c:pt>
                <c:pt idx="15">
                  <c:v>92.61</c:v>
                </c:pt>
                <c:pt idx="16">
                  <c:v>92.35199999999999</c:v>
                </c:pt>
                <c:pt idx="17">
                  <c:v>91.877999999999986</c:v>
                </c:pt>
                <c:pt idx="18">
                  <c:v>90.424999999999997</c:v>
                </c:pt>
                <c:pt idx="19">
                  <c:v>88.926000000000002</c:v>
                </c:pt>
                <c:pt idx="20">
                  <c:v>88.356999999999999</c:v>
                </c:pt>
                <c:pt idx="21">
                  <c:v>88.144999999999996</c:v>
                </c:pt>
                <c:pt idx="22">
                  <c:v>88.113</c:v>
                </c:pt>
                <c:pt idx="23">
                  <c:v>88.088999999999999</c:v>
                </c:pt>
                <c:pt idx="24">
                  <c:v>88.088999999999999</c:v>
                </c:pt>
                <c:pt idx="25">
                  <c:v>88.07</c:v>
                </c:pt>
                <c:pt idx="26">
                  <c:v>88.05</c:v>
                </c:pt>
                <c:pt idx="27">
                  <c:v>87.971999999999994</c:v>
                </c:pt>
                <c:pt idx="28">
                  <c:v>87.598000000000013</c:v>
                </c:pt>
                <c:pt idx="29">
                  <c:v>87.065000000000012</c:v>
                </c:pt>
                <c:pt idx="30">
                  <c:v>85.599000000000004</c:v>
                </c:pt>
                <c:pt idx="31">
                  <c:v>84.134</c:v>
                </c:pt>
                <c:pt idx="32">
                  <c:v>83.790999999999997</c:v>
                </c:pt>
                <c:pt idx="33">
                  <c:v>83.606999999999999</c:v>
                </c:pt>
                <c:pt idx="34">
                  <c:v>83.565000000000012</c:v>
                </c:pt>
                <c:pt idx="35">
                  <c:v>83.565000000000012</c:v>
                </c:pt>
                <c:pt idx="36">
                  <c:v>83.565000000000012</c:v>
                </c:pt>
                <c:pt idx="37">
                  <c:v>83.54</c:v>
                </c:pt>
                <c:pt idx="38">
                  <c:v>83.527999999999992</c:v>
                </c:pt>
                <c:pt idx="39">
                  <c:v>83.438000000000002</c:v>
                </c:pt>
                <c:pt idx="40">
                  <c:v>83.141000000000005</c:v>
                </c:pt>
                <c:pt idx="41">
                  <c:v>82.557000000000002</c:v>
                </c:pt>
                <c:pt idx="42">
                  <c:v>81.491000000000227</c:v>
                </c:pt>
                <c:pt idx="43">
                  <c:v>80.367999999999995</c:v>
                </c:pt>
                <c:pt idx="44">
                  <c:v>79.972999999999999</c:v>
                </c:pt>
                <c:pt idx="45">
                  <c:v>79.786000000000001</c:v>
                </c:pt>
                <c:pt idx="46">
                  <c:v>79.732000000000014</c:v>
                </c:pt>
                <c:pt idx="47">
                  <c:v>79.732000000000014</c:v>
                </c:pt>
                <c:pt idx="48">
                  <c:v>79.732000000000014</c:v>
                </c:pt>
                <c:pt idx="49">
                  <c:v>79.732000000000014</c:v>
                </c:pt>
                <c:pt idx="50">
                  <c:v>79.732000000000014</c:v>
                </c:pt>
                <c:pt idx="51">
                  <c:v>79.647999999999996</c:v>
                </c:pt>
                <c:pt idx="52">
                  <c:v>79.296999999999997</c:v>
                </c:pt>
                <c:pt idx="53">
                  <c:v>78.557000000000002</c:v>
                </c:pt>
                <c:pt idx="54">
                  <c:v>77.327999999999989</c:v>
                </c:pt>
                <c:pt idx="55">
                  <c:v>76.430000000000007</c:v>
                </c:pt>
                <c:pt idx="56">
                  <c:v>76.138999999999982</c:v>
                </c:pt>
                <c:pt idx="57">
                  <c:v>76.034000000000006</c:v>
                </c:pt>
                <c:pt idx="58">
                  <c:v>75.964000000000027</c:v>
                </c:pt>
                <c:pt idx="59">
                  <c:v>75.964000000000027</c:v>
                </c:pt>
                <c:pt idx="60">
                  <c:v>75.964000000000027</c:v>
                </c:pt>
                <c:pt idx="61">
                  <c:v>75.943000000000026</c:v>
                </c:pt>
                <c:pt idx="62">
                  <c:v>75.877999999999986</c:v>
                </c:pt>
                <c:pt idx="63">
                  <c:v>75.813000000000002</c:v>
                </c:pt>
                <c:pt idx="64">
                  <c:v>75.394999999999996</c:v>
                </c:pt>
                <c:pt idx="65">
                  <c:v>74.866</c:v>
                </c:pt>
                <c:pt idx="66">
                  <c:v>73.717000000000027</c:v>
                </c:pt>
                <c:pt idx="67">
                  <c:v>72.893000000000001</c:v>
                </c:pt>
                <c:pt idx="68">
                  <c:v>72.644000000000005</c:v>
                </c:pt>
                <c:pt idx="69">
                  <c:v>72.574999999999989</c:v>
                </c:pt>
                <c:pt idx="70">
                  <c:v>72.574999999999989</c:v>
                </c:pt>
                <c:pt idx="71">
                  <c:v>72.574999999999989</c:v>
                </c:pt>
                <c:pt idx="72">
                  <c:v>72.574999999999989</c:v>
                </c:pt>
                <c:pt idx="73">
                  <c:v>72.574999999999989</c:v>
                </c:pt>
                <c:pt idx="74">
                  <c:v>72.546000000000006</c:v>
                </c:pt>
                <c:pt idx="75">
                  <c:v>72.367000000000004</c:v>
                </c:pt>
                <c:pt idx="76">
                  <c:v>71.917000000000527</c:v>
                </c:pt>
                <c:pt idx="77">
                  <c:v>71.375999999999948</c:v>
                </c:pt>
                <c:pt idx="78">
                  <c:v>70.048000000000002</c:v>
                </c:pt>
                <c:pt idx="79">
                  <c:v>69.260000000000005</c:v>
                </c:pt>
                <c:pt idx="80">
                  <c:v>69.013000000000005</c:v>
                </c:pt>
                <c:pt idx="81">
                  <c:v>68.887999999999991</c:v>
                </c:pt>
                <c:pt idx="82">
                  <c:v>68.887999999999991</c:v>
                </c:pt>
                <c:pt idx="83">
                  <c:v>68.887999999999991</c:v>
                </c:pt>
                <c:pt idx="84">
                  <c:v>68.887999999999991</c:v>
                </c:pt>
                <c:pt idx="85">
                  <c:v>68.887999999999991</c:v>
                </c:pt>
                <c:pt idx="86">
                  <c:v>68.846000000000004</c:v>
                </c:pt>
                <c:pt idx="87">
                  <c:v>68.721000000000004</c:v>
                </c:pt>
                <c:pt idx="88">
                  <c:v>68.343000000000004</c:v>
                </c:pt>
                <c:pt idx="89">
                  <c:v>67.837999999999994</c:v>
                </c:pt>
                <c:pt idx="90">
                  <c:v>66.995000000000005</c:v>
                </c:pt>
                <c:pt idx="91">
                  <c:v>66.274000000000001</c:v>
                </c:pt>
                <c:pt idx="92">
                  <c:v>65.972999999999999</c:v>
                </c:pt>
                <c:pt idx="93">
                  <c:v>65.930000000000007</c:v>
                </c:pt>
                <c:pt idx="94">
                  <c:v>65.884</c:v>
                </c:pt>
                <c:pt idx="95">
                  <c:v>65.884</c:v>
                </c:pt>
                <c:pt idx="96">
                  <c:v>65.884</c:v>
                </c:pt>
                <c:pt idx="97">
                  <c:v>65.827999999999989</c:v>
                </c:pt>
                <c:pt idx="98">
                  <c:v>65.827999999999989</c:v>
                </c:pt>
                <c:pt idx="99">
                  <c:v>65.474999999999994</c:v>
                </c:pt>
                <c:pt idx="100">
                  <c:v>65.061000000000007</c:v>
                </c:pt>
                <c:pt idx="101">
                  <c:v>64.409000000000006</c:v>
                </c:pt>
                <c:pt idx="102">
                  <c:v>63.634</c:v>
                </c:pt>
                <c:pt idx="103">
                  <c:v>62.735000000000063</c:v>
                </c:pt>
                <c:pt idx="104">
                  <c:v>62.613</c:v>
                </c:pt>
                <c:pt idx="105">
                  <c:v>62.552</c:v>
                </c:pt>
                <c:pt idx="106">
                  <c:v>62.486999999999995</c:v>
                </c:pt>
                <c:pt idx="107">
                  <c:v>62.486999999999995</c:v>
                </c:pt>
                <c:pt idx="108">
                  <c:v>62.413000000000004</c:v>
                </c:pt>
                <c:pt idx="109">
                  <c:v>62.413000000000004</c:v>
                </c:pt>
                <c:pt idx="110">
                  <c:v>62.329000000000001</c:v>
                </c:pt>
                <c:pt idx="111">
                  <c:v>62.160000000000011</c:v>
                </c:pt>
                <c:pt idx="112">
                  <c:v>61.82</c:v>
                </c:pt>
                <c:pt idx="113">
                  <c:v>61.052</c:v>
                </c:pt>
                <c:pt idx="114">
                  <c:v>60.198000000000263</c:v>
                </c:pt>
                <c:pt idx="115">
                  <c:v>59.596000000000011</c:v>
                </c:pt>
                <c:pt idx="116">
                  <c:v>59.421000000000006</c:v>
                </c:pt>
                <c:pt idx="117">
                  <c:v>59.421000000000006</c:v>
                </c:pt>
                <c:pt idx="118">
                  <c:v>59.421000000000006</c:v>
                </c:pt>
                <c:pt idx="119">
                  <c:v>59.421000000000006</c:v>
                </c:pt>
                <c:pt idx="120">
                  <c:v>59.421000000000006</c:v>
                </c:pt>
                <c:pt idx="121">
                  <c:v>59.421000000000006</c:v>
                </c:pt>
                <c:pt idx="122">
                  <c:v>59.421000000000006</c:v>
                </c:pt>
                <c:pt idx="123">
                  <c:v>59.173000000000002</c:v>
                </c:pt>
                <c:pt idx="124">
                  <c:v>58.800999999999995</c:v>
                </c:pt>
                <c:pt idx="125">
                  <c:v>58.429000000000002</c:v>
                </c:pt>
                <c:pt idx="126">
                  <c:v>57.684000000000005</c:v>
                </c:pt>
                <c:pt idx="127">
                  <c:v>57.182000000000002</c:v>
                </c:pt>
                <c:pt idx="128">
                  <c:v>56.794000000000011</c:v>
                </c:pt>
                <c:pt idx="129">
                  <c:v>56.794000000000011</c:v>
                </c:pt>
                <c:pt idx="130">
                  <c:v>56.794000000000011</c:v>
                </c:pt>
                <c:pt idx="131">
                  <c:v>56.794000000000011</c:v>
                </c:pt>
                <c:pt idx="132">
                  <c:v>56.794000000000011</c:v>
                </c:pt>
                <c:pt idx="133">
                  <c:v>56.794000000000011</c:v>
                </c:pt>
                <c:pt idx="134">
                  <c:v>56.794000000000011</c:v>
                </c:pt>
                <c:pt idx="135">
                  <c:v>56.608000000000011</c:v>
                </c:pt>
                <c:pt idx="136">
                  <c:v>56.422000000000011</c:v>
                </c:pt>
                <c:pt idx="137">
                  <c:v>55.675000000000011</c:v>
                </c:pt>
                <c:pt idx="138">
                  <c:v>55.3</c:v>
                </c:pt>
                <c:pt idx="139">
                  <c:v>54.924000000000007</c:v>
                </c:pt>
                <c:pt idx="140">
                  <c:v>54.924000000000007</c:v>
                </c:pt>
                <c:pt idx="141">
                  <c:v>54.924000000000007</c:v>
                </c:pt>
                <c:pt idx="142">
                  <c:v>54.924000000000007</c:v>
                </c:pt>
                <c:pt idx="143">
                  <c:v>54.924000000000007</c:v>
                </c:pt>
                <c:pt idx="144">
                  <c:v>54.924000000000007</c:v>
                </c:pt>
                <c:pt idx="145">
                  <c:v>54.924000000000007</c:v>
                </c:pt>
                <c:pt idx="146">
                  <c:v>54.924000000000007</c:v>
                </c:pt>
                <c:pt idx="147">
                  <c:v>54.652000000000001</c:v>
                </c:pt>
                <c:pt idx="148">
                  <c:v>54.379000000000005</c:v>
                </c:pt>
                <c:pt idx="149">
                  <c:v>54.106000000000002</c:v>
                </c:pt>
                <c:pt idx="150">
                  <c:v>53.832000000000001</c:v>
                </c:pt>
                <c:pt idx="151">
                  <c:v>53.286000000000001</c:v>
                </c:pt>
                <c:pt idx="152">
                  <c:v>53.01</c:v>
                </c:pt>
                <c:pt idx="153">
                  <c:v>53.01</c:v>
                </c:pt>
                <c:pt idx="154">
                  <c:v>53.01</c:v>
                </c:pt>
                <c:pt idx="155">
                  <c:v>53.01</c:v>
                </c:pt>
                <c:pt idx="156">
                  <c:v>53.01</c:v>
                </c:pt>
                <c:pt idx="157">
                  <c:v>53.01</c:v>
                </c:pt>
                <c:pt idx="158">
                  <c:v>53.01</c:v>
                </c:pt>
                <c:pt idx="159">
                  <c:v>52.188000000000002</c:v>
                </c:pt>
                <c:pt idx="160">
                  <c:v>51.366</c:v>
                </c:pt>
                <c:pt idx="161">
                  <c:v>50.954999999999998</c:v>
                </c:pt>
                <c:pt idx="162">
                  <c:v>50.544000000000004</c:v>
                </c:pt>
                <c:pt idx="163">
                  <c:v>50.13</c:v>
                </c:pt>
                <c:pt idx="164">
                  <c:v>49.701000000000001</c:v>
                </c:pt>
                <c:pt idx="165">
                  <c:v>49.701000000000001</c:v>
                </c:pt>
                <c:pt idx="166">
                  <c:v>49.701000000000001</c:v>
                </c:pt>
                <c:pt idx="167">
                  <c:v>49.701000000000001</c:v>
                </c:pt>
                <c:pt idx="168">
                  <c:v>49.701000000000001</c:v>
                </c:pt>
                <c:pt idx="169">
                  <c:v>49.701000000000001</c:v>
                </c:pt>
                <c:pt idx="170">
                  <c:v>49.701000000000001</c:v>
                </c:pt>
                <c:pt idx="171">
                  <c:v>49.701000000000001</c:v>
                </c:pt>
                <c:pt idx="172">
                  <c:v>49.701000000000001</c:v>
                </c:pt>
                <c:pt idx="173">
                  <c:v>49.001000000000005</c:v>
                </c:pt>
                <c:pt idx="174">
                  <c:v>47.601000000000006</c:v>
                </c:pt>
                <c:pt idx="175">
                  <c:v>47.601000000000006</c:v>
                </c:pt>
                <c:pt idx="176">
                  <c:v>46.869</c:v>
                </c:pt>
                <c:pt idx="177">
                  <c:v>46.869</c:v>
                </c:pt>
                <c:pt idx="178">
                  <c:v>46.869</c:v>
                </c:pt>
                <c:pt idx="179">
                  <c:v>46.869</c:v>
                </c:pt>
                <c:pt idx="180">
                  <c:v>46.869</c:v>
                </c:pt>
              </c:numCache>
            </c:numRef>
          </c:yVal>
        </c:ser>
        <c:axId val="196358144"/>
        <c:axId val="196360064"/>
      </c:scatterChart>
      <c:valAx>
        <c:axId val="196358144"/>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96360064"/>
        <c:crosses val="autoZero"/>
        <c:crossBetween val="midCat"/>
        <c:majorUnit val="1"/>
      </c:valAx>
      <c:valAx>
        <c:axId val="19636006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9635814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55665923396744021"/>
          <c:y val="6.4883371433409734E-2"/>
          <c:w val="0.39171834715351111"/>
          <c:h val="9.9374312081957725E-2"/>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userShapes r:id="rId2"/>
</c:chartSpace>
</file>

<file path=ppt/charts/chart8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2.3185378037422752E-2"/>
          <c:w val="0.85968051006900581"/>
          <c:h val="0.82338925903492832"/>
        </c:manualLayout>
      </c:layout>
      <c:scatterChart>
        <c:scatterStyle val="lineMarker"/>
        <c:ser>
          <c:idx val="0"/>
          <c:order val="0"/>
          <c:tx>
            <c:strRef>
              <c:f>Sheet1!$B$1</c:f>
              <c:strCache>
                <c:ptCount val="1"/>
                <c:pt idx="0">
                  <c:v>18-34 (N = 2,405)</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1.0832999999999959</c:v>
                </c:pt>
                <c:pt idx="14">
                  <c:v>1.1667000000000001</c:v>
                </c:pt>
                <c:pt idx="15">
                  <c:v>1.25</c:v>
                </c:pt>
                <c:pt idx="16">
                  <c:v>1.3332999999999959</c:v>
                </c:pt>
                <c:pt idx="17">
                  <c:v>1.4166999999999952</c:v>
                </c:pt>
                <c:pt idx="18">
                  <c:v>1.5</c:v>
                </c:pt>
                <c:pt idx="19">
                  <c:v>1.5832999999999959</c:v>
                </c:pt>
                <c:pt idx="20">
                  <c:v>1.6667000000000001</c:v>
                </c:pt>
                <c:pt idx="21">
                  <c:v>1.75</c:v>
                </c:pt>
                <c:pt idx="22">
                  <c:v>1.8332999999999959</c:v>
                </c:pt>
                <c:pt idx="23">
                  <c:v>1.9167000000000001</c:v>
                </c:pt>
                <c:pt idx="24">
                  <c:v>2</c:v>
                </c:pt>
                <c:pt idx="25">
                  <c:v>2.0832999999999999</c:v>
                </c:pt>
                <c:pt idx="26">
                  <c:v>2.1667000000000001</c:v>
                </c:pt>
                <c:pt idx="27">
                  <c:v>2.25</c:v>
                </c:pt>
                <c:pt idx="28">
                  <c:v>2.3332999999999977</c:v>
                </c:pt>
                <c:pt idx="29">
                  <c:v>2.4166999999999907</c:v>
                </c:pt>
                <c:pt idx="30">
                  <c:v>2.5</c:v>
                </c:pt>
                <c:pt idx="31">
                  <c:v>2.5832999999999999</c:v>
                </c:pt>
                <c:pt idx="32">
                  <c:v>2.6667000000000001</c:v>
                </c:pt>
                <c:pt idx="33">
                  <c:v>2.75</c:v>
                </c:pt>
                <c:pt idx="34">
                  <c:v>2.8332999999999977</c:v>
                </c:pt>
                <c:pt idx="35">
                  <c:v>2.9166999999999907</c:v>
                </c:pt>
                <c:pt idx="36">
                  <c:v>3</c:v>
                </c:pt>
                <c:pt idx="37">
                  <c:v>3.0832999999999999</c:v>
                </c:pt>
                <c:pt idx="38">
                  <c:v>3.1667000000000001</c:v>
                </c:pt>
                <c:pt idx="39">
                  <c:v>3.25</c:v>
                </c:pt>
                <c:pt idx="40">
                  <c:v>3.3332999999999977</c:v>
                </c:pt>
                <c:pt idx="41">
                  <c:v>3.4166999999999907</c:v>
                </c:pt>
                <c:pt idx="42">
                  <c:v>3.5</c:v>
                </c:pt>
                <c:pt idx="43">
                  <c:v>3.5832999999999999</c:v>
                </c:pt>
                <c:pt idx="44">
                  <c:v>3.6667000000000001</c:v>
                </c:pt>
                <c:pt idx="45">
                  <c:v>3.75</c:v>
                </c:pt>
                <c:pt idx="46">
                  <c:v>3.8332999999999977</c:v>
                </c:pt>
                <c:pt idx="47">
                  <c:v>3.9166999999999907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99.874999999999986</c:v>
                </c:pt>
                <c:pt idx="3">
                  <c:v>99.501000000000005</c:v>
                </c:pt>
                <c:pt idx="4">
                  <c:v>99.293000000000006</c:v>
                </c:pt>
                <c:pt idx="5">
                  <c:v>98.748000000000005</c:v>
                </c:pt>
                <c:pt idx="6">
                  <c:v>96.884</c:v>
                </c:pt>
                <c:pt idx="7">
                  <c:v>94.540999999999997</c:v>
                </c:pt>
                <c:pt idx="8">
                  <c:v>94.369</c:v>
                </c:pt>
                <c:pt idx="9">
                  <c:v>94.369</c:v>
                </c:pt>
                <c:pt idx="10">
                  <c:v>94.369</c:v>
                </c:pt>
                <c:pt idx="11">
                  <c:v>94.369</c:v>
                </c:pt>
                <c:pt idx="12">
                  <c:v>94.369</c:v>
                </c:pt>
                <c:pt idx="13">
                  <c:v>94.369</c:v>
                </c:pt>
                <c:pt idx="14">
                  <c:v>94.369</c:v>
                </c:pt>
                <c:pt idx="15">
                  <c:v>94.203000000000003</c:v>
                </c:pt>
                <c:pt idx="16">
                  <c:v>93.978999999999999</c:v>
                </c:pt>
                <c:pt idx="17">
                  <c:v>93.7</c:v>
                </c:pt>
                <c:pt idx="18">
                  <c:v>92.465999999999994</c:v>
                </c:pt>
                <c:pt idx="19">
                  <c:v>91.337000000000003</c:v>
                </c:pt>
                <c:pt idx="20">
                  <c:v>91.05</c:v>
                </c:pt>
                <c:pt idx="21">
                  <c:v>90.992000000000004</c:v>
                </c:pt>
                <c:pt idx="22">
                  <c:v>90.992000000000004</c:v>
                </c:pt>
                <c:pt idx="23">
                  <c:v>90.992000000000004</c:v>
                </c:pt>
                <c:pt idx="24">
                  <c:v>90.992000000000004</c:v>
                </c:pt>
                <c:pt idx="25">
                  <c:v>90.992000000000004</c:v>
                </c:pt>
                <c:pt idx="26">
                  <c:v>90.992000000000004</c:v>
                </c:pt>
                <c:pt idx="27">
                  <c:v>90.848000000000013</c:v>
                </c:pt>
                <c:pt idx="28">
                  <c:v>90.631</c:v>
                </c:pt>
                <c:pt idx="29">
                  <c:v>90.049000000000007</c:v>
                </c:pt>
                <c:pt idx="30">
                  <c:v>88.736999999999995</c:v>
                </c:pt>
                <c:pt idx="31">
                  <c:v>87.557999999999993</c:v>
                </c:pt>
                <c:pt idx="32">
                  <c:v>87.260999999999996</c:v>
                </c:pt>
                <c:pt idx="33">
                  <c:v>87.033000000000001</c:v>
                </c:pt>
                <c:pt idx="34">
                  <c:v>86.956999999999994</c:v>
                </c:pt>
                <c:pt idx="35">
                  <c:v>86.956999999999994</c:v>
                </c:pt>
                <c:pt idx="36">
                  <c:v>86.956999999999994</c:v>
                </c:pt>
                <c:pt idx="37">
                  <c:v>86.956999999999994</c:v>
                </c:pt>
                <c:pt idx="38">
                  <c:v>86.956999999999994</c:v>
                </c:pt>
                <c:pt idx="39">
                  <c:v>86.861999999999995</c:v>
                </c:pt>
                <c:pt idx="40">
                  <c:v>86.861999999999995</c:v>
                </c:pt>
                <c:pt idx="41">
                  <c:v>86.38</c:v>
                </c:pt>
                <c:pt idx="42">
                  <c:v>85.319000000000003</c:v>
                </c:pt>
                <c:pt idx="43">
                  <c:v>84.443000000000026</c:v>
                </c:pt>
                <c:pt idx="44">
                  <c:v>83.952000000000012</c:v>
                </c:pt>
                <c:pt idx="45">
                  <c:v>83.85199999999999</c:v>
                </c:pt>
                <c:pt idx="46">
                  <c:v>83.85199999999999</c:v>
                </c:pt>
                <c:pt idx="47">
                  <c:v>83.85199999999999</c:v>
                </c:pt>
                <c:pt idx="48">
                  <c:v>83.85199999999999</c:v>
                </c:pt>
                <c:pt idx="49">
                  <c:v>83.85199999999999</c:v>
                </c:pt>
                <c:pt idx="50">
                  <c:v>83.85199999999999</c:v>
                </c:pt>
                <c:pt idx="51">
                  <c:v>83.727000000000004</c:v>
                </c:pt>
                <c:pt idx="52">
                  <c:v>83.477999999999994</c:v>
                </c:pt>
                <c:pt idx="53">
                  <c:v>83.10299999999998</c:v>
                </c:pt>
                <c:pt idx="54">
                  <c:v>81.725999999999999</c:v>
                </c:pt>
                <c:pt idx="55">
                  <c:v>81.346000000000004</c:v>
                </c:pt>
                <c:pt idx="56">
                  <c:v>80.961000000000027</c:v>
                </c:pt>
                <c:pt idx="57">
                  <c:v>80.961000000000027</c:v>
                </c:pt>
                <c:pt idx="58">
                  <c:v>80.828999999999979</c:v>
                </c:pt>
                <c:pt idx="59">
                  <c:v>80.828999999999979</c:v>
                </c:pt>
                <c:pt idx="60">
                  <c:v>80.828999999999979</c:v>
                </c:pt>
                <c:pt idx="61">
                  <c:v>80.828999999999979</c:v>
                </c:pt>
                <c:pt idx="62">
                  <c:v>80.828999999999979</c:v>
                </c:pt>
                <c:pt idx="63">
                  <c:v>80.828999999999979</c:v>
                </c:pt>
                <c:pt idx="64">
                  <c:v>80.828999999999979</c:v>
                </c:pt>
                <c:pt idx="65">
                  <c:v>80.173999999999978</c:v>
                </c:pt>
                <c:pt idx="66">
                  <c:v>79.516999999999996</c:v>
                </c:pt>
                <c:pt idx="67">
                  <c:v>78.192999999999998</c:v>
                </c:pt>
                <c:pt idx="68">
                  <c:v>77.853999999999999</c:v>
                </c:pt>
                <c:pt idx="69">
                  <c:v>77.853999999999999</c:v>
                </c:pt>
                <c:pt idx="70">
                  <c:v>77.853999999999999</c:v>
                </c:pt>
                <c:pt idx="71">
                  <c:v>77.853999999999999</c:v>
                </c:pt>
                <c:pt idx="72">
                  <c:v>77.853999999999999</c:v>
                </c:pt>
                <c:pt idx="73">
                  <c:v>77.853999999999999</c:v>
                </c:pt>
                <c:pt idx="74">
                  <c:v>77.853999999999999</c:v>
                </c:pt>
                <c:pt idx="75">
                  <c:v>77.635999999999981</c:v>
                </c:pt>
                <c:pt idx="76">
                  <c:v>77.417000000000286</c:v>
                </c:pt>
                <c:pt idx="77">
                  <c:v>77.417000000000286</c:v>
                </c:pt>
                <c:pt idx="78">
                  <c:v>76.751000000000005</c:v>
                </c:pt>
                <c:pt idx="79">
                  <c:v>75.85899999999998</c:v>
                </c:pt>
                <c:pt idx="80">
                  <c:v>75.634999999999991</c:v>
                </c:pt>
                <c:pt idx="81">
                  <c:v>75.175999999999988</c:v>
                </c:pt>
                <c:pt idx="82">
                  <c:v>75.175999999999988</c:v>
                </c:pt>
                <c:pt idx="83">
                  <c:v>75.175999999999988</c:v>
                </c:pt>
                <c:pt idx="84">
                  <c:v>75.175999999999988</c:v>
                </c:pt>
                <c:pt idx="85">
                  <c:v>75.175999999999988</c:v>
                </c:pt>
                <c:pt idx="86">
                  <c:v>75.175999999999988</c:v>
                </c:pt>
                <c:pt idx="87">
                  <c:v>74.555999999999983</c:v>
                </c:pt>
                <c:pt idx="88">
                  <c:v>74.244000000000227</c:v>
                </c:pt>
                <c:pt idx="89">
                  <c:v>73.932000000000002</c:v>
                </c:pt>
                <c:pt idx="90">
                  <c:v>72.992000000000004</c:v>
                </c:pt>
                <c:pt idx="91">
                  <c:v>72.677999999999983</c:v>
                </c:pt>
                <c:pt idx="92">
                  <c:v>72.35299999999998</c:v>
                </c:pt>
                <c:pt idx="93">
                  <c:v>72.021000000000001</c:v>
                </c:pt>
                <c:pt idx="94">
                  <c:v>72.021000000000001</c:v>
                </c:pt>
                <c:pt idx="95">
                  <c:v>72.021000000000001</c:v>
                </c:pt>
                <c:pt idx="96">
                  <c:v>72.021000000000001</c:v>
                </c:pt>
                <c:pt idx="97">
                  <c:v>71.617000000000004</c:v>
                </c:pt>
                <c:pt idx="98">
                  <c:v>71.617000000000004</c:v>
                </c:pt>
                <c:pt idx="99">
                  <c:v>71.617000000000004</c:v>
                </c:pt>
                <c:pt idx="100">
                  <c:v>71.617000000000004</c:v>
                </c:pt>
                <c:pt idx="101">
                  <c:v>71.203000000000003</c:v>
                </c:pt>
                <c:pt idx="102">
                  <c:v>70.36</c:v>
                </c:pt>
                <c:pt idx="103">
                  <c:v>69.096000000000004</c:v>
                </c:pt>
                <c:pt idx="104">
                  <c:v>69.096000000000004</c:v>
                </c:pt>
                <c:pt idx="105">
                  <c:v>68.661999999999992</c:v>
                </c:pt>
                <c:pt idx="106">
                  <c:v>68.206999999999994</c:v>
                </c:pt>
                <c:pt idx="107">
                  <c:v>68.206999999999994</c:v>
                </c:pt>
                <c:pt idx="108">
                  <c:v>68.206999999999994</c:v>
                </c:pt>
                <c:pt idx="109">
                  <c:v>68.206999999999994</c:v>
                </c:pt>
                <c:pt idx="110">
                  <c:v>68.206999999999994</c:v>
                </c:pt>
                <c:pt idx="111">
                  <c:v>68.206999999999994</c:v>
                </c:pt>
                <c:pt idx="112">
                  <c:v>68.206999999999994</c:v>
                </c:pt>
                <c:pt idx="113">
                  <c:v>66.477999999999994</c:v>
                </c:pt>
                <c:pt idx="114">
                  <c:v>65.900000000000006</c:v>
                </c:pt>
                <c:pt idx="115">
                  <c:v>65.900000000000006</c:v>
                </c:pt>
                <c:pt idx="116">
                  <c:v>65.305999999999983</c:v>
                </c:pt>
                <c:pt idx="117">
                  <c:v>65.305999999999983</c:v>
                </c:pt>
                <c:pt idx="118">
                  <c:v>65.305999999999983</c:v>
                </c:pt>
                <c:pt idx="119">
                  <c:v>65.305999999999983</c:v>
                </c:pt>
                <c:pt idx="120">
                  <c:v>65.305999999999983</c:v>
                </c:pt>
              </c:numCache>
            </c:numRef>
          </c:yVal>
        </c:ser>
        <c:ser>
          <c:idx val="1"/>
          <c:order val="1"/>
          <c:tx>
            <c:strRef>
              <c:f>Sheet1!$C$1</c:f>
              <c:strCache>
                <c:ptCount val="1"/>
                <c:pt idx="0">
                  <c:v>35-49 (N = 3,560)</c:v>
                </c:pt>
              </c:strCache>
            </c:strRef>
          </c:tx>
          <c:spPr>
            <a:ln w="4127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1.0832999999999959</c:v>
                </c:pt>
                <c:pt idx="14">
                  <c:v>1.1667000000000001</c:v>
                </c:pt>
                <c:pt idx="15">
                  <c:v>1.25</c:v>
                </c:pt>
                <c:pt idx="16">
                  <c:v>1.3332999999999959</c:v>
                </c:pt>
                <c:pt idx="17">
                  <c:v>1.4166999999999952</c:v>
                </c:pt>
                <c:pt idx="18">
                  <c:v>1.5</c:v>
                </c:pt>
                <c:pt idx="19">
                  <c:v>1.5832999999999959</c:v>
                </c:pt>
                <c:pt idx="20">
                  <c:v>1.6667000000000001</c:v>
                </c:pt>
                <c:pt idx="21">
                  <c:v>1.75</c:v>
                </c:pt>
                <c:pt idx="22">
                  <c:v>1.8332999999999959</c:v>
                </c:pt>
                <c:pt idx="23">
                  <c:v>1.9167000000000001</c:v>
                </c:pt>
                <c:pt idx="24">
                  <c:v>2</c:v>
                </c:pt>
                <c:pt idx="25">
                  <c:v>2.0832999999999999</c:v>
                </c:pt>
                <c:pt idx="26">
                  <c:v>2.1667000000000001</c:v>
                </c:pt>
                <c:pt idx="27">
                  <c:v>2.25</c:v>
                </c:pt>
                <c:pt idx="28">
                  <c:v>2.3332999999999977</c:v>
                </c:pt>
                <c:pt idx="29">
                  <c:v>2.4166999999999907</c:v>
                </c:pt>
                <c:pt idx="30">
                  <c:v>2.5</c:v>
                </c:pt>
                <c:pt idx="31">
                  <c:v>2.5832999999999999</c:v>
                </c:pt>
                <c:pt idx="32">
                  <c:v>2.6667000000000001</c:v>
                </c:pt>
                <c:pt idx="33">
                  <c:v>2.75</c:v>
                </c:pt>
                <c:pt idx="34">
                  <c:v>2.8332999999999977</c:v>
                </c:pt>
                <c:pt idx="35">
                  <c:v>2.9166999999999907</c:v>
                </c:pt>
                <c:pt idx="36">
                  <c:v>3</c:v>
                </c:pt>
                <c:pt idx="37">
                  <c:v>3.0832999999999999</c:v>
                </c:pt>
                <c:pt idx="38">
                  <c:v>3.1667000000000001</c:v>
                </c:pt>
                <c:pt idx="39">
                  <c:v>3.25</c:v>
                </c:pt>
                <c:pt idx="40">
                  <c:v>3.3332999999999977</c:v>
                </c:pt>
                <c:pt idx="41">
                  <c:v>3.4166999999999907</c:v>
                </c:pt>
                <c:pt idx="42">
                  <c:v>3.5</c:v>
                </c:pt>
                <c:pt idx="43">
                  <c:v>3.5832999999999999</c:v>
                </c:pt>
                <c:pt idx="44">
                  <c:v>3.6667000000000001</c:v>
                </c:pt>
                <c:pt idx="45">
                  <c:v>3.75</c:v>
                </c:pt>
                <c:pt idx="46">
                  <c:v>3.8332999999999977</c:v>
                </c:pt>
                <c:pt idx="47">
                  <c:v>3.9166999999999907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99.774999999999991</c:v>
                </c:pt>
                <c:pt idx="3">
                  <c:v>99.27</c:v>
                </c:pt>
                <c:pt idx="4">
                  <c:v>99.045000000000002</c:v>
                </c:pt>
                <c:pt idx="5">
                  <c:v>98.423000000000002</c:v>
                </c:pt>
                <c:pt idx="6">
                  <c:v>96.711000000000027</c:v>
                </c:pt>
                <c:pt idx="7">
                  <c:v>94.135999999999981</c:v>
                </c:pt>
                <c:pt idx="8">
                  <c:v>93.471999999999994</c:v>
                </c:pt>
                <c:pt idx="9">
                  <c:v>93.35599999999998</c:v>
                </c:pt>
                <c:pt idx="10">
                  <c:v>93.35599999999998</c:v>
                </c:pt>
                <c:pt idx="11">
                  <c:v>93.35599999999998</c:v>
                </c:pt>
                <c:pt idx="12">
                  <c:v>93.35599999999998</c:v>
                </c:pt>
                <c:pt idx="13">
                  <c:v>93.35599999999998</c:v>
                </c:pt>
                <c:pt idx="14">
                  <c:v>93.322000000000003</c:v>
                </c:pt>
                <c:pt idx="15">
                  <c:v>93.287000000000006</c:v>
                </c:pt>
                <c:pt idx="16">
                  <c:v>93.111000000000004</c:v>
                </c:pt>
                <c:pt idx="17">
                  <c:v>92.686999999999998</c:v>
                </c:pt>
                <c:pt idx="18">
                  <c:v>91.447000000000301</c:v>
                </c:pt>
                <c:pt idx="19">
                  <c:v>89.81</c:v>
                </c:pt>
                <c:pt idx="20">
                  <c:v>89.235000000000014</c:v>
                </c:pt>
                <c:pt idx="21">
                  <c:v>88.945000000000007</c:v>
                </c:pt>
                <c:pt idx="22">
                  <c:v>88.909000000000006</c:v>
                </c:pt>
                <c:pt idx="23">
                  <c:v>88.870999999999981</c:v>
                </c:pt>
                <c:pt idx="24">
                  <c:v>88.870999999999981</c:v>
                </c:pt>
                <c:pt idx="25">
                  <c:v>88.870999999999981</c:v>
                </c:pt>
                <c:pt idx="26">
                  <c:v>88.870999999999981</c:v>
                </c:pt>
                <c:pt idx="27">
                  <c:v>88.784000000000006</c:v>
                </c:pt>
                <c:pt idx="28">
                  <c:v>88.52</c:v>
                </c:pt>
                <c:pt idx="29">
                  <c:v>88.254000000000005</c:v>
                </c:pt>
                <c:pt idx="30">
                  <c:v>86.744000000000227</c:v>
                </c:pt>
                <c:pt idx="31">
                  <c:v>85.316000000000003</c:v>
                </c:pt>
                <c:pt idx="32">
                  <c:v>84.956000000000003</c:v>
                </c:pt>
                <c:pt idx="33">
                  <c:v>84.818000000000012</c:v>
                </c:pt>
                <c:pt idx="34">
                  <c:v>84.818000000000012</c:v>
                </c:pt>
                <c:pt idx="35">
                  <c:v>84.818000000000012</c:v>
                </c:pt>
                <c:pt idx="36">
                  <c:v>84.818000000000012</c:v>
                </c:pt>
                <c:pt idx="37">
                  <c:v>84.763999999999996</c:v>
                </c:pt>
                <c:pt idx="38">
                  <c:v>84.710000000000022</c:v>
                </c:pt>
                <c:pt idx="39">
                  <c:v>84.6</c:v>
                </c:pt>
                <c:pt idx="40">
                  <c:v>84.6</c:v>
                </c:pt>
                <c:pt idx="41">
                  <c:v>84.096999999999994</c:v>
                </c:pt>
                <c:pt idx="42">
                  <c:v>83.147000000000006</c:v>
                </c:pt>
                <c:pt idx="43">
                  <c:v>81.968000000000004</c:v>
                </c:pt>
                <c:pt idx="44">
                  <c:v>81.516000000000005</c:v>
                </c:pt>
                <c:pt idx="45">
                  <c:v>81.345000000000013</c:v>
                </c:pt>
                <c:pt idx="46">
                  <c:v>81.287000000000006</c:v>
                </c:pt>
                <c:pt idx="47">
                  <c:v>81.287000000000006</c:v>
                </c:pt>
                <c:pt idx="48">
                  <c:v>81.287000000000006</c:v>
                </c:pt>
                <c:pt idx="49">
                  <c:v>81.287000000000006</c:v>
                </c:pt>
                <c:pt idx="50">
                  <c:v>81.287000000000006</c:v>
                </c:pt>
                <c:pt idx="51">
                  <c:v>81.149999999999991</c:v>
                </c:pt>
                <c:pt idx="52">
                  <c:v>80.872999999999948</c:v>
                </c:pt>
                <c:pt idx="53">
                  <c:v>80.040000000000006</c:v>
                </c:pt>
                <c:pt idx="54">
                  <c:v>79.274000000000001</c:v>
                </c:pt>
                <c:pt idx="55">
                  <c:v>78.433999999999997</c:v>
                </c:pt>
                <c:pt idx="56">
                  <c:v>78.222999999999999</c:v>
                </c:pt>
                <c:pt idx="57">
                  <c:v>78.151999999999987</c:v>
                </c:pt>
                <c:pt idx="58">
                  <c:v>78.151999999999987</c:v>
                </c:pt>
                <c:pt idx="59">
                  <c:v>78.151999999999987</c:v>
                </c:pt>
                <c:pt idx="60">
                  <c:v>78.151999999999987</c:v>
                </c:pt>
                <c:pt idx="61">
                  <c:v>78.151999999999987</c:v>
                </c:pt>
                <c:pt idx="62">
                  <c:v>78.066000000000003</c:v>
                </c:pt>
                <c:pt idx="63">
                  <c:v>78.066000000000003</c:v>
                </c:pt>
                <c:pt idx="64">
                  <c:v>77.715999999999994</c:v>
                </c:pt>
                <c:pt idx="65">
                  <c:v>77.277999999999992</c:v>
                </c:pt>
                <c:pt idx="66">
                  <c:v>76.488</c:v>
                </c:pt>
                <c:pt idx="67">
                  <c:v>76.045000000000002</c:v>
                </c:pt>
                <c:pt idx="68">
                  <c:v>75.955000000000013</c:v>
                </c:pt>
                <c:pt idx="69">
                  <c:v>75.864999999999995</c:v>
                </c:pt>
                <c:pt idx="70">
                  <c:v>75.864999999999995</c:v>
                </c:pt>
                <c:pt idx="71">
                  <c:v>75.864999999999995</c:v>
                </c:pt>
                <c:pt idx="72">
                  <c:v>75.864999999999995</c:v>
                </c:pt>
                <c:pt idx="73">
                  <c:v>75.864999999999995</c:v>
                </c:pt>
                <c:pt idx="74">
                  <c:v>75.754999999999995</c:v>
                </c:pt>
                <c:pt idx="75">
                  <c:v>75.644000000000005</c:v>
                </c:pt>
                <c:pt idx="76">
                  <c:v>75.087000000000003</c:v>
                </c:pt>
                <c:pt idx="77">
                  <c:v>74.528999999999982</c:v>
                </c:pt>
                <c:pt idx="78">
                  <c:v>73.069999999999993</c:v>
                </c:pt>
                <c:pt idx="79">
                  <c:v>72.507000000000005</c:v>
                </c:pt>
                <c:pt idx="80">
                  <c:v>72.391999999999996</c:v>
                </c:pt>
                <c:pt idx="81">
                  <c:v>72.391999999999996</c:v>
                </c:pt>
                <c:pt idx="82">
                  <c:v>72.391999999999996</c:v>
                </c:pt>
                <c:pt idx="83">
                  <c:v>72.391999999999996</c:v>
                </c:pt>
                <c:pt idx="84">
                  <c:v>72.391999999999996</c:v>
                </c:pt>
                <c:pt idx="85">
                  <c:v>72.391999999999996</c:v>
                </c:pt>
                <c:pt idx="86">
                  <c:v>72.391999999999996</c:v>
                </c:pt>
                <c:pt idx="87">
                  <c:v>72.391999999999996</c:v>
                </c:pt>
                <c:pt idx="88">
                  <c:v>72.247000000000227</c:v>
                </c:pt>
                <c:pt idx="89">
                  <c:v>71.956000000000003</c:v>
                </c:pt>
                <c:pt idx="90">
                  <c:v>71.371999999999986</c:v>
                </c:pt>
                <c:pt idx="91">
                  <c:v>70.638999999999982</c:v>
                </c:pt>
                <c:pt idx="92">
                  <c:v>70.343000000000004</c:v>
                </c:pt>
                <c:pt idx="93">
                  <c:v>70.343000000000004</c:v>
                </c:pt>
                <c:pt idx="94">
                  <c:v>70.188999999999979</c:v>
                </c:pt>
                <c:pt idx="95">
                  <c:v>70.188999999999979</c:v>
                </c:pt>
                <c:pt idx="96">
                  <c:v>70.188999999999979</c:v>
                </c:pt>
                <c:pt idx="97">
                  <c:v>70.188999999999979</c:v>
                </c:pt>
                <c:pt idx="98">
                  <c:v>70.188999999999979</c:v>
                </c:pt>
                <c:pt idx="99">
                  <c:v>69.997000000000227</c:v>
                </c:pt>
                <c:pt idx="100">
                  <c:v>69.224000000000004</c:v>
                </c:pt>
                <c:pt idx="101">
                  <c:v>68.054999999999993</c:v>
                </c:pt>
                <c:pt idx="102">
                  <c:v>67.468000000000004</c:v>
                </c:pt>
                <c:pt idx="103">
                  <c:v>66.289000000000001</c:v>
                </c:pt>
                <c:pt idx="104">
                  <c:v>66.09</c:v>
                </c:pt>
                <c:pt idx="105">
                  <c:v>66.09</c:v>
                </c:pt>
                <c:pt idx="106">
                  <c:v>66.09</c:v>
                </c:pt>
                <c:pt idx="107">
                  <c:v>66.09</c:v>
                </c:pt>
                <c:pt idx="108">
                  <c:v>65.866</c:v>
                </c:pt>
                <c:pt idx="109">
                  <c:v>65.866</c:v>
                </c:pt>
                <c:pt idx="110">
                  <c:v>65.866</c:v>
                </c:pt>
                <c:pt idx="111">
                  <c:v>65.60799999999999</c:v>
                </c:pt>
                <c:pt idx="112">
                  <c:v>65.60799999999999</c:v>
                </c:pt>
                <c:pt idx="113">
                  <c:v>65.090999999999994</c:v>
                </c:pt>
                <c:pt idx="114">
                  <c:v>63.798000000000144</c:v>
                </c:pt>
                <c:pt idx="115">
                  <c:v>63.279000000000003</c:v>
                </c:pt>
                <c:pt idx="116">
                  <c:v>63.279000000000003</c:v>
                </c:pt>
                <c:pt idx="117">
                  <c:v>63.279000000000003</c:v>
                </c:pt>
                <c:pt idx="118">
                  <c:v>63.279000000000003</c:v>
                </c:pt>
                <c:pt idx="119">
                  <c:v>63.279000000000003</c:v>
                </c:pt>
                <c:pt idx="120">
                  <c:v>63.279000000000003</c:v>
                </c:pt>
              </c:numCache>
            </c:numRef>
          </c:yVal>
        </c:ser>
        <c:ser>
          <c:idx val="2"/>
          <c:order val="2"/>
          <c:tx>
            <c:strRef>
              <c:f>Sheet1!$D$1</c:f>
              <c:strCache>
                <c:ptCount val="1"/>
                <c:pt idx="0">
                  <c:v>50-59 (N = 5,878)</c:v>
                </c:pt>
              </c:strCache>
            </c:strRef>
          </c:tx>
          <c:spPr>
            <a:ln w="41275">
              <a:solidFill>
                <a:schemeClr val="bg1">
                  <a:lumMod val="50000"/>
                  <a:lumOff val="50000"/>
                </a:schemeClr>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1.0832999999999959</c:v>
                </c:pt>
                <c:pt idx="14">
                  <c:v>1.1667000000000001</c:v>
                </c:pt>
                <c:pt idx="15">
                  <c:v>1.25</c:v>
                </c:pt>
                <c:pt idx="16">
                  <c:v>1.3332999999999959</c:v>
                </c:pt>
                <c:pt idx="17">
                  <c:v>1.4166999999999952</c:v>
                </c:pt>
                <c:pt idx="18">
                  <c:v>1.5</c:v>
                </c:pt>
                <c:pt idx="19">
                  <c:v>1.5832999999999959</c:v>
                </c:pt>
                <c:pt idx="20">
                  <c:v>1.6667000000000001</c:v>
                </c:pt>
                <c:pt idx="21">
                  <c:v>1.75</c:v>
                </c:pt>
                <c:pt idx="22">
                  <c:v>1.8332999999999959</c:v>
                </c:pt>
                <c:pt idx="23">
                  <c:v>1.9167000000000001</c:v>
                </c:pt>
                <c:pt idx="24">
                  <c:v>2</c:v>
                </c:pt>
                <c:pt idx="25">
                  <c:v>2.0832999999999999</c:v>
                </c:pt>
                <c:pt idx="26">
                  <c:v>2.1667000000000001</c:v>
                </c:pt>
                <c:pt idx="27">
                  <c:v>2.25</c:v>
                </c:pt>
                <c:pt idx="28">
                  <c:v>2.3332999999999977</c:v>
                </c:pt>
                <c:pt idx="29">
                  <c:v>2.4166999999999907</c:v>
                </c:pt>
                <c:pt idx="30">
                  <c:v>2.5</c:v>
                </c:pt>
                <c:pt idx="31">
                  <c:v>2.5832999999999999</c:v>
                </c:pt>
                <c:pt idx="32">
                  <c:v>2.6667000000000001</c:v>
                </c:pt>
                <c:pt idx="33">
                  <c:v>2.75</c:v>
                </c:pt>
                <c:pt idx="34">
                  <c:v>2.8332999999999977</c:v>
                </c:pt>
                <c:pt idx="35">
                  <c:v>2.9166999999999907</c:v>
                </c:pt>
                <c:pt idx="36">
                  <c:v>3</c:v>
                </c:pt>
                <c:pt idx="37">
                  <c:v>3.0832999999999999</c:v>
                </c:pt>
                <c:pt idx="38">
                  <c:v>3.1667000000000001</c:v>
                </c:pt>
                <c:pt idx="39">
                  <c:v>3.25</c:v>
                </c:pt>
                <c:pt idx="40">
                  <c:v>3.3332999999999977</c:v>
                </c:pt>
                <c:pt idx="41">
                  <c:v>3.4166999999999907</c:v>
                </c:pt>
                <c:pt idx="42">
                  <c:v>3.5</c:v>
                </c:pt>
                <c:pt idx="43">
                  <c:v>3.5832999999999999</c:v>
                </c:pt>
                <c:pt idx="44">
                  <c:v>3.6667000000000001</c:v>
                </c:pt>
                <c:pt idx="45">
                  <c:v>3.75</c:v>
                </c:pt>
                <c:pt idx="46">
                  <c:v>3.8332999999999977</c:v>
                </c:pt>
                <c:pt idx="47">
                  <c:v>3.9166999999999907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99.983000000000004</c:v>
                </c:pt>
                <c:pt idx="2">
                  <c:v>99.813000000000002</c:v>
                </c:pt>
                <c:pt idx="3">
                  <c:v>99.319000000000003</c:v>
                </c:pt>
                <c:pt idx="4">
                  <c:v>98.790999999999997</c:v>
                </c:pt>
                <c:pt idx="5">
                  <c:v>98.10299999999998</c:v>
                </c:pt>
                <c:pt idx="6">
                  <c:v>96.004999999999995</c:v>
                </c:pt>
                <c:pt idx="7">
                  <c:v>93.2</c:v>
                </c:pt>
                <c:pt idx="8">
                  <c:v>92.793999999999997</c:v>
                </c:pt>
                <c:pt idx="9">
                  <c:v>92.651999999999987</c:v>
                </c:pt>
                <c:pt idx="10">
                  <c:v>92.651999999999987</c:v>
                </c:pt>
                <c:pt idx="11">
                  <c:v>92.651999999999987</c:v>
                </c:pt>
                <c:pt idx="12">
                  <c:v>92.651999999999987</c:v>
                </c:pt>
                <c:pt idx="13">
                  <c:v>92.631</c:v>
                </c:pt>
                <c:pt idx="14">
                  <c:v>92.61</c:v>
                </c:pt>
                <c:pt idx="15">
                  <c:v>92.48</c:v>
                </c:pt>
                <c:pt idx="16">
                  <c:v>92.241000000000227</c:v>
                </c:pt>
                <c:pt idx="17">
                  <c:v>91.673999999999978</c:v>
                </c:pt>
                <c:pt idx="18">
                  <c:v>90.209000000000003</c:v>
                </c:pt>
                <c:pt idx="19">
                  <c:v>88.628999999999948</c:v>
                </c:pt>
                <c:pt idx="20">
                  <c:v>87.986000000000004</c:v>
                </c:pt>
                <c:pt idx="21">
                  <c:v>87.715999999999994</c:v>
                </c:pt>
                <c:pt idx="22">
                  <c:v>87.670999999999978</c:v>
                </c:pt>
                <c:pt idx="23">
                  <c:v>87.670999999999978</c:v>
                </c:pt>
                <c:pt idx="24">
                  <c:v>87.670999999999978</c:v>
                </c:pt>
                <c:pt idx="25">
                  <c:v>87.670999999999978</c:v>
                </c:pt>
                <c:pt idx="26">
                  <c:v>87.644000000000005</c:v>
                </c:pt>
                <c:pt idx="27">
                  <c:v>87.59</c:v>
                </c:pt>
                <c:pt idx="28">
                  <c:v>87.180999999999983</c:v>
                </c:pt>
                <c:pt idx="29">
                  <c:v>86.551000000000002</c:v>
                </c:pt>
                <c:pt idx="30">
                  <c:v>85.013999999999996</c:v>
                </c:pt>
                <c:pt idx="31">
                  <c:v>83.60899999999998</c:v>
                </c:pt>
                <c:pt idx="32">
                  <c:v>83.301999999999992</c:v>
                </c:pt>
                <c:pt idx="33">
                  <c:v>83.046999999999997</c:v>
                </c:pt>
                <c:pt idx="34">
                  <c:v>82.990000000000023</c:v>
                </c:pt>
                <c:pt idx="35">
                  <c:v>82.990000000000023</c:v>
                </c:pt>
                <c:pt idx="36">
                  <c:v>82.990000000000023</c:v>
                </c:pt>
                <c:pt idx="37">
                  <c:v>82.990000000000023</c:v>
                </c:pt>
                <c:pt idx="38">
                  <c:v>82.990000000000023</c:v>
                </c:pt>
                <c:pt idx="39">
                  <c:v>82.885999999999981</c:v>
                </c:pt>
                <c:pt idx="40">
                  <c:v>82.326999999999998</c:v>
                </c:pt>
                <c:pt idx="41">
                  <c:v>81.730999999999995</c:v>
                </c:pt>
                <c:pt idx="42">
                  <c:v>80.641000000000005</c:v>
                </c:pt>
                <c:pt idx="43">
                  <c:v>79.510999999999996</c:v>
                </c:pt>
                <c:pt idx="44">
                  <c:v>79.154999999999987</c:v>
                </c:pt>
                <c:pt idx="45">
                  <c:v>78.866</c:v>
                </c:pt>
                <c:pt idx="46">
                  <c:v>78.757000000000005</c:v>
                </c:pt>
                <c:pt idx="47">
                  <c:v>78.757000000000005</c:v>
                </c:pt>
                <c:pt idx="48">
                  <c:v>78.757000000000005</c:v>
                </c:pt>
                <c:pt idx="49">
                  <c:v>78.757000000000005</c:v>
                </c:pt>
                <c:pt idx="50">
                  <c:v>78.757000000000005</c:v>
                </c:pt>
                <c:pt idx="51">
                  <c:v>78.757000000000005</c:v>
                </c:pt>
                <c:pt idx="52">
                  <c:v>78.36</c:v>
                </c:pt>
                <c:pt idx="53">
                  <c:v>77.518000000000001</c:v>
                </c:pt>
                <c:pt idx="54">
                  <c:v>76.185999999999979</c:v>
                </c:pt>
                <c:pt idx="55">
                  <c:v>75.069000000000003</c:v>
                </c:pt>
                <c:pt idx="56">
                  <c:v>74.754000000000005</c:v>
                </c:pt>
                <c:pt idx="57">
                  <c:v>74.661999999999992</c:v>
                </c:pt>
                <c:pt idx="58">
                  <c:v>74.616</c:v>
                </c:pt>
                <c:pt idx="59">
                  <c:v>74.616</c:v>
                </c:pt>
                <c:pt idx="60">
                  <c:v>74.616</c:v>
                </c:pt>
                <c:pt idx="61">
                  <c:v>74.563000000000002</c:v>
                </c:pt>
                <c:pt idx="62">
                  <c:v>74.507000000000005</c:v>
                </c:pt>
                <c:pt idx="63">
                  <c:v>74.394000000000005</c:v>
                </c:pt>
                <c:pt idx="64">
                  <c:v>73.941000000000315</c:v>
                </c:pt>
                <c:pt idx="65">
                  <c:v>73.599999999999994</c:v>
                </c:pt>
                <c:pt idx="66">
                  <c:v>72.003</c:v>
                </c:pt>
                <c:pt idx="67">
                  <c:v>71.085999999999999</c:v>
                </c:pt>
                <c:pt idx="68">
                  <c:v>70.680999999999983</c:v>
                </c:pt>
                <c:pt idx="69">
                  <c:v>70.621999999999986</c:v>
                </c:pt>
                <c:pt idx="70">
                  <c:v>70.621999999999986</c:v>
                </c:pt>
                <c:pt idx="71">
                  <c:v>70.621999999999986</c:v>
                </c:pt>
                <c:pt idx="72">
                  <c:v>70.621999999999986</c:v>
                </c:pt>
                <c:pt idx="73">
                  <c:v>70.621999999999986</c:v>
                </c:pt>
                <c:pt idx="74">
                  <c:v>70.621999999999986</c:v>
                </c:pt>
                <c:pt idx="75">
                  <c:v>70.393000000000001</c:v>
                </c:pt>
                <c:pt idx="76">
                  <c:v>70.087999999999994</c:v>
                </c:pt>
                <c:pt idx="77">
                  <c:v>69.399000000000001</c:v>
                </c:pt>
                <c:pt idx="78">
                  <c:v>68.093000000000004</c:v>
                </c:pt>
                <c:pt idx="79">
                  <c:v>67.093000000000004</c:v>
                </c:pt>
                <c:pt idx="80">
                  <c:v>66.7</c:v>
                </c:pt>
                <c:pt idx="81">
                  <c:v>66.61999999999999</c:v>
                </c:pt>
                <c:pt idx="82">
                  <c:v>66.61999999999999</c:v>
                </c:pt>
                <c:pt idx="83">
                  <c:v>66.61999999999999</c:v>
                </c:pt>
                <c:pt idx="84">
                  <c:v>66.61999999999999</c:v>
                </c:pt>
                <c:pt idx="85">
                  <c:v>66.61999999999999</c:v>
                </c:pt>
                <c:pt idx="86">
                  <c:v>66.61999999999999</c:v>
                </c:pt>
                <c:pt idx="87">
                  <c:v>66.61999999999999</c:v>
                </c:pt>
                <c:pt idx="88">
                  <c:v>66.076999999999998</c:v>
                </c:pt>
                <c:pt idx="89">
                  <c:v>65.421000000000006</c:v>
                </c:pt>
                <c:pt idx="90">
                  <c:v>64.655999999999949</c:v>
                </c:pt>
                <c:pt idx="91">
                  <c:v>63.774000000000001</c:v>
                </c:pt>
                <c:pt idx="92">
                  <c:v>63.439</c:v>
                </c:pt>
                <c:pt idx="93">
                  <c:v>63.439</c:v>
                </c:pt>
                <c:pt idx="94">
                  <c:v>63.439</c:v>
                </c:pt>
                <c:pt idx="95">
                  <c:v>63.439</c:v>
                </c:pt>
                <c:pt idx="96">
                  <c:v>63.439</c:v>
                </c:pt>
                <c:pt idx="97">
                  <c:v>63.439</c:v>
                </c:pt>
                <c:pt idx="98">
                  <c:v>63.439</c:v>
                </c:pt>
                <c:pt idx="99">
                  <c:v>62.823</c:v>
                </c:pt>
                <c:pt idx="100">
                  <c:v>62.359000000000002</c:v>
                </c:pt>
                <c:pt idx="101">
                  <c:v>61.893000000000001</c:v>
                </c:pt>
                <c:pt idx="102">
                  <c:v>61.114000000000004</c:v>
                </c:pt>
                <c:pt idx="103">
                  <c:v>60.488</c:v>
                </c:pt>
                <c:pt idx="104">
                  <c:v>60.328000000000003</c:v>
                </c:pt>
                <c:pt idx="105">
                  <c:v>60.328000000000003</c:v>
                </c:pt>
                <c:pt idx="106">
                  <c:v>60.328000000000003</c:v>
                </c:pt>
                <c:pt idx="107">
                  <c:v>60.328000000000003</c:v>
                </c:pt>
                <c:pt idx="108">
                  <c:v>60.328000000000003</c:v>
                </c:pt>
                <c:pt idx="109">
                  <c:v>60.328000000000003</c:v>
                </c:pt>
                <c:pt idx="110">
                  <c:v>60.096000000000011</c:v>
                </c:pt>
                <c:pt idx="111">
                  <c:v>59.863</c:v>
                </c:pt>
                <c:pt idx="112">
                  <c:v>59.394000000000005</c:v>
                </c:pt>
                <c:pt idx="113">
                  <c:v>58.921000000000006</c:v>
                </c:pt>
                <c:pt idx="114">
                  <c:v>58.684000000000005</c:v>
                </c:pt>
                <c:pt idx="115">
                  <c:v>57.971000000000004</c:v>
                </c:pt>
                <c:pt idx="116">
                  <c:v>57.731000000000002</c:v>
                </c:pt>
                <c:pt idx="117">
                  <c:v>57.731000000000002</c:v>
                </c:pt>
                <c:pt idx="118">
                  <c:v>57.731000000000002</c:v>
                </c:pt>
                <c:pt idx="119">
                  <c:v>57.731000000000002</c:v>
                </c:pt>
                <c:pt idx="120">
                  <c:v>57.731000000000002</c:v>
                </c:pt>
              </c:numCache>
            </c:numRef>
          </c:yVal>
        </c:ser>
        <c:ser>
          <c:idx val="3"/>
          <c:order val="3"/>
          <c:tx>
            <c:strRef>
              <c:f>Sheet1!$E$1</c:f>
              <c:strCache>
                <c:ptCount val="1"/>
                <c:pt idx="0">
                  <c:v>60-65 (N = 4,023)</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1.0832999999999959</c:v>
                </c:pt>
                <c:pt idx="14">
                  <c:v>1.1667000000000001</c:v>
                </c:pt>
                <c:pt idx="15">
                  <c:v>1.25</c:v>
                </c:pt>
                <c:pt idx="16">
                  <c:v>1.3332999999999959</c:v>
                </c:pt>
                <c:pt idx="17">
                  <c:v>1.4166999999999952</c:v>
                </c:pt>
                <c:pt idx="18">
                  <c:v>1.5</c:v>
                </c:pt>
                <c:pt idx="19">
                  <c:v>1.5832999999999959</c:v>
                </c:pt>
                <c:pt idx="20">
                  <c:v>1.6667000000000001</c:v>
                </c:pt>
                <c:pt idx="21">
                  <c:v>1.75</c:v>
                </c:pt>
                <c:pt idx="22">
                  <c:v>1.8332999999999959</c:v>
                </c:pt>
                <c:pt idx="23">
                  <c:v>1.9167000000000001</c:v>
                </c:pt>
                <c:pt idx="24">
                  <c:v>2</c:v>
                </c:pt>
                <c:pt idx="25">
                  <c:v>2.0832999999999999</c:v>
                </c:pt>
                <c:pt idx="26">
                  <c:v>2.1667000000000001</c:v>
                </c:pt>
                <c:pt idx="27">
                  <c:v>2.25</c:v>
                </c:pt>
                <c:pt idx="28">
                  <c:v>2.3332999999999977</c:v>
                </c:pt>
                <c:pt idx="29">
                  <c:v>2.4166999999999907</c:v>
                </c:pt>
                <c:pt idx="30">
                  <c:v>2.5</c:v>
                </c:pt>
                <c:pt idx="31">
                  <c:v>2.5832999999999999</c:v>
                </c:pt>
                <c:pt idx="32">
                  <c:v>2.6667000000000001</c:v>
                </c:pt>
                <c:pt idx="33">
                  <c:v>2.75</c:v>
                </c:pt>
                <c:pt idx="34">
                  <c:v>2.8332999999999977</c:v>
                </c:pt>
                <c:pt idx="35">
                  <c:v>2.9166999999999907</c:v>
                </c:pt>
                <c:pt idx="36">
                  <c:v>3</c:v>
                </c:pt>
                <c:pt idx="37">
                  <c:v>3.0832999999999999</c:v>
                </c:pt>
                <c:pt idx="38">
                  <c:v>3.1667000000000001</c:v>
                </c:pt>
                <c:pt idx="39">
                  <c:v>3.25</c:v>
                </c:pt>
                <c:pt idx="40">
                  <c:v>3.3332999999999977</c:v>
                </c:pt>
                <c:pt idx="41">
                  <c:v>3.4166999999999907</c:v>
                </c:pt>
                <c:pt idx="42">
                  <c:v>3.5</c:v>
                </c:pt>
                <c:pt idx="43">
                  <c:v>3.5832999999999999</c:v>
                </c:pt>
                <c:pt idx="44">
                  <c:v>3.6667000000000001</c:v>
                </c:pt>
                <c:pt idx="45">
                  <c:v>3.75</c:v>
                </c:pt>
                <c:pt idx="46">
                  <c:v>3.8332999999999977</c:v>
                </c:pt>
                <c:pt idx="47">
                  <c:v>3.9166999999999907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99.676999999999978</c:v>
                </c:pt>
                <c:pt idx="3">
                  <c:v>98.98</c:v>
                </c:pt>
                <c:pt idx="4">
                  <c:v>98.331000000000003</c:v>
                </c:pt>
                <c:pt idx="5">
                  <c:v>97.625999999999948</c:v>
                </c:pt>
                <c:pt idx="6">
                  <c:v>95.131999999999991</c:v>
                </c:pt>
                <c:pt idx="7">
                  <c:v>92.039000000000001</c:v>
                </c:pt>
                <c:pt idx="8">
                  <c:v>91.599000000000004</c:v>
                </c:pt>
                <c:pt idx="9">
                  <c:v>91.468000000000004</c:v>
                </c:pt>
                <c:pt idx="10">
                  <c:v>91.468000000000004</c:v>
                </c:pt>
                <c:pt idx="11">
                  <c:v>91.468000000000004</c:v>
                </c:pt>
                <c:pt idx="12">
                  <c:v>91.468000000000004</c:v>
                </c:pt>
                <c:pt idx="13">
                  <c:v>91.468000000000004</c:v>
                </c:pt>
                <c:pt idx="14">
                  <c:v>91.468000000000004</c:v>
                </c:pt>
                <c:pt idx="15">
                  <c:v>91.468000000000004</c:v>
                </c:pt>
                <c:pt idx="16">
                  <c:v>91.036000000000001</c:v>
                </c:pt>
                <c:pt idx="17">
                  <c:v>90.569000000000003</c:v>
                </c:pt>
                <c:pt idx="18">
                  <c:v>88.595000000000013</c:v>
                </c:pt>
                <c:pt idx="19">
                  <c:v>87.114999999999995</c:v>
                </c:pt>
                <c:pt idx="20">
                  <c:v>86.433999999999997</c:v>
                </c:pt>
                <c:pt idx="21">
                  <c:v>86.227999999999994</c:v>
                </c:pt>
                <c:pt idx="22">
                  <c:v>86.192999999999998</c:v>
                </c:pt>
                <c:pt idx="23">
                  <c:v>86.156999999999982</c:v>
                </c:pt>
                <c:pt idx="24">
                  <c:v>86.156999999999982</c:v>
                </c:pt>
                <c:pt idx="25">
                  <c:v>86.114999999999995</c:v>
                </c:pt>
                <c:pt idx="26">
                  <c:v>86.070999999999998</c:v>
                </c:pt>
                <c:pt idx="27">
                  <c:v>85.983999999999995</c:v>
                </c:pt>
                <c:pt idx="28">
                  <c:v>85.5</c:v>
                </c:pt>
                <c:pt idx="29">
                  <c:v>84.97</c:v>
                </c:pt>
                <c:pt idx="30">
                  <c:v>83.509</c:v>
                </c:pt>
                <c:pt idx="31">
                  <c:v>81.906999999999996</c:v>
                </c:pt>
                <c:pt idx="32">
                  <c:v>81.5</c:v>
                </c:pt>
                <c:pt idx="33">
                  <c:v>81.363</c:v>
                </c:pt>
                <c:pt idx="34">
                  <c:v>81.316999999999993</c:v>
                </c:pt>
                <c:pt idx="35">
                  <c:v>81.316999999999993</c:v>
                </c:pt>
                <c:pt idx="36">
                  <c:v>81.316999999999993</c:v>
                </c:pt>
                <c:pt idx="37">
                  <c:v>81.260000000000005</c:v>
                </c:pt>
                <c:pt idx="38">
                  <c:v>81.260000000000005</c:v>
                </c:pt>
                <c:pt idx="39">
                  <c:v>81.260000000000005</c:v>
                </c:pt>
                <c:pt idx="40">
                  <c:v>81.024999999999991</c:v>
                </c:pt>
                <c:pt idx="41">
                  <c:v>80.257999999999996</c:v>
                </c:pt>
                <c:pt idx="42">
                  <c:v>78.956999999999994</c:v>
                </c:pt>
                <c:pt idx="43">
                  <c:v>77.771000000000001</c:v>
                </c:pt>
                <c:pt idx="44">
                  <c:v>77.590999999999994</c:v>
                </c:pt>
                <c:pt idx="45">
                  <c:v>77.468999999999994</c:v>
                </c:pt>
                <c:pt idx="46">
                  <c:v>77.468999999999994</c:v>
                </c:pt>
                <c:pt idx="47">
                  <c:v>77.468999999999994</c:v>
                </c:pt>
                <c:pt idx="48">
                  <c:v>77.468999999999994</c:v>
                </c:pt>
                <c:pt idx="49">
                  <c:v>77.468999999999994</c:v>
                </c:pt>
                <c:pt idx="50">
                  <c:v>77.468999999999994</c:v>
                </c:pt>
                <c:pt idx="51">
                  <c:v>77.468999999999994</c:v>
                </c:pt>
                <c:pt idx="52">
                  <c:v>77.066999999999993</c:v>
                </c:pt>
                <c:pt idx="53">
                  <c:v>76.342000000000013</c:v>
                </c:pt>
                <c:pt idx="54">
                  <c:v>75.132999999999981</c:v>
                </c:pt>
                <c:pt idx="55">
                  <c:v>74.244000000000227</c:v>
                </c:pt>
                <c:pt idx="56">
                  <c:v>73.915000000000006</c:v>
                </c:pt>
                <c:pt idx="57">
                  <c:v>73.665999999999983</c:v>
                </c:pt>
                <c:pt idx="58">
                  <c:v>73.58</c:v>
                </c:pt>
                <c:pt idx="59">
                  <c:v>73.58</c:v>
                </c:pt>
                <c:pt idx="60">
                  <c:v>73.58</c:v>
                </c:pt>
                <c:pt idx="61">
                  <c:v>73.58</c:v>
                </c:pt>
                <c:pt idx="62">
                  <c:v>73.471000000000004</c:v>
                </c:pt>
                <c:pt idx="63">
                  <c:v>73.36</c:v>
                </c:pt>
                <c:pt idx="64">
                  <c:v>72.694000000000003</c:v>
                </c:pt>
                <c:pt idx="65">
                  <c:v>72.027000000000001</c:v>
                </c:pt>
                <c:pt idx="66">
                  <c:v>70.911000000000286</c:v>
                </c:pt>
                <c:pt idx="67">
                  <c:v>70.007999999999996</c:v>
                </c:pt>
                <c:pt idx="68">
                  <c:v>69.891999999999996</c:v>
                </c:pt>
                <c:pt idx="69">
                  <c:v>69.774000000000001</c:v>
                </c:pt>
                <c:pt idx="70">
                  <c:v>69.774000000000001</c:v>
                </c:pt>
                <c:pt idx="71">
                  <c:v>69.774000000000001</c:v>
                </c:pt>
                <c:pt idx="72">
                  <c:v>69.774000000000001</c:v>
                </c:pt>
                <c:pt idx="73">
                  <c:v>69.774000000000001</c:v>
                </c:pt>
                <c:pt idx="74">
                  <c:v>69.774000000000001</c:v>
                </c:pt>
                <c:pt idx="75">
                  <c:v>69.774000000000001</c:v>
                </c:pt>
                <c:pt idx="76">
                  <c:v>69.10599999999998</c:v>
                </c:pt>
                <c:pt idx="77">
                  <c:v>68.432000000000002</c:v>
                </c:pt>
                <c:pt idx="78">
                  <c:v>66.572000000000003</c:v>
                </c:pt>
                <c:pt idx="79">
                  <c:v>65.887</c:v>
                </c:pt>
                <c:pt idx="80">
                  <c:v>65.715000000000003</c:v>
                </c:pt>
                <c:pt idx="81">
                  <c:v>65.540000000000006</c:v>
                </c:pt>
                <c:pt idx="82">
                  <c:v>65.540000000000006</c:v>
                </c:pt>
                <c:pt idx="83">
                  <c:v>65.540000000000006</c:v>
                </c:pt>
                <c:pt idx="84">
                  <c:v>65.540000000000006</c:v>
                </c:pt>
                <c:pt idx="85">
                  <c:v>65.540000000000006</c:v>
                </c:pt>
                <c:pt idx="86">
                  <c:v>65.293999999999997</c:v>
                </c:pt>
                <c:pt idx="87">
                  <c:v>65.046999999999997</c:v>
                </c:pt>
                <c:pt idx="88">
                  <c:v>64.551999999999992</c:v>
                </c:pt>
                <c:pt idx="89">
                  <c:v>64.055999999999983</c:v>
                </c:pt>
                <c:pt idx="90">
                  <c:v>62.813999999999993</c:v>
                </c:pt>
                <c:pt idx="91">
                  <c:v>62.316000000000003</c:v>
                </c:pt>
                <c:pt idx="92">
                  <c:v>62.065000000000012</c:v>
                </c:pt>
                <c:pt idx="93">
                  <c:v>62.065000000000012</c:v>
                </c:pt>
                <c:pt idx="94">
                  <c:v>62.065000000000012</c:v>
                </c:pt>
                <c:pt idx="95">
                  <c:v>62.065000000000012</c:v>
                </c:pt>
                <c:pt idx="96">
                  <c:v>62.065000000000012</c:v>
                </c:pt>
                <c:pt idx="97">
                  <c:v>62.065000000000012</c:v>
                </c:pt>
                <c:pt idx="98">
                  <c:v>62.065000000000012</c:v>
                </c:pt>
                <c:pt idx="99">
                  <c:v>61.664000000000001</c:v>
                </c:pt>
                <c:pt idx="100">
                  <c:v>61.664000000000001</c:v>
                </c:pt>
                <c:pt idx="101">
                  <c:v>61.264000000000003</c:v>
                </c:pt>
                <c:pt idx="102">
                  <c:v>60.463000000000001</c:v>
                </c:pt>
                <c:pt idx="103">
                  <c:v>60.463000000000001</c:v>
                </c:pt>
                <c:pt idx="104">
                  <c:v>60.463000000000001</c:v>
                </c:pt>
                <c:pt idx="105">
                  <c:v>60.463000000000001</c:v>
                </c:pt>
                <c:pt idx="106">
                  <c:v>60.463000000000001</c:v>
                </c:pt>
                <c:pt idx="107">
                  <c:v>60.463000000000001</c:v>
                </c:pt>
                <c:pt idx="108">
                  <c:v>60.463000000000001</c:v>
                </c:pt>
                <c:pt idx="109">
                  <c:v>60.463000000000001</c:v>
                </c:pt>
                <c:pt idx="110">
                  <c:v>60.463000000000001</c:v>
                </c:pt>
                <c:pt idx="111">
                  <c:v>60.463000000000001</c:v>
                </c:pt>
                <c:pt idx="112">
                  <c:v>59.21</c:v>
                </c:pt>
                <c:pt idx="113">
                  <c:v>57.95</c:v>
                </c:pt>
                <c:pt idx="114">
                  <c:v>56.053000000000004</c:v>
                </c:pt>
                <c:pt idx="115">
                  <c:v>54.764000000000003</c:v>
                </c:pt>
                <c:pt idx="116">
                  <c:v>54.764000000000003</c:v>
                </c:pt>
                <c:pt idx="117">
                  <c:v>54.764000000000003</c:v>
                </c:pt>
                <c:pt idx="118">
                  <c:v>54.764000000000003</c:v>
                </c:pt>
                <c:pt idx="119">
                  <c:v>54.764000000000003</c:v>
                </c:pt>
                <c:pt idx="120">
                  <c:v>54.764000000000003</c:v>
                </c:pt>
              </c:numCache>
            </c:numRef>
          </c:yVal>
        </c:ser>
        <c:ser>
          <c:idx val="4"/>
          <c:order val="4"/>
          <c:tx>
            <c:strRef>
              <c:f>Sheet1!$F$1</c:f>
              <c:strCache>
                <c:ptCount val="1"/>
                <c:pt idx="0">
                  <c:v>&gt;65 (N = 1,436)</c:v>
                </c:pt>
              </c:strCache>
            </c:strRef>
          </c:tx>
          <c:spPr>
            <a:ln w="41275">
              <a:solidFill>
                <a:srgbClr val="00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1.0832999999999959</c:v>
                </c:pt>
                <c:pt idx="14">
                  <c:v>1.1667000000000001</c:v>
                </c:pt>
                <c:pt idx="15">
                  <c:v>1.25</c:v>
                </c:pt>
                <c:pt idx="16">
                  <c:v>1.3332999999999959</c:v>
                </c:pt>
                <c:pt idx="17">
                  <c:v>1.4166999999999952</c:v>
                </c:pt>
                <c:pt idx="18">
                  <c:v>1.5</c:v>
                </c:pt>
                <c:pt idx="19">
                  <c:v>1.5832999999999959</c:v>
                </c:pt>
                <c:pt idx="20">
                  <c:v>1.6667000000000001</c:v>
                </c:pt>
                <c:pt idx="21">
                  <c:v>1.75</c:v>
                </c:pt>
                <c:pt idx="22">
                  <c:v>1.8332999999999959</c:v>
                </c:pt>
                <c:pt idx="23">
                  <c:v>1.9167000000000001</c:v>
                </c:pt>
                <c:pt idx="24">
                  <c:v>2</c:v>
                </c:pt>
                <c:pt idx="25">
                  <c:v>2.0832999999999999</c:v>
                </c:pt>
                <c:pt idx="26">
                  <c:v>2.1667000000000001</c:v>
                </c:pt>
                <c:pt idx="27">
                  <c:v>2.25</c:v>
                </c:pt>
                <c:pt idx="28">
                  <c:v>2.3332999999999977</c:v>
                </c:pt>
                <c:pt idx="29">
                  <c:v>2.4166999999999907</c:v>
                </c:pt>
                <c:pt idx="30">
                  <c:v>2.5</c:v>
                </c:pt>
                <c:pt idx="31">
                  <c:v>2.5832999999999999</c:v>
                </c:pt>
                <c:pt idx="32">
                  <c:v>2.6667000000000001</c:v>
                </c:pt>
                <c:pt idx="33">
                  <c:v>2.75</c:v>
                </c:pt>
                <c:pt idx="34">
                  <c:v>2.8332999999999977</c:v>
                </c:pt>
                <c:pt idx="35">
                  <c:v>2.9166999999999907</c:v>
                </c:pt>
                <c:pt idx="36">
                  <c:v>3</c:v>
                </c:pt>
                <c:pt idx="37">
                  <c:v>3.0832999999999999</c:v>
                </c:pt>
                <c:pt idx="38">
                  <c:v>3.1667000000000001</c:v>
                </c:pt>
                <c:pt idx="39">
                  <c:v>3.25</c:v>
                </c:pt>
                <c:pt idx="40">
                  <c:v>3.3332999999999977</c:v>
                </c:pt>
                <c:pt idx="41">
                  <c:v>3.4166999999999907</c:v>
                </c:pt>
                <c:pt idx="42">
                  <c:v>3.5</c:v>
                </c:pt>
                <c:pt idx="43">
                  <c:v>3.5832999999999999</c:v>
                </c:pt>
                <c:pt idx="44">
                  <c:v>3.6667000000000001</c:v>
                </c:pt>
                <c:pt idx="45">
                  <c:v>3.75</c:v>
                </c:pt>
                <c:pt idx="46">
                  <c:v>3.8332999999999977</c:v>
                </c:pt>
                <c:pt idx="47">
                  <c:v>3.9166999999999907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Sheet1!$F$2:$F$122</c:f>
              <c:numCache>
                <c:formatCode>General</c:formatCode>
                <c:ptCount val="121"/>
                <c:pt idx="0">
                  <c:v>100</c:v>
                </c:pt>
                <c:pt idx="1">
                  <c:v>100</c:v>
                </c:pt>
                <c:pt idx="2">
                  <c:v>99.650999999999982</c:v>
                </c:pt>
                <c:pt idx="3">
                  <c:v>99.093999999999994</c:v>
                </c:pt>
                <c:pt idx="4">
                  <c:v>98.60299999999998</c:v>
                </c:pt>
                <c:pt idx="5">
                  <c:v>97.751999999999995</c:v>
                </c:pt>
                <c:pt idx="6">
                  <c:v>95.03</c:v>
                </c:pt>
                <c:pt idx="7">
                  <c:v>92.72</c:v>
                </c:pt>
                <c:pt idx="8">
                  <c:v>92.353999999999999</c:v>
                </c:pt>
                <c:pt idx="9">
                  <c:v>92.28</c:v>
                </c:pt>
                <c:pt idx="10">
                  <c:v>92.28</c:v>
                </c:pt>
                <c:pt idx="11">
                  <c:v>92.28</c:v>
                </c:pt>
                <c:pt idx="12">
                  <c:v>92.28</c:v>
                </c:pt>
                <c:pt idx="13">
                  <c:v>92.28</c:v>
                </c:pt>
                <c:pt idx="14">
                  <c:v>92.28</c:v>
                </c:pt>
                <c:pt idx="15">
                  <c:v>91.95</c:v>
                </c:pt>
                <c:pt idx="16">
                  <c:v>91.84</c:v>
                </c:pt>
                <c:pt idx="17">
                  <c:v>91.284000000000006</c:v>
                </c:pt>
                <c:pt idx="18">
                  <c:v>90.506</c:v>
                </c:pt>
                <c:pt idx="19">
                  <c:v>89.049000000000007</c:v>
                </c:pt>
                <c:pt idx="20">
                  <c:v>88.706999999999994</c:v>
                </c:pt>
                <c:pt idx="21">
                  <c:v>88.706999999999994</c:v>
                </c:pt>
                <c:pt idx="22">
                  <c:v>88.706999999999994</c:v>
                </c:pt>
                <c:pt idx="23">
                  <c:v>88.585999999999999</c:v>
                </c:pt>
                <c:pt idx="24">
                  <c:v>88.585999999999999</c:v>
                </c:pt>
                <c:pt idx="25">
                  <c:v>88.423000000000002</c:v>
                </c:pt>
                <c:pt idx="26">
                  <c:v>88.423000000000002</c:v>
                </c:pt>
                <c:pt idx="27">
                  <c:v>88.423000000000002</c:v>
                </c:pt>
                <c:pt idx="28">
                  <c:v>87.899000000000001</c:v>
                </c:pt>
                <c:pt idx="29">
                  <c:v>87.016000000000005</c:v>
                </c:pt>
                <c:pt idx="30">
                  <c:v>85.777999999999992</c:v>
                </c:pt>
                <c:pt idx="31">
                  <c:v>83.641000000000005</c:v>
                </c:pt>
                <c:pt idx="32">
                  <c:v>83.28</c:v>
                </c:pt>
                <c:pt idx="33">
                  <c:v>83.28</c:v>
                </c:pt>
                <c:pt idx="34">
                  <c:v>83.28</c:v>
                </c:pt>
                <c:pt idx="35">
                  <c:v>83.28</c:v>
                </c:pt>
                <c:pt idx="36">
                  <c:v>83.28</c:v>
                </c:pt>
                <c:pt idx="37">
                  <c:v>83.28</c:v>
                </c:pt>
                <c:pt idx="38">
                  <c:v>83.28</c:v>
                </c:pt>
                <c:pt idx="39">
                  <c:v>82.980999999999995</c:v>
                </c:pt>
                <c:pt idx="40">
                  <c:v>82.081000000000003</c:v>
                </c:pt>
                <c:pt idx="41">
                  <c:v>81.78</c:v>
                </c:pt>
                <c:pt idx="42">
                  <c:v>81.477000000000004</c:v>
                </c:pt>
                <c:pt idx="43">
                  <c:v>80.254000000000005</c:v>
                </c:pt>
                <c:pt idx="44">
                  <c:v>79.009</c:v>
                </c:pt>
                <c:pt idx="45">
                  <c:v>79.009</c:v>
                </c:pt>
                <c:pt idx="46">
                  <c:v>79.009</c:v>
                </c:pt>
                <c:pt idx="47">
                  <c:v>79.009</c:v>
                </c:pt>
                <c:pt idx="48">
                  <c:v>79.009</c:v>
                </c:pt>
                <c:pt idx="49">
                  <c:v>79.009</c:v>
                </c:pt>
                <c:pt idx="50">
                  <c:v>79.009</c:v>
                </c:pt>
                <c:pt idx="51">
                  <c:v>78.057000000000002</c:v>
                </c:pt>
                <c:pt idx="52">
                  <c:v>77.575000000000003</c:v>
                </c:pt>
                <c:pt idx="53">
                  <c:v>77.093000000000004</c:v>
                </c:pt>
                <c:pt idx="54">
                  <c:v>74.164999999999992</c:v>
                </c:pt>
                <c:pt idx="55">
                  <c:v>73.185999999999979</c:v>
                </c:pt>
                <c:pt idx="56">
                  <c:v>73.185999999999979</c:v>
                </c:pt>
                <c:pt idx="57">
                  <c:v>73.185999999999979</c:v>
                </c:pt>
                <c:pt idx="58">
                  <c:v>72.644000000000005</c:v>
                </c:pt>
                <c:pt idx="59">
                  <c:v>72.644000000000005</c:v>
                </c:pt>
                <c:pt idx="60">
                  <c:v>72.644000000000005</c:v>
                </c:pt>
                <c:pt idx="61">
                  <c:v>72.644000000000005</c:v>
                </c:pt>
                <c:pt idx="62">
                  <c:v>72.644000000000005</c:v>
                </c:pt>
                <c:pt idx="63">
                  <c:v>72.644000000000005</c:v>
                </c:pt>
                <c:pt idx="64">
                  <c:v>71.819000000000003</c:v>
                </c:pt>
                <c:pt idx="65">
                  <c:v>69.313000000000002</c:v>
                </c:pt>
                <c:pt idx="66">
                  <c:v>68.477999999999994</c:v>
                </c:pt>
                <c:pt idx="67">
                  <c:v>68.477999999999994</c:v>
                </c:pt>
                <c:pt idx="68">
                  <c:v>68.477999999999994</c:v>
                </c:pt>
                <c:pt idx="69">
                  <c:v>68.477999999999994</c:v>
                </c:pt>
                <c:pt idx="70">
                  <c:v>68.477999999999994</c:v>
                </c:pt>
                <c:pt idx="71">
                  <c:v>68.477999999999994</c:v>
                </c:pt>
                <c:pt idx="72">
                  <c:v>68.477999999999994</c:v>
                </c:pt>
                <c:pt idx="73">
                  <c:v>68.477999999999994</c:v>
                </c:pt>
                <c:pt idx="74">
                  <c:v>68.477999999999994</c:v>
                </c:pt>
                <c:pt idx="75">
                  <c:v>67.021000000000001</c:v>
                </c:pt>
                <c:pt idx="76">
                  <c:v>65.563999999999993</c:v>
                </c:pt>
                <c:pt idx="77">
                  <c:v>65.563999999999993</c:v>
                </c:pt>
                <c:pt idx="78">
                  <c:v>65.563999999999993</c:v>
                </c:pt>
                <c:pt idx="79">
                  <c:v>65.563999999999993</c:v>
                </c:pt>
                <c:pt idx="80">
                  <c:v>65.563999999999993</c:v>
                </c:pt>
                <c:pt idx="81">
                  <c:v>65.563999999999993</c:v>
                </c:pt>
                <c:pt idx="82">
                  <c:v>65.563999999999993</c:v>
                </c:pt>
                <c:pt idx="83">
                  <c:v>65.563999999999993</c:v>
                </c:pt>
                <c:pt idx="84">
                  <c:v>65.563999999999993</c:v>
                </c:pt>
                <c:pt idx="85">
                  <c:v>65.563999999999993</c:v>
                </c:pt>
                <c:pt idx="86">
                  <c:v>65.563999999999993</c:v>
                </c:pt>
                <c:pt idx="87">
                  <c:v>65.563999999999993</c:v>
                </c:pt>
                <c:pt idx="88">
                  <c:v>65.563999999999993</c:v>
                </c:pt>
                <c:pt idx="89">
                  <c:v>62.942</c:v>
                </c:pt>
                <c:pt idx="90">
                  <c:v>60.319000000000003</c:v>
                </c:pt>
                <c:pt idx="91">
                  <c:v>57.697000000000003</c:v>
                </c:pt>
                <c:pt idx="92">
                  <c:v>57.697000000000003</c:v>
                </c:pt>
                <c:pt idx="93">
                  <c:v>57.697000000000003</c:v>
                </c:pt>
                <c:pt idx="94">
                  <c:v>57.697000000000003</c:v>
                </c:pt>
                <c:pt idx="95">
                  <c:v>57.697000000000003</c:v>
                </c:pt>
                <c:pt idx="96">
                  <c:v>57.697000000000003</c:v>
                </c:pt>
              </c:numCache>
            </c:numRef>
          </c:yVal>
        </c:ser>
        <c:axId val="198719360"/>
        <c:axId val="198729728"/>
      </c:scatterChart>
      <c:valAx>
        <c:axId val="198719360"/>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98729728"/>
        <c:crosses val="autoZero"/>
        <c:crossBetween val="midCat"/>
        <c:majorUnit val="1"/>
      </c:valAx>
      <c:valAx>
        <c:axId val="19872972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a:t>
                </a:r>
                <a:r>
                  <a:rPr lang="en-US" sz="1700" b="1" i="0" u="none" strike="noStrike" baseline="0" dirty="0" smtClean="0"/>
                  <a:t>Severe Renal Dysfunction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9871936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13925510417392575"/>
          <c:y val="0.67588411064001963"/>
          <c:w val="0.80693958609156169"/>
          <c:h val="0.13696951342620689"/>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581"/>
          <c:h val="0.83794682922699193"/>
        </c:manualLayout>
      </c:layout>
      <c:scatterChart>
        <c:scatterStyle val="lineMarker"/>
        <c:ser>
          <c:idx val="0"/>
          <c:order val="0"/>
          <c:tx>
            <c:strRef>
              <c:f>Sheet1!$B$1</c:f>
              <c:strCache>
                <c:ptCount val="1"/>
                <c:pt idx="0">
                  <c:v>Freedom from Severe Renal Dysfunction (N=15,378)</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100</c:v>
                </c:pt>
                <c:pt idx="2">
                  <c:v>99.992999999999995</c:v>
                </c:pt>
                <c:pt idx="3">
                  <c:v>99.967000000000027</c:v>
                </c:pt>
                <c:pt idx="4">
                  <c:v>99.941000000000685</c:v>
                </c:pt>
                <c:pt idx="5">
                  <c:v>99.792000000000002</c:v>
                </c:pt>
                <c:pt idx="6">
                  <c:v>98.021000000000001</c:v>
                </c:pt>
                <c:pt idx="7">
                  <c:v>95.031999999999996</c:v>
                </c:pt>
                <c:pt idx="8">
                  <c:v>94.562000000000012</c:v>
                </c:pt>
                <c:pt idx="9">
                  <c:v>94.445000000000007</c:v>
                </c:pt>
                <c:pt idx="10">
                  <c:v>94.445000000000007</c:v>
                </c:pt>
                <c:pt idx="11">
                  <c:v>94.445000000000007</c:v>
                </c:pt>
                <c:pt idx="12">
                  <c:v>94.445000000000007</c:v>
                </c:pt>
                <c:pt idx="13">
                  <c:v>94.437000000000026</c:v>
                </c:pt>
                <c:pt idx="14">
                  <c:v>94.421999999999997</c:v>
                </c:pt>
                <c:pt idx="15">
                  <c:v>94.321999999999989</c:v>
                </c:pt>
                <c:pt idx="16">
                  <c:v>94.058999999999983</c:v>
                </c:pt>
                <c:pt idx="17">
                  <c:v>93.576999999999998</c:v>
                </c:pt>
                <c:pt idx="18">
                  <c:v>92.096000000000004</c:v>
                </c:pt>
                <c:pt idx="19">
                  <c:v>90.57</c:v>
                </c:pt>
                <c:pt idx="20">
                  <c:v>89.991000000000227</c:v>
                </c:pt>
                <c:pt idx="21">
                  <c:v>89.774000000000001</c:v>
                </c:pt>
                <c:pt idx="22">
                  <c:v>89.742000000000004</c:v>
                </c:pt>
                <c:pt idx="23">
                  <c:v>89.717000000000027</c:v>
                </c:pt>
                <c:pt idx="24">
                  <c:v>89.717000000000027</c:v>
                </c:pt>
                <c:pt idx="25">
                  <c:v>89.697999999999993</c:v>
                </c:pt>
                <c:pt idx="26">
                  <c:v>89.677999999999983</c:v>
                </c:pt>
                <c:pt idx="27">
                  <c:v>89.598000000000013</c:v>
                </c:pt>
                <c:pt idx="28">
                  <c:v>89.218000000000004</c:v>
                </c:pt>
                <c:pt idx="29">
                  <c:v>88.673999999999978</c:v>
                </c:pt>
                <c:pt idx="30">
                  <c:v>87.180999999999983</c:v>
                </c:pt>
                <c:pt idx="31">
                  <c:v>85.688999999999979</c:v>
                </c:pt>
                <c:pt idx="32">
                  <c:v>85.34</c:v>
                </c:pt>
                <c:pt idx="33">
                  <c:v>85.151999999999987</c:v>
                </c:pt>
                <c:pt idx="34">
                  <c:v>85.11</c:v>
                </c:pt>
                <c:pt idx="35">
                  <c:v>85.11</c:v>
                </c:pt>
                <c:pt idx="36">
                  <c:v>85.11</c:v>
                </c:pt>
                <c:pt idx="37">
                  <c:v>85.084000000000003</c:v>
                </c:pt>
                <c:pt idx="38">
                  <c:v>85.070999999999998</c:v>
                </c:pt>
                <c:pt idx="39">
                  <c:v>84.98</c:v>
                </c:pt>
                <c:pt idx="40">
                  <c:v>84.677999999999983</c:v>
                </c:pt>
                <c:pt idx="41">
                  <c:v>84.082999999999998</c:v>
                </c:pt>
                <c:pt idx="42">
                  <c:v>82.998000000000005</c:v>
                </c:pt>
                <c:pt idx="43">
                  <c:v>81.853999999999999</c:v>
                </c:pt>
                <c:pt idx="44">
                  <c:v>81.450999999999993</c:v>
                </c:pt>
                <c:pt idx="45">
                  <c:v>81.260000000000005</c:v>
                </c:pt>
                <c:pt idx="46">
                  <c:v>81.206000000000003</c:v>
                </c:pt>
                <c:pt idx="47">
                  <c:v>81.206000000000003</c:v>
                </c:pt>
                <c:pt idx="48">
                  <c:v>81.206000000000003</c:v>
                </c:pt>
                <c:pt idx="49">
                  <c:v>81.206000000000003</c:v>
                </c:pt>
                <c:pt idx="50">
                  <c:v>81.206000000000003</c:v>
                </c:pt>
                <c:pt idx="51">
                  <c:v>81.120999999999981</c:v>
                </c:pt>
                <c:pt idx="52">
                  <c:v>80.762</c:v>
                </c:pt>
                <c:pt idx="53">
                  <c:v>80.009</c:v>
                </c:pt>
                <c:pt idx="54">
                  <c:v>78.757000000000005</c:v>
                </c:pt>
                <c:pt idx="55">
                  <c:v>77.843000000000004</c:v>
                </c:pt>
                <c:pt idx="56">
                  <c:v>77.546000000000006</c:v>
                </c:pt>
                <c:pt idx="57">
                  <c:v>77.440000000000026</c:v>
                </c:pt>
                <c:pt idx="58">
                  <c:v>77.367999999999995</c:v>
                </c:pt>
                <c:pt idx="59">
                  <c:v>77.367999999999995</c:v>
                </c:pt>
                <c:pt idx="60">
                  <c:v>77.367999999999995</c:v>
                </c:pt>
                <c:pt idx="61">
                  <c:v>77.346999999999994</c:v>
                </c:pt>
                <c:pt idx="62">
                  <c:v>77.281000000000006</c:v>
                </c:pt>
                <c:pt idx="63">
                  <c:v>77.214000000000027</c:v>
                </c:pt>
                <c:pt idx="64">
                  <c:v>76.789000000000001</c:v>
                </c:pt>
                <c:pt idx="65">
                  <c:v>76.25</c:v>
                </c:pt>
                <c:pt idx="66">
                  <c:v>75.078999999999979</c:v>
                </c:pt>
                <c:pt idx="67">
                  <c:v>74.239999999999995</c:v>
                </c:pt>
                <c:pt idx="68">
                  <c:v>73.986999999999995</c:v>
                </c:pt>
                <c:pt idx="69">
                  <c:v>73.917000000000527</c:v>
                </c:pt>
                <c:pt idx="70">
                  <c:v>73.917000000000527</c:v>
                </c:pt>
                <c:pt idx="71">
                  <c:v>73.917000000000527</c:v>
                </c:pt>
                <c:pt idx="72">
                  <c:v>73.917000000000527</c:v>
                </c:pt>
                <c:pt idx="73">
                  <c:v>73.917000000000527</c:v>
                </c:pt>
                <c:pt idx="74">
                  <c:v>73.887</c:v>
                </c:pt>
                <c:pt idx="75">
                  <c:v>73.703999999999994</c:v>
                </c:pt>
                <c:pt idx="76">
                  <c:v>73.247000000000227</c:v>
                </c:pt>
                <c:pt idx="77">
                  <c:v>72.695999999999998</c:v>
                </c:pt>
                <c:pt idx="78">
                  <c:v>71.343000000000004</c:v>
                </c:pt>
                <c:pt idx="79">
                  <c:v>70.540000000000006</c:v>
                </c:pt>
                <c:pt idx="80">
                  <c:v>70.289000000000001</c:v>
                </c:pt>
                <c:pt idx="81">
                  <c:v>70.161000000000001</c:v>
                </c:pt>
                <c:pt idx="82">
                  <c:v>70.161000000000001</c:v>
                </c:pt>
                <c:pt idx="83">
                  <c:v>70.161000000000001</c:v>
                </c:pt>
                <c:pt idx="84">
                  <c:v>70.161000000000001</c:v>
                </c:pt>
                <c:pt idx="85">
                  <c:v>70.161000000000001</c:v>
                </c:pt>
                <c:pt idx="86">
                  <c:v>70.119</c:v>
                </c:pt>
                <c:pt idx="87">
                  <c:v>69.991000000000227</c:v>
                </c:pt>
                <c:pt idx="88">
                  <c:v>69.606999999999999</c:v>
                </c:pt>
                <c:pt idx="89">
                  <c:v>69.092000000000013</c:v>
                </c:pt>
                <c:pt idx="90">
                  <c:v>68.233000000000004</c:v>
                </c:pt>
                <c:pt idx="91">
                  <c:v>67.498999999999995</c:v>
                </c:pt>
                <c:pt idx="92">
                  <c:v>67.192999999999998</c:v>
                </c:pt>
                <c:pt idx="93">
                  <c:v>67.147999999999996</c:v>
                </c:pt>
                <c:pt idx="94">
                  <c:v>67.10199999999999</c:v>
                </c:pt>
                <c:pt idx="95">
                  <c:v>67.10199999999999</c:v>
                </c:pt>
                <c:pt idx="96">
                  <c:v>67.10199999999999</c:v>
                </c:pt>
                <c:pt idx="97">
                  <c:v>67.045000000000002</c:v>
                </c:pt>
                <c:pt idx="98">
                  <c:v>67.045000000000002</c:v>
                </c:pt>
                <c:pt idx="99">
                  <c:v>66.684999999999988</c:v>
                </c:pt>
                <c:pt idx="100">
                  <c:v>66.263999999999996</c:v>
                </c:pt>
                <c:pt idx="101">
                  <c:v>65.599000000000004</c:v>
                </c:pt>
                <c:pt idx="102">
                  <c:v>64.81</c:v>
                </c:pt>
                <c:pt idx="103">
                  <c:v>63.895000000000003</c:v>
                </c:pt>
                <c:pt idx="104">
                  <c:v>63.771000000000001</c:v>
                </c:pt>
                <c:pt idx="105">
                  <c:v>63.708000000000013</c:v>
                </c:pt>
                <c:pt idx="106">
                  <c:v>63.642000000000003</c:v>
                </c:pt>
                <c:pt idx="107">
                  <c:v>63.642000000000003</c:v>
                </c:pt>
                <c:pt idx="108">
                  <c:v>63.566000000000003</c:v>
                </c:pt>
                <c:pt idx="109">
                  <c:v>63.566000000000003</c:v>
                </c:pt>
                <c:pt idx="110">
                  <c:v>63.480999999999995</c:v>
                </c:pt>
                <c:pt idx="111">
                  <c:v>63.309000000000005</c:v>
                </c:pt>
                <c:pt idx="112">
                  <c:v>62.963000000000001</c:v>
                </c:pt>
                <c:pt idx="113">
                  <c:v>62.181000000000004</c:v>
                </c:pt>
                <c:pt idx="114">
                  <c:v>61.310999999999993</c:v>
                </c:pt>
                <c:pt idx="115">
                  <c:v>60.697000000000003</c:v>
                </c:pt>
                <c:pt idx="116">
                  <c:v>60.519000000000005</c:v>
                </c:pt>
                <c:pt idx="117">
                  <c:v>60.519000000000005</c:v>
                </c:pt>
                <c:pt idx="118">
                  <c:v>60.519000000000005</c:v>
                </c:pt>
                <c:pt idx="119">
                  <c:v>60.519000000000005</c:v>
                </c:pt>
                <c:pt idx="120">
                  <c:v>60.519000000000005</c:v>
                </c:pt>
                <c:pt idx="121">
                  <c:v>60.519000000000005</c:v>
                </c:pt>
                <c:pt idx="122">
                  <c:v>60.519000000000005</c:v>
                </c:pt>
                <c:pt idx="123">
                  <c:v>60.267000000000003</c:v>
                </c:pt>
                <c:pt idx="124">
                  <c:v>59.887999999999998</c:v>
                </c:pt>
                <c:pt idx="125">
                  <c:v>59.509</c:v>
                </c:pt>
                <c:pt idx="126">
                  <c:v>58.75</c:v>
                </c:pt>
                <c:pt idx="127">
                  <c:v>58.239000000000011</c:v>
                </c:pt>
                <c:pt idx="128">
                  <c:v>57.843000000000004</c:v>
                </c:pt>
                <c:pt idx="129">
                  <c:v>57.843000000000004</c:v>
                </c:pt>
                <c:pt idx="130">
                  <c:v>57.843000000000004</c:v>
                </c:pt>
                <c:pt idx="131">
                  <c:v>57.843000000000004</c:v>
                </c:pt>
                <c:pt idx="132">
                  <c:v>57.843000000000004</c:v>
                </c:pt>
                <c:pt idx="133">
                  <c:v>57.843000000000004</c:v>
                </c:pt>
                <c:pt idx="134">
                  <c:v>57.843000000000004</c:v>
                </c:pt>
                <c:pt idx="135">
                  <c:v>57.653999999999996</c:v>
                </c:pt>
                <c:pt idx="136">
                  <c:v>57.465000000000003</c:v>
                </c:pt>
                <c:pt idx="137">
                  <c:v>56.704000000000001</c:v>
                </c:pt>
                <c:pt idx="138">
                  <c:v>56.322000000000003</c:v>
                </c:pt>
                <c:pt idx="139">
                  <c:v>55.939</c:v>
                </c:pt>
                <c:pt idx="140">
                  <c:v>55.939</c:v>
                </c:pt>
                <c:pt idx="141">
                  <c:v>55.939</c:v>
                </c:pt>
                <c:pt idx="142">
                  <c:v>55.939</c:v>
                </c:pt>
                <c:pt idx="143">
                  <c:v>55.939</c:v>
                </c:pt>
                <c:pt idx="144">
                  <c:v>55.939</c:v>
                </c:pt>
                <c:pt idx="145">
                  <c:v>55.939</c:v>
                </c:pt>
                <c:pt idx="146">
                  <c:v>55.939</c:v>
                </c:pt>
                <c:pt idx="147">
                  <c:v>55.662000000000013</c:v>
                </c:pt>
                <c:pt idx="148">
                  <c:v>55.383999999999993</c:v>
                </c:pt>
                <c:pt idx="149">
                  <c:v>55.106000000000002</c:v>
                </c:pt>
                <c:pt idx="150">
                  <c:v>54.827000000000005</c:v>
                </c:pt>
                <c:pt idx="151">
                  <c:v>54.271000000000001</c:v>
                </c:pt>
                <c:pt idx="152">
                  <c:v>53.99</c:v>
                </c:pt>
                <c:pt idx="153">
                  <c:v>53.99</c:v>
                </c:pt>
                <c:pt idx="154">
                  <c:v>53.99</c:v>
                </c:pt>
                <c:pt idx="155">
                  <c:v>53.99</c:v>
                </c:pt>
                <c:pt idx="156">
                  <c:v>53.99</c:v>
                </c:pt>
                <c:pt idx="157">
                  <c:v>53.99</c:v>
                </c:pt>
                <c:pt idx="158">
                  <c:v>53.99</c:v>
                </c:pt>
                <c:pt idx="159">
                  <c:v>53.152000000000001</c:v>
                </c:pt>
                <c:pt idx="160">
                  <c:v>52.314999999999998</c:v>
                </c:pt>
                <c:pt idx="161">
                  <c:v>51.897000000000006</c:v>
                </c:pt>
                <c:pt idx="162">
                  <c:v>51.478000000000002</c:v>
                </c:pt>
                <c:pt idx="163">
                  <c:v>51.056000000000004</c:v>
                </c:pt>
                <c:pt idx="164">
                  <c:v>50.620000000000012</c:v>
                </c:pt>
                <c:pt idx="165">
                  <c:v>50.620000000000012</c:v>
                </c:pt>
                <c:pt idx="166">
                  <c:v>50.620000000000012</c:v>
                </c:pt>
                <c:pt idx="167">
                  <c:v>50.620000000000012</c:v>
                </c:pt>
                <c:pt idx="168">
                  <c:v>50.620000000000012</c:v>
                </c:pt>
                <c:pt idx="169">
                  <c:v>50.620000000000012</c:v>
                </c:pt>
                <c:pt idx="170">
                  <c:v>50.620000000000012</c:v>
                </c:pt>
                <c:pt idx="171">
                  <c:v>50.620000000000012</c:v>
                </c:pt>
                <c:pt idx="172">
                  <c:v>50.620000000000012</c:v>
                </c:pt>
                <c:pt idx="173">
                  <c:v>49.907000000000004</c:v>
                </c:pt>
                <c:pt idx="174">
                  <c:v>48.480999999999995</c:v>
                </c:pt>
                <c:pt idx="175">
                  <c:v>48.480999999999995</c:v>
                </c:pt>
                <c:pt idx="176">
                  <c:v>47.735000000000063</c:v>
                </c:pt>
                <c:pt idx="177">
                  <c:v>47.735000000000063</c:v>
                </c:pt>
                <c:pt idx="178">
                  <c:v>47.735000000000063</c:v>
                </c:pt>
                <c:pt idx="179">
                  <c:v>47.735000000000063</c:v>
                </c:pt>
                <c:pt idx="180">
                  <c:v>47.735000000000063</c:v>
                </c:pt>
              </c:numCache>
            </c:numRef>
          </c:yVal>
        </c:ser>
        <c:axId val="198874240"/>
        <c:axId val="198876160"/>
      </c:scatterChart>
      <c:valAx>
        <c:axId val="198874240"/>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98876160"/>
        <c:crosses val="autoZero"/>
        <c:crossBetween val="midCat"/>
        <c:majorUnit val="1"/>
      </c:valAx>
      <c:valAx>
        <c:axId val="19887616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9887424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55665923396744021"/>
          <c:y val="6.4883371433409734E-2"/>
          <c:w val="0.3799189371240162"/>
          <c:h val="9.9374312081957725E-2"/>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userShapes r:id="rId2"/>
</c:chartSpace>
</file>

<file path=ppt/charts/chart8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6434743223469623"/>
          <c:h val="0.82821386550819165"/>
        </c:manualLayout>
      </c:layout>
      <c:scatterChart>
        <c:scatterStyle val="smoothMarker"/>
        <c:ser>
          <c:idx val="0"/>
          <c:order val="0"/>
          <c:tx>
            <c:strRef>
              <c:f>Sheet1!$B$1</c:f>
              <c:strCache>
                <c:ptCount val="1"/>
                <c:pt idx="0">
                  <c:v>TAC+MMF/MPA (N = 5,745)</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1.0832999999999922</c:v>
                </c:pt>
                <c:pt idx="14">
                  <c:v>1.1667000000000001</c:v>
                </c:pt>
                <c:pt idx="15">
                  <c:v>1.25</c:v>
                </c:pt>
                <c:pt idx="16">
                  <c:v>1.3332999999999922</c:v>
                </c:pt>
                <c:pt idx="17">
                  <c:v>1.4166999999999903</c:v>
                </c:pt>
                <c:pt idx="18">
                  <c:v>1.5</c:v>
                </c:pt>
                <c:pt idx="19">
                  <c:v>1.5832999999999922</c:v>
                </c:pt>
                <c:pt idx="20">
                  <c:v>1.6667000000000001</c:v>
                </c:pt>
                <c:pt idx="21">
                  <c:v>1.75</c:v>
                </c:pt>
                <c:pt idx="22">
                  <c:v>1.8332999999999922</c:v>
                </c:pt>
                <c:pt idx="23">
                  <c:v>1.9167000000000001</c:v>
                </c:pt>
                <c:pt idx="24">
                  <c:v>2</c:v>
                </c:pt>
                <c:pt idx="25">
                  <c:v>2.0832999999999999</c:v>
                </c:pt>
                <c:pt idx="26">
                  <c:v>2.1667000000000001</c:v>
                </c:pt>
                <c:pt idx="27">
                  <c:v>2.25</c:v>
                </c:pt>
                <c:pt idx="28">
                  <c:v>2.3332999999999977</c:v>
                </c:pt>
                <c:pt idx="29">
                  <c:v>2.4166999999999779</c:v>
                </c:pt>
                <c:pt idx="30">
                  <c:v>2.5</c:v>
                </c:pt>
                <c:pt idx="31">
                  <c:v>2.5832999999999999</c:v>
                </c:pt>
                <c:pt idx="32">
                  <c:v>2.6667000000000001</c:v>
                </c:pt>
                <c:pt idx="33">
                  <c:v>2.75</c:v>
                </c:pt>
                <c:pt idx="34">
                  <c:v>2.8332999999999977</c:v>
                </c:pt>
                <c:pt idx="35">
                  <c:v>2.9166999999999779</c:v>
                </c:pt>
                <c:pt idx="36">
                  <c:v>3</c:v>
                </c:pt>
                <c:pt idx="37">
                  <c:v>3.0832999999999999</c:v>
                </c:pt>
                <c:pt idx="38">
                  <c:v>3.1667000000000001</c:v>
                </c:pt>
                <c:pt idx="39">
                  <c:v>3.25</c:v>
                </c:pt>
                <c:pt idx="40">
                  <c:v>3.3332999999999977</c:v>
                </c:pt>
                <c:pt idx="41">
                  <c:v>3.4166999999999779</c:v>
                </c:pt>
                <c:pt idx="42">
                  <c:v>3.5</c:v>
                </c:pt>
                <c:pt idx="43">
                  <c:v>3.5832999999999999</c:v>
                </c:pt>
                <c:pt idx="44">
                  <c:v>3.6667000000000001</c:v>
                </c:pt>
                <c:pt idx="45">
                  <c:v>3.75</c:v>
                </c:pt>
                <c:pt idx="46">
                  <c:v>3.8332999999999977</c:v>
                </c:pt>
                <c:pt idx="47">
                  <c:v>3.9166999999999779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99.807999999999993</c:v>
                </c:pt>
                <c:pt idx="3">
                  <c:v>99.337999999999994</c:v>
                </c:pt>
                <c:pt idx="4">
                  <c:v>98.989000000000004</c:v>
                </c:pt>
                <c:pt idx="5">
                  <c:v>98.444000000000571</c:v>
                </c:pt>
                <c:pt idx="6">
                  <c:v>96.549000000000007</c:v>
                </c:pt>
                <c:pt idx="7">
                  <c:v>94.753</c:v>
                </c:pt>
                <c:pt idx="8">
                  <c:v>94.60899999999998</c:v>
                </c:pt>
                <c:pt idx="9">
                  <c:v>94.537000000000006</c:v>
                </c:pt>
                <c:pt idx="10">
                  <c:v>94.537000000000006</c:v>
                </c:pt>
                <c:pt idx="11">
                  <c:v>94.537000000000006</c:v>
                </c:pt>
                <c:pt idx="12">
                  <c:v>94.537000000000006</c:v>
                </c:pt>
                <c:pt idx="13">
                  <c:v>94.513999999999996</c:v>
                </c:pt>
                <c:pt idx="14">
                  <c:v>94.467000000000027</c:v>
                </c:pt>
                <c:pt idx="15">
                  <c:v>94.3</c:v>
                </c:pt>
                <c:pt idx="16">
                  <c:v>94.082999999999998</c:v>
                </c:pt>
                <c:pt idx="17">
                  <c:v>93.745999999999995</c:v>
                </c:pt>
                <c:pt idx="18">
                  <c:v>92.59</c:v>
                </c:pt>
                <c:pt idx="19">
                  <c:v>91.498999999999995</c:v>
                </c:pt>
                <c:pt idx="20">
                  <c:v>91.203999999999994</c:v>
                </c:pt>
                <c:pt idx="21">
                  <c:v>91.028999999999982</c:v>
                </c:pt>
                <c:pt idx="22">
                  <c:v>91.004000000000005</c:v>
                </c:pt>
                <c:pt idx="23">
                  <c:v>91.004000000000005</c:v>
                </c:pt>
                <c:pt idx="24">
                  <c:v>91.004000000000005</c:v>
                </c:pt>
                <c:pt idx="25">
                  <c:v>90.940000000000026</c:v>
                </c:pt>
                <c:pt idx="26">
                  <c:v>90.940000000000026</c:v>
                </c:pt>
                <c:pt idx="27">
                  <c:v>90.807999999999993</c:v>
                </c:pt>
                <c:pt idx="28">
                  <c:v>90.174999999999983</c:v>
                </c:pt>
                <c:pt idx="29">
                  <c:v>89.807000000000002</c:v>
                </c:pt>
                <c:pt idx="30">
                  <c:v>88.8</c:v>
                </c:pt>
                <c:pt idx="31">
                  <c:v>87.617000000000004</c:v>
                </c:pt>
                <c:pt idx="32">
                  <c:v>87.343000000000004</c:v>
                </c:pt>
                <c:pt idx="33">
                  <c:v>87.274000000000001</c:v>
                </c:pt>
                <c:pt idx="34">
                  <c:v>87.274000000000001</c:v>
                </c:pt>
                <c:pt idx="35">
                  <c:v>87.274000000000001</c:v>
                </c:pt>
                <c:pt idx="36">
                  <c:v>87.274000000000001</c:v>
                </c:pt>
                <c:pt idx="37">
                  <c:v>87.227000000000004</c:v>
                </c:pt>
                <c:pt idx="38">
                  <c:v>87.227000000000004</c:v>
                </c:pt>
                <c:pt idx="39">
                  <c:v>87.177999999999983</c:v>
                </c:pt>
                <c:pt idx="40">
                  <c:v>86.882999999999981</c:v>
                </c:pt>
                <c:pt idx="41">
                  <c:v>86.537000000000006</c:v>
                </c:pt>
                <c:pt idx="42">
                  <c:v>85.695999999999998</c:v>
                </c:pt>
                <c:pt idx="43">
                  <c:v>84.7</c:v>
                </c:pt>
                <c:pt idx="44">
                  <c:v>84.546999999999997</c:v>
                </c:pt>
                <c:pt idx="45">
                  <c:v>84.546999999999997</c:v>
                </c:pt>
                <c:pt idx="46">
                  <c:v>84.495000000000005</c:v>
                </c:pt>
                <c:pt idx="47">
                  <c:v>84.495000000000005</c:v>
                </c:pt>
                <c:pt idx="48">
                  <c:v>84.495000000000005</c:v>
                </c:pt>
                <c:pt idx="49">
                  <c:v>84.495000000000005</c:v>
                </c:pt>
                <c:pt idx="50">
                  <c:v>84.495000000000005</c:v>
                </c:pt>
                <c:pt idx="51">
                  <c:v>84.421999999999997</c:v>
                </c:pt>
                <c:pt idx="52">
                  <c:v>83.983999999999995</c:v>
                </c:pt>
                <c:pt idx="53">
                  <c:v>83.617999999999995</c:v>
                </c:pt>
                <c:pt idx="54">
                  <c:v>82.152999999999949</c:v>
                </c:pt>
                <c:pt idx="55">
                  <c:v>80.900999999999996</c:v>
                </c:pt>
                <c:pt idx="56">
                  <c:v>80.900999999999996</c:v>
                </c:pt>
                <c:pt idx="57">
                  <c:v>80.824999999999989</c:v>
                </c:pt>
                <c:pt idx="58">
                  <c:v>80.824999999999989</c:v>
                </c:pt>
                <c:pt idx="59">
                  <c:v>80.824999999999989</c:v>
                </c:pt>
                <c:pt idx="60">
                  <c:v>80.824999999999989</c:v>
                </c:pt>
                <c:pt idx="61">
                  <c:v>80.824999999999989</c:v>
                </c:pt>
                <c:pt idx="62">
                  <c:v>80.717000000000027</c:v>
                </c:pt>
                <c:pt idx="63">
                  <c:v>80.717000000000027</c:v>
                </c:pt>
                <c:pt idx="64">
                  <c:v>80.382999999999981</c:v>
                </c:pt>
                <c:pt idx="65">
                  <c:v>79.825999999999979</c:v>
                </c:pt>
                <c:pt idx="66">
                  <c:v>78.933999999999997</c:v>
                </c:pt>
                <c:pt idx="67">
                  <c:v>78.485000000000014</c:v>
                </c:pt>
                <c:pt idx="68">
                  <c:v>78.36999999999999</c:v>
                </c:pt>
                <c:pt idx="69">
                  <c:v>78.253</c:v>
                </c:pt>
                <c:pt idx="70">
                  <c:v>78.253</c:v>
                </c:pt>
                <c:pt idx="71">
                  <c:v>78.253</c:v>
                </c:pt>
                <c:pt idx="72">
                  <c:v>78.253</c:v>
                </c:pt>
                <c:pt idx="73">
                  <c:v>78.253</c:v>
                </c:pt>
                <c:pt idx="74">
                  <c:v>78.253</c:v>
                </c:pt>
                <c:pt idx="75">
                  <c:v>78.058999999999983</c:v>
                </c:pt>
                <c:pt idx="76">
                  <c:v>77.471999999999994</c:v>
                </c:pt>
                <c:pt idx="77">
                  <c:v>77.274999999999991</c:v>
                </c:pt>
                <c:pt idx="78">
                  <c:v>75.894999999999996</c:v>
                </c:pt>
                <c:pt idx="79">
                  <c:v>74.705000000000013</c:v>
                </c:pt>
                <c:pt idx="80">
                  <c:v>74.3</c:v>
                </c:pt>
                <c:pt idx="81">
                  <c:v>74.087999999999994</c:v>
                </c:pt>
                <c:pt idx="82">
                  <c:v>74.087999999999994</c:v>
                </c:pt>
                <c:pt idx="83">
                  <c:v>74.087999999999994</c:v>
                </c:pt>
                <c:pt idx="84">
                  <c:v>74.087999999999994</c:v>
                </c:pt>
                <c:pt idx="85">
                  <c:v>74.087999999999994</c:v>
                </c:pt>
                <c:pt idx="86">
                  <c:v>74.087999999999994</c:v>
                </c:pt>
                <c:pt idx="87">
                  <c:v>74.087999999999994</c:v>
                </c:pt>
                <c:pt idx="88">
                  <c:v>73.405000000000001</c:v>
                </c:pt>
                <c:pt idx="89">
                  <c:v>72.721999999999994</c:v>
                </c:pt>
                <c:pt idx="90">
                  <c:v>72.036000000000001</c:v>
                </c:pt>
                <c:pt idx="91">
                  <c:v>71.334999999999994</c:v>
                </c:pt>
                <c:pt idx="92">
                  <c:v>71.334999999999994</c:v>
                </c:pt>
                <c:pt idx="93">
                  <c:v>71.334999999999994</c:v>
                </c:pt>
                <c:pt idx="94">
                  <c:v>71.334999999999994</c:v>
                </c:pt>
                <c:pt idx="95">
                  <c:v>71.334999999999994</c:v>
                </c:pt>
                <c:pt idx="96">
                  <c:v>71.334999999999994</c:v>
                </c:pt>
                <c:pt idx="97">
                  <c:v>71.334999999999994</c:v>
                </c:pt>
                <c:pt idx="98">
                  <c:v>71.334999999999994</c:v>
                </c:pt>
                <c:pt idx="99">
                  <c:v>70.606999999999999</c:v>
                </c:pt>
                <c:pt idx="100">
                  <c:v>70.606999999999999</c:v>
                </c:pt>
                <c:pt idx="101">
                  <c:v>70.606999999999999</c:v>
                </c:pt>
                <c:pt idx="102">
                  <c:v>69.878999999999948</c:v>
                </c:pt>
                <c:pt idx="103">
                  <c:v>69.143000000000001</c:v>
                </c:pt>
                <c:pt idx="104">
                  <c:v>69.143000000000001</c:v>
                </c:pt>
                <c:pt idx="105">
                  <c:v>69.143000000000001</c:v>
                </c:pt>
                <c:pt idx="106">
                  <c:v>69.143000000000001</c:v>
                </c:pt>
                <c:pt idx="107">
                  <c:v>69.143000000000001</c:v>
                </c:pt>
                <c:pt idx="108">
                  <c:v>69.143000000000001</c:v>
                </c:pt>
                <c:pt idx="109">
                  <c:v>69.143000000000001</c:v>
                </c:pt>
                <c:pt idx="110">
                  <c:v>69.143000000000001</c:v>
                </c:pt>
                <c:pt idx="111">
                  <c:v>69.143000000000001</c:v>
                </c:pt>
                <c:pt idx="112">
                  <c:v>69.143000000000001</c:v>
                </c:pt>
                <c:pt idx="113">
                  <c:v>67.534999999999997</c:v>
                </c:pt>
                <c:pt idx="114">
                  <c:v>64.319000000000003</c:v>
                </c:pt>
                <c:pt idx="115">
                  <c:v>62.711000000000006</c:v>
                </c:pt>
                <c:pt idx="116">
                  <c:v>62.711000000000006</c:v>
                </c:pt>
                <c:pt idx="117">
                  <c:v>62.711000000000006</c:v>
                </c:pt>
                <c:pt idx="118">
                  <c:v>62.711000000000006</c:v>
                </c:pt>
                <c:pt idx="119">
                  <c:v>62.711000000000006</c:v>
                </c:pt>
                <c:pt idx="120">
                  <c:v>62.711000000000006</c:v>
                </c:pt>
              </c:numCache>
            </c:numRef>
          </c:yVal>
        </c:ser>
        <c:ser>
          <c:idx val="1"/>
          <c:order val="1"/>
          <c:tx>
            <c:strRef>
              <c:f>Sheet1!$C$1</c:f>
              <c:strCache>
                <c:ptCount val="1"/>
                <c:pt idx="0">
                  <c:v>TAC+AZA (N = 3,035)</c:v>
                </c:pt>
              </c:strCache>
            </c:strRef>
          </c:tx>
          <c:spPr>
            <a:ln w="4127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1.0832999999999922</c:v>
                </c:pt>
                <c:pt idx="14">
                  <c:v>1.1667000000000001</c:v>
                </c:pt>
                <c:pt idx="15">
                  <c:v>1.25</c:v>
                </c:pt>
                <c:pt idx="16">
                  <c:v>1.3332999999999922</c:v>
                </c:pt>
                <c:pt idx="17">
                  <c:v>1.4166999999999903</c:v>
                </c:pt>
                <c:pt idx="18">
                  <c:v>1.5</c:v>
                </c:pt>
                <c:pt idx="19">
                  <c:v>1.5832999999999922</c:v>
                </c:pt>
                <c:pt idx="20">
                  <c:v>1.6667000000000001</c:v>
                </c:pt>
                <c:pt idx="21">
                  <c:v>1.75</c:v>
                </c:pt>
                <c:pt idx="22">
                  <c:v>1.8332999999999922</c:v>
                </c:pt>
                <c:pt idx="23">
                  <c:v>1.9167000000000001</c:v>
                </c:pt>
                <c:pt idx="24">
                  <c:v>2</c:v>
                </c:pt>
                <c:pt idx="25">
                  <c:v>2.0832999999999999</c:v>
                </c:pt>
                <c:pt idx="26">
                  <c:v>2.1667000000000001</c:v>
                </c:pt>
                <c:pt idx="27">
                  <c:v>2.25</c:v>
                </c:pt>
                <c:pt idx="28">
                  <c:v>2.3332999999999977</c:v>
                </c:pt>
                <c:pt idx="29">
                  <c:v>2.4166999999999779</c:v>
                </c:pt>
                <c:pt idx="30">
                  <c:v>2.5</c:v>
                </c:pt>
                <c:pt idx="31">
                  <c:v>2.5832999999999999</c:v>
                </c:pt>
                <c:pt idx="32">
                  <c:v>2.6667000000000001</c:v>
                </c:pt>
                <c:pt idx="33">
                  <c:v>2.75</c:v>
                </c:pt>
                <c:pt idx="34">
                  <c:v>2.8332999999999977</c:v>
                </c:pt>
                <c:pt idx="35">
                  <c:v>2.9166999999999779</c:v>
                </c:pt>
                <c:pt idx="36">
                  <c:v>3</c:v>
                </c:pt>
                <c:pt idx="37">
                  <c:v>3.0832999999999999</c:v>
                </c:pt>
                <c:pt idx="38">
                  <c:v>3.1667000000000001</c:v>
                </c:pt>
                <c:pt idx="39">
                  <c:v>3.25</c:v>
                </c:pt>
                <c:pt idx="40">
                  <c:v>3.3332999999999977</c:v>
                </c:pt>
                <c:pt idx="41">
                  <c:v>3.4166999999999779</c:v>
                </c:pt>
                <c:pt idx="42">
                  <c:v>3.5</c:v>
                </c:pt>
                <c:pt idx="43">
                  <c:v>3.5832999999999999</c:v>
                </c:pt>
                <c:pt idx="44">
                  <c:v>3.6667000000000001</c:v>
                </c:pt>
                <c:pt idx="45">
                  <c:v>3.75</c:v>
                </c:pt>
                <c:pt idx="46">
                  <c:v>3.8332999999999977</c:v>
                </c:pt>
                <c:pt idx="47">
                  <c:v>3.9166999999999779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99.736000000000004</c:v>
                </c:pt>
                <c:pt idx="3">
                  <c:v>99.472999999999999</c:v>
                </c:pt>
                <c:pt idx="4">
                  <c:v>99.10899999999998</c:v>
                </c:pt>
                <c:pt idx="5">
                  <c:v>98.644999999999996</c:v>
                </c:pt>
                <c:pt idx="6">
                  <c:v>96.943000000000026</c:v>
                </c:pt>
                <c:pt idx="7">
                  <c:v>94.7</c:v>
                </c:pt>
                <c:pt idx="8">
                  <c:v>94.43</c:v>
                </c:pt>
                <c:pt idx="9">
                  <c:v>94.396000000000001</c:v>
                </c:pt>
                <c:pt idx="10">
                  <c:v>94.396000000000001</c:v>
                </c:pt>
                <c:pt idx="11">
                  <c:v>94.396000000000001</c:v>
                </c:pt>
                <c:pt idx="12">
                  <c:v>94.396000000000001</c:v>
                </c:pt>
                <c:pt idx="13">
                  <c:v>94.396000000000001</c:v>
                </c:pt>
                <c:pt idx="14">
                  <c:v>94.396000000000001</c:v>
                </c:pt>
                <c:pt idx="15">
                  <c:v>94.396000000000001</c:v>
                </c:pt>
                <c:pt idx="16">
                  <c:v>94.058999999999983</c:v>
                </c:pt>
                <c:pt idx="17">
                  <c:v>93.468000000000004</c:v>
                </c:pt>
                <c:pt idx="18">
                  <c:v>92.242999999999995</c:v>
                </c:pt>
                <c:pt idx="19">
                  <c:v>91.013999999999996</c:v>
                </c:pt>
                <c:pt idx="20">
                  <c:v>90.670999999999978</c:v>
                </c:pt>
                <c:pt idx="21">
                  <c:v>90.627999999999986</c:v>
                </c:pt>
                <c:pt idx="22">
                  <c:v>90.584000000000003</c:v>
                </c:pt>
                <c:pt idx="23">
                  <c:v>90.54</c:v>
                </c:pt>
                <c:pt idx="24">
                  <c:v>90.54</c:v>
                </c:pt>
                <c:pt idx="25">
                  <c:v>90.54</c:v>
                </c:pt>
                <c:pt idx="26">
                  <c:v>90.54</c:v>
                </c:pt>
                <c:pt idx="27">
                  <c:v>90.430999999999997</c:v>
                </c:pt>
                <c:pt idx="28">
                  <c:v>90.156999999999982</c:v>
                </c:pt>
                <c:pt idx="29">
                  <c:v>89.552999999999983</c:v>
                </c:pt>
                <c:pt idx="30">
                  <c:v>88.29</c:v>
                </c:pt>
                <c:pt idx="31">
                  <c:v>87.188999999999979</c:v>
                </c:pt>
                <c:pt idx="32">
                  <c:v>87.076999999999998</c:v>
                </c:pt>
                <c:pt idx="33">
                  <c:v>87.02</c:v>
                </c:pt>
                <c:pt idx="34">
                  <c:v>87.02</c:v>
                </c:pt>
                <c:pt idx="35">
                  <c:v>87.02</c:v>
                </c:pt>
                <c:pt idx="36">
                  <c:v>87.02</c:v>
                </c:pt>
                <c:pt idx="37">
                  <c:v>87.02</c:v>
                </c:pt>
                <c:pt idx="38">
                  <c:v>87.02</c:v>
                </c:pt>
                <c:pt idx="39">
                  <c:v>87.02</c:v>
                </c:pt>
                <c:pt idx="40">
                  <c:v>86.807000000000002</c:v>
                </c:pt>
                <c:pt idx="41">
                  <c:v>86.165999999999983</c:v>
                </c:pt>
                <c:pt idx="42">
                  <c:v>84.956000000000003</c:v>
                </c:pt>
                <c:pt idx="43">
                  <c:v>84.455000000000013</c:v>
                </c:pt>
                <c:pt idx="44">
                  <c:v>84.31</c:v>
                </c:pt>
                <c:pt idx="45">
                  <c:v>84.31</c:v>
                </c:pt>
                <c:pt idx="46">
                  <c:v>84.236000000000004</c:v>
                </c:pt>
                <c:pt idx="47">
                  <c:v>84.236000000000004</c:v>
                </c:pt>
                <c:pt idx="48">
                  <c:v>84.236000000000004</c:v>
                </c:pt>
                <c:pt idx="49">
                  <c:v>84.236000000000004</c:v>
                </c:pt>
                <c:pt idx="50">
                  <c:v>84.236000000000004</c:v>
                </c:pt>
                <c:pt idx="51">
                  <c:v>84.236000000000004</c:v>
                </c:pt>
                <c:pt idx="52">
                  <c:v>83.952000000000012</c:v>
                </c:pt>
                <c:pt idx="53">
                  <c:v>83.477000000000004</c:v>
                </c:pt>
                <c:pt idx="54">
                  <c:v>82.811000000000007</c:v>
                </c:pt>
                <c:pt idx="55">
                  <c:v>82.141999999999996</c:v>
                </c:pt>
                <c:pt idx="56">
                  <c:v>82.141999999999996</c:v>
                </c:pt>
                <c:pt idx="57">
                  <c:v>82.141999999999996</c:v>
                </c:pt>
                <c:pt idx="58">
                  <c:v>82.042000000000002</c:v>
                </c:pt>
                <c:pt idx="59">
                  <c:v>82.042000000000002</c:v>
                </c:pt>
                <c:pt idx="60">
                  <c:v>82.042000000000002</c:v>
                </c:pt>
                <c:pt idx="61">
                  <c:v>82.042000000000002</c:v>
                </c:pt>
                <c:pt idx="62">
                  <c:v>82.042000000000002</c:v>
                </c:pt>
                <c:pt idx="63">
                  <c:v>81.790000000000006</c:v>
                </c:pt>
                <c:pt idx="64">
                  <c:v>81.031999999999996</c:v>
                </c:pt>
                <c:pt idx="65">
                  <c:v>80.525999999999982</c:v>
                </c:pt>
                <c:pt idx="66">
                  <c:v>79.131</c:v>
                </c:pt>
                <c:pt idx="67">
                  <c:v>78.75</c:v>
                </c:pt>
                <c:pt idx="68">
                  <c:v>78.488</c:v>
                </c:pt>
                <c:pt idx="69">
                  <c:v>78.488</c:v>
                </c:pt>
                <c:pt idx="70">
                  <c:v>78.488</c:v>
                </c:pt>
                <c:pt idx="71">
                  <c:v>78.488</c:v>
                </c:pt>
                <c:pt idx="72">
                  <c:v>78.488</c:v>
                </c:pt>
                <c:pt idx="73">
                  <c:v>78.488</c:v>
                </c:pt>
                <c:pt idx="74">
                  <c:v>78.488</c:v>
                </c:pt>
                <c:pt idx="75">
                  <c:v>78.290999999999997</c:v>
                </c:pt>
                <c:pt idx="76">
                  <c:v>78.093000000000004</c:v>
                </c:pt>
                <c:pt idx="77">
                  <c:v>77.501000000000005</c:v>
                </c:pt>
                <c:pt idx="78">
                  <c:v>76.507000000000005</c:v>
                </c:pt>
                <c:pt idx="79">
                  <c:v>76.307999999999993</c:v>
                </c:pt>
                <c:pt idx="80">
                  <c:v>76.106999999999999</c:v>
                </c:pt>
                <c:pt idx="81">
                  <c:v>75.900000000000006</c:v>
                </c:pt>
                <c:pt idx="82">
                  <c:v>75.900000000000006</c:v>
                </c:pt>
                <c:pt idx="83">
                  <c:v>75.900000000000006</c:v>
                </c:pt>
                <c:pt idx="84">
                  <c:v>75.900000000000006</c:v>
                </c:pt>
                <c:pt idx="85">
                  <c:v>75.900000000000006</c:v>
                </c:pt>
                <c:pt idx="86">
                  <c:v>75.900000000000006</c:v>
                </c:pt>
                <c:pt idx="87">
                  <c:v>75.900000000000006</c:v>
                </c:pt>
                <c:pt idx="88">
                  <c:v>75.260999999999996</c:v>
                </c:pt>
                <c:pt idx="89">
                  <c:v>74.3</c:v>
                </c:pt>
                <c:pt idx="90">
                  <c:v>73.655999999999949</c:v>
                </c:pt>
                <c:pt idx="91">
                  <c:v>73.655999999999949</c:v>
                </c:pt>
                <c:pt idx="92">
                  <c:v>73.655999999999949</c:v>
                </c:pt>
                <c:pt idx="93">
                  <c:v>73.655999999999949</c:v>
                </c:pt>
                <c:pt idx="94">
                  <c:v>73.655999999999949</c:v>
                </c:pt>
                <c:pt idx="95">
                  <c:v>73.655999999999949</c:v>
                </c:pt>
                <c:pt idx="96">
                  <c:v>73.655999999999949</c:v>
                </c:pt>
                <c:pt idx="97">
                  <c:v>73.655999999999949</c:v>
                </c:pt>
                <c:pt idx="98">
                  <c:v>73.655999999999949</c:v>
                </c:pt>
                <c:pt idx="99">
                  <c:v>72.653999999999982</c:v>
                </c:pt>
                <c:pt idx="100">
                  <c:v>72.152999999999949</c:v>
                </c:pt>
                <c:pt idx="101">
                  <c:v>71.651999999999987</c:v>
                </c:pt>
                <c:pt idx="102">
                  <c:v>71.14</c:v>
                </c:pt>
                <c:pt idx="103">
                  <c:v>70.117000000000004</c:v>
                </c:pt>
                <c:pt idx="104">
                  <c:v>69.600999999999999</c:v>
                </c:pt>
                <c:pt idx="105">
                  <c:v>69.600999999999999</c:v>
                </c:pt>
                <c:pt idx="106">
                  <c:v>69.600999999999999</c:v>
                </c:pt>
                <c:pt idx="107">
                  <c:v>69.600999999999999</c:v>
                </c:pt>
                <c:pt idx="108">
                  <c:v>69.600999999999999</c:v>
                </c:pt>
                <c:pt idx="109">
                  <c:v>69.600999999999999</c:v>
                </c:pt>
                <c:pt idx="110">
                  <c:v>69.600999999999999</c:v>
                </c:pt>
                <c:pt idx="111">
                  <c:v>69.600999999999999</c:v>
                </c:pt>
                <c:pt idx="112">
                  <c:v>68.742000000000004</c:v>
                </c:pt>
                <c:pt idx="113">
                  <c:v>67.882999999999981</c:v>
                </c:pt>
                <c:pt idx="114">
                  <c:v>66.164000000000001</c:v>
                </c:pt>
                <c:pt idx="115">
                  <c:v>66.164000000000001</c:v>
                </c:pt>
                <c:pt idx="116">
                  <c:v>66.164000000000001</c:v>
                </c:pt>
                <c:pt idx="117">
                  <c:v>66.164000000000001</c:v>
                </c:pt>
                <c:pt idx="118">
                  <c:v>66.164000000000001</c:v>
                </c:pt>
                <c:pt idx="119">
                  <c:v>66.164000000000001</c:v>
                </c:pt>
                <c:pt idx="120">
                  <c:v>66.164000000000001</c:v>
                </c:pt>
              </c:numCache>
            </c:numRef>
          </c:yVal>
        </c:ser>
        <c:ser>
          <c:idx val="2"/>
          <c:order val="2"/>
          <c:tx>
            <c:strRef>
              <c:f>Sheet1!$D$1</c:f>
              <c:strCache>
                <c:ptCount val="1"/>
                <c:pt idx="0">
                  <c:v>CyA+MMF/MPA (N = 989)</c:v>
                </c:pt>
              </c:strCache>
            </c:strRef>
          </c:tx>
          <c:spPr>
            <a:ln w="41275">
              <a:solidFill>
                <a:srgbClr val="00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1.0832999999999922</c:v>
                </c:pt>
                <c:pt idx="14">
                  <c:v>1.1667000000000001</c:v>
                </c:pt>
                <c:pt idx="15">
                  <c:v>1.25</c:v>
                </c:pt>
                <c:pt idx="16">
                  <c:v>1.3332999999999922</c:v>
                </c:pt>
                <c:pt idx="17">
                  <c:v>1.4166999999999903</c:v>
                </c:pt>
                <c:pt idx="18">
                  <c:v>1.5</c:v>
                </c:pt>
                <c:pt idx="19">
                  <c:v>1.5832999999999922</c:v>
                </c:pt>
                <c:pt idx="20">
                  <c:v>1.6667000000000001</c:v>
                </c:pt>
                <c:pt idx="21">
                  <c:v>1.75</c:v>
                </c:pt>
                <c:pt idx="22">
                  <c:v>1.8332999999999922</c:v>
                </c:pt>
                <c:pt idx="23">
                  <c:v>1.9167000000000001</c:v>
                </c:pt>
                <c:pt idx="24">
                  <c:v>2</c:v>
                </c:pt>
                <c:pt idx="25">
                  <c:v>2.0832999999999999</c:v>
                </c:pt>
                <c:pt idx="26">
                  <c:v>2.1667000000000001</c:v>
                </c:pt>
                <c:pt idx="27">
                  <c:v>2.25</c:v>
                </c:pt>
                <c:pt idx="28">
                  <c:v>2.3332999999999977</c:v>
                </c:pt>
                <c:pt idx="29">
                  <c:v>2.4166999999999779</c:v>
                </c:pt>
                <c:pt idx="30">
                  <c:v>2.5</c:v>
                </c:pt>
                <c:pt idx="31">
                  <c:v>2.5832999999999999</c:v>
                </c:pt>
                <c:pt idx="32">
                  <c:v>2.6667000000000001</c:v>
                </c:pt>
                <c:pt idx="33">
                  <c:v>2.75</c:v>
                </c:pt>
                <c:pt idx="34">
                  <c:v>2.8332999999999977</c:v>
                </c:pt>
                <c:pt idx="35">
                  <c:v>2.9166999999999779</c:v>
                </c:pt>
                <c:pt idx="36">
                  <c:v>3</c:v>
                </c:pt>
                <c:pt idx="37">
                  <c:v>3.0832999999999999</c:v>
                </c:pt>
                <c:pt idx="38">
                  <c:v>3.1667000000000001</c:v>
                </c:pt>
                <c:pt idx="39">
                  <c:v>3.25</c:v>
                </c:pt>
                <c:pt idx="40">
                  <c:v>3.3332999999999977</c:v>
                </c:pt>
                <c:pt idx="41">
                  <c:v>3.4166999999999779</c:v>
                </c:pt>
                <c:pt idx="42">
                  <c:v>3.5</c:v>
                </c:pt>
                <c:pt idx="43">
                  <c:v>3.5832999999999999</c:v>
                </c:pt>
                <c:pt idx="44">
                  <c:v>3.6667000000000001</c:v>
                </c:pt>
                <c:pt idx="45">
                  <c:v>3.75</c:v>
                </c:pt>
                <c:pt idx="46">
                  <c:v>3.8332999999999977</c:v>
                </c:pt>
                <c:pt idx="47">
                  <c:v>3.9166999999999779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99.899000000000001</c:v>
                </c:pt>
                <c:pt idx="3">
                  <c:v>99.09</c:v>
                </c:pt>
                <c:pt idx="4">
                  <c:v>98.584000000000003</c:v>
                </c:pt>
                <c:pt idx="5">
                  <c:v>97.35</c:v>
                </c:pt>
                <c:pt idx="6">
                  <c:v>95.058999999999983</c:v>
                </c:pt>
                <c:pt idx="7">
                  <c:v>91.807000000000002</c:v>
                </c:pt>
                <c:pt idx="8">
                  <c:v>90.534999999999997</c:v>
                </c:pt>
                <c:pt idx="9">
                  <c:v>90.427999999999997</c:v>
                </c:pt>
                <c:pt idx="10">
                  <c:v>90.427999999999997</c:v>
                </c:pt>
                <c:pt idx="11">
                  <c:v>90.427999999999997</c:v>
                </c:pt>
                <c:pt idx="12">
                  <c:v>90.427999999999997</c:v>
                </c:pt>
                <c:pt idx="13">
                  <c:v>90.427999999999997</c:v>
                </c:pt>
                <c:pt idx="14">
                  <c:v>90.427999999999997</c:v>
                </c:pt>
                <c:pt idx="15">
                  <c:v>90.427999999999997</c:v>
                </c:pt>
                <c:pt idx="16">
                  <c:v>89.774000000000001</c:v>
                </c:pt>
                <c:pt idx="17">
                  <c:v>88.588999999999999</c:v>
                </c:pt>
                <c:pt idx="18">
                  <c:v>86.871999999999986</c:v>
                </c:pt>
                <c:pt idx="19">
                  <c:v>85.409000000000006</c:v>
                </c:pt>
                <c:pt idx="20">
                  <c:v>84.870999999999981</c:v>
                </c:pt>
                <c:pt idx="21">
                  <c:v>84.733999999999995</c:v>
                </c:pt>
                <c:pt idx="22">
                  <c:v>84.733999999999995</c:v>
                </c:pt>
                <c:pt idx="23">
                  <c:v>84.733999999999995</c:v>
                </c:pt>
                <c:pt idx="24">
                  <c:v>84.733999999999995</c:v>
                </c:pt>
                <c:pt idx="25">
                  <c:v>84.733999999999995</c:v>
                </c:pt>
                <c:pt idx="26">
                  <c:v>84.733999999999995</c:v>
                </c:pt>
                <c:pt idx="27">
                  <c:v>84.566999999999993</c:v>
                </c:pt>
                <c:pt idx="28">
                  <c:v>84.066999999999993</c:v>
                </c:pt>
                <c:pt idx="29">
                  <c:v>82.894000000000005</c:v>
                </c:pt>
                <c:pt idx="30">
                  <c:v>81.211000000000027</c:v>
                </c:pt>
                <c:pt idx="31">
                  <c:v>80.021000000000001</c:v>
                </c:pt>
                <c:pt idx="32">
                  <c:v>79.504999999999995</c:v>
                </c:pt>
                <c:pt idx="33">
                  <c:v>79.156999999999982</c:v>
                </c:pt>
                <c:pt idx="34">
                  <c:v>79.156999999999982</c:v>
                </c:pt>
                <c:pt idx="35">
                  <c:v>79.156999999999982</c:v>
                </c:pt>
                <c:pt idx="36">
                  <c:v>79.156999999999982</c:v>
                </c:pt>
                <c:pt idx="37">
                  <c:v>79.156999999999982</c:v>
                </c:pt>
                <c:pt idx="38">
                  <c:v>79.156999999999982</c:v>
                </c:pt>
                <c:pt idx="39">
                  <c:v>79.156999999999982</c:v>
                </c:pt>
                <c:pt idx="40">
                  <c:v>78.727999999999994</c:v>
                </c:pt>
                <c:pt idx="41">
                  <c:v>77.863</c:v>
                </c:pt>
                <c:pt idx="42">
                  <c:v>76.781999999999996</c:v>
                </c:pt>
                <c:pt idx="43">
                  <c:v>75.254999999999995</c:v>
                </c:pt>
                <c:pt idx="44">
                  <c:v>75.254999999999995</c:v>
                </c:pt>
                <c:pt idx="45">
                  <c:v>75.033000000000001</c:v>
                </c:pt>
                <c:pt idx="46">
                  <c:v>75.033000000000001</c:v>
                </c:pt>
                <c:pt idx="47">
                  <c:v>75.033000000000001</c:v>
                </c:pt>
                <c:pt idx="48">
                  <c:v>75.033000000000001</c:v>
                </c:pt>
                <c:pt idx="49">
                  <c:v>75.033000000000001</c:v>
                </c:pt>
                <c:pt idx="50">
                  <c:v>75.033000000000001</c:v>
                </c:pt>
                <c:pt idx="51">
                  <c:v>75.033000000000001</c:v>
                </c:pt>
                <c:pt idx="52">
                  <c:v>74.775999999999982</c:v>
                </c:pt>
                <c:pt idx="53">
                  <c:v>74.515000000000001</c:v>
                </c:pt>
                <c:pt idx="54">
                  <c:v>73.472999999999999</c:v>
                </c:pt>
                <c:pt idx="55">
                  <c:v>72.430000000000007</c:v>
                </c:pt>
                <c:pt idx="56">
                  <c:v>71.903000000000006</c:v>
                </c:pt>
                <c:pt idx="57">
                  <c:v>71.903000000000006</c:v>
                </c:pt>
                <c:pt idx="58">
                  <c:v>71.903000000000006</c:v>
                </c:pt>
                <c:pt idx="59">
                  <c:v>71.903000000000006</c:v>
                </c:pt>
                <c:pt idx="60">
                  <c:v>71.903000000000006</c:v>
                </c:pt>
                <c:pt idx="61">
                  <c:v>71.903000000000006</c:v>
                </c:pt>
                <c:pt idx="62">
                  <c:v>71.587999999999994</c:v>
                </c:pt>
                <c:pt idx="63">
                  <c:v>71.587999999999994</c:v>
                </c:pt>
                <c:pt idx="64">
                  <c:v>71.587999999999994</c:v>
                </c:pt>
                <c:pt idx="65">
                  <c:v>71.271000000000001</c:v>
                </c:pt>
                <c:pt idx="66">
                  <c:v>69.36999999999999</c:v>
                </c:pt>
                <c:pt idx="67">
                  <c:v>69.054000000000002</c:v>
                </c:pt>
                <c:pt idx="68">
                  <c:v>69.054000000000002</c:v>
                </c:pt>
                <c:pt idx="69">
                  <c:v>69.054000000000002</c:v>
                </c:pt>
                <c:pt idx="70">
                  <c:v>69.054000000000002</c:v>
                </c:pt>
                <c:pt idx="71">
                  <c:v>69.054000000000002</c:v>
                </c:pt>
                <c:pt idx="72">
                  <c:v>69.054000000000002</c:v>
                </c:pt>
                <c:pt idx="73">
                  <c:v>69.054000000000002</c:v>
                </c:pt>
                <c:pt idx="74">
                  <c:v>69.054000000000002</c:v>
                </c:pt>
                <c:pt idx="75">
                  <c:v>68.649999999999991</c:v>
                </c:pt>
                <c:pt idx="76">
                  <c:v>68.245999999999995</c:v>
                </c:pt>
                <c:pt idx="77">
                  <c:v>67.034000000000006</c:v>
                </c:pt>
                <c:pt idx="78">
                  <c:v>66.224000000000004</c:v>
                </c:pt>
                <c:pt idx="79">
                  <c:v>65.818000000000012</c:v>
                </c:pt>
                <c:pt idx="80">
                  <c:v>65.406999999999996</c:v>
                </c:pt>
                <c:pt idx="81">
                  <c:v>65.406999999999996</c:v>
                </c:pt>
                <c:pt idx="82">
                  <c:v>65.406999999999996</c:v>
                </c:pt>
                <c:pt idx="83">
                  <c:v>65.406999999999996</c:v>
                </c:pt>
                <c:pt idx="84">
                  <c:v>65.406999999999996</c:v>
                </c:pt>
                <c:pt idx="85">
                  <c:v>65.406999999999996</c:v>
                </c:pt>
                <c:pt idx="86">
                  <c:v>65.406999999999996</c:v>
                </c:pt>
                <c:pt idx="87">
                  <c:v>65.406999999999996</c:v>
                </c:pt>
                <c:pt idx="88">
                  <c:v>65.406999999999996</c:v>
                </c:pt>
                <c:pt idx="89">
                  <c:v>64.882999999999981</c:v>
                </c:pt>
                <c:pt idx="90">
                  <c:v>64.882999999999981</c:v>
                </c:pt>
                <c:pt idx="91">
                  <c:v>64.36</c:v>
                </c:pt>
                <c:pt idx="92">
                  <c:v>63.287000000000006</c:v>
                </c:pt>
                <c:pt idx="93">
                  <c:v>63.287000000000006</c:v>
                </c:pt>
                <c:pt idx="94">
                  <c:v>63.287000000000006</c:v>
                </c:pt>
                <c:pt idx="95">
                  <c:v>63.287000000000006</c:v>
                </c:pt>
                <c:pt idx="96">
                  <c:v>63.287000000000006</c:v>
                </c:pt>
                <c:pt idx="97">
                  <c:v>63.287000000000006</c:v>
                </c:pt>
                <c:pt idx="98">
                  <c:v>63.287000000000006</c:v>
                </c:pt>
                <c:pt idx="99">
                  <c:v>63.287000000000006</c:v>
                </c:pt>
                <c:pt idx="100">
                  <c:v>63.287000000000006</c:v>
                </c:pt>
                <c:pt idx="101">
                  <c:v>63.287000000000006</c:v>
                </c:pt>
                <c:pt idx="102">
                  <c:v>61.744</c:v>
                </c:pt>
                <c:pt idx="103">
                  <c:v>60.2</c:v>
                </c:pt>
                <c:pt idx="104">
                  <c:v>60.2</c:v>
                </c:pt>
                <c:pt idx="105">
                  <c:v>60.2</c:v>
                </c:pt>
                <c:pt idx="106">
                  <c:v>60.2</c:v>
                </c:pt>
                <c:pt idx="107">
                  <c:v>60.2</c:v>
                </c:pt>
                <c:pt idx="108">
                  <c:v>60.2</c:v>
                </c:pt>
                <c:pt idx="109">
                  <c:v>60.2</c:v>
                </c:pt>
                <c:pt idx="110">
                  <c:v>60.2</c:v>
                </c:pt>
                <c:pt idx="111">
                  <c:v>60.2</c:v>
                </c:pt>
                <c:pt idx="112">
                  <c:v>60.2</c:v>
                </c:pt>
                <c:pt idx="113">
                  <c:v>60.2</c:v>
                </c:pt>
                <c:pt idx="114">
                  <c:v>60.2</c:v>
                </c:pt>
                <c:pt idx="115">
                  <c:v>60.2</c:v>
                </c:pt>
                <c:pt idx="116">
                  <c:v>60.2</c:v>
                </c:pt>
                <c:pt idx="117">
                  <c:v>60.2</c:v>
                </c:pt>
                <c:pt idx="118">
                  <c:v>60.2</c:v>
                </c:pt>
                <c:pt idx="119">
                  <c:v>60.2</c:v>
                </c:pt>
                <c:pt idx="120">
                  <c:v>60.2</c:v>
                </c:pt>
              </c:numCache>
            </c:numRef>
          </c:yVal>
        </c:ser>
        <c:ser>
          <c:idx val="3"/>
          <c:order val="3"/>
          <c:tx>
            <c:strRef>
              <c:f>Sheet1!$E$1</c:f>
              <c:strCache>
                <c:ptCount val="1"/>
                <c:pt idx="0">
                  <c:v>CyA+AZA (N = 1,514)</c:v>
                </c:pt>
              </c:strCache>
            </c:strRef>
          </c:tx>
          <c:spPr>
            <a:ln w="41275">
              <a:solidFill>
                <a:schemeClr val="bg1">
                  <a:lumMod val="50000"/>
                  <a:lumOff val="50000"/>
                </a:schemeClr>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1.0832999999999922</c:v>
                </c:pt>
                <c:pt idx="14">
                  <c:v>1.1667000000000001</c:v>
                </c:pt>
                <c:pt idx="15">
                  <c:v>1.25</c:v>
                </c:pt>
                <c:pt idx="16">
                  <c:v>1.3332999999999922</c:v>
                </c:pt>
                <c:pt idx="17">
                  <c:v>1.4166999999999903</c:v>
                </c:pt>
                <c:pt idx="18">
                  <c:v>1.5</c:v>
                </c:pt>
                <c:pt idx="19">
                  <c:v>1.5832999999999922</c:v>
                </c:pt>
                <c:pt idx="20">
                  <c:v>1.6667000000000001</c:v>
                </c:pt>
                <c:pt idx="21">
                  <c:v>1.75</c:v>
                </c:pt>
                <c:pt idx="22">
                  <c:v>1.8332999999999922</c:v>
                </c:pt>
                <c:pt idx="23">
                  <c:v>1.9167000000000001</c:v>
                </c:pt>
                <c:pt idx="24">
                  <c:v>2</c:v>
                </c:pt>
                <c:pt idx="25">
                  <c:v>2.0832999999999999</c:v>
                </c:pt>
                <c:pt idx="26">
                  <c:v>2.1667000000000001</c:v>
                </c:pt>
                <c:pt idx="27">
                  <c:v>2.25</c:v>
                </c:pt>
                <c:pt idx="28">
                  <c:v>2.3332999999999977</c:v>
                </c:pt>
                <c:pt idx="29">
                  <c:v>2.4166999999999779</c:v>
                </c:pt>
                <c:pt idx="30">
                  <c:v>2.5</c:v>
                </c:pt>
                <c:pt idx="31">
                  <c:v>2.5832999999999999</c:v>
                </c:pt>
                <c:pt idx="32">
                  <c:v>2.6667000000000001</c:v>
                </c:pt>
                <c:pt idx="33">
                  <c:v>2.75</c:v>
                </c:pt>
                <c:pt idx="34">
                  <c:v>2.8332999999999977</c:v>
                </c:pt>
                <c:pt idx="35">
                  <c:v>2.9166999999999779</c:v>
                </c:pt>
                <c:pt idx="36">
                  <c:v>3</c:v>
                </c:pt>
                <c:pt idx="37">
                  <c:v>3.0832999999999999</c:v>
                </c:pt>
                <c:pt idx="38">
                  <c:v>3.1667000000000001</c:v>
                </c:pt>
                <c:pt idx="39">
                  <c:v>3.25</c:v>
                </c:pt>
                <c:pt idx="40">
                  <c:v>3.3332999999999977</c:v>
                </c:pt>
                <c:pt idx="41">
                  <c:v>3.4166999999999779</c:v>
                </c:pt>
                <c:pt idx="42">
                  <c:v>3.5</c:v>
                </c:pt>
                <c:pt idx="43">
                  <c:v>3.5832999999999999</c:v>
                </c:pt>
                <c:pt idx="44">
                  <c:v>3.6667000000000001</c:v>
                </c:pt>
                <c:pt idx="45">
                  <c:v>3.75</c:v>
                </c:pt>
                <c:pt idx="46">
                  <c:v>3.8332999999999977</c:v>
                </c:pt>
                <c:pt idx="47">
                  <c:v>3.9166999999999779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100</c:v>
                </c:pt>
                <c:pt idx="3">
                  <c:v>99.669999999999987</c:v>
                </c:pt>
                <c:pt idx="4">
                  <c:v>99.337999999999994</c:v>
                </c:pt>
                <c:pt idx="5">
                  <c:v>98.869</c:v>
                </c:pt>
                <c:pt idx="6">
                  <c:v>96.641999999999996</c:v>
                </c:pt>
                <c:pt idx="7">
                  <c:v>94.678999999999988</c:v>
                </c:pt>
                <c:pt idx="8">
                  <c:v>94.268000000000001</c:v>
                </c:pt>
                <c:pt idx="9">
                  <c:v>94.13</c:v>
                </c:pt>
                <c:pt idx="10">
                  <c:v>94.13</c:v>
                </c:pt>
                <c:pt idx="11">
                  <c:v>94.13</c:v>
                </c:pt>
                <c:pt idx="12">
                  <c:v>94.13</c:v>
                </c:pt>
                <c:pt idx="13">
                  <c:v>94.13</c:v>
                </c:pt>
                <c:pt idx="14">
                  <c:v>94.13</c:v>
                </c:pt>
                <c:pt idx="15">
                  <c:v>94.13</c:v>
                </c:pt>
                <c:pt idx="16">
                  <c:v>94.048000000000002</c:v>
                </c:pt>
                <c:pt idx="17">
                  <c:v>93.718000000000004</c:v>
                </c:pt>
                <c:pt idx="18">
                  <c:v>91.906000000000006</c:v>
                </c:pt>
                <c:pt idx="19">
                  <c:v>90.667000000000002</c:v>
                </c:pt>
                <c:pt idx="20">
                  <c:v>90.501000000000005</c:v>
                </c:pt>
                <c:pt idx="21">
                  <c:v>90.501000000000005</c:v>
                </c:pt>
                <c:pt idx="22">
                  <c:v>90.501000000000005</c:v>
                </c:pt>
                <c:pt idx="23">
                  <c:v>90.501000000000005</c:v>
                </c:pt>
                <c:pt idx="24">
                  <c:v>90.501000000000005</c:v>
                </c:pt>
                <c:pt idx="25">
                  <c:v>90.501000000000005</c:v>
                </c:pt>
                <c:pt idx="26">
                  <c:v>90.501000000000005</c:v>
                </c:pt>
                <c:pt idx="27">
                  <c:v>90.403000000000006</c:v>
                </c:pt>
                <c:pt idx="28">
                  <c:v>90.403000000000006</c:v>
                </c:pt>
                <c:pt idx="29">
                  <c:v>89.912000000000006</c:v>
                </c:pt>
                <c:pt idx="30">
                  <c:v>89.321999999999989</c:v>
                </c:pt>
                <c:pt idx="31">
                  <c:v>88.131999999999991</c:v>
                </c:pt>
                <c:pt idx="32">
                  <c:v>87.930999999999997</c:v>
                </c:pt>
                <c:pt idx="33">
                  <c:v>87.728999999999999</c:v>
                </c:pt>
                <c:pt idx="34">
                  <c:v>87.728999999999999</c:v>
                </c:pt>
                <c:pt idx="35">
                  <c:v>87.728999999999999</c:v>
                </c:pt>
                <c:pt idx="36">
                  <c:v>87.728999999999999</c:v>
                </c:pt>
                <c:pt idx="37">
                  <c:v>87.728999999999999</c:v>
                </c:pt>
                <c:pt idx="38">
                  <c:v>87.728999999999999</c:v>
                </c:pt>
                <c:pt idx="39">
                  <c:v>87.611000000000004</c:v>
                </c:pt>
                <c:pt idx="40">
                  <c:v>87.016999999999996</c:v>
                </c:pt>
                <c:pt idx="41">
                  <c:v>86.183999999999983</c:v>
                </c:pt>
                <c:pt idx="42">
                  <c:v>85.232000000000014</c:v>
                </c:pt>
                <c:pt idx="43">
                  <c:v>84.037000000000006</c:v>
                </c:pt>
                <c:pt idx="44">
                  <c:v>83.917000000000527</c:v>
                </c:pt>
                <c:pt idx="45">
                  <c:v>83.796000000000006</c:v>
                </c:pt>
                <c:pt idx="46">
                  <c:v>83.672999999999988</c:v>
                </c:pt>
                <c:pt idx="47">
                  <c:v>83.672999999999988</c:v>
                </c:pt>
                <c:pt idx="48">
                  <c:v>83.672999999999988</c:v>
                </c:pt>
                <c:pt idx="49">
                  <c:v>83.672999999999988</c:v>
                </c:pt>
                <c:pt idx="50">
                  <c:v>83.672999999999988</c:v>
                </c:pt>
                <c:pt idx="51">
                  <c:v>83.672999999999988</c:v>
                </c:pt>
                <c:pt idx="52">
                  <c:v>83.533000000000001</c:v>
                </c:pt>
                <c:pt idx="53">
                  <c:v>82.831999999999994</c:v>
                </c:pt>
                <c:pt idx="54">
                  <c:v>81.565000000000012</c:v>
                </c:pt>
                <c:pt idx="55">
                  <c:v>80.85799999999999</c:v>
                </c:pt>
                <c:pt idx="56">
                  <c:v>80.715999999999994</c:v>
                </c:pt>
                <c:pt idx="57">
                  <c:v>80.430999999999997</c:v>
                </c:pt>
                <c:pt idx="58">
                  <c:v>80.430999999999997</c:v>
                </c:pt>
                <c:pt idx="59">
                  <c:v>80.430999999999997</c:v>
                </c:pt>
                <c:pt idx="60">
                  <c:v>80.430999999999997</c:v>
                </c:pt>
                <c:pt idx="61">
                  <c:v>80.430999999999997</c:v>
                </c:pt>
                <c:pt idx="62">
                  <c:v>80.430999999999997</c:v>
                </c:pt>
                <c:pt idx="63">
                  <c:v>80.263999999999996</c:v>
                </c:pt>
                <c:pt idx="64">
                  <c:v>80.096999999999994</c:v>
                </c:pt>
                <c:pt idx="65">
                  <c:v>79.595000000000013</c:v>
                </c:pt>
                <c:pt idx="66">
                  <c:v>78.087999999999994</c:v>
                </c:pt>
                <c:pt idx="67">
                  <c:v>76.742000000000004</c:v>
                </c:pt>
                <c:pt idx="68">
                  <c:v>76.400999999999996</c:v>
                </c:pt>
                <c:pt idx="69">
                  <c:v>76.400999999999996</c:v>
                </c:pt>
                <c:pt idx="70">
                  <c:v>76.400999999999996</c:v>
                </c:pt>
                <c:pt idx="71">
                  <c:v>76.400999999999996</c:v>
                </c:pt>
                <c:pt idx="72">
                  <c:v>76.400999999999996</c:v>
                </c:pt>
                <c:pt idx="73">
                  <c:v>76.400999999999996</c:v>
                </c:pt>
                <c:pt idx="74">
                  <c:v>76.400999999999996</c:v>
                </c:pt>
                <c:pt idx="75">
                  <c:v>76</c:v>
                </c:pt>
                <c:pt idx="76">
                  <c:v>75.598000000000013</c:v>
                </c:pt>
                <c:pt idx="77">
                  <c:v>75.195999999999998</c:v>
                </c:pt>
                <c:pt idx="78">
                  <c:v>74.387999999999991</c:v>
                </c:pt>
                <c:pt idx="79">
                  <c:v>73.781000000000006</c:v>
                </c:pt>
                <c:pt idx="80">
                  <c:v>73.781000000000006</c:v>
                </c:pt>
                <c:pt idx="81">
                  <c:v>73.781000000000006</c:v>
                </c:pt>
                <c:pt idx="82">
                  <c:v>73.781000000000006</c:v>
                </c:pt>
                <c:pt idx="83">
                  <c:v>73.781000000000006</c:v>
                </c:pt>
                <c:pt idx="84">
                  <c:v>73.781000000000006</c:v>
                </c:pt>
                <c:pt idx="85">
                  <c:v>73.781000000000006</c:v>
                </c:pt>
                <c:pt idx="86">
                  <c:v>73.781000000000006</c:v>
                </c:pt>
                <c:pt idx="87">
                  <c:v>73.504000000000005</c:v>
                </c:pt>
                <c:pt idx="88">
                  <c:v>72.950999999999993</c:v>
                </c:pt>
                <c:pt idx="89">
                  <c:v>72.396000000000001</c:v>
                </c:pt>
                <c:pt idx="90">
                  <c:v>70.453999999999994</c:v>
                </c:pt>
                <c:pt idx="91">
                  <c:v>69.335999999999999</c:v>
                </c:pt>
                <c:pt idx="92">
                  <c:v>69.335999999999999</c:v>
                </c:pt>
                <c:pt idx="93">
                  <c:v>69.335999999999999</c:v>
                </c:pt>
                <c:pt idx="94">
                  <c:v>69.335999999999999</c:v>
                </c:pt>
                <c:pt idx="95">
                  <c:v>69.335999999999999</c:v>
                </c:pt>
                <c:pt idx="96">
                  <c:v>69.335999999999999</c:v>
                </c:pt>
                <c:pt idx="97">
                  <c:v>69.335999999999999</c:v>
                </c:pt>
                <c:pt idx="98">
                  <c:v>69.335999999999999</c:v>
                </c:pt>
                <c:pt idx="99">
                  <c:v>69.335999999999999</c:v>
                </c:pt>
                <c:pt idx="100">
                  <c:v>68.959000000000003</c:v>
                </c:pt>
                <c:pt idx="101">
                  <c:v>68.577999999999989</c:v>
                </c:pt>
                <c:pt idx="102">
                  <c:v>67.816000000000003</c:v>
                </c:pt>
                <c:pt idx="103">
                  <c:v>67.816000000000003</c:v>
                </c:pt>
                <c:pt idx="104">
                  <c:v>67.816000000000003</c:v>
                </c:pt>
                <c:pt idx="105">
                  <c:v>67.816000000000003</c:v>
                </c:pt>
                <c:pt idx="106">
                  <c:v>67.816000000000003</c:v>
                </c:pt>
                <c:pt idx="107">
                  <c:v>67.816000000000003</c:v>
                </c:pt>
                <c:pt idx="108">
                  <c:v>67.816000000000003</c:v>
                </c:pt>
                <c:pt idx="109">
                  <c:v>67.816000000000003</c:v>
                </c:pt>
                <c:pt idx="110">
                  <c:v>67.265000000000001</c:v>
                </c:pt>
                <c:pt idx="111">
                  <c:v>66.712999999999994</c:v>
                </c:pt>
                <c:pt idx="112">
                  <c:v>66.161999999999992</c:v>
                </c:pt>
                <c:pt idx="113">
                  <c:v>65.05</c:v>
                </c:pt>
                <c:pt idx="114">
                  <c:v>64.494000000000227</c:v>
                </c:pt>
                <c:pt idx="115">
                  <c:v>63.938000000000002</c:v>
                </c:pt>
                <c:pt idx="116">
                  <c:v>63.938000000000002</c:v>
                </c:pt>
                <c:pt idx="117">
                  <c:v>63.938000000000002</c:v>
                </c:pt>
                <c:pt idx="118">
                  <c:v>63.938000000000002</c:v>
                </c:pt>
                <c:pt idx="119">
                  <c:v>63.938000000000002</c:v>
                </c:pt>
                <c:pt idx="120">
                  <c:v>63.938000000000002</c:v>
                </c:pt>
              </c:numCache>
            </c:numRef>
          </c:yVal>
        </c:ser>
        <c:axId val="199150208"/>
        <c:axId val="199166592"/>
      </c:scatterChart>
      <c:valAx>
        <c:axId val="199150208"/>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99166592"/>
        <c:crosses val="autoZero"/>
        <c:crossBetween val="midCat"/>
        <c:majorUnit val="1"/>
      </c:valAx>
      <c:valAx>
        <c:axId val="19916659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9915020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14810466169604905"/>
          <c:y val="0.65461263462757546"/>
          <c:w val="0.6176106194690405"/>
          <c:h val="0.19606045212090689"/>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581"/>
          <c:h val="0.79638360589541657"/>
        </c:manualLayout>
      </c:layout>
      <c:scatterChart>
        <c:scatterStyle val="lineMarker"/>
        <c:ser>
          <c:idx val="0"/>
          <c:order val="0"/>
          <c:tx>
            <c:strRef>
              <c:f>Sheet1!$B$1</c:f>
              <c:strCache>
                <c:ptCount val="1"/>
                <c:pt idx="0">
                  <c:v>All malignancy</c:v>
                </c:pt>
              </c:strCache>
            </c:strRef>
          </c:tx>
          <c:spPr>
            <a:ln w="41275">
              <a:solidFill>
                <a:srgbClr val="FFFF00"/>
              </a:solidFill>
            </a:ln>
          </c:spPr>
          <c:marker>
            <c:symbol val="none"/>
          </c:marker>
          <c:xVal>
            <c:numRef>
              <c:f>Sheet1!$A$2:$A$194</c:f>
              <c:numCache>
                <c:formatCode>General</c:formatCode>
                <c:ptCount val="19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pt idx="181">
                  <c:v>15.083300000000001</c:v>
                </c:pt>
                <c:pt idx="182">
                  <c:v>15.166700000000002</c:v>
                </c:pt>
                <c:pt idx="183">
                  <c:v>15.25</c:v>
                </c:pt>
                <c:pt idx="184">
                  <c:v>15.333300000000001</c:v>
                </c:pt>
                <c:pt idx="185">
                  <c:v>15.416700000000002</c:v>
                </c:pt>
                <c:pt idx="186">
                  <c:v>15.5</c:v>
                </c:pt>
                <c:pt idx="187">
                  <c:v>15.583300000000001</c:v>
                </c:pt>
                <c:pt idx="188">
                  <c:v>15.666700000000002</c:v>
                </c:pt>
                <c:pt idx="189">
                  <c:v>15.75</c:v>
                </c:pt>
                <c:pt idx="190">
                  <c:v>15.833300000000001</c:v>
                </c:pt>
                <c:pt idx="191">
                  <c:v>15.916700000000002</c:v>
                </c:pt>
                <c:pt idx="192">
                  <c:v>16</c:v>
                </c:pt>
              </c:numCache>
            </c:numRef>
          </c:xVal>
          <c:yVal>
            <c:numRef>
              <c:f>Sheet1!$B$2:$B$194</c:f>
              <c:numCache>
                <c:formatCode>General</c:formatCode>
                <c:ptCount val="193"/>
                <c:pt idx="0">
                  <c:v>100</c:v>
                </c:pt>
                <c:pt idx="1">
                  <c:v>100</c:v>
                </c:pt>
                <c:pt idx="2">
                  <c:v>99.924999999999997</c:v>
                </c:pt>
                <c:pt idx="3">
                  <c:v>99.631</c:v>
                </c:pt>
                <c:pt idx="4">
                  <c:v>99.141999999999996</c:v>
                </c:pt>
                <c:pt idx="5">
                  <c:v>98.718000000000004</c:v>
                </c:pt>
                <c:pt idx="6">
                  <c:v>97.394999999999996</c:v>
                </c:pt>
                <c:pt idx="7">
                  <c:v>95.624999999999986</c:v>
                </c:pt>
                <c:pt idx="8">
                  <c:v>95.331000000000003</c:v>
                </c:pt>
                <c:pt idx="9">
                  <c:v>95.232000000000014</c:v>
                </c:pt>
                <c:pt idx="10">
                  <c:v>95.232000000000014</c:v>
                </c:pt>
                <c:pt idx="11">
                  <c:v>95.224999999999994</c:v>
                </c:pt>
                <c:pt idx="12">
                  <c:v>95.195999999999998</c:v>
                </c:pt>
                <c:pt idx="13">
                  <c:v>95.171999999999983</c:v>
                </c:pt>
                <c:pt idx="14">
                  <c:v>95.131999999999991</c:v>
                </c:pt>
                <c:pt idx="15">
                  <c:v>95.081999999999994</c:v>
                </c:pt>
                <c:pt idx="16">
                  <c:v>94.850999999999999</c:v>
                </c:pt>
                <c:pt idx="17">
                  <c:v>94.394999999999996</c:v>
                </c:pt>
                <c:pt idx="18">
                  <c:v>92.974000000000004</c:v>
                </c:pt>
                <c:pt idx="19">
                  <c:v>91.728999999999999</c:v>
                </c:pt>
                <c:pt idx="20">
                  <c:v>91.391000000000005</c:v>
                </c:pt>
                <c:pt idx="21">
                  <c:v>91.278999999999982</c:v>
                </c:pt>
                <c:pt idx="22">
                  <c:v>91.245000000000005</c:v>
                </c:pt>
                <c:pt idx="23">
                  <c:v>91.227000000000004</c:v>
                </c:pt>
                <c:pt idx="24">
                  <c:v>91.218000000000004</c:v>
                </c:pt>
                <c:pt idx="25">
                  <c:v>91.208000000000013</c:v>
                </c:pt>
                <c:pt idx="26">
                  <c:v>91.167000000000002</c:v>
                </c:pt>
                <c:pt idx="27">
                  <c:v>91.093000000000004</c:v>
                </c:pt>
                <c:pt idx="28">
                  <c:v>90.828999999999979</c:v>
                </c:pt>
                <c:pt idx="29">
                  <c:v>90.205000000000013</c:v>
                </c:pt>
                <c:pt idx="30">
                  <c:v>88.974000000000004</c:v>
                </c:pt>
                <c:pt idx="31">
                  <c:v>87.748000000000005</c:v>
                </c:pt>
                <c:pt idx="32">
                  <c:v>87.391999999999996</c:v>
                </c:pt>
                <c:pt idx="33">
                  <c:v>87.271000000000001</c:v>
                </c:pt>
                <c:pt idx="34">
                  <c:v>87.205000000000013</c:v>
                </c:pt>
                <c:pt idx="35">
                  <c:v>87.181999999999988</c:v>
                </c:pt>
                <c:pt idx="36">
                  <c:v>87.169999999999987</c:v>
                </c:pt>
                <c:pt idx="37">
                  <c:v>87.10599999999998</c:v>
                </c:pt>
                <c:pt idx="38">
                  <c:v>87.10599999999998</c:v>
                </c:pt>
                <c:pt idx="39">
                  <c:v>87.010999999999996</c:v>
                </c:pt>
                <c:pt idx="40">
                  <c:v>86.644999999999996</c:v>
                </c:pt>
                <c:pt idx="41">
                  <c:v>85.965000000000003</c:v>
                </c:pt>
                <c:pt idx="42">
                  <c:v>84.78</c:v>
                </c:pt>
                <c:pt idx="43">
                  <c:v>83.561000000000007</c:v>
                </c:pt>
                <c:pt idx="44">
                  <c:v>83.117000000000004</c:v>
                </c:pt>
                <c:pt idx="45">
                  <c:v>83.061000000000007</c:v>
                </c:pt>
                <c:pt idx="46">
                  <c:v>83.018000000000001</c:v>
                </c:pt>
                <c:pt idx="47">
                  <c:v>82.989000000000004</c:v>
                </c:pt>
                <c:pt idx="48">
                  <c:v>82.972999999999999</c:v>
                </c:pt>
                <c:pt idx="49">
                  <c:v>82.941000000000685</c:v>
                </c:pt>
                <c:pt idx="50">
                  <c:v>82.888999999999982</c:v>
                </c:pt>
                <c:pt idx="51">
                  <c:v>82.820999999999998</c:v>
                </c:pt>
                <c:pt idx="52">
                  <c:v>82.423000000000002</c:v>
                </c:pt>
                <c:pt idx="53">
                  <c:v>81.885999999999981</c:v>
                </c:pt>
                <c:pt idx="54">
                  <c:v>80.671999999999983</c:v>
                </c:pt>
                <c:pt idx="55">
                  <c:v>79.572999999999979</c:v>
                </c:pt>
                <c:pt idx="56">
                  <c:v>79.325999999999979</c:v>
                </c:pt>
                <c:pt idx="57">
                  <c:v>79.236999999999995</c:v>
                </c:pt>
                <c:pt idx="58">
                  <c:v>79.2</c:v>
                </c:pt>
                <c:pt idx="59">
                  <c:v>79.180999999999983</c:v>
                </c:pt>
                <c:pt idx="60">
                  <c:v>79.180999999999983</c:v>
                </c:pt>
                <c:pt idx="61">
                  <c:v>79.180999999999983</c:v>
                </c:pt>
                <c:pt idx="62">
                  <c:v>79.137</c:v>
                </c:pt>
                <c:pt idx="63">
                  <c:v>79.070999999999998</c:v>
                </c:pt>
                <c:pt idx="64">
                  <c:v>78.715000000000003</c:v>
                </c:pt>
                <c:pt idx="65">
                  <c:v>78.024000000000001</c:v>
                </c:pt>
                <c:pt idx="66">
                  <c:v>76.818000000000012</c:v>
                </c:pt>
                <c:pt idx="67">
                  <c:v>75.625999999999948</c:v>
                </c:pt>
                <c:pt idx="68">
                  <c:v>75.443000000000026</c:v>
                </c:pt>
                <c:pt idx="69">
                  <c:v>75.350999999999999</c:v>
                </c:pt>
                <c:pt idx="70">
                  <c:v>75.350999999999999</c:v>
                </c:pt>
                <c:pt idx="71">
                  <c:v>75.350999999999999</c:v>
                </c:pt>
                <c:pt idx="72">
                  <c:v>75.350999999999999</c:v>
                </c:pt>
                <c:pt idx="73">
                  <c:v>75.266000000000005</c:v>
                </c:pt>
                <c:pt idx="74">
                  <c:v>75.179999999999978</c:v>
                </c:pt>
                <c:pt idx="75">
                  <c:v>75.063000000000002</c:v>
                </c:pt>
                <c:pt idx="76">
                  <c:v>74.739999999999995</c:v>
                </c:pt>
                <c:pt idx="77">
                  <c:v>73.947000000000671</c:v>
                </c:pt>
                <c:pt idx="78">
                  <c:v>72.593999999999994</c:v>
                </c:pt>
                <c:pt idx="79">
                  <c:v>71.561000000000007</c:v>
                </c:pt>
                <c:pt idx="80">
                  <c:v>71.290999999999997</c:v>
                </c:pt>
                <c:pt idx="81">
                  <c:v>71.198999999999998</c:v>
                </c:pt>
                <c:pt idx="82">
                  <c:v>71.167999999999992</c:v>
                </c:pt>
                <c:pt idx="83">
                  <c:v>71.134999999999991</c:v>
                </c:pt>
                <c:pt idx="84">
                  <c:v>71.134999999999991</c:v>
                </c:pt>
                <c:pt idx="85">
                  <c:v>71.098000000000013</c:v>
                </c:pt>
                <c:pt idx="86">
                  <c:v>71.058999999999983</c:v>
                </c:pt>
                <c:pt idx="87">
                  <c:v>70.903000000000006</c:v>
                </c:pt>
                <c:pt idx="88">
                  <c:v>70.667999999999992</c:v>
                </c:pt>
                <c:pt idx="89">
                  <c:v>70.313000000000002</c:v>
                </c:pt>
                <c:pt idx="90">
                  <c:v>69.010999999999996</c:v>
                </c:pt>
                <c:pt idx="91">
                  <c:v>67.85899999999998</c:v>
                </c:pt>
                <c:pt idx="92">
                  <c:v>67.575999999999979</c:v>
                </c:pt>
                <c:pt idx="93">
                  <c:v>67.575999999999979</c:v>
                </c:pt>
                <c:pt idx="94">
                  <c:v>67.575999999999979</c:v>
                </c:pt>
                <c:pt idx="95">
                  <c:v>67.533000000000001</c:v>
                </c:pt>
                <c:pt idx="96">
                  <c:v>67.485000000000014</c:v>
                </c:pt>
                <c:pt idx="97">
                  <c:v>67.435000000000002</c:v>
                </c:pt>
                <c:pt idx="98">
                  <c:v>67.33</c:v>
                </c:pt>
                <c:pt idx="99">
                  <c:v>67.117000000000004</c:v>
                </c:pt>
                <c:pt idx="100">
                  <c:v>66.903000000000006</c:v>
                </c:pt>
                <c:pt idx="101">
                  <c:v>66.260000000000005</c:v>
                </c:pt>
                <c:pt idx="102">
                  <c:v>65.187999999999988</c:v>
                </c:pt>
                <c:pt idx="103">
                  <c:v>64.158999999999978</c:v>
                </c:pt>
                <c:pt idx="104">
                  <c:v>63.939</c:v>
                </c:pt>
                <c:pt idx="105">
                  <c:v>63.713000000000001</c:v>
                </c:pt>
                <c:pt idx="106">
                  <c:v>63.713000000000001</c:v>
                </c:pt>
                <c:pt idx="107">
                  <c:v>63.713000000000001</c:v>
                </c:pt>
                <c:pt idx="108">
                  <c:v>63.648000000000003</c:v>
                </c:pt>
                <c:pt idx="109">
                  <c:v>63.648000000000003</c:v>
                </c:pt>
                <c:pt idx="110">
                  <c:v>63.648000000000003</c:v>
                </c:pt>
                <c:pt idx="111">
                  <c:v>63.575000000000003</c:v>
                </c:pt>
                <c:pt idx="112">
                  <c:v>63.136000000000003</c:v>
                </c:pt>
                <c:pt idx="113">
                  <c:v>62.330999999999996</c:v>
                </c:pt>
                <c:pt idx="114">
                  <c:v>61.305</c:v>
                </c:pt>
                <c:pt idx="115">
                  <c:v>60.126000000000012</c:v>
                </c:pt>
                <c:pt idx="116">
                  <c:v>59.825000000000003</c:v>
                </c:pt>
                <c:pt idx="117">
                  <c:v>59.672000000000011</c:v>
                </c:pt>
                <c:pt idx="118">
                  <c:v>59.672000000000011</c:v>
                </c:pt>
                <c:pt idx="119">
                  <c:v>59.672000000000011</c:v>
                </c:pt>
                <c:pt idx="120">
                  <c:v>59.586999999999996</c:v>
                </c:pt>
                <c:pt idx="121">
                  <c:v>59.391000000000005</c:v>
                </c:pt>
                <c:pt idx="122">
                  <c:v>59.391000000000005</c:v>
                </c:pt>
                <c:pt idx="123">
                  <c:v>59.391000000000005</c:v>
                </c:pt>
                <c:pt idx="124">
                  <c:v>58.868000000000002</c:v>
                </c:pt>
                <c:pt idx="125">
                  <c:v>58.137</c:v>
                </c:pt>
                <c:pt idx="126">
                  <c:v>57.3</c:v>
                </c:pt>
                <c:pt idx="127">
                  <c:v>56.776000000000003</c:v>
                </c:pt>
                <c:pt idx="128">
                  <c:v>56.564</c:v>
                </c:pt>
                <c:pt idx="129">
                  <c:v>56.564</c:v>
                </c:pt>
                <c:pt idx="130">
                  <c:v>56.450999999999993</c:v>
                </c:pt>
                <c:pt idx="131">
                  <c:v>56.450999999999993</c:v>
                </c:pt>
                <c:pt idx="132">
                  <c:v>56.329000000000001</c:v>
                </c:pt>
                <c:pt idx="133">
                  <c:v>56.329000000000001</c:v>
                </c:pt>
                <c:pt idx="134">
                  <c:v>56.329000000000001</c:v>
                </c:pt>
                <c:pt idx="135">
                  <c:v>56.175000000000011</c:v>
                </c:pt>
                <c:pt idx="136">
                  <c:v>56.022000000000013</c:v>
                </c:pt>
                <c:pt idx="137">
                  <c:v>55.556999999999995</c:v>
                </c:pt>
                <c:pt idx="138">
                  <c:v>54.158000000000001</c:v>
                </c:pt>
                <c:pt idx="139">
                  <c:v>53.846000000000004</c:v>
                </c:pt>
                <c:pt idx="140">
                  <c:v>53.846000000000004</c:v>
                </c:pt>
                <c:pt idx="141">
                  <c:v>53.846000000000004</c:v>
                </c:pt>
                <c:pt idx="142">
                  <c:v>53.681000000000004</c:v>
                </c:pt>
                <c:pt idx="143">
                  <c:v>53.681000000000004</c:v>
                </c:pt>
                <c:pt idx="144">
                  <c:v>53.681000000000004</c:v>
                </c:pt>
                <c:pt idx="145">
                  <c:v>53.681000000000004</c:v>
                </c:pt>
                <c:pt idx="146">
                  <c:v>53.681000000000004</c:v>
                </c:pt>
                <c:pt idx="147">
                  <c:v>53.462000000000003</c:v>
                </c:pt>
                <c:pt idx="148">
                  <c:v>53.026000000000003</c:v>
                </c:pt>
                <c:pt idx="149">
                  <c:v>52.59</c:v>
                </c:pt>
                <c:pt idx="150">
                  <c:v>51.497</c:v>
                </c:pt>
                <c:pt idx="151">
                  <c:v>50.618000000000002</c:v>
                </c:pt>
                <c:pt idx="152">
                  <c:v>50.618000000000002</c:v>
                </c:pt>
                <c:pt idx="153">
                  <c:v>50.618000000000002</c:v>
                </c:pt>
                <c:pt idx="154">
                  <c:v>50.618000000000002</c:v>
                </c:pt>
                <c:pt idx="155">
                  <c:v>50.618000000000002</c:v>
                </c:pt>
                <c:pt idx="156">
                  <c:v>50.618000000000002</c:v>
                </c:pt>
                <c:pt idx="157">
                  <c:v>50.618000000000002</c:v>
                </c:pt>
                <c:pt idx="158">
                  <c:v>50.618000000000002</c:v>
                </c:pt>
                <c:pt idx="159">
                  <c:v>50.618000000000002</c:v>
                </c:pt>
                <c:pt idx="160">
                  <c:v>50.3</c:v>
                </c:pt>
                <c:pt idx="161">
                  <c:v>49.344999999999999</c:v>
                </c:pt>
                <c:pt idx="162">
                  <c:v>48.071000000000005</c:v>
                </c:pt>
                <c:pt idx="163">
                  <c:v>47.101000000000006</c:v>
                </c:pt>
                <c:pt idx="164">
                  <c:v>46.774000000000001</c:v>
                </c:pt>
                <c:pt idx="165">
                  <c:v>46.774000000000001</c:v>
                </c:pt>
                <c:pt idx="166">
                  <c:v>46.774000000000001</c:v>
                </c:pt>
                <c:pt idx="167">
                  <c:v>46.774000000000001</c:v>
                </c:pt>
                <c:pt idx="168">
                  <c:v>46.774000000000001</c:v>
                </c:pt>
                <c:pt idx="169">
                  <c:v>46.774000000000001</c:v>
                </c:pt>
                <c:pt idx="170">
                  <c:v>46.774000000000001</c:v>
                </c:pt>
                <c:pt idx="171">
                  <c:v>46.254000000000005</c:v>
                </c:pt>
                <c:pt idx="172">
                  <c:v>46.254000000000005</c:v>
                </c:pt>
                <c:pt idx="173">
                  <c:v>46.254000000000005</c:v>
                </c:pt>
                <c:pt idx="174">
                  <c:v>45.723000000000013</c:v>
                </c:pt>
                <c:pt idx="175">
                  <c:v>45.185000000000002</c:v>
                </c:pt>
                <c:pt idx="176">
                  <c:v>45.185000000000002</c:v>
                </c:pt>
                <c:pt idx="177">
                  <c:v>45.185000000000002</c:v>
                </c:pt>
                <c:pt idx="178">
                  <c:v>45.185000000000002</c:v>
                </c:pt>
                <c:pt idx="179">
                  <c:v>45.185000000000002</c:v>
                </c:pt>
                <c:pt idx="180">
                  <c:v>45.185000000000002</c:v>
                </c:pt>
                <c:pt idx="181">
                  <c:v>45.185000000000002</c:v>
                </c:pt>
                <c:pt idx="182">
                  <c:v>45.185000000000002</c:v>
                </c:pt>
                <c:pt idx="183">
                  <c:v>45.185000000000002</c:v>
                </c:pt>
                <c:pt idx="184">
                  <c:v>45.185000000000002</c:v>
                </c:pt>
                <c:pt idx="185">
                  <c:v>45.185000000000002</c:v>
                </c:pt>
                <c:pt idx="186">
                  <c:v>45.185000000000002</c:v>
                </c:pt>
                <c:pt idx="187">
                  <c:v>44.363</c:v>
                </c:pt>
                <c:pt idx="188">
                  <c:v>43.526000000000003</c:v>
                </c:pt>
                <c:pt idx="189">
                  <c:v>43.526000000000003</c:v>
                </c:pt>
                <c:pt idx="190">
                  <c:v>43.526000000000003</c:v>
                </c:pt>
                <c:pt idx="191">
                  <c:v>43.526000000000003</c:v>
                </c:pt>
                <c:pt idx="192">
                  <c:v>43.526000000000003</c:v>
                </c:pt>
              </c:numCache>
            </c:numRef>
          </c:yVal>
        </c:ser>
        <c:ser>
          <c:idx val="1"/>
          <c:order val="1"/>
          <c:tx>
            <c:strRef>
              <c:f>Sheet1!$C$1</c:f>
              <c:strCache>
                <c:ptCount val="1"/>
                <c:pt idx="0">
                  <c:v>Lymphoma</c:v>
                </c:pt>
              </c:strCache>
            </c:strRef>
          </c:tx>
          <c:spPr>
            <a:ln w="41275">
              <a:solidFill>
                <a:srgbClr val="FF00FF"/>
              </a:solidFill>
              <a:prstDash val="solid"/>
            </a:ln>
          </c:spPr>
          <c:marker>
            <c:symbol val="none"/>
          </c:marker>
          <c:xVal>
            <c:numRef>
              <c:f>Sheet1!$A$2:$A$194</c:f>
              <c:numCache>
                <c:formatCode>General</c:formatCode>
                <c:ptCount val="19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pt idx="181">
                  <c:v>15.083300000000001</c:v>
                </c:pt>
                <c:pt idx="182">
                  <c:v>15.166700000000002</c:v>
                </c:pt>
                <c:pt idx="183">
                  <c:v>15.25</c:v>
                </c:pt>
                <c:pt idx="184">
                  <c:v>15.333300000000001</c:v>
                </c:pt>
                <c:pt idx="185">
                  <c:v>15.416700000000002</c:v>
                </c:pt>
                <c:pt idx="186">
                  <c:v>15.5</c:v>
                </c:pt>
                <c:pt idx="187">
                  <c:v>15.583300000000001</c:v>
                </c:pt>
                <c:pt idx="188">
                  <c:v>15.666700000000002</c:v>
                </c:pt>
                <c:pt idx="189">
                  <c:v>15.75</c:v>
                </c:pt>
                <c:pt idx="190">
                  <c:v>15.833300000000001</c:v>
                </c:pt>
                <c:pt idx="191">
                  <c:v>15.916700000000002</c:v>
                </c:pt>
                <c:pt idx="192">
                  <c:v>16</c:v>
                </c:pt>
              </c:numCache>
            </c:numRef>
          </c:xVal>
          <c:yVal>
            <c:numRef>
              <c:f>Sheet1!$C$2:$C$194</c:f>
              <c:numCache>
                <c:formatCode>General</c:formatCode>
                <c:ptCount val="193"/>
                <c:pt idx="0">
                  <c:v>100</c:v>
                </c:pt>
                <c:pt idx="1">
                  <c:v>100</c:v>
                </c:pt>
                <c:pt idx="2">
                  <c:v>99.949000000000026</c:v>
                </c:pt>
                <c:pt idx="3">
                  <c:v>99.771000000000001</c:v>
                </c:pt>
                <c:pt idx="4">
                  <c:v>99.509</c:v>
                </c:pt>
                <c:pt idx="5">
                  <c:v>99.321999999999989</c:v>
                </c:pt>
                <c:pt idx="6">
                  <c:v>98.896000000000001</c:v>
                </c:pt>
                <c:pt idx="7">
                  <c:v>98.271000000000001</c:v>
                </c:pt>
                <c:pt idx="8">
                  <c:v>98.170999999999978</c:v>
                </c:pt>
                <c:pt idx="9">
                  <c:v>98.144000000000005</c:v>
                </c:pt>
                <c:pt idx="10">
                  <c:v>98.144000000000005</c:v>
                </c:pt>
                <c:pt idx="11">
                  <c:v>98.137</c:v>
                </c:pt>
                <c:pt idx="12">
                  <c:v>98.137</c:v>
                </c:pt>
                <c:pt idx="13">
                  <c:v>98.137</c:v>
                </c:pt>
                <c:pt idx="14">
                  <c:v>98.137</c:v>
                </c:pt>
                <c:pt idx="15">
                  <c:v>98.11999999999999</c:v>
                </c:pt>
                <c:pt idx="16">
                  <c:v>98.084999999999994</c:v>
                </c:pt>
                <c:pt idx="17">
                  <c:v>98.06</c:v>
                </c:pt>
                <c:pt idx="18">
                  <c:v>97.956000000000003</c:v>
                </c:pt>
                <c:pt idx="19">
                  <c:v>97.808999999999983</c:v>
                </c:pt>
                <c:pt idx="20">
                  <c:v>97.790999999999997</c:v>
                </c:pt>
                <c:pt idx="21">
                  <c:v>97.781999999999996</c:v>
                </c:pt>
                <c:pt idx="22">
                  <c:v>97.781999999999996</c:v>
                </c:pt>
                <c:pt idx="23">
                  <c:v>97.781999999999996</c:v>
                </c:pt>
                <c:pt idx="24">
                  <c:v>97.781999999999996</c:v>
                </c:pt>
                <c:pt idx="25">
                  <c:v>97.781999999999996</c:v>
                </c:pt>
                <c:pt idx="26">
                  <c:v>97.781999999999996</c:v>
                </c:pt>
                <c:pt idx="27">
                  <c:v>97.771000000000001</c:v>
                </c:pt>
                <c:pt idx="28">
                  <c:v>97.725999999999999</c:v>
                </c:pt>
                <c:pt idx="29">
                  <c:v>97.647999999999996</c:v>
                </c:pt>
                <c:pt idx="30">
                  <c:v>97.524000000000001</c:v>
                </c:pt>
                <c:pt idx="31">
                  <c:v>97.411000000000527</c:v>
                </c:pt>
                <c:pt idx="32">
                  <c:v>97.364999999999995</c:v>
                </c:pt>
                <c:pt idx="33">
                  <c:v>97.364999999999995</c:v>
                </c:pt>
                <c:pt idx="34">
                  <c:v>97.340999999999994</c:v>
                </c:pt>
                <c:pt idx="35">
                  <c:v>97.340999999999994</c:v>
                </c:pt>
                <c:pt idx="36">
                  <c:v>97.340999999999994</c:v>
                </c:pt>
                <c:pt idx="37">
                  <c:v>97.340999999999994</c:v>
                </c:pt>
                <c:pt idx="38">
                  <c:v>97.340999999999994</c:v>
                </c:pt>
                <c:pt idx="39">
                  <c:v>97.326999999999998</c:v>
                </c:pt>
                <c:pt idx="40">
                  <c:v>97.268000000000001</c:v>
                </c:pt>
                <c:pt idx="41">
                  <c:v>97.224000000000004</c:v>
                </c:pt>
                <c:pt idx="42">
                  <c:v>97.178999999999988</c:v>
                </c:pt>
                <c:pt idx="43">
                  <c:v>97.09</c:v>
                </c:pt>
                <c:pt idx="44">
                  <c:v>97.074999999999989</c:v>
                </c:pt>
                <c:pt idx="45">
                  <c:v>97.074999999999989</c:v>
                </c:pt>
                <c:pt idx="46">
                  <c:v>97.058999999999983</c:v>
                </c:pt>
                <c:pt idx="47">
                  <c:v>97.043000000000006</c:v>
                </c:pt>
                <c:pt idx="48">
                  <c:v>97.043000000000006</c:v>
                </c:pt>
                <c:pt idx="49">
                  <c:v>97.043000000000006</c:v>
                </c:pt>
                <c:pt idx="50">
                  <c:v>97.043000000000006</c:v>
                </c:pt>
                <c:pt idx="51">
                  <c:v>97.004999999999995</c:v>
                </c:pt>
                <c:pt idx="52">
                  <c:v>97.004999999999995</c:v>
                </c:pt>
                <c:pt idx="53">
                  <c:v>96.947000000000671</c:v>
                </c:pt>
                <c:pt idx="54">
                  <c:v>96.888999999999982</c:v>
                </c:pt>
                <c:pt idx="55">
                  <c:v>96.83</c:v>
                </c:pt>
                <c:pt idx="56">
                  <c:v>96.811000000000007</c:v>
                </c:pt>
                <c:pt idx="57">
                  <c:v>96.790999999999997</c:v>
                </c:pt>
                <c:pt idx="58">
                  <c:v>96.790999999999997</c:v>
                </c:pt>
                <c:pt idx="59">
                  <c:v>96.790999999999997</c:v>
                </c:pt>
                <c:pt idx="60">
                  <c:v>96.790999999999997</c:v>
                </c:pt>
                <c:pt idx="61">
                  <c:v>96.790999999999997</c:v>
                </c:pt>
                <c:pt idx="62">
                  <c:v>96.790999999999997</c:v>
                </c:pt>
                <c:pt idx="63">
                  <c:v>96.790999999999997</c:v>
                </c:pt>
                <c:pt idx="64">
                  <c:v>96.740000000000023</c:v>
                </c:pt>
                <c:pt idx="65">
                  <c:v>96.687999999999988</c:v>
                </c:pt>
                <c:pt idx="66">
                  <c:v>96.56</c:v>
                </c:pt>
                <c:pt idx="67">
                  <c:v>96.482000000000014</c:v>
                </c:pt>
                <c:pt idx="68">
                  <c:v>96.482000000000014</c:v>
                </c:pt>
                <c:pt idx="69">
                  <c:v>96.456000000000003</c:v>
                </c:pt>
                <c:pt idx="70">
                  <c:v>96.456000000000003</c:v>
                </c:pt>
                <c:pt idx="71">
                  <c:v>96.456000000000003</c:v>
                </c:pt>
                <c:pt idx="72">
                  <c:v>96.456000000000003</c:v>
                </c:pt>
                <c:pt idx="73">
                  <c:v>96.456000000000003</c:v>
                </c:pt>
                <c:pt idx="74">
                  <c:v>96.456000000000003</c:v>
                </c:pt>
                <c:pt idx="75">
                  <c:v>96.421000000000006</c:v>
                </c:pt>
                <c:pt idx="76">
                  <c:v>96.315000000000012</c:v>
                </c:pt>
                <c:pt idx="77">
                  <c:v>96.209000000000003</c:v>
                </c:pt>
                <c:pt idx="78">
                  <c:v>96.173999999999978</c:v>
                </c:pt>
                <c:pt idx="79">
                  <c:v>96.137999999999991</c:v>
                </c:pt>
                <c:pt idx="80">
                  <c:v>96.065000000000012</c:v>
                </c:pt>
                <c:pt idx="81">
                  <c:v>96.028999999999982</c:v>
                </c:pt>
                <c:pt idx="82">
                  <c:v>96.028999999999982</c:v>
                </c:pt>
                <c:pt idx="83">
                  <c:v>96.028999999999982</c:v>
                </c:pt>
                <c:pt idx="84">
                  <c:v>96.028999999999982</c:v>
                </c:pt>
                <c:pt idx="85">
                  <c:v>96.028999999999982</c:v>
                </c:pt>
                <c:pt idx="86">
                  <c:v>96.028999999999982</c:v>
                </c:pt>
                <c:pt idx="87">
                  <c:v>96.028999999999982</c:v>
                </c:pt>
                <c:pt idx="88">
                  <c:v>95.978999999999999</c:v>
                </c:pt>
                <c:pt idx="89">
                  <c:v>95.978999999999999</c:v>
                </c:pt>
                <c:pt idx="90">
                  <c:v>95.978999999999999</c:v>
                </c:pt>
                <c:pt idx="91">
                  <c:v>95.929000000000002</c:v>
                </c:pt>
                <c:pt idx="92">
                  <c:v>95.929000000000002</c:v>
                </c:pt>
                <c:pt idx="93">
                  <c:v>95.929000000000002</c:v>
                </c:pt>
                <c:pt idx="94">
                  <c:v>95.929000000000002</c:v>
                </c:pt>
                <c:pt idx="95">
                  <c:v>95.874999999999986</c:v>
                </c:pt>
                <c:pt idx="96">
                  <c:v>95.874999999999986</c:v>
                </c:pt>
                <c:pt idx="97">
                  <c:v>95.874999999999986</c:v>
                </c:pt>
                <c:pt idx="98">
                  <c:v>95.874999999999986</c:v>
                </c:pt>
                <c:pt idx="99">
                  <c:v>95.874999999999986</c:v>
                </c:pt>
                <c:pt idx="100">
                  <c:v>95.874999999999986</c:v>
                </c:pt>
                <c:pt idx="101">
                  <c:v>95.735000000000014</c:v>
                </c:pt>
                <c:pt idx="102">
                  <c:v>95.524000000000001</c:v>
                </c:pt>
                <c:pt idx="103">
                  <c:v>95.453000000000003</c:v>
                </c:pt>
                <c:pt idx="104">
                  <c:v>95.381</c:v>
                </c:pt>
                <c:pt idx="105">
                  <c:v>95.307000000000002</c:v>
                </c:pt>
                <c:pt idx="106">
                  <c:v>95.307000000000002</c:v>
                </c:pt>
                <c:pt idx="107">
                  <c:v>95.307000000000002</c:v>
                </c:pt>
                <c:pt idx="108">
                  <c:v>95.307000000000002</c:v>
                </c:pt>
                <c:pt idx="109">
                  <c:v>95.307000000000002</c:v>
                </c:pt>
                <c:pt idx="110">
                  <c:v>95.307000000000002</c:v>
                </c:pt>
                <c:pt idx="111">
                  <c:v>95.307000000000002</c:v>
                </c:pt>
                <c:pt idx="112">
                  <c:v>95.205000000000013</c:v>
                </c:pt>
                <c:pt idx="113">
                  <c:v>95.205000000000013</c:v>
                </c:pt>
                <c:pt idx="114">
                  <c:v>95.103999999999999</c:v>
                </c:pt>
                <c:pt idx="115">
                  <c:v>95.001000000000005</c:v>
                </c:pt>
                <c:pt idx="116">
                  <c:v>95.001000000000005</c:v>
                </c:pt>
                <c:pt idx="117">
                  <c:v>95.001000000000005</c:v>
                </c:pt>
                <c:pt idx="118">
                  <c:v>95.001000000000005</c:v>
                </c:pt>
                <c:pt idx="119">
                  <c:v>95.001000000000005</c:v>
                </c:pt>
                <c:pt idx="120">
                  <c:v>95.001000000000005</c:v>
                </c:pt>
                <c:pt idx="121">
                  <c:v>95.001000000000005</c:v>
                </c:pt>
                <c:pt idx="122">
                  <c:v>95.001000000000005</c:v>
                </c:pt>
                <c:pt idx="123">
                  <c:v>95.001000000000005</c:v>
                </c:pt>
                <c:pt idx="124">
                  <c:v>95.001000000000005</c:v>
                </c:pt>
                <c:pt idx="125">
                  <c:v>95.001000000000005</c:v>
                </c:pt>
                <c:pt idx="126">
                  <c:v>95.001000000000005</c:v>
                </c:pt>
                <c:pt idx="127">
                  <c:v>94.697999999999993</c:v>
                </c:pt>
                <c:pt idx="128">
                  <c:v>94.697999999999993</c:v>
                </c:pt>
                <c:pt idx="129">
                  <c:v>94.697999999999993</c:v>
                </c:pt>
                <c:pt idx="130">
                  <c:v>94.697999999999993</c:v>
                </c:pt>
                <c:pt idx="131">
                  <c:v>94.697999999999993</c:v>
                </c:pt>
                <c:pt idx="132">
                  <c:v>94.697999999999993</c:v>
                </c:pt>
                <c:pt idx="133">
                  <c:v>94.697999999999993</c:v>
                </c:pt>
                <c:pt idx="134">
                  <c:v>94.697999999999993</c:v>
                </c:pt>
                <c:pt idx="135">
                  <c:v>94.697999999999993</c:v>
                </c:pt>
                <c:pt idx="136">
                  <c:v>94.697999999999993</c:v>
                </c:pt>
                <c:pt idx="137">
                  <c:v>94.697999999999993</c:v>
                </c:pt>
                <c:pt idx="138">
                  <c:v>94.697999999999993</c:v>
                </c:pt>
                <c:pt idx="139">
                  <c:v>94.697999999999993</c:v>
                </c:pt>
                <c:pt idx="140">
                  <c:v>94.697999999999993</c:v>
                </c:pt>
                <c:pt idx="141">
                  <c:v>94.697999999999993</c:v>
                </c:pt>
                <c:pt idx="142">
                  <c:v>94.697999999999993</c:v>
                </c:pt>
                <c:pt idx="143">
                  <c:v>94.697999999999993</c:v>
                </c:pt>
                <c:pt idx="144">
                  <c:v>94.697999999999993</c:v>
                </c:pt>
                <c:pt idx="145">
                  <c:v>94.697999999999993</c:v>
                </c:pt>
                <c:pt idx="146">
                  <c:v>94.697999999999993</c:v>
                </c:pt>
                <c:pt idx="147">
                  <c:v>94.697999999999993</c:v>
                </c:pt>
                <c:pt idx="148">
                  <c:v>94.35499999999999</c:v>
                </c:pt>
                <c:pt idx="149">
                  <c:v>94.35499999999999</c:v>
                </c:pt>
                <c:pt idx="150">
                  <c:v>94.35499999999999</c:v>
                </c:pt>
                <c:pt idx="151">
                  <c:v>94.35499999999999</c:v>
                </c:pt>
                <c:pt idx="152">
                  <c:v>94.35499999999999</c:v>
                </c:pt>
                <c:pt idx="153">
                  <c:v>94.35499999999999</c:v>
                </c:pt>
                <c:pt idx="154">
                  <c:v>94.35499999999999</c:v>
                </c:pt>
                <c:pt idx="155">
                  <c:v>94.35499999999999</c:v>
                </c:pt>
                <c:pt idx="156">
                  <c:v>94.35499999999999</c:v>
                </c:pt>
                <c:pt idx="157">
                  <c:v>94.35499999999999</c:v>
                </c:pt>
                <c:pt idx="158">
                  <c:v>94.35499999999999</c:v>
                </c:pt>
                <c:pt idx="159">
                  <c:v>94.35499999999999</c:v>
                </c:pt>
                <c:pt idx="160">
                  <c:v>94.35499999999999</c:v>
                </c:pt>
                <c:pt idx="161">
                  <c:v>94.35499999999999</c:v>
                </c:pt>
                <c:pt idx="162">
                  <c:v>94.35499999999999</c:v>
                </c:pt>
                <c:pt idx="163">
                  <c:v>94.35499999999999</c:v>
                </c:pt>
                <c:pt idx="164">
                  <c:v>94.35499999999999</c:v>
                </c:pt>
                <c:pt idx="165">
                  <c:v>94.35499999999999</c:v>
                </c:pt>
                <c:pt idx="166">
                  <c:v>94.35499999999999</c:v>
                </c:pt>
                <c:pt idx="167">
                  <c:v>94.35499999999999</c:v>
                </c:pt>
                <c:pt idx="168">
                  <c:v>94.35499999999999</c:v>
                </c:pt>
                <c:pt idx="169">
                  <c:v>94.35499999999999</c:v>
                </c:pt>
                <c:pt idx="170">
                  <c:v>94.35499999999999</c:v>
                </c:pt>
                <c:pt idx="171">
                  <c:v>93.448000000000022</c:v>
                </c:pt>
                <c:pt idx="172">
                  <c:v>93.448000000000022</c:v>
                </c:pt>
                <c:pt idx="173">
                  <c:v>93.448000000000022</c:v>
                </c:pt>
                <c:pt idx="174">
                  <c:v>93.448000000000022</c:v>
                </c:pt>
                <c:pt idx="175">
                  <c:v>93.448000000000022</c:v>
                </c:pt>
                <c:pt idx="176">
                  <c:v>93.448000000000022</c:v>
                </c:pt>
                <c:pt idx="177">
                  <c:v>93.448000000000022</c:v>
                </c:pt>
                <c:pt idx="178">
                  <c:v>93.448000000000022</c:v>
                </c:pt>
                <c:pt idx="179">
                  <c:v>93.448000000000022</c:v>
                </c:pt>
                <c:pt idx="180">
                  <c:v>93.448000000000022</c:v>
                </c:pt>
                <c:pt idx="181">
                  <c:v>93.448000000000022</c:v>
                </c:pt>
                <c:pt idx="182">
                  <c:v>93.448000000000022</c:v>
                </c:pt>
                <c:pt idx="183">
                  <c:v>93.448000000000022</c:v>
                </c:pt>
                <c:pt idx="184">
                  <c:v>93.448000000000022</c:v>
                </c:pt>
                <c:pt idx="185">
                  <c:v>93.448000000000022</c:v>
                </c:pt>
                <c:pt idx="186">
                  <c:v>93.448000000000022</c:v>
                </c:pt>
                <c:pt idx="187">
                  <c:v>93.448000000000022</c:v>
                </c:pt>
                <c:pt idx="188">
                  <c:v>93.448000000000022</c:v>
                </c:pt>
                <c:pt idx="189">
                  <c:v>93.448000000000022</c:v>
                </c:pt>
                <c:pt idx="190">
                  <c:v>93.448000000000022</c:v>
                </c:pt>
                <c:pt idx="191">
                  <c:v>93.448000000000022</c:v>
                </c:pt>
                <c:pt idx="192">
                  <c:v>93.448000000000022</c:v>
                </c:pt>
              </c:numCache>
            </c:numRef>
          </c:yVal>
        </c:ser>
        <c:ser>
          <c:idx val="2"/>
          <c:order val="2"/>
          <c:tx>
            <c:strRef>
              <c:f>Sheet1!$D$1</c:f>
              <c:strCache>
                <c:ptCount val="1"/>
                <c:pt idx="0">
                  <c:v>Skin</c:v>
                </c:pt>
              </c:strCache>
            </c:strRef>
          </c:tx>
          <c:spPr>
            <a:ln w="41275">
              <a:solidFill>
                <a:srgbClr val="00FF00"/>
              </a:solidFill>
            </a:ln>
          </c:spPr>
          <c:marker>
            <c:symbol val="none"/>
          </c:marker>
          <c:xVal>
            <c:numRef>
              <c:f>Sheet1!$A$2:$A$194</c:f>
              <c:numCache>
                <c:formatCode>General</c:formatCode>
                <c:ptCount val="19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pt idx="181">
                  <c:v>15.083300000000001</c:v>
                </c:pt>
                <c:pt idx="182">
                  <c:v>15.166700000000002</c:v>
                </c:pt>
                <c:pt idx="183">
                  <c:v>15.25</c:v>
                </c:pt>
                <c:pt idx="184">
                  <c:v>15.333300000000001</c:v>
                </c:pt>
                <c:pt idx="185">
                  <c:v>15.416700000000002</c:v>
                </c:pt>
                <c:pt idx="186">
                  <c:v>15.5</c:v>
                </c:pt>
                <c:pt idx="187">
                  <c:v>15.583300000000001</c:v>
                </c:pt>
                <c:pt idx="188">
                  <c:v>15.666700000000002</c:v>
                </c:pt>
                <c:pt idx="189">
                  <c:v>15.75</c:v>
                </c:pt>
                <c:pt idx="190">
                  <c:v>15.833300000000001</c:v>
                </c:pt>
                <c:pt idx="191">
                  <c:v>15.916700000000002</c:v>
                </c:pt>
                <c:pt idx="192">
                  <c:v>16</c:v>
                </c:pt>
              </c:numCache>
            </c:numRef>
          </c:xVal>
          <c:yVal>
            <c:numRef>
              <c:f>Sheet1!$D$2:$D$194</c:f>
              <c:numCache>
                <c:formatCode>General</c:formatCode>
                <c:ptCount val="193"/>
                <c:pt idx="0">
                  <c:v>100</c:v>
                </c:pt>
                <c:pt idx="1">
                  <c:v>100</c:v>
                </c:pt>
                <c:pt idx="2">
                  <c:v>100</c:v>
                </c:pt>
                <c:pt idx="3">
                  <c:v>99.974000000000004</c:v>
                </c:pt>
                <c:pt idx="4">
                  <c:v>99.949000000000026</c:v>
                </c:pt>
                <c:pt idx="5">
                  <c:v>99.884</c:v>
                </c:pt>
                <c:pt idx="6">
                  <c:v>99.437000000000026</c:v>
                </c:pt>
                <c:pt idx="7">
                  <c:v>98.815000000000012</c:v>
                </c:pt>
                <c:pt idx="8">
                  <c:v>98.754999999999995</c:v>
                </c:pt>
                <c:pt idx="9">
                  <c:v>98.754999999999995</c:v>
                </c:pt>
                <c:pt idx="10">
                  <c:v>98.754999999999995</c:v>
                </c:pt>
                <c:pt idx="11">
                  <c:v>98.754999999999995</c:v>
                </c:pt>
                <c:pt idx="12">
                  <c:v>98.754999999999995</c:v>
                </c:pt>
                <c:pt idx="13">
                  <c:v>98.754999999999995</c:v>
                </c:pt>
                <c:pt idx="14">
                  <c:v>98.745999999999995</c:v>
                </c:pt>
                <c:pt idx="15">
                  <c:v>98.721000000000004</c:v>
                </c:pt>
                <c:pt idx="16">
                  <c:v>98.634</c:v>
                </c:pt>
                <c:pt idx="17">
                  <c:v>98.426000000000002</c:v>
                </c:pt>
                <c:pt idx="18">
                  <c:v>97.504000000000005</c:v>
                </c:pt>
                <c:pt idx="19">
                  <c:v>96.691000000000003</c:v>
                </c:pt>
                <c:pt idx="20">
                  <c:v>96.47</c:v>
                </c:pt>
                <c:pt idx="21">
                  <c:v>96.433999999999997</c:v>
                </c:pt>
                <c:pt idx="22">
                  <c:v>96.415999999999997</c:v>
                </c:pt>
                <c:pt idx="23">
                  <c:v>96.415999999999997</c:v>
                </c:pt>
                <c:pt idx="24">
                  <c:v>96.415999999999997</c:v>
                </c:pt>
                <c:pt idx="25">
                  <c:v>96.415999999999997</c:v>
                </c:pt>
                <c:pt idx="26">
                  <c:v>96.415999999999997</c:v>
                </c:pt>
                <c:pt idx="27">
                  <c:v>96.415999999999997</c:v>
                </c:pt>
                <c:pt idx="28">
                  <c:v>96.292000000000002</c:v>
                </c:pt>
                <c:pt idx="29">
                  <c:v>95.918000000000006</c:v>
                </c:pt>
                <c:pt idx="30">
                  <c:v>95.021999999999991</c:v>
                </c:pt>
                <c:pt idx="31">
                  <c:v>94.212000000000003</c:v>
                </c:pt>
                <c:pt idx="32">
                  <c:v>93.958000000000013</c:v>
                </c:pt>
                <c:pt idx="33">
                  <c:v>93.887</c:v>
                </c:pt>
                <c:pt idx="34">
                  <c:v>93.85199999999999</c:v>
                </c:pt>
                <c:pt idx="35">
                  <c:v>93.85199999999999</c:v>
                </c:pt>
                <c:pt idx="36">
                  <c:v>93.85199999999999</c:v>
                </c:pt>
                <c:pt idx="37">
                  <c:v>93.85199999999999</c:v>
                </c:pt>
                <c:pt idx="38">
                  <c:v>93.85199999999999</c:v>
                </c:pt>
                <c:pt idx="39">
                  <c:v>93.793000000000006</c:v>
                </c:pt>
                <c:pt idx="40">
                  <c:v>93.585999999999999</c:v>
                </c:pt>
                <c:pt idx="41">
                  <c:v>93.169999999999987</c:v>
                </c:pt>
                <c:pt idx="42">
                  <c:v>92.262</c:v>
                </c:pt>
                <c:pt idx="43">
                  <c:v>91.244000000000227</c:v>
                </c:pt>
                <c:pt idx="44">
                  <c:v>90.971000000000004</c:v>
                </c:pt>
                <c:pt idx="45">
                  <c:v>90.940000000000026</c:v>
                </c:pt>
                <c:pt idx="46">
                  <c:v>90.924000000000007</c:v>
                </c:pt>
                <c:pt idx="47">
                  <c:v>90.908000000000001</c:v>
                </c:pt>
                <c:pt idx="48">
                  <c:v>90.908000000000001</c:v>
                </c:pt>
                <c:pt idx="49">
                  <c:v>90.908000000000001</c:v>
                </c:pt>
                <c:pt idx="50">
                  <c:v>90.888999999999982</c:v>
                </c:pt>
                <c:pt idx="51">
                  <c:v>90.888999999999982</c:v>
                </c:pt>
                <c:pt idx="52">
                  <c:v>90.676999999999978</c:v>
                </c:pt>
                <c:pt idx="53">
                  <c:v>90.307999999999993</c:v>
                </c:pt>
                <c:pt idx="54">
                  <c:v>89.396000000000001</c:v>
                </c:pt>
                <c:pt idx="55">
                  <c:v>88.497000000000227</c:v>
                </c:pt>
                <c:pt idx="56">
                  <c:v>88.3</c:v>
                </c:pt>
                <c:pt idx="57">
                  <c:v>88.239000000000004</c:v>
                </c:pt>
                <c:pt idx="58">
                  <c:v>88.218999999999994</c:v>
                </c:pt>
                <c:pt idx="59">
                  <c:v>88.218999999999994</c:v>
                </c:pt>
                <c:pt idx="60">
                  <c:v>88.218999999999994</c:v>
                </c:pt>
                <c:pt idx="61">
                  <c:v>88.218999999999994</c:v>
                </c:pt>
                <c:pt idx="62">
                  <c:v>88.218999999999994</c:v>
                </c:pt>
                <c:pt idx="63">
                  <c:v>88.218999999999994</c:v>
                </c:pt>
                <c:pt idx="64">
                  <c:v>88.040999999999997</c:v>
                </c:pt>
                <c:pt idx="65">
                  <c:v>87.632999999999981</c:v>
                </c:pt>
                <c:pt idx="66">
                  <c:v>86.712000000000003</c:v>
                </c:pt>
                <c:pt idx="67">
                  <c:v>85.786000000000001</c:v>
                </c:pt>
                <c:pt idx="68">
                  <c:v>85.628999999999948</c:v>
                </c:pt>
                <c:pt idx="69">
                  <c:v>85.549000000000007</c:v>
                </c:pt>
                <c:pt idx="70">
                  <c:v>85.549000000000007</c:v>
                </c:pt>
                <c:pt idx="71">
                  <c:v>85.549000000000007</c:v>
                </c:pt>
                <c:pt idx="72">
                  <c:v>85.549000000000007</c:v>
                </c:pt>
                <c:pt idx="73">
                  <c:v>85.549000000000007</c:v>
                </c:pt>
                <c:pt idx="74">
                  <c:v>85.515000000000001</c:v>
                </c:pt>
                <c:pt idx="75">
                  <c:v>85.411000000000527</c:v>
                </c:pt>
                <c:pt idx="76">
                  <c:v>85.203999999999994</c:v>
                </c:pt>
                <c:pt idx="77">
                  <c:v>84.649999999999991</c:v>
                </c:pt>
                <c:pt idx="78">
                  <c:v>83.367000000000004</c:v>
                </c:pt>
                <c:pt idx="79">
                  <c:v>82.497000000000227</c:v>
                </c:pt>
                <c:pt idx="80">
                  <c:v>82.320999999999998</c:v>
                </c:pt>
                <c:pt idx="81">
                  <c:v>82.212999999999994</c:v>
                </c:pt>
                <c:pt idx="82">
                  <c:v>82.212999999999994</c:v>
                </c:pt>
                <c:pt idx="83">
                  <c:v>82.212999999999994</c:v>
                </c:pt>
                <c:pt idx="84">
                  <c:v>82.212999999999994</c:v>
                </c:pt>
                <c:pt idx="85">
                  <c:v>82.212999999999994</c:v>
                </c:pt>
                <c:pt idx="86">
                  <c:v>82.212999999999994</c:v>
                </c:pt>
                <c:pt idx="87">
                  <c:v>82.07</c:v>
                </c:pt>
                <c:pt idx="88">
                  <c:v>82.022999999999982</c:v>
                </c:pt>
                <c:pt idx="89">
                  <c:v>81.783000000000001</c:v>
                </c:pt>
                <c:pt idx="90">
                  <c:v>80.727000000000004</c:v>
                </c:pt>
                <c:pt idx="91">
                  <c:v>79.905000000000001</c:v>
                </c:pt>
                <c:pt idx="92">
                  <c:v>79.658999999999978</c:v>
                </c:pt>
                <c:pt idx="93">
                  <c:v>79.658999999999978</c:v>
                </c:pt>
                <c:pt idx="94">
                  <c:v>79.658999999999978</c:v>
                </c:pt>
                <c:pt idx="95">
                  <c:v>79.658999999999978</c:v>
                </c:pt>
                <c:pt idx="96">
                  <c:v>79.658999999999978</c:v>
                </c:pt>
                <c:pt idx="97">
                  <c:v>79.596999999999994</c:v>
                </c:pt>
                <c:pt idx="98">
                  <c:v>79.531000000000006</c:v>
                </c:pt>
                <c:pt idx="99">
                  <c:v>79.33</c:v>
                </c:pt>
                <c:pt idx="100">
                  <c:v>79.062000000000012</c:v>
                </c:pt>
                <c:pt idx="101">
                  <c:v>78.66</c:v>
                </c:pt>
                <c:pt idx="102">
                  <c:v>77.787000000000006</c:v>
                </c:pt>
                <c:pt idx="103">
                  <c:v>77.174999999999983</c:v>
                </c:pt>
                <c:pt idx="104">
                  <c:v>77.106999999999999</c:v>
                </c:pt>
                <c:pt idx="105">
                  <c:v>76.894999999999996</c:v>
                </c:pt>
                <c:pt idx="106">
                  <c:v>76.894999999999996</c:v>
                </c:pt>
                <c:pt idx="107">
                  <c:v>76.894999999999996</c:v>
                </c:pt>
                <c:pt idx="108">
                  <c:v>76.812000000000012</c:v>
                </c:pt>
                <c:pt idx="109">
                  <c:v>76.812000000000012</c:v>
                </c:pt>
                <c:pt idx="110">
                  <c:v>76.812000000000012</c:v>
                </c:pt>
                <c:pt idx="111">
                  <c:v>76.718000000000004</c:v>
                </c:pt>
                <c:pt idx="112">
                  <c:v>76.528999999999982</c:v>
                </c:pt>
                <c:pt idx="113">
                  <c:v>75.77</c:v>
                </c:pt>
                <c:pt idx="114">
                  <c:v>75.10499999999999</c:v>
                </c:pt>
                <c:pt idx="115">
                  <c:v>74.437000000000026</c:v>
                </c:pt>
                <c:pt idx="116">
                  <c:v>74.242000000000004</c:v>
                </c:pt>
                <c:pt idx="117">
                  <c:v>74.141000000000005</c:v>
                </c:pt>
                <c:pt idx="118">
                  <c:v>74.141000000000005</c:v>
                </c:pt>
                <c:pt idx="119">
                  <c:v>74.141000000000005</c:v>
                </c:pt>
                <c:pt idx="120">
                  <c:v>74.141000000000005</c:v>
                </c:pt>
                <c:pt idx="121">
                  <c:v>74.141000000000005</c:v>
                </c:pt>
                <c:pt idx="122">
                  <c:v>74.141000000000005</c:v>
                </c:pt>
                <c:pt idx="123">
                  <c:v>74.141000000000005</c:v>
                </c:pt>
                <c:pt idx="124">
                  <c:v>73.861999999999995</c:v>
                </c:pt>
                <c:pt idx="125">
                  <c:v>73.581999999999994</c:v>
                </c:pt>
                <c:pt idx="126">
                  <c:v>72.60499999999999</c:v>
                </c:pt>
                <c:pt idx="127">
                  <c:v>72.324999999999989</c:v>
                </c:pt>
                <c:pt idx="128">
                  <c:v>72.324999999999989</c:v>
                </c:pt>
                <c:pt idx="129">
                  <c:v>72.324999999999989</c:v>
                </c:pt>
                <c:pt idx="130">
                  <c:v>72.324999999999989</c:v>
                </c:pt>
                <c:pt idx="131">
                  <c:v>72.324999999999989</c:v>
                </c:pt>
                <c:pt idx="132">
                  <c:v>72.324999999999989</c:v>
                </c:pt>
                <c:pt idx="133">
                  <c:v>72.324999999999989</c:v>
                </c:pt>
                <c:pt idx="134">
                  <c:v>72.324999999999989</c:v>
                </c:pt>
                <c:pt idx="135">
                  <c:v>72.324999999999989</c:v>
                </c:pt>
                <c:pt idx="136">
                  <c:v>72.324999999999989</c:v>
                </c:pt>
                <c:pt idx="137">
                  <c:v>71.911000000000527</c:v>
                </c:pt>
                <c:pt idx="138">
                  <c:v>70.874999999999986</c:v>
                </c:pt>
                <c:pt idx="139">
                  <c:v>70.456000000000003</c:v>
                </c:pt>
                <c:pt idx="140">
                  <c:v>70.456000000000003</c:v>
                </c:pt>
                <c:pt idx="141">
                  <c:v>70.456000000000003</c:v>
                </c:pt>
                <c:pt idx="142">
                  <c:v>70.456000000000003</c:v>
                </c:pt>
                <c:pt idx="143">
                  <c:v>70.456000000000003</c:v>
                </c:pt>
                <c:pt idx="144">
                  <c:v>70.456000000000003</c:v>
                </c:pt>
                <c:pt idx="145">
                  <c:v>70.456000000000003</c:v>
                </c:pt>
                <c:pt idx="146">
                  <c:v>70.456000000000003</c:v>
                </c:pt>
                <c:pt idx="147">
                  <c:v>70.456000000000003</c:v>
                </c:pt>
                <c:pt idx="148">
                  <c:v>70.456000000000003</c:v>
                </c:pt>
                <c:pt idx="149">
                  <c:v>70.156999999999982</c:v>
                </c:pt>
                <c:pt idx="150">
                  <c:v>69.555999999999983</c:v>
                </c:pt>
                <c:pt idx="151">
                  <c:v>69.253</c:v>
                </c:pt>
                <c:pt idx="152">
                  <c:v>69.253</c:v>
                </c:pt>
                <c:pt idx="153">
                  <c:v>69.253</c:v>
                </c:pt>
                <c:pt idx="154">
                  <c:v>69.253</c:v>
                </c:pt>
                <c:pt idx="155">
                  <c:v>69.253</c:v>
                </c:pt>
                <c:pt idx="156">
                  <c:v>69.253</c:v>
                </c:pt>
                <c:pt idx="157">
                  <c:v>69.253</c:v>
                </c:pt>
                <c:pt idx="158">
                  <c:v>69.253</c:v>
                </c:pt>
                <c:pt idx="159">
                  <c:v>69.253</c:v>
                </c:pt>
                <c:pt idx="160">
                  <c:v>69.253</c:v>
                </c:pt>
                <c:pt idx="161">
                  <c:v>68.342000000000013</c:v>
                </c:pt>
                <c:pt idx="162">
                  <c:v>66.516000000000005</c:v>
                </c:pt>
                <c:pt idx="163">
                  <c:v>66.051000000000002</c:v>
                </c:pt>
                <c:pt idx="164">
                  <c:v>65.585999999999999</c:v>
                </c:pt>
                <c:pt idx="165">
                  <c:v>65.585999999999999</c:v>
                </c:pt>
                <c:pt idx="166">
                  <c:v>65.585999999999999</c:v>
                </c:pt>
                <c:pt idx="167">
                  <c:v>65.585999999999999</c:v>
                </c:pt>
                <c:pt idx="168">
                  <c:v>65.585999999999999</c:v>
                </c:pt>
                <c:pt idx="169">
                  <c:v>65.585999999999999</c:v>
                </c:pt>
                <c:pt idx="170">
                  <c:v>65.585999999999999</c:v>
                </c:pt>
                <c:pt idx="171">
                  <c:v>65.585999999999999</c:v>
                </c:pt>
                <c:pt idx="172">
                  <c:v>65.585999999999999</c:v>
                </c:pt>
                <c:pt idx="173">
                  <c:v>65.585999999999999</c:v>
                </c:pt>
                <c:pt idx="174">
                  <c:v>64.815000000000012</c:v>
                </c:pt>
                <c:pt idx="175">
                  <c:v>64.815000000000012</c:v>
                </c:pt>
                <c:pt idx="176">
                  <c:v>64.815000000000012</c:v>
                </c:pt>
                <c:pt idx="177">
                  <c:v>64.815000000000012</c:v>
                </c:pt>
                <c:pt idx="178">
                  <c:v>64.815000000000012</c:v>
                </c:pt>
                <c:pt idx="179">
                  <c:v>64.815000000000012</c:v>
                </c:pt>
                <c:pt idx="180">
                  <c:v>64.815000000000012</c:v>
                </c:pt>
                <c:pt idx="181">
                  <c:v>64.815000000000012</c:v>
                </c:pt>
                <c:pt idx="182">
                  <c:v>64.815000000000012</c:v>
                </c:pt>
                <c:pt idx="183">
                  <c:v>64.815000000000012</c:v>
                </c:pt>
                <c:pt idx="184">
                  <c:v>64.815000000000012</c:v>
                </c:pt>
                <c:pt idx="185">
                  <c:v>64.815000000000012</c:v>
                </c:pt>
                <c:pt idx="186">
                  <c:v>64.815000000000012</c:v>
                </c:pt>
                <c:pt idx="187">
                  <c:v>64.815000000000012</c:v>
                </c:pt>
                <c:pt idx="188">
                  <c:v>64.815000000000012</c:v>
                </c:pt>
                <c:pt idx="189">
                  <c:v>64.815000000000012</c:v>
                </c:pt>
                <c:pt idx="190">
                  <c:v>64.815000000000012</c:v>
                </c:pt>
                <c:pt idx="191">
                  <c:v>64.815000000000012</c:v>
                </c:pt>
                <c:pt idx="192">
                  <c:v>64.815000000000012</c:v>
                </c:pt>
              </c:numCache>
            </c:numRef>
          </c:yVal>
        </c:ser>
        <c:ser>
          <c:idx val="3"/>
          <c:order val="3"/>
          <c:tx>
            <c:strRef>
              <c:f>Sheet1!$E$1</c:f>
              <c:strCache>
                <c:ptCount val="1"/>
                <c:pt idx="0">
                  <c:v>Other</c:v>
                </c:pt>
              </c:strCache>
            </c:strRef>
          </c:tx>
          <c:spPr>
            <a:ln w="41275">
              <a:solidFill>
                <a:srgbClr val="66FFFF"/>
              </a:solidFill>
            </a:ln>
          </c:spPr>
          <c:marker>
            <c:symbol val="none"/>
          </c:marker>
          <c:xVal>
            <c:numRef>
              <c:f>Sheet1!$A$2:$A$194</c:f>
              <c:numCache>
                <c:formatCode>General</c:formatCode>
                <c:ptCount val="19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pt idx="181">
                  <c:v>15.083300000000001</c:v>
                </c:pt>
                <c:pt idx="182">
                  <c:v>15.166700000000002</c:v>
                </c:pt>
                <c:pt idx="183">
                  <c:v>15.25</c:v>
                </c:pt>
                <c:pt idx="184">
                  <c:v>15.333300000000001</c:v>
                </c:pt>
                <c:pt idx="185">
                  <c:v>15.416700000000002</c:v>
                </c:pt>
                <c:pt idx="186">
                  <c:v>15.5</c:v>
                </c:pt>
                <c:pt idx="187">
                  <c:v>15.583300000000001</c:v>
                </c:pt>
                <c:pt idx="188">
                  <c:v>15.666700000000002</c:v>
                </c:pt>
                <c:pt idx="189">
                  <c:v>15.75</c:v>
                </c:pt>
                <c:pt idx="190">
                  <c:v>15.833300000000001</c:v>
                </c:pt>
                <c:pt idx="191">
                  <c:v>15.916700000000002</c:v>
                </c:pt>
                <c:pt idx="192">
                  <c:v>16</c:v>
                </c:pt>
              </c:numCache>
            </c:numRef>
          </c:xVal>
          <c:yVal>
            <c:numRef>
              <c:f>Sheet1!$E$2:$E$194</c:f>
              <c:numCache>
                <c:formatCode>General</c:formatCode>
                <c:ptCount val="193"/>
                <c:pt idx="0">
                  <c:v>100</c:v>
                </c:pt>
                <c:pt idx="1">
                  <c:v>100</c:v>
                </c:pt>
                <c:pt idx="2">
                  <c:v>99.98</c:v>
                </c:pt>
                <c:pt idx="3">
                  <c:v>99.915000000000006</c:v>
                </c:pt>
                <c:pt idx="4">
                  <c:v>99.751000000000005</c:v>
                </c:pt>
                <c:pt idx="5">
                  <c:v>99.617999999999995</c:v>
                </c:pt>
                <c:pt idx="6">
                  <c:v>99.269000000000005</c:v>
                </c:pt>
                <c:pt idx="7">
                  <c:v>98.896000000000001</c:v>
                </c:pt>
                <c:pt idx="8">
                  <c:v>98.82</c:v>
                </c:pt>
                <c:pt idx="9">
                  <c:v>98.793000000000006</c:v>
                </c:pt>
                <c:pt idx="10">
                  <c:v>98.793000000000006</c:v>
                </c:pt>
                <c:pt idx="11">
                  <c:v>98.793000000000006</c:v>
                </c:pt>
                <c:pt idx="12">
                  <c:v>98.793000000000006</c:v>
                </c:pt>
                <c:pt idx="13">
                  <c:v>98.793000000000006</c:v>
                </c:pt>
                <c:pt idx="14">
                  <c:v>98.766000000000005</c:v>
                </c:pt>
                <c:pt idx="15">
                  <c:v>98.766000000000005</c:v>
                </c:pt>
                <c:pt idx="16">
                  <c:v>98.667000000000002</c:v>
                </c:pt>
                <c:pt idx="17">
                  <c:v>98.494000000000227</c:v>
                </c:pt>
                <c:pt idx="18">
                  <c:v>98.257999999999996</c:v>
                </c:pt>
                <c:pt idx="19">
                  <c:v>97.974000000000004</c:v>
                </c:pt>
                <c:pt idx="20">
                  <c:v>97.9</c:v>
                </c:pt>
                <c:pt idx="21">
                  <c:v>97.834999999999994</c:v>
                </c:pt>
                <c:pt idx="22">
                  <c:v>97.824999999999989</c:v>
                </c:pt>
                <c:pt idx="23">
                  <c:v>97.815000000000012</c:v>
                </c:pt>
                <c:pt idx="24">
                  <c:v>97.815000000000012</c:v>
                </c:pt>
                <c:pt idx="25">
                  <c:v>97.815000000000012</c:v>
                </c:pt>
                <c:pt idx="26">
                  <c:v>97.804000000000002</c:v>
                </c:pt>
                <c:pt idx="27">
                  <c:v>97.744000000000227</c:v>
                </c:pt>
                <c:pt idx="28">
                  <c:v>97.658999999999978</c:v>
                </c:pt>
                <c:pt idx="29">
                  <c:v>97.525999999999982</c:v>
                </c:pt>
                <c:pt idx="30">
                  <c:v>97.331000000000003</c:v>
                </c:pt>
                <c:pt idx="31">
                  <c:v>97.051000000000002</c:v>
                </c:pt>
                <c:pt idx="32">
                  <c:v>97.001000000000005</c:v>
                </c:pt>
                <c:pt idx="33">
                  <c:v>96.938000000000002</c:v>
                </c:pt>
                <c:pt idx="34">
                  <c:v>96.926000000000002</c:v>
                </c:pt>
                <c:pt idx="35">
                  <c:v>96.926000000000002</c:v>
                </c:pt>
                <c:pt idx="36">
                  <c:v>96.912000000000006</c:v>
                </c:pt>
                <c:pt idx="37">
                  <c:v>96.912000000000006</c:v>
                </c:pt>
                <c:pt idx="38">
                  <c:v>96.912000000000006</c:v>
                </c:pt>
                <c:pt idx="39">
                  <c:v>96.878999999999948</c:v>
                </c:pt>
                <c:pt idx="40">
                  <c:v>96.748000000000005</c:v>
                </c:pt>
                <c:pt idx="41">
                  <c:v>96.551999999999992</c:v>
                </c:pt>
                <c:pt idx="42">
                  <c:v>96.35499999999999</c:v>
                </c:pt>
                <c:pt idx="43">
                  <c:v>96.14</c:v>
                </c:pt>
                <c:pt idx="44">
                  <c:v>95.955000000000013</c:v>
                </c:pt>
                <c:pt idx="45">
                  <c:v>95.921000000000006</c:v>
                </c:pt>
                <c:pt idx="46">
                  <c:v>95.903999999999996</c:v>
                </c:pt>
                <c:pt idx="47">
                  <c:v>95.903999999999996</c:v>
                </c:pt>
                <c:pt idx="48">
                  <c:v>95.903999999999996</c:v>
                </c:pt>
                <c:pt idx="49">
                  <c:v>95.903999999999996</c:v>
                </c:pt>
                <c:pt idx="50">
                  <c:v>95.903999999999996</c:v>
                </c:pt>
                <c:pt idx="51">
                  <c:v>95.881999999999991</c:v>
                </c:pt>
                <c:pt idx="52">
                  <c:v>95.728999999999999</c:v>
                </c:pt>
                <c:pt idx="53">
                  <c:v>95.554000000000002</c:v>
                </c:pt>
                <c:pt idx="54">
                  <c:v>95.247000000000227</c:v>
                </c:pt>
                <c:pt idx="55">
                  <c:v>95.114000000000004</c:v>
                </c:pt>
                <c:pt idx="56">
                  <c:v>95.046999999999997</c:v>
                </c:pt>
                <c:pt idx="57">
                  <c:v>95.046999999999997</c:v>
                </c:pt>
                <c:pt idx="58">
                  <c:v>95.022999999999982</c:v>
                </c:pt>
                <c:pt idx="59">
                  <c:v>94.998999999999995</c:v>
                </c:pt>
                <c:pt idx="60">
                  <c:v>94.998999999999995</c:v>
                </c:pt>
                <c:pt idx="61">
                  <c:v>94.998999999999995</c:v>
                </c:pt>
                <c:pt idx="62">
                  <c:v>94.97</c:v>
                </c:pt>
                <c:pt idx="63">
                  <c:v>94.940000000000026</c:v>
                </c:pt>
                <c:pt idx="64">
                  <c:v>94.820999999999998</c:v>
                </c:pt>
                <c:pt idx="65">
                  <c:v>94.671999999999983</c:v>
                </c:pt>
                <c:pt idx="66">
                  <c:v>94.581999999999994</c:v>
                </c:pt>
                <c:pt idx="67">
                  <c:v>94.36999999999999</c:v>
                </c:pt>
                <c:pt idx="68">
                  <c:v>94.338999999999999</c:v>
                </c:pt>
                <c:pt idx="69">
                  <c:v>94.307999999999993</c:v>
                </c:pt>
                <c:pt idx="70">
                  <c:v>94.307999999999993</c:v>
                </c:pt>
                <c:pt idx="71">
                  <c:v>94.307999999999993</c:v>
                </c:pt>
                <c:pt idx="72">
                  <c:v>94.307999999999993</c:v>
                </c:pt>
                <c:pt idx="73">
                  <c:v>94.307999999999993</c:v>
                </c:pt>
                <c:pt idx="74">
                  <c:v>94.307999999999993</c:v>
                </c:pt>
                <c:pt idx="75">
                  <c:v>94.266000000000005</c:v>
                </c:pt>
                <c:pt idx="76">
                  <c:v>94.224000000000004</c:v>
                </c:pt>
                <c:pt idx="77">
                  <c:v>94.013000000000005</c:v>
                </c:pt>
                <c:pt idx="78">
                  <c:v>93.759</c:v>
                </c:pt>
                <c:pt idx="79">
                  <c:v>93.631999999999991</c:v>
                </c:pt>
                <c:pt idx="80">
                  <c:v>93.545000000000002</c:v>
                </c:pt>
                <c:pt idx="81">
                  <c:v>93.545000000000002</c:v>
                </c:pt>
                <c:pt idx="82">
                  <c:v>93.545000000000002</c:v>
                </c:pt>
                <c:pt idx="83">
                  <c:v>93.545000000000002</c:v>
                </c:pt>
                <c:pt idx="84">
                  <c:v>93.545000000000002</c:v>
                </c:pt>
                <c:pt idx="85">
                  <c:v>93.545000000000002</c:v>
                </c:pt>
                <c:pt idx="86">
                  <c:v>93.545000000000002</c:v>
                </c:pt>
                <c:pt idx="87">
                  <c:v>93.486000000000004</c:v>
                </c:pt>
                <c:pt idx="88">
                  <c:v>93.366</c:v>
                </c:pt>
                <c:pt idx="89">
                  <c:v>93.245000000000005</c:v>
                </c:pt>
                <c:pt idx="90">
                  <c:v>93.063999999999993</c:v>
                </c:pt>
                <c:pt idx="91">
                  <c:v>92.76</c:v>
                </c:pt>
                <c:pt idx="92">
                  <c:v>92.76</c:v>
                </c:pt>
                <c:pt idx="93">
                  <c:v>92.76</c:v>
                </c:pt>
                <c:pt idx="94">
                  <c:v>92.76</c:v>
                </c:pt>
                <c:pt idx="95">
                  <c:v>92.76</c:v>
                </c:pt>
                <c:pt idx="96">
                  <c:v>92.76</c:v>
                </c:pt>
                <c:pt idx="97">
                  <c:v>92.76</c:v>
                </c:pt>
                <c:pt idx="98">
                  <c:v>92.76</c:v>
                </c:pt>
                <c:pt idx="99">
                  <c:v>92.76</c:v>
                </c:pt>
                <c:pt idx="100">
                  <c:v>92.585999999999999</c:v>
                </c:pt>
                <c:pt idx="101">
                  <c:v>92.412000000000006</c:v>
                </c:pt>
                <c:pt idx="102">
                  <c:v>92.063999999999993</c:v>
                </c:pt>
                <c:pt idx="103">
                  <c:v>91.8</c:v>
                </c:pt>
                <c:pt idx="104">
                  <c:v>91.620999999999981</c:v>
                </c:pt>
                <c:pt idx="105">
                  <c:v>91.620999999999981</c:v>
                </c:pt>
                <c:pt idx="106">
                  <c:v>91.620999999999981</c:v>
                </c:pt>
                <c:pt idx="107">
                  <c:v>91.620999999999981</c:v>
                </c:pt>
                <c:pt idx="108">
                  <c:v>91.620999999999981</c:v>
                </c:pt>
                <c:pt idx="109">
                  <c:v>91.620999999999981</c:v>
                </c:pt>
                <c:pt idx="110">
                  <c:v>91.620999999999981</c:v>
                </c:pt>
                <c:pt idx="111">
                  <c:v>91.620999999999981</c:v>
                </c:pt>
                <c:pt idx="112">
                  <c:v>91.364999999999995</c:v>
                </c:pt>
                <c:pt idx="113">
                  <c:v>91.10899999999998</c:v>
                </c:pt>
                <c:pt idx="114">
                  <c:v>90.98</c:v>
                </c:pt>
                <c:pt idx="115">
                  <c:v>90.592000000000013</c:v>
                </c:pt>
                <c:pt idx="116">
                  <c:v>90.592000000000013</c:v>
                </c:pt>
                <c:pt idx="117">
                  <c:v>90.459000000000003</c:v>
                </c:pt>
                <c:pt idx="118">
                  <c:v>90.459000000000003</c:v>
                </c:pt>
                <c:pt idx="119">
                  <c:v>90.459000000000003</c:v>
                </c:pt>
                <c:pt idx="120">
                  <c:v>90.459000000000003</c:v>
                </c:pt>
                <c:pt idx="121">
                  <c:v>90.459000000000003</c:v>
                </c:pt>
                <c:pt idx="122">
                  <c:v>90.459000000000003</c:v>
                </c:pt>
                <c:pt idx="123">
                  <c:v>90.459000000000003</c:v>
                </c:pt>
                <c:pt idx="124">
                  <c:v>90.263999999999996</c:v>
                </c:pt>
                <c:pt idx="125">
                  <c:v>89.873999999999981</c:v>
                </c:pt>
                <c:pt idx="126">
                  <c:v>89.873999999999981</c:v>
                </c:pt>
                <c:pt idx="127">
                  <c:v>89.873999999999981</c:v>
                </c:pt>
                <c:pt idx="128">
                  <c:v>89.675999999999988</c:v>
                </c:pt>
                <c:pt idx="129">
                  <c:v>89.675999999999988</c:v>
                </c:pt>
                <c:pt idx="130">
                  <c:v>89.675999999999988</c:v>
                </c:pt>
                <c:pt idx="131">
                  <c:v>89.675999999999988</c:v>
                </c:pt>
                <c:pt idx="132">
                  <c:v>89.675999999999988</c:v>
                </c:pt>
                <c:pt idx="133">
                  <c:v>89.675999999999988</c:v>
                </c:pt>
                <c:pt idx="134">
                  <c:v>89.675999999999988</c:v>
                </c:pt>
                <c:pt idx="135">
                  <c:v>89.378999999999948</c:v>
                </c:pt>
                <c:pt idx="136">
                  <c:v>89.378999999999948</c:v>
                </c:pt>
                <c:pt idx="137">
                  <c:v>89.078999999999979</c:v>
                </c:pt>
                <c:pt idx="138">
                  <c:v>88.778999999999982</c:v>
                </c:pt>
                <c:pt idx="139">
                  <c:v>88.778999999999982</c:v>
                </c:pt>
                <c:pt idx="140">
                  <c:v>88.778999999999982</c:v>
                </c:pt>
                <c:pt idx="141">
                  <c:v>88.778999999999982</c:v>
                </c:pt>
                <c:pt idx="142">
                  <c:v>88.778999999999982</c:v>
                </c:pt>
                <c:pt idx="143">
                  <c:v>88.778999999999982</c:v>
                </c:pt>
                <c:pt idx="144">
                  <c:v>88.778999999999982</c:v>
                </c:pt>
                <c:pt idx="145">
                  <c:v>88.778999999999982</c:v>
                </c:pt>
                <c:pt idx="146">
                  <c:v>88.778999999999982</c:v>
                </c:pt>
                <c:pt idx="147">
                  <c:v>88.778999999999982</c:v>
                </c:pt>
                <c:pt idx="148">
                  <c:v>88.778999999999982</c:v>
                </c:pt>
                <c:pt idx="149">
                  <c:v>88.778999999999982</c:v>
                </c:pt>
                <c:pt idx="150">
                  <c:v>88.778999999999982</c:v>
                </c:pt>
                <c:pt idx="151">
                  <c:v>87.881999999999991</c:v>
                </c:pt>
                <c:pt idx="152">
                  <c:v>87.881999999999991</c:v>
                </c:pt>
                <c:pt idx="153">
                  <c:v>87.881999999999991</c:v>
                </c:pt>
                <c:pt idx="154">
                  <c:v>87.881999999999991</c:v>
                </c:pt>
                <c:pt idx="155">
                  <c:v>87.881999999999991</c:v>
                </c:pt>
                <c:pt idx="156">
                  <c:v>87.881999999999991</c:v>
                </c:pt>
                <c:pt idx="157">
                  <c:v>87.881999999999991</c:v>
                </c:pt>
                <c:pt idx="158">
                  <c:v>87.881999999999991</c:v>
                </c:pt>
                <c:pt idx="159">
                  <c:v>87.881999999999991</c:v>
                </c:pt>
                <c:pt idx="160">
                  <c:v>87.881999999999991</c:v>
                </c:pt>
                <c:pt idx="161">
                  <c:v>87.172999999999988</c:v>
                </c:pt>
                <c:pt idx="162">
                  <c:v>87.172999999999988</c:v>
                </c:pt>
                <c:pt idx="163">
                  <c:v>87.172999999999988</c:v>
                </c:pt>
                <c:pt idx="164">
                  <c:v>87.172999999999988</c:v>
                </c:pt>
                <c:pt idx="165">
                  <c:v>87.172999999999988</c:v>
                </c:pt>
                <c:pt idx="166">
                  <c:v>87.172999999999988</c:v>
                </c:pt>
                <c:pt idx="167">
                  <c:v>87.172999999999988</c:v>
                </c:pt>
                <c:pt idx="168">
                  <c:v>87.172999999999988</c:v>
                </c:pt>
                <c:pt idx="169">
                  <c:v>87.172999999999988</c:v>
                </c:pt>
                <c:pt idx="170">
                  <c:v>87.172999999999988</c:v>
                </c:pt>
                <c:pt idx="171">
                  <c:v>87.172999999999988</c:v>
                </c:pt>
                <c:pt idx="172">
                  <c:v>87.172999999999988</c:v>
                </c:pt>
                <c:pt idx="173">
                  <c:v>87.172999999999988</c:v>
                </c:pt>
                <c:pt idx="174">
                  <c:v>87.172999999999988</c:v>
                </c:pt>
                <c:pt idx="175">
                  <c:v>87.172999999999988</c:v>
                </c:pt>
                <c:pt idx="176">
                  <c:v>87.172999999999988</c:v>
                </c:pt>
                <c:pt idx="177">
                  <c:v>87.172999999999988</c:v>
                </c:pt>
                <c:pt idx="178">
                  <c:v>87.172999999999988</c:v>
                </c:pt>
                <c:pt idx="179">
                  <c:v>87.172999999999988</c:v>
                </c:pt>
                <c:pt idx="180">
                  <c:v>87.172999999999988</c:v>
                </c:pt>
                <c:pt idx="181">
                  <c:v>87.172999999999988</c:v>
                </c:pt>
                <c:pt idx="182">
                  <c:v>87.172999999999988</c:v>
                </c:pt>
                <c:pt idx="183">
                  <c:v>87.172999999999988</c:v>
                </c:pt>
                <c:pt idx="184">
                  <c:v>87.172999999999988</c:v>
                </c:pt>
                <c:pt idx="185">
                  <c:v>87.172999999999988</c:v>
                </c:pt>
                <c:pt idx="186">
                  <c:v>87.172999999999988</c:v>
                </c:pt>
                <c:pt idx="187">
                  <c:v>87.172999999999988</c:v>
                </c:pt>
                <c:pt idx="188">
                  <c:v>87.172999999999988</c:v>
                </c:pt>
                <c:pt idx="189">
                  <c:v>87.172999999999988</c:v>
                </c:pt>
                <c:pt idx="190">
                  <c:v>87.172999999999988</c:v>
                </c:pt>
                <c:pt idx="191">
                  <c:v>87.172999999999988</c:v>
                </c:pt>
                <c:pt idx="192">
                  <c:v>87.172999999999988</c:v>
                </c:pt>
              </c:numCache>
            </c:numRef>
          </c:yVal>
        </c:ser>
        <c:axId val="200381184"/>
        <c:axId val="200383104"/>
      </c:scatterChart>
      <c:valAx>
        <c:axId val="200381184"/>
        <c:scaling>
          <c:orientation val="minMax"/>
          <c:max val="16"/>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00383104"/>
        <c:crosses val="autoZero"/>
        <c:crossBetween val="midCat"/>
        <c:majorUnit val="1"/>
      </c:valAx>
      <c:valAx>
        <c:axId val="20038310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00381184"/>
        <c:crosses val="autoZero"/>
        <c:crossBetween val="midCat"/>
        <c:majorUnit val="20"/>
      </c:valAx>
      <c:spPr>
        <a:solidFill>
          <a:schemeClr val="bg2"/>
        </a:solidFill>
        <a:ln>
          <a:solidFill>
            <a:schemeClr val="tx1"/>
          </a:solidFill>
        </a:ln>
      </c:spPr>
    </c:plotArea>
    <c:legend>
      <c:legendPos val="r"/>
      <c:layout>
        <c:manualLayout>
          <c:xMode val="edge"/>
          <c:yMode val="edge"/>
          <c:x val="0.13257368824472163"/>
          <c:y val="0.70947385422975973"/>
          <c:w val="0.62359882005900313"/>
          <c:h val="9.9832020997375565E-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4.7492830757267124E-2"/>
          <c:y val="0.20829580512962559"/>
          <c:w val="0.37514059006513084"/>
          <c:h val="0.71079269696552794"/>
        </c:manualLayout>
      </c:layout>
      <c:pieChart>
        <c:varyColors val="1"/>
        <c:ser>
          <c:idx val="0"/>
          <c:order val="0"/>
          <c:tx>
            <c:strRef>
              <c:f>Sheet1!$B$1</c:f>
              <c:strCache>
                <c:ptCount val="1"/>
                <c:pt idx="0">
                  <c:v>Single</c:v>
                </c:pt>
              </c:strCache>
            </c:strRef>
          </c:tx>
          <c:spPr>
            <a:ln>
              <a:solidFill>
                <a:srgbClr val="000000"/>
              </a:solidFill>
            </a:ln>
          </c:spPr>
          <c:dPt>
            <c:idx val="0"/>
            <c:spPr>
              <a:solidFill>
                <a:srgbClr val="FF0000"/>
              </a:solidFill>
              <a:ln>
                <a:solidFill>
                  <a:srgbClr val="000000"/>
                </a:solidFill>
              </a:ln>
            </c:spPr>
          </c:dPt>
          <c:dPt>
            <c:idx val="1"/>
            <c:spPr>
              <a:solidFill>
                <a:srgbClr val="00FF00"/>
              </a:solidFill>
              <a:ln>
                <a:solidFill>
                  <a:srgbClr val="000000"/>
                </a:solidFill>
              </a:ln>
            </c:spPr>
          </c:dPt>
          <c:dPt>
            <c:idx val="2"/>
            <c:spPr>
              <a:solidFill>
                <a:srgbClr val="990099"/>
              </a:solidFill>
              <a:ln>
                <a:solidFill>
                  <a:srgbClr val="000000"/>
                </a:solidFill>
              </a:ln>
            </c:spPr>
          </c:dPt>
          <c:dPt>
            <c:idx val="3"/>
            <c:spPr>
              <a:solidFill>
                <a:srgbClr val="FFFF00"/>
              </a:solidFill>
              <a:ln>
                <a:solidFill>
                  <a:srgbClr val="000000"/>
                </a:solidFill>
              </a:ln>
            </c:spPr>
          </c:dPt>
          <c:dPt>
            <c:idx val="4"/>
            <c:spPr>
              <a:solidFill>
                <a:schemeClr val="bg1">
                  <a:lumMod val="50000"/>
                  <a:lumOff val="50000"/>
                </a:schemeClr>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4"/>
              <c:layout>
                <c:manualLayout>
                  <c:x val="-6.5359477124183911E-3"/>
                  <c:y val="-1.1695906432748536E-2"/>
                </c:manualLayout>
              </c:layout>
              <c:dLblPos val="bestFit"/>
              <c:showVal val="1"/>
            </c:dLbl>
            <c:numFmt formatCode="0%" sourceLinked="0"/>
            <c:txPr>
              <a:bodyPr/>
              <a:lstStyle/>
              <a:p>
                <a:pPr>
                  <a:defRPr sz="1500" b="1"/>
                </a:pPr>
                <a:endParaRPr lang="en-US"/>
              </a:p>
            </c:txPr>
            <c:dLblPos val="outEnd"/>
            <c:showVal val="1"/>
            <c:showLeaderLines val="1"/>
          </c:dLbls>
          <c:cat>
            <c:strRef>
              <c:f>Sheet1!$A$2:$A$8</c:f>
              <c:strCache>
                <c:ptCount val="7"/>
                <c:pt idx="0">
                  <c:v>Alpha-1</c:v>
                </c:pt>
                <c:pt idx="1">
                  <c:v>COPD</c:v>
                </c:pt>
                <c:pt idx="2">
                  <c:v>CF</c:v>
                </c:pt>
                <c:pt idx="3">
                  <c:v>IPF</c:v>
                </c:pt>
                <c:pt idx="4">
                  <c:v>IPAH</c:v>
                </c:pt>
                <c:pt idx="5">
                  <c:v>Re-Tx</c:v>
                </c:pt>
                <c:pt idx="6">
                  <c:v>Other*</c:v>
                </c:pt>
              </c:strCache>
            </c:strRef>
          </c:cat>
          <c:val>
            <c:numRef>
              <c:f>Sheet1!$B$2:$B$8</c:f>
              <c:numCache>
                <c:formatCode>0.00%</c:formatCode>
                <c:ptCount val="7"/>
                <c:pt idx="0">
                  <c:v>5.3039000000000003E-2</c:v>
                </c:pt>
                <c:pt idx="1">
                  <c:v>0.4446</c:v>
                </c:pt>
                <c:pt idx="2">
                  <c:v>1.6129999999999999E-2</c:v>
                </c:pt>
                <c:pt idx="3">
                  <c:v>0.34317000000000031</c:v>
                </c:pt>
                <c:pt idx="4">
                  <c:v>6.1279999999999998E-3</c:v>
                </c:pt>
                <c:pt idx="5">
                  <c:v>3.2260000000000011E-2</c:v>
                </c:pt>
                <c:pt idx="6">
                  <c:v>0.10467000000000012</c:v>
                </c:pt>
              </c:numCache>
            </c:numRef>
          </c:val>
        </c:ser>
        <c:firstSliceAng val="100"/>
      </c:pieChart>
    </c:plotArea>
    <c:legend>
      <c:legendPos val="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userShapes r:id="rId2"/>
</c:chartSpace>
</file>

<file path=ppt/charts/chart9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449840893782083"/>
          <c:y val="3.3590508847684365E-2"/>
          <c:w val="0.85968051006900603"/>
          <c:h val="0.84253745204926311"/>
        </c:manualLayout>
      </c:layout>
      <c:scatterChart>
        <c:scatterStyle val="lineMarker"/>
        <c:ser>
          <c:idx val="0"/>
          <c:order val="0"/>
          <c:tx>
            <c:strRef>
              <c:f>Sheet1!$B$1</c:f>
              <c:strCache>
                <c:ptCount val="1"/>
                <c:pt idx="0">
                  <c:v>All malignancy 18-65</c:v>
                </c:pt>
              </c:strCache>
            </c:strRef>
          </c:tx>
          <c:spPr>
            <a:ln w="4127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1.0832999999999959</c:v>
                </c:pt>
                <c:pt idx="14">
                  <c:v>1.1667000000000001</c:v>
                </c:pt>
                <c:pt idx="15">
                  <c:v>1.25</c:v>
                </c:pt>
                <c:pt idx="16">
                  <c:v>1.3332999999999959</c:v>
                </c:pt>
                <c:pt idx="17">
                  <c:v>1.4166999999999952</c:v>
                </c:pt>
                <c:pt idx="18">
                  <c:v>1.5</c:v>
                </c:pt>
                <c:pt idx="19">
                  <c:v>1.5832999999999959</c:v>
                </c:pt>
                <c:pt idx="20">
                  <c:v>1.6667000000000001</c:v>
                </c:pt>
                <c:pt idx="21">
                  <c:v>1.75</c:v>
                </c:pt>
                <c:pt idx="22">
                  <c:v>1.8332999999999959</c:v>
                </c:pt>
                <c:pt idx="23">
                  <c:v>1.9167000000000001</c:v>
                </c:pt>
                <c:pt idx="24">
                  <c:v>2</c:v>
                </c:pt>
                <c:pt idx="25">
                  <c:v>2.0832999999999999</c:v>
                </c:pt>
                <c:pt idx="26">
                  <c:v>2.1667000000000001</c:v>
                </c:pt>
                <c:pt idx="27">
                  <c:v>2.25</c:v>
                </c:pt>
                <c:pt idx="28">
                  <c:v>2.3332999999999977</c:v>
                </c:pt>
                <c:pt idx="29">
                  <c:v>2.4166999999999907</c:v>
                </c:pt>
                <c:pt idx="30">
                  <c:v>2.5</c:v>
                </c:pt>
                <c:pt idx="31">
                  <c:v>2.5832999999999999</c:v>
                </c:pt>
                <c:pt idx="32">
                  <c:v>2.6667000000000001</c:v>
                </c:pt>
                <c:pt idx="33">
                  <c:v>2.75</c:v>
                </c:pt>
                <c:pt idx="34">
                  <c:v>2.8332999999999977</c:v>
                </c:pt>
                <c:pt idx="35">
                  <c:v>2.9166999999999907</c:v>
                </c:pt>
                <c:pt idx="36">
                  <c:v>3</c:v>
                </c:pt>
                <c:pt idx="37">
                  <c:v>3.0832999999999999</c:v>
                </c:pt>
                <c:pt idx="38">
                  <c:v>3.1667000000000001</c:v>
                </c:pt>
                <c:pt idx="39">
                  <c:v>3.25</c:v>
                </c:pt>
                <c:pt idx="40">
                  <c:v>3.3332999999999977</c:v>
                </c:pt>
                <c:pt idx="41">
                  <c:v>3.4166999999999907</c:v>
                </c:pt>
                <c:pt idx="42">
                  <c:v>3.5</c:v>
                </c:pt>
                <c:pt idx="43">
                  <c:v>3.5832999999999999</c:v>
                </c:pt>
                <c:pt idx="44">
                  <c:v>3.6667000000000001</c:v>
                </c:pt>
                <c:pt idx="45">
                  <c:v>3.75</c:v>
                </c:pt>
                <c:pt idx="46">
                  <c:v>3.8332999999999977</c:v>
                </c:pt>
                <c:pt idx="47">
                  <c:v>3.9166999999999907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99.938000000000002</c:v>
                </c:pt>
                <c:pt idx="3">
                  <c:v>99.657999999999987</c:v>
                </c:pt>
                <c:pt idx="4">
                  <c:v>99.182999999999979</c:v>
                </c:pt>
                <c:pt idx="5">
                  <c:v>98.759</c:v>
                </c:pt>
                <c:pt idx="6">
                  <c:v>97.521999999999991</c:v>
                </c:pt>
                <c:pt idx="7">
                  <c:v>95.823999999999998</c:v>
                </c:pt>
                <c:pt idx="8">
                  <c:v>95.507999999999996</c:v>
                </c:pt>
                <c:pt idx="9">
                  <c:v>95.4</c:v>
                </c:pt>
                <c:pt idx="10">
                  <c:v>95.4</c:v>
                </c:pt>
                <c:pt idx="11">
                  <c:v>95.391999999999996</c:v>
                </c:pt>
                <c:pt idx="12">
                  <c:v>95.369</c:v>
                </c:pt>
                <c:pt idx="13">
                  <c:v>95.343000000000004</c:v>
                </c:pt>
                <c:pt idx="14">
                  <c:v>95.307999999999993</c:v>
                </c:pt>
                <c:pt idx="15">
                  <c:v>95.263999999999996</c:v>
                </c:pt>
                <c:pt idx="16">
                  <c:v>95.084999999999994</c:v>
                </c:pt>
                <c:pt idx="17">
                  <c:v>94.718999999999994</c:v>
                </c:pt>
                <c:pt idx="18">
                  <c:v>93.391999999999996</c:v>
                </c:pt>
                <c:pt idx="19">
                  <c:v>92.284000000000006</c:v>
                </c:pt>
                <c:pt idx="20">
                  <c:v>91.974000000000004</c:v>
                </c:pt>
                <c:pt idx="21">
                  <c:v>91.853999999999999</c:v>
                </c:pt>
                <c:pt idx="22">
                  <c:v>91.816999999999993</c:v>
                </c:pt>
                <c:pt idx="23">
                  <c:v>91.807000000000002</c:v>
                </c:pt>
                <c:pt idx="24">
                  <c:v>91.796999999999997</c:v>
                </c:pt>
                <c:pt idx="25">
                  <c:v>91.787000000000006</c:v>
                </c:pt>
                <c:pt idx="26">
                  <c:v>91.742999999999995</c:v>
                </c:pt>
                <c:pt idx="27">
                  <c:v>91.664000000000001</c:v>
                </c:pt>
                <c:pt idx="28">
                  <c:v>91.417000000000286</c:v>
                </c:pt>
                <c:pt idx="29">
                  <c:v>90.864000000000004</c:v>
                </c:pt>
                <c:pt idx="30">
                  <c:v>89.735000000000014</c:v>
                </c:pt>
                <c:pt idx="31">
                  <c:v>88.576999999999998</c:v>
                </c:pt>
                <c:pt idx="32">
                  <c:v>88.232000000000014</c:v>
                </c:pt>
                <c:pt idx="33">
                  <c:v>88.127999999999986</c:v>
                </c:pt>
                <c:pt idx="34">
                  <c:v>88.057000000000002</c:v>
                </c:pt>
                <c:pt idx="35">
                  <c:v>88.033000000000001</c:v>
                </c:pt>
                <c:pt idx="36">
                  <c:v>88.02</c:v>
                </c:pt>
                <c:pt idx="37">
                  <c:v>87.965999999999994</c:v>
                </c:pt>
                <c:pt idx="38">
                  <c:v>87.965999999999994</c:v>
                </c:pt>
                <c:pt idx="39">
                  <c:v>87.881</c:v>
                </c:pt>
                <c:pt idx="40">
                  <c:v>87.539000000000001</c:v>
                </c:pt>
                <c:pt idx="41">
                  <c:v>86.894999999999996</c:v>
                </c:pt>
                <c:pt idx="42">
                  <c:v>85.777999999999992</c:v>
                </c:pt>
                <c:pt idx="43">
                  <c:v>84.626999999999981</c:v>
                </c:pt>
                <c:pt idx="44">
                  <c:v>84.203999999999994</c:v>
                </c:pt>
                <c:pt idx="45">
                  <c:v>84.158999999999978</c:v>
                </c:pt>
                <c:pt idx="46">
                  <c:v>84.114999999999995</c:v>
                </c:pt>
                <c:pt idx="47">
                  <c:v>84.084000000000003</c:v>
                </c:pt>
                <c:pt idx="48">
                  <c:v>84.068000000000012</c:v>
                </c:pt>
                <c:pt idx="49">
                  <c:v>84.034000000000006</c:v>
                </c:pt>
                <c:pt idx="50">
                  <c:v>83.998000000000005</c:v>
                </c:pt>
                <c:pt idx="51">
                  <c:v>83.962000000000003</c:v>
                </c:pt>
                <c:pt idx="52">
                  <c:v>83.546999999999997</c:v>
                </c:pt>
                <c:pt idx="53">
                  <c:v>83.058999999999983</c:v>
                </c:pt>
                <c:pt idx="54">
                  <c:v>81.864999999999995</c:v>
                </c:pt>
                <c:pt idx="55">
                  <c:v>80.718000000000004</c:v>
                </c:pt>
                <c:pt idx="56">
                  <c:v>80.461000000000027</c:v>
                </c:pt>
                <c:pt idx="57">
                  <c:v>80.367999999999995</c:v>
                </c:pt>
                <c:pt idx="58">
                  <c:v>80.33</c:v>
                </c:pt>
                <c:pt idx="59">
                  <c:v>80.31</c:v>
                </c:pt>
                <c:pt idx="60">
                  <c:v>80.31</c:v>
                </c:pt>
                <c:pt idx="61">
                  <c:v>80.31</c:v>
                </c:pt>
                <c:pt idx="62">
                  <c:v>80.263999999999996</c:v>
                </c:pt>
                <c:pt idx="63">
                  <c:v>80.195999999999998</c:v>
                </c:pt>
                <c:pt idx="64">
                  <c:v>79.826999999999998</c:v>
                </c:pt>
                <c:pt idx="65">
                  <c:v>79.179999999999978</c:v>
                </c:pt>
                <c:pt idx="66">
                  <c:v>77.975999999999999</c:v>
                </c:pt>
                <c:pt idx="67">
                  <c:v>76.787999999999997</c:v>
                </c:pt>
                <c:pt idx="68">
                  <c:v>76.599000000000004</c:v>
                </c:pt>
                <c:pt idx="69">
                  <c:v>76.503</c:v>
                </c:pt>
                <c:pt idx="70">
                  <c:v>76.503</c:v>
                </c:pt>
                <c:pt idx="71">
                  <c:v>76.503</c:v>
                </c:pt>
                <c:pt idx="72">
                  <c:v>76.503</c:v>
                </c:pt>
                <c:pt idx="73">
                  <c:v>76.415999999999997</c:v>
                </c:pt>
                <c:pt idx="74">
                  <c:v>76.325999999999979</c:v>
                </c:pt>
                <c:pt idx="75">
                  <c:v>76.205000000000013</c:v>
                </c:pt>
                <c:pt idx="76">
                  <c:v>75.871999999999986</c:v>
                </c:pt>
                <c:pt idx="77">
                  <c:v>75.114000000000004</c:v>
                </c:pt>
                <c:pt idx="78">
                  <c:v>73.747000000000227</c:v>
                </c:pt>
                <c:pt idx="79">
                  <c:v>72.678999999999988</c:v>
                </c:pt>
                <c:pt idx="80">
                  <c:v>72.400000000000006</c:v>
                </c:pt>
                <c:pt idx="81">
                  <c:v>72.305999999999983</c:v>
                </c:pt>
                <c:pt idx="82">
                  <c:v>72.272999999999982</c:v>
                </c:pt>
                <c:pt idx="83">
                  <c:v>72.239999999999995</c:v>
                </c:pt>
                <c:pt idx="84">
                  <c:v>72.239999999999995</c:v>
                </c:pt>
                <c:pt idx="85">
                  <c:v>72.200999999999993</c:v>
                </c:pt>
                <c:pt idx="86">
                  <c:v>72.161000000000001</c:v>
                </c:pt>
                <c:pt idx="87">
                  <c:v>72.001000000000005</c:v>
                </c:pt>
                <c:pt idx="88">
                  <c:v>71.757999999999996</c:v>
                </c:pt>
                <c:pt idx="89">
                  <c:v>71.393000000000001</c:v>
                </c:pt>
                <c:pt idx="90">
                  <c:v>70.054000000000002</c:v>
                </c:pt>
                <c:pt idx="91">
                  <c:v>68.949000000000026</c:v>
                </c:pt>
                <c:pt idx="92">
                  <c:v>68.657999999999987</c:v>
                </c:pt>
                <c:pt idx="93">
                  <c:v>68.657999999999987</c:v>
                </c:pt>
                <c:pt idx="94">
                  <c:v>68.657999999999987</c:v>
                </c:pt>
                <c:pt idx="95">
                  <c:v>68.614000000000004</c:v>
                </c:pt>
                <c:pt idx="96">
                  <c:v>68.565000000000012</c:v>
                </c:pt>
                <c:pt idx="97">
                  <c:v>68.513999999999996</c:v>
                </c:pt>
                <c:pt idx="98">
                  <c:v>68.406000000000006</c:v>
                </c:pt>
                <c:pt idx="99">
                  <c:v>68.186999999999998</c:v>
                </c:pt>
                <c:pt idx="100">
                  <c:v>67.967000000000027</c:v>
                </c:pt>
                <c:pt idx="101">
                  <c:v>67.307999999999993</c:v>
                </c:pt>
                <c:pt idx="102">
                  <c:v>66.208000000000013</c:v>
                </c:pt>
                <c:pt idx="103">
                  <c:v>65.152999999999949</c:v>
                </c:pt>
                <c:pt idx="104">
                  <c:v>64.927000000000007</c:v>
                </c:pt>
                <c:pt idx="105">
                  <c:v>64.694999999999993</c:v>
                </c:pt>
                <c:pt idx="106">
                  <c:v>64.694999999999993</c:v>
                </c:pt>
                <c:pt idx="107">
                  <c:v>64.694999999999993</c:v>
                </c:pt>
                <c:pt idx="108">
                  <c:v>64.627999999999986</c:v>
                </c:pt>
                <c:pt idx="109">
                  <c:v>64.627999999999986</c:v>
                </c:pt>
                <c:pt idx="110">
                  <c:v>64.627999999999986</c:v>
                </c:pt>
                <c:pt idx="111">
                  <c:v>64.554000000000002</c:v>
                </c:pt>
                <c:pt idx="112">
                  <c:v>64.103999999999999</c:v>
                </c:pt>
                <c:pt idx="113">
                  <c:v>63.279000000000003</c:v>
                </c:pt>
                <c:pt idx="114">
                  <c:v>62.227000000000011</c:v>
                </c:pt>
                <c:pt idx="115">
                  <c:v>61.019000000000005</c:v>
                </c:pt>
                <c:pt idx="116">
                  <c:v>60.711000000000006</c:v>
                </c:pt>
                <c:pt idx="117">
                  <c:v>60.553000000000004</c:v>
                </c:pt>
                <c:pt idx="118">
                  <c:v>60.553000000000004</c:v>
                </c:pt>
                <c:pt idx="119">
                  <c:v>60.553000000000004</c:v>
                </c:pt>
                <c:pt idx="120">
                  <c:v>60.466000000000001</c:v>
                </c:pt>
                <c:pt idx="121">
                  <c:v>60.266000000000012</c:v>
                </c:pt>
                <c:pt idx="122">
                  <c:v>60.266000000000012</c:v>
                </c:pt>
                <c:pt idx="123">
                  <c:v>60.266000000000012</c:v>
                </c:pt>
                <c:pt idx="124">
                  <c:v>59.735000000000063</c:v>
                </c:pt>
                <c:pt idx="125">
                  <c:v>58.989000000000004</c:v>
                </c:pt>
                <c:pt idx="126">
                  <c:v>58.137</c:v>
                </c:pt>
                <c:pt idx="127">
                  <c:v>57.604000000000006</c:v>
                </c:pt>
                <c:pt idx="128">
                  <c:v>57.387999999999998</c:v>
                </c:pt>
                <c:pt idx="129">
                  <c:v>57.387999999999998</c:v>
                </c:pt>
                <c:pt idx="130">
                  <c:v>57.273000000000003</c:v>
                </c:pt>
                <c:pt idx="131">
                  <c:v>57.273000000000003</c:v>
                </c:pt>
                <c:pt idx="132">
                  <c:v>57.149000000000001</c:v>
                </c:pt>
                <c:pt idx="133">
                  <c:v>57.149000000000001</c:v>
                </c:pt>
                <c:pt idx="134">
                  <c:v>57.149000000000001</c:v>
                </c:pt>
                <c:pt idx="135">
                  <c:v>56.993000000000002</c:v>
                </c:pt>
                <c:pt idx="136">
                  <c:v>56.837000000000003</c:v>
                </c:pt>
                <c:pt idx="137">
                  <c:v>56.364000000000004</c:v>
                </c:pt>
                <c:pt idx="138">
                  <c:v>54.94</c:v>
                </c:pt>
                <c:pt idx="139">
                  <c:v>54.624000000000002</c:v>
                </c:pt>
                <c:pt idx="140">
                  <c:v>54.624000000000002</c:v>
                </c:pt>
                <c:pt idx="141">
                  <c:v>54.624000000000002</c:v>
                </c:pt>
                <c:pt idx="142">
                  <c:v>54.456000000000003</c:v>
                </c:pt>
                <c:pt idx="143">
                  <c:v>54.456000000000003</c:v>
                </c:pt>
                <c:pt idx="144">
                  <c:v>54.456000000000003</c:v>
                </c:pt>
              </c:numCache>
            </c:numRef>
          </c:yVal>
        </c:ser>
        <c:ser>
          <c:idx val="1"/>
          <c:order val="1"/>
          <c:tx>
            <c:strRef>
              <c:f>Sheet1!$C$1</c:f>
              <c:strCache>
                <c:ptCount val="1"/>
                <c:pt idx="0">
                  <c:v>All malignancy &gt;65</c:v>
                </c:pt>
              </c:strCache>
            </c:strRef>
          </c:tx>
          <c:spPr>
            <a:ln w="41275">
              <a:solidFill>
                <a:srgbClr val="FF9900"/>
              </a:solidFill>
              <a:prstDash val="solid"/>
            </a:ln>
          </c:spPr>
          <c:marker>
            <c:symbol val="none"/>
          </c:marker>
          <c:xVal>
            <c:numRef>
              <c:f>Sheet1!$A$2:$A$146</c:f>
              <c:numCache>
                <c:formatCode>General</c:formatCode>
                <c:ptCount val="145"/>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1.0832999999999959</c:v>
                </c:pt>
                <c:pt idx="14">
                  <c:v>1.1667000000000001</c:v>
                </c:pt>
                <c:pt idx="15">
                  <c:v>1.25</c:v>
                </c:pt>
                <c:pt idx="16">
                  <c:v>1.3332999999999959</c:v>
                </c:pt>
                <c:pt idx="17">
                  <c:v>1.4166999999999952</c:v>
                </c:pt>
                <c:pt idx="18">
                  <c:v>1.5</c:v>
                </c:pt>
                <c:pt idx="19">
                  <c:v>1.5832999999999959</c:v>
                </c:pt>
                <c:pt idx="20">
                  <c:v>1.6667000000000001</c:v>
                </c:pt>
                <c:pt idx="21">
                  <c:v>1.75</c:v>
                </c:pt>
                <c:pt idx="22">
                  <c:v>1.8332999999999959</c:v>
                </c:pt>
                <c:pt idx="23">
                  <c:v>1.9167000000000001</c:v>
                </c:pt>
                <c:pt idx="24">
                  <c:v>2</c:v>
                </c:pt>
                <c:pt idx="25">
                  <c:v>2.0832999999999999</c:v>
                </c:pt>
                <c:pt idx="26">
                  <c:v>2.1667000000000001</c:v>
                </c:pt>
                <c:pt idx="27">
                  <c:v>2.25</c:v>
                </c:pt>
                <c:pt idx="28">
                  <c:v>2.3332999999999977</c:v>
                </c:pt>
                <c:pt idx="29">
                  <c:v>2.4166999999999907</c:v>
                </c:pt>
                <c:pt idx="30">
                  <c:v>2.5</c:v>
                </c:pt>
                <c:pt idx="31">
                  <c:v>2.5832999999999999</c:v>
                </c:pt>
                <c:pt idx="32">
                  <c:v>2.6667000000000001</c:v>
                </c:pt>
                <c:pt idx="33">
                  <c:v>2.75</c:v>
                </c:pt>
                <c:pt idx="34">
                  <c:v>2.8332999999999977</c:v>
                </c:pt>
                <c:pt idx="35">
                  <c:v>2.9166999999999907</c:v>
                </c:pt>
                <c:pt idx="36">
                  <c:v>3</c:v>
                </c:pt>
                <c:pt idx="37">
                  <c:v>3.0832999999999999</c:v>
                </c:pt>
                <c:pt idx="38">
                  <c:v>3.1667000000000001</c:v>
                </c:pt>
                <c:pt idx="39">
                  <c:v>3.25</c:v>
                </c:pt>
                <c:pt idx="40">
                  <c:v>3.3332999999999977</c:v>
                </c:pt>
                <c:pt idx="41">
                  <c:v>3.4166999999999907</c:v>
                </c:pt>
                <c:pt idx="42">
                  <c:v>3.5</c:v>
                </c:pt>
                <c:pt idx="43">
                  <c:v>3.5832999999999999</c:v>
                </c:pt>
                <c:pt idx="44">
                  <c:v>3.6667000000000001</c:v>
                </c:pt>
                <c:pt idx="45">
                  <c:v>3.75</c:v>
                </c:pt>
                <c:pt idx="46">
                  <c:v>3.8332999999999977</c:v>
                </c:pt>
                <c:pt idx="47">
                  <c:v>3.9166999999999907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99.787000000000006</c:v>
                </c:pt>
                <c:pt idx="3">
                  <c:v>99.36</c:v>
                </c:pt>
                <c:pt idx="4">
                  <c:v>98.718000000000004</c:v>
                </c:pt>
                <c:pt idx="5">
                  <c:v>98.283000000000001</c:v>
                </c:pt>
                <c:pt idx="6">
                  <c:v>96.075999999999979</c:v>
                </c:pt>
                <c:pt idx="7">
                  <c:v>93.552999999999983</c:v>
                </c:pt>
                <c:pt idx="8">
                  <c:v>93.477000000000004</c:v>
                </c:pt>
                <c:pt idx="9">
                  <c:v>93.477000000000004</c:v>
                </c:pt>
                <c:pt idx="10">
                  <c:v>93.477000000000004</c:v>
                </c:pt>
                <c:pt idx="11">
                  <c:v>93.477000000000004</c:v>
                </c:pt>
                <c:pt idx="12">
                  <c:v>93.385999999999981</c:v>
                </c:pt>
                <c:pt idx="13">
                  <c:v>93.385999999999981</c:v>
                </c:pt>
                <c:pt idx="14">
                  <c:v>93.277000000000001</c:v>
                </c:pt>
                <c:pt idx="15">
                  <c:v>93.164000000000001</c:v>
                </c:pt>
                <c:pt idx="16">
                  <c:v>92.254999999999995</c:v>
                </c:pt>
                <c:pt idx="17">
                  <c:v>90.653999999999982</c:v>
                </c:pt>
                <c:pt idx="18">
                  <c:v>88.022999999999982</c:v>
                </c:pt>
                <c:pt idx="19">
                  <c:v>85.021000000000001</c:v>
                </c:pt>
                <c:pt idx="20">
                  <c:v>84.32</c:v>
                </c:pt>
                <c:pt idx="21">
                  <c:v>84.32</c:v>
                </c:pt>
                <c:pt idx="22">
                  <c:v>84.32</c:v>
                </c:pt>
                <c:pt idx="23">
                  <c:v>84.194000000000003</c:v>
                </c:pt>
                <c:pt idx="24">
                  <c:v>84.194000000000003</c:v>
                </c:pt>
                <c:pt idx="25">
                  <c:v>84.194000000000003</c:v>
                </c:pt>
                <c:pt idx="26">
                  <c:v>84.194000000000003</c:v>
                </c:pt>
                <c:pt idx="27">
                  <c:v>84.194000000000003</c:v>
                </c:pt>
                <c:pt idx="28">
                  <c:v>83.665999999999983</c:v>
                </c:pt>
                <c:pt idx="29">
                  <c:v>81.893000000000001</c:v>
                </c:pt>
                <c:pt idx="30">
                  <c:v>79.046999999999997</c:v>
                </c:pt>
                <c:pt idx="31">
                  <c:v>76.711000000000027</c:v>
                </c:pt>
                <c:pt idx="32">
                  <c:v>76.152999999999949</c:v>
                </c:pt>
                <c:pt idx="33">
                  <c:v>75.775999999999982</c:v>
                </c:pt>
                <c:pt idx="34">
                  <c:v>75.775999999999982</c:v>
                </c:pt>
                <c:pt idx="35">
                  <c:v>75.775999999999982</c:v>
                </c:pt>
                <c:pt idx="36">
                  <c:v>75.775999999999982</c:v>
                </c:pt>
                <c:pt idx="37">
                  <c:v>75.501999999999995</c:v>
                </c:pt>
                <c:pt idx="38">
                  <c:v>75.501999999999995</c:v>
                </c:pt>
                <c:pt idx="39">
                  <c:v>75.208000000000013</c:v>
                </c:pt>
                <c:pt idx="40">
                  <c:v>74.316000000000003</c:v>
                </c:pt>
                <c:pt idx="41">
                  <c:v>72.818000000000012</c:v>
                </c:pt>
                <c:pt idx="42">
                  <c:v>70.11</c:v>
                </c:pt>
                <c:pt idx="43">
                  <c:v>67.394999999999996</c:v>
                </c:pt>
                <c:pt idx="44">
                  <c:v>66.462000000000003</c:v>
                </c:pt>
                <c:pt idx="45">
                  <c:v>66.144000000000005</c:v>
                </c:pt>
                <c:pt idx="46">
                  <c:v>66.144000000000005</c:v>
                </c:pt>
                <c:pt idx="47">
                  <c:v>66.144000000000005</c:v>
                </c:pt>
                <c:pt idx="48">
                  <c:v>66.144000000000005</c:v>
                </c:pt>
                <c:pt idx="49">
                  <c:v>66.144000000000005</c:v>
                </c:pt>
                <c:pt idx="50">
                  <c:v>65.671999999999983</c:v>
                </c:pt>
                <c:pt idx="51">
                  <c:v>64.727000000000004</c:v>
                </c:pt>
                <c:pt idx="52">
                  <c:v>64.727000000000004</c:v>
                </c:pt>
                <c:pt idx="53">
                  <c:v>62.816000000000003</c:v>
                </c:pt>
                <c:pt idx="54">
                  <c:v>60.898000000000003</c:v>
                </c:pt>
                <c:pt idx="55">
                  <c:v>60.898000000000003</c:v>
                </c:pt>
                <c:pt idx="56">
                  <c:v>60.898000000000003</c:v>
                </c:pt>
                <c:pt idx="57">
                  <c:v>60.898000000000003</c:v>
                </c:pt>
                <c:pt idx="58">
                  <c:v>60.898000000000003</c:v>
                </c:pt>
                <c:pt idx="59">
                  <c:v>60.898000000000003</c:v>
                </c:pt>
                <c:pt idx="60">
                  <c:v>60.898000000000003</c:v>
                </c:pt>
                <c:pt idx="61">
                  <c:v>60.898000000000003</c:v>
                </c:pt>
                <c:pt idx="62">
                  <c:v>60.898000000000003</c:v>
                </c:pt>
                <c:pt idx="63">
                  <c:v>60.898000000000003</c:v>
                </c:pt>
                <c:pt idx="64">
                  <c:v>60.898000000000003</c:v>
                </c:pt>
                <c:pt idx="65">
                  <c:v>58.483000000000004</c:v>
                </c:pt>
                <c:pt idx="66">
                  <c:v>56.857999999999997</c:v>
                </c:pt>
                <c:pt idx="67">
                  <c:v>55.185000000000002</c:v>
                </c:pt>
                <c:pt idx="68">
                  <c:v>55.185000000000002</c:v>
                </c:pt>
                <c:pt idx="69">
                  <c:v>55.185000000000002</c:v>
                </c:pt>
                <c:pt idx="70">
                  <c:v>55.185000000000002</c:v>
                </c:pt>
                <c:pt idx="71">
                  <c:v>55.185000000000002</c:v>
                </c:pt>
                <c:pt idx="72">
                  <c:v>55.185000000000002</c:v>
                </c:pt>
                <c:pt idx="73">
                  <c:v>55.185000000000002</c:v>
                </c:pt>
                <c:pt idx="74">
                  <c:v>55.185000000000002</c:v>
                </c:pt>
                <c:pt idx="75">
                  <c:v>55.185000000000002</c:v>
                </c:pt>
                <c:pt idx="76">
                  <c:v>55.185000000000002</c:v>
                </c:pt>
                <c:pt idx="77">
                  <c:v>52.677</c:v>
                </c:pt>
                <c:pt idx="78">
                  <c:v>51.423000000000002</c:v>
                </c:pt>
                <c:pt idx="79">
                  <c:v>51.423000000000002</c:v>
                </c:pt>
                <c:pt idx="80">
                  <c:v>51.423000000000002</c:v>
                </c:pt>
                <c:pt idx="81">
                  <c:v>51.423000000000002</c:v>
                </c:pt>
                <c:pt idx="82">
                  <c:v>51.423000000000002</c:v>
                </c:pt>
                <c:pt idx="83">
                  <c:v>51.423000000000002</c:v>
                </c:pt>
                <c:pt idx="84">
                  <c:v>51.423000000000002</c:v>
                </c:pt>
                <c:pt idx="85">
                  <c:v>51.423000000000002</c:v>
                </c:pt>
                <c:pt idx="86">
                  <c:v>51.423000000000002</c:v>
                </c:pt>
                <c:pt idx="87">
                  <c:v>51.423000000000002</c:v>
                </c:pt>
                <c:pt idx="88">
                  <c:v>51.423000000000002</c:v>
                </c:pt>
                <c:pt idx="89">
                  <c:v>51.423000000000002</c:v>
                </c:pt>
                <c:pt idx="90">
                  <c:v>51.423000000000002</c:v>
                </c:pt>
                <c:pt idx="91">
                  <c:v>47.137</c:v>
                </c:pt>
                <c:pt idx="92">
                  <c:v>47.137</c:v>
                </c:pt>
                <c:pt idx="93">
                  <c:v>47.137</c:v>
                </c:pt>
                <c:pt idx="94">
                  <c:v>47.137</c:v>
                </c:pt>
                <c:pt idx="95">
                  <c:v>47.137</c:v>
                </c:pt>
                <c:pt idx="96">
                  <c:v>47.137</c:v>
                </c:pt>
              </c:numCache>
            </c:numRef>
          </c:yVal>
        </c:ser>
        <c:ser>
          <c:idx val="2"/>
          <c:order val="2"/>
          <c:tx>
            <c:strRef>
              <c:f>Sheet1!$D$1</c:f>
              <c:strCache>
                <c:ptCount val="1"/>
                <c:pt idx="0">
                  <c:v>Lymphoma 18-65</c:v>
                </c:pt>
              </c:strCache>
            </c:strRef>
          </c:tx>
          <c:spPr>
            <a:ln w="41275">
              <a:solidFill>
                <a:srgbClr val="FF00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1.0832999999999959</c:v>
                </c:pt>
                <c:pt idx="14">
                  <c:v>1.1667000000000001</c:v>
                </c:pt>
                <c:pt idx="15">
                  <c:v>1.25</c:v>
                </c:pt>
                <c:pt idx="16">
                  <c:v>1.3332999999999959</c:v>
                </c:pt>
                <c:pt idx="17">
                  <c:v>1.4166999999999952</c:v>
                </c:pt>
                <c:pt idx="18">
                  <c:v>1.5</c:v>
                </c:pt>
                <c:pt idx="19">
                  <c:v>1.5832999999999959</c:v>
                </c:pt>
                <c:pt idx="20">
                  <c:v>1.6667000000000001</c:v>
                </c:pt>
                <c:pt idx="21">
                  <c:v>1.75</c:v>
                </c:pt>
                <c:pt idx="22">
                  <c:v>1.8332999999999959</c:v>
                </c:pt>
                <c:pt idx="23">
                  <c:v>1.9167000000000001</c:v>
                </c:pt>
                <c:pt idx="24">
                  <c:v>2</c:v>
                </c:pt>
                <c:pt idx="25">
                  <c:v>2.0832999999999999</c:v>
                </c:pt>
                <c:pt idx="26">
                  <c:v>2.1667000000000001</c:v>
                </c:pt>
                <c:pt idx="27">
                  <c:v>2.25</c:v>
                </c:pt>
                <c:pt idx="28">
                  <c:v>2.3332999999999977</c:v>
                </c:pt>
                <c:pt idx="29">
                  <c:v>2.4166999999999907</c:v>
                </c:pt>
                <c:pt idx="30">
                  <c:v>2.5</c:v>
                </c:pt>
                <c:pt idx="31">
                  <c:v>2.5832999999999999</c:v>
                </c:pt>
                <c:pt idx="32">
                  <c:v>2.6667000000000001</c:v>
                </c:pt>
                <c:pt idx="33">
                  <c:v>2.75</c:v>
                </c:pt>
                <c:pt idx="34">
                  <c:v>2.8332999999999977</c:v>
                </c:pt>
                <c:pt idx="35">
                  <c:v>2.9166999999999907</c:v>
                </c:pt>
                <c:pt idx="36">
                  <c:v>3</c:v>
                </c:pt>
                <c:pt idx="37">
                  <c:v>3.0832999999999999</c:v>
                </c:pt>
                <c:pt idx="38">
                  <c:v>3.1667000000000001</c:v>
                </c:pt>
                <c:pt idx="39">
                  <c:v>3.25</c:v>
                </c:pt>
                <c:pt idx="40">
                  <c:v>3.3332999999999977</c:v>
                </c:pt>
                <c:pt idx="41">
                  <c:v>3.4166999999999907</c:v>
                </c:pt>
                <c:pt idx="42">
                  <c:v>3.5</c:v>
                </c:pt>
                <c:pt idx="43">
                  <c:v>3.5832999999999999</c:v>
                </c:pt>
                <c:pt idx="44">
                  <c:v>3.6667000000000001</c:v>
                </c:pt>
                <c:pt idx="45">
                  <c:v>3.75</c:v>
                </c:pt>
                <c:pt idx="46">
                  <c:v>3.8332999999999977</c:v>
                </c:pt>
                <c:pt idx="47">
                  <c:v>3.9166999999999907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100</c:v>
                </c:pt>
                <c:pt idx="2">
                  <c:v>99.950999999999993</c:v>
                </c:pt>
                <c:pt idx="3">
                  <c:v>99.777000000000001</c:v>
                </c:pt>
                <c:pt idx="4">
                  <c:v>99.531000000000006</c:v>
                </c:pt>
                <c:pt idx="5">
                  <c:v>99.346999999999994</c:v>
                </c:pt>
                <c:pt idx="6">
                  <c:v>98.917000000000286</c:v>
                </c:pt>
                <c:pt idx="7">
                  <c:v>98.274000000000001</c:v>
                </c:pt>
                <c:pt idx="8">
                  <c:v>98.171999999999983</c:v>
                </c:pt>
                <c:pt idx="9">
                  <c:v>98.141999999999996</c:v>
                </c:pt>
                <c:pt idx="10">
                  <c:v>98.141999999999996</c:v>
                </c:pt>
                <c:pt idx="11">
                  <c:v>98.134999999999991</c:v>
                </c:pt>
                <c:pt idx="12">
                  <c:v>98.134999999999991</c:v>
                </c:pt>
                <c:pt idx="13">
                  <c:v>98.134999999999991</c:v>
                </c:pt>
                <c:pt idx="14">
                  <c:v>98.134999999999991</c:v>
                </c:pt>
                <c:pt idx="15">
                  <c:v>98.116</c:v>
                </c:pt>
                <c:pt idx="16">
                  <c:v>98.088999999999999</c:v>
                </c:pt>
                <c:pt idx="17">
                  <c:v>98.07</c:v>
                </c:pt>
                <c:pt idx="18">
                  <c:v>97.968000000000004</c:v>
                </c:pt>
                <c:pt idx="19">
                  <c:v>97.826999999999998</c:v>
                </c:pt>
                <c:pt idx="20">
                  <c:v>97.807999999999993</c:v>
                </c:pt>
                <c:pt idx="21">
                  <c:v>97.799000000000007</c:v>
                </c:pt>
                <c:pt idx="22">
                  <c:v>97.799000000000007</c:v>
                </c:pt>
                <c:pt idx="23">
                  <c:v>97.799000000000007</c:v>
                </c:pt>
                <c:pt idx="24">
                  <c:v>97.799000000000007</c:v>
                </c:pt>
                <c:pt idx="25">
                  <c:v>97.799000000000007</c:v>
                </c:pt>
                <c:pt idx="26">
                  <c:v>97.799000000000007</c:v>
                </c:pt>
                <c:pt idx="27">
                  <c:v>97.787000000000006</c:v>
                </c:pt>
                <c:pt idx="28">
                  <c:v>97.739000000000004</c:v>
                </c:pt>
                <c:pt idx="29">
                  <c:v>97.655999999999949</c:v>
                </c:pt>
                <c:pt idx="30">
                  <c:v>97.524000000000001</c:v>
                </c:pt>
                <c:pt idx="31">
                  <c:v>97.403999999999996</c:v>
                </c:pt>
                <c:pt idx="32">
                  <c:v>97.35599999999998</c:v>
                </c:pt>
                <c:pt idx="33">
                  <c:v>97.35599999999998</c:v>
                </c:pt>
                <c:pt idx="34">
                  <c:v>97.331000000000003</c:v>
                </c:pt>
                <c:pt idx="35">
                  <c:v>97.331000000000003</c:v>
                </c:pt>
                <c:pt idx="36">
                  <c:v>97.331000000000003</c:v>
                </c:pt>
                <c:pt idx="37">
                  <c:v>97.331000000000003</c:v>
                </c:pt>
                <c:pt idx="38">
                  <c:v>97.331000000000003</c:v>
                </c:pt>
                <c:pt idx="39">
                  <c:v>97.315000000000012</c:v>
                </c:pt>
                <c:pt idx="40">
                  <c:v>97.269000000000005</c:v>
                </c:pt>
                <c:pt idx="41">
                  <c:v>97.221999999999994</c:v>
                </c:pt>
                <c:pt idx="42">
                  <c:v>97.175999999999988</c:v>
                </c:pt>
                <c:pt idx="43">
                  <c:v>97.081999999999994</c:v>
                </c:pt>
                <c:pt idx="44">
                  <c:v>97.081999999999994</c:v>
                </c:pt>
                <c:pt idx="45">
                  <c:v>97.081999999999994</c:v>
                </c:pt>
                <c:pt idx="46">
                  <c:v>97.066000000000003</c:v>
                </c:pt>
                <c:pt idx="47">
                  <c:v>97.049000000000007</c:v>
                </c:pt>
                <c:pt idx="48">
                  <c:v>97.049000000000007</c:v>
                </c:pt>
                <c:pt idx="49">
                  <c:v>97.049000000000007</c:v>
                </c:pt>
                <c:pt idx="50">
                  <c:v>97.049000000000007</c:v>
                </c:pt>
                <c:pt idx="51">
                  <c:v>97.049000000000007</c:v>
                </c:pt>
                <c:pt idx="52">
                  <c:v>97.049000000000007</c:v>
                </c:pt>
                <c:pt idx="53">
                  <c:v>96.989000000000004</c:v>
                </c:pt>
                <c:pt idx="54">
                  <c:v>96.929000000000002</c:v>
                </c:pt>
                <c:pt idx="55">
                  <c:v>96.867999999999995</c:v>
                </c:pt>
                <c:pt idx="56">
                  <c:v>96.848000000000013</c:v>
                </c:pt>
                <c:pt idx="57">
                  <c:v>96.826999999999998</c:v>
                </c:pt>
                <c:pt idx="58">
                  <c:v>96.826999999999998</c:v>
                </c:pt>
                <c:pt idx="59">
                  <c:v>96.826999999999998</c:v>
                </c:pt>
                <c:pt idx="60">
                  <c:v>96.826999999999998</c:v>
                </c:pt>
                <c:pt idx="61">
                  <c:v>96.826999999999998</c:v>
                </c:pt>
                <c:pt idx="62">
                  <c:v>96.826999999999998</c:v>
                </c:pt>
                <c:pt idx="63">
                  <c:v>96.826999999999998</c:v>
                </c:pt>
                <c:pt idx="64">
                  <c:v>96.774999999999991</c:v>
                </c:pt>
                <c:pt idx="65">
                  <c:v>96.721999999999994</c:v>
                </c:pt>
                <c:pt idx="66">
                  <c:v>96.59</c:v>
                </c:pt>
                <c:pt idx="67">
                  <c:v>96.51</c:v>
                </c:pt>
                <c:pt idx="68">
                  <c:v>96.51</c:v>
                </c:pt>
                <c:pt idx="69">
                  <c:v>96.483000000000004</c:v>
                </c:pt>
                <c:pt idx="70">
                  <c:v>96.483000000000004</c:v>
                </c:pt>
                <c:pt idx="71">
                  <c:v>96.483000000000004</c:v>
                </c:pt>
                <c:pt idx="72">
                  <c:v>96.483000000000004</c:v>
                </c:pt>
                <c:pt idx="73">
                  <c:v>96.483000000000004</c:v>
                </c:pt>
                <c:pt idx="74">
                  <c:v>96.483000000000004</c:v>
                </c:pt>
                <c:pt idx="75">
                  <c:v>96.447000000000301</c:v>
                </c:pt>
                <c:pt idx="76">
                  <c:v>96.338999999999999</c:v>
                </c:pt>
                <c:pt idx="77">
                  <c:v>96.230999999999995</c:v>
                </c:pt>
                <c:pt idx="78">
                  <c:v>96.194999999999993</c:v>
                </c:pt>
                <c:pt idx="79">
                  <c:v>96.157999999999987</c:v>
                </c:pt>
                <c:pt idx="80">
                  <c:v>96.084000000000003</c:v>
                </c:pt>
                <c:pt idx="81">
                  <c:v>96.046999999999997</c:v>
                </c:pt>
                <c:pt idx="82">
                  <c:v>96.046999999999997</c:v>
                </c:pt>
                <c:pt idx="83">
                  <c:v>96.046999999999997</c:v>
                </c:pt>
                <c:pt idx="84">
                  <c:v>96.046999999999997</c:v>
                </c:pt>
                <c:pt idx="85">
                  <c:v>96.046999999999997</c:v>
                </c:pt>
                <c:pt idx="86">
                  <c:v>96.046999999999997</c:v>
                </c:pt>
                <c:pt idx="87">
                  <c:v>96.046999999999997</c:v>
                </c:pt>
                <c:pt idx="88">
                  <c:v>95.997000000000227</c:v>
                </c:pt>
                <c:pt idx="89">
                  <c:v>95.997000000000227</c:v>
                </c:pt>
                <c:pt idx="90">
                  <c:v>95.997000000000227</c:v>
                </c:pt>
                <c:pt idx="91">
                  <c:v>95.946000000000026</c:v>
                </c:pt>
                <c:pt idx="92">
                  <c:v>95.946000000000026</c:v>
                </c:pt>
                <c:pt idx="93">
                  <c:v>95.946000000000026</c:v>
                </c:pt>
                <c:pt idx="94">
                  <c:v>95.946000000000026</c:v>
                </c:pt>
                <c:pt idx="95">
                  <c:v>95.891000000000005</c:v>
                </c:pt>
                <c:pt idx="96">
                  <c:v>95.891000000000005</c:v>
                </c:pt>
                <c:pt idx="97">
                  <c:v>95.891000000000005</c:v>
                </c:pt>
                <c:pt idx="98">
                  <c:v>95.891000000000005</c:v>
                </c:pt>
                <c:pt idx="99">
                  <c:v>95.891000000000005</c:v>
                </c:pt>
                <c:pt idx="100">
                  <c:v>95.891000000000005</c:v>
                </c:pt>
                <c:pt idx="101">
                  <c:v>95.748999999999995</c:v>
                </c:pt>
                <c:pt idx="102">
                  <c:v>95.536000000000001</c:v>
                </c:pt>
                <c:pt idx="103">
                  <c:v>95.464000000000027</c:v>
                </c:pt>
                <c:pt idx="104">
                  <c:v>95.391000000000005</c:v>
                </c:pt>
                <c:pt idx="105">
                  <c:v>95.316000000000003</c:v>
                </c:pt>
                <c:pt idx="106">
                  <c:v>95.316000000000003</c:v>
                </c:pt>
                <c:pt idx="107">
                  <c:v>95.316000000000003</c:v>
                </c:pt>
                <c:pt idx="108">
                  <c:v>95.316000000000003</c:v>
                </c:pt>
                <c:pt idx="109">
                  <c:v>95.316000000000003</c:v>
                </c:pt>
                <c:pt idx="110">
                  <c:v>95.316000000000003</c:v>
                </c:pt>
                <c:pt idx="111">
                  <c:v>95.316000000000003</c:v>
                </c:pt>
                <c:pt idx="112">
                  <c:v>95.214000000000027</c:v>
                </c:pt>
                <c:pt idx="113">
                  <c:v>95.214000000000027</c:v>
                </c:pt>
                <c:pt idx="114">
                  <c:v>95.111000000000004</c:v>
                </c:pt>
                <c:pt idx="115">
                  <c:v>95.007000000000005</c:v>
                </c:pt>
                <c:pt idx="116">
                  <c:v>95.007000000000005</c:v>
                </c:pt>
                <c:pt idx="117">
                  <c:v>95.007000000000005</c:v>
                </c:pt>
                <c:pt idx="118">
                  <c:v>95.007000000000005</c:v>
                </c:pt>
                <c:pt idx="119">
                  <c:v>95.007000000000005</c:v>
                </c:pt>
                <c:pt idx="120">
                  <c:v>95.007000000000005</c:v>
                </c:pt>
                <c:pt idx="121">
                  <c:v>95.007000000000005</c:v>
                </c:pt>
                <c:pt idx="122">
                  <c:v>95.007000000000005</c:v>
                </c:pt>
                <c:pt idx="123">
                  <c:v>95.007000000000005</c:v>
                </c:pt>
                <c:pt idx="124">
                  <c:v>95.007000000000005</c:v>
                </c:pt>
                <c:pt idx="125">
                  <c:v>95.007000000000005</c:v>
                </c:pt>
                <c:pt idx="126">
                  <c:v>95.007000000000005</c:v>
                </c:pt>
                <c:pt idx="127">
                  <c:v>94.700999999999993</c:v>
                </c:pt>
                <c:pt idx="128">
                  <c:v>94.700999999999993</c:v>
                </c:pt>
                <c:pt idx="129">
                  <c:v>94.700999999999993</c:v>
                </c:pt>
                <c:pt idx="130">
                  <c:v>94.700999999999993</c:v>
                </c:pt>
                <c:pt idx="131">
                  <c:v>94.700999999999993</c:v>
                </c:pt>
                <c:pt idx="132">
                  <c:v>94.700999999999993</c:v>
                </c:pt>
                <c:pt idx="133">
                  <c:v>94.700999999999993</c:v>
                </c:pt>
                <c:pt idx="134">
                  <c:v>94.700999999999993</c:v>
                </c:pt>
                <c:pt idx="135">
                  <c:v>94.700999999999993</c:v>
                </c:pt>
                <c:pt idx="136">
                  <c:v>94.700999999999993</c:v>
                </c:pt>
                <c:pt idx="137">
                  <c:v>94.700999999999993</c:v>
                </c:pt>
                <c:pt idx="138">
                  <c:v>94.700999999999993</c:v>
                </c:pt>
                <c:pt idx="139">
                  <c:v>94.700999999999993</c:v>
                </c:pt>
                <c:pt idx="140">
                  <c:v>94.700999999999993</c:v>
                </c:pt>
                <c:pt idx="141">
                  <c:v>94.700999999999993</c:v>
                </c:pt>
                <c:pt idx="142">
                  <c:v>94.700999999999993</c:v>
                </c:pt>
                <c:pt idx="143">
                  <c:v>94.700999999999993</c:v>
                </c:pt>
                <c:pt idx="144">
                  <c:v>94.700999999999993</c:v>
                </c:pt>
              </c:numCache>
            </c:numRef>
          </c:yVal>
        </c:ser>
        <c:ser>
          <c:idx val="3"/>
          <c:order val="3"/>
          <c:tx>
            <c:strRef>
              <c:f>Sheet1!$E$1</c:f>
              <c:strCache>
                <c:ptCount val="1"/>
                <c:pt idx="0">
                  <c:v>Lymphoma &gt;65 </c:v>
                </c:pt>
              </c:strCache>
            </c:strRef>
          </c:tx>
          <c:spPr>
            <a:ln w="41275">
              <a:solidFill>
                <a:srgbClr val="9933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1.0832999999999959</c:v>
                </c:pt>
                <c:pt idx="14">
                  <c:v>1.1667000000000001</c:v>
                </c:pt>
                <c:pt idx="15">
                  <c:v>1.25</c:v>
                </c:pt>
                <c:pt idx="16">
                  <c:v>1.3332999999999959</c:v>
                </c:pt>
                <c:pt idx="17">
                  <c:v>1.4166999999999952</c:v>
                </c:pt>
                <c:pt idx="18">
                  <c:v>1.5</c:v>
                </c:pt>
                <c:pt idx="19">
                  <c:v>1.5832999999999959</c:v>
                </c:pt>
                <c:pt idx="20">
                  <c:v>1.6667000000000001</c:v>
                </c:pt>
                <c:pt idx="21">
                  <c:v>1.75</c:v>
                </c:pt>
                <c:pt idx="22">
                  <c:v>1.8332999999999959</c:v>
                </c:pt>
                <c:pt idx="23">
                  <c:v>1.9167000000000001</c:v>
                </c:pt>
                <c:pt idx="24">
                  <c:v>2</c:v>
                </c:pt>
                <c:pt idx="25">
                  <c:v>2.0832999999999999</c:v>
                </c:pt>
                <c:pt idx="26">
                  <c:v>2.1667000000000001</c:v>
                </c:pt>
                <c:pt idx="27">
                  <c:v>2.25</c:v>
                </c:pt>
                <c:pt idx="28">
                  <c:v>2.3332999999999977</c:v>
                </c:pt>
                <c:pt idx="29">
                  <c:v>2.4166999999999907</c:v>
                </c:pt>
                <c:pt idx="30">
                  <c:v>2.5</c:v>
                </c:pt>
                <c:pt idx="31">
                  <c:v>2.5832999999999999</c:v>
                </c:pt>
                <c:pt idx="32">
                  <c:v>2.6667000000000001</c:v>
                </c:pt>
                <c:pt idx="33">
                  <c:v>2.75</c:v>
                </c:pt>
                <c:pt idx="34">
                  <c:v>2.8332999999999977</c:v>
                </c:pt>
                <c:pt idx="35">
                  <c:v>2.9166999999999907</c:v>
                </c:pt>
                <c:pt idx="36">
                  <c:v>3</c:v>
                </c:pt>
                <c:pt idx="37">
                  <c:v>3.0832999999999999</c:v>
                </c:pt>
                <c:pt idx="38">
                  <c:v>3.1667000000000001</c:v>
                </c:pt>
                <c:pt idx="39">
                  <c:v>3.25</c:v>
                </c:pt>
                <c:pt idx="40">
                  <c:v>3.3332999999999977</c:v>
                </c:pt>
                <c:pt idx="41">
                  <c:v>3.4166999999999907</c:v>
                </c:pt>
                <c:pt idx="42">
                  <c:v>3.5</c:v>
                </c:pt>
                <c:pt idx="43">
                  <c:v>3.5832999999999999</c:v>
                </c:pt>
                <c:pt idx="44">
                  <c:v>3.6667000000000001</c:v>
                </c:pt>
                <c:pt idx="45">
                  <c:v>3.75</c:v>
                </c:pt>
                <c:pt idx="46">
                  <c:v>3.8332999999999977</c:v>
                </c:pt>
                <c:pt idx="47">
                  <c:v>3.9166999999999907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Sheet1!$E$2:$E$146</c:f>
              <c:numCache>
                <c:formatCode>General</c:formatCode>
                <c:ptCount val="145"/>
                <c:pt idx="0">
                  <c:v>100</c:v>
                </c:pt>
                <c:pt idx="1">
                  <c:v>100</c:v>
                </c:pt>
                <c:pt idx="2">
                  <c:v>99.927999999999997</c:v>
                </c:pt>
                <c:pt idx="3">
                  <c:v>99.712000000000003</c:v>
                </c:pt>
                <c:pt idx="4">
                  <c:v>99.278999999999982</c:v>
                </c:pt>
                <c:pt idx="5">
                  <c:v>99.058999999999983</c:v>
                </c:pt>
                <c:pt idx="6">
                  <c:v>98.686999999999998</c:v>
                </c:pt>
                <c:pt idx="7">
                  <c:v>98.235000000000014</c:v>
                </c:pt>
                <c:pt idx="8">
                  <c:v>98.158999999999978</c:v>
                </c:pt>
                <c:pt idx="9">
                  <c:v>98.158999999999978</c:v>
                </c:pt>
                <c:pt idx="10">
                  <c:v>98.158999999999978</c:v>
                </c:pt>
                <c:pt idx="11">
                  <c:v>98.158999999999978</c:v>
                </c:pt>
                <c:pt idx="12">
                  <c:v>98.158999999999978</c:v>
                </c:pt>
                <c:pt idx="13">
                  <c:v>98.158999999999978</c:v>
                </c:pt>
                <c:pt idx="14">
                  <c:v>98.158999999999978</c:v>
                </c:pt>
                <c:pt idx="15">
                  <c:v>98.158999999999978</c:v>
                </c:pt>
                <c:pt idx="16">
                  <c:v>98.042000000000002</c:v>
                </c:pt>
                <c:pt idx="17">
                  <c:v>97.924000000000007</c:v>
                </c:pt>
                <c:pt idx="18">
                  <c:v>97.805999999999983</c:v>
                </c:pt>
                <c:pt idx="19">
                  <c:v>97.568000000000012</c:v>
                </c:pt>
                <c:pt idx="20">
                  <c:v>97.568000000000012</c:v>
                </c:pt>
                <c:pt idx="21">
                  <c:v>97.568000000000012</c:v>
                </c:pt>
                <c:pt idx="22">
                  <c:v>97.568000000000012</c:v>
                </c:pt>
                <c:pt idx="23">
                  <c:v>97.568000000000012</c:v>
                </c:pt>
                <c:pt idx="24">
                  <c:v>97.568000000000012</c:v>
                </c:pt>
                <c:pt idx="25">
                  <c:v>97.568000000000012</c:v>
                </c:pt>
                <c:pt idx="26">
                  <c:v>97.568000000000012</c:v>
                </c:pt>
                <c:pt idx="27">
                  <c:v>97.568000000000012</c:v>
                </c:pt>
                <c:pt idx="28">
                  <c:v>97.568000000000012</c:v>
                </c:pt>
                <c:pt idx="29">
                  <c:v>97.568000000000012</c:v>
                </c:pt>
                <c:pt idx="30">
                  <c:v>97.568000000000012</c:v>
                </c:pt>
                <c:pt idx="31">
                  <c:v>97.568000000000012</c:v>
                </c:pt>
                <c:pt idx="32">
                  <c:v>97.568000000000012</c:v>
                </c:pt>
                <c:pt idx="33">
                  <c:v>97.568000000000012</c:v>
                </c:pt>
                <c:pt idx="34">
                  <c:v>97.568000000000012</c:v>
                </c:pt>
                <c:pt idx="35">
                  <c:v>97.568000000000012</c:v>
                </c:pt>
                <c:pt idx="36">
                  <c:v>97.568000000000012</c:v>
                </c:pt>
                <c:pt idx="37">
                  <c:v>97.568000000000012</c:v>
                </c:pt>
                <c:pt idx="38">
                  <c:v>97.568000000000012</c:v>
                </c:pt>
                <c:pt idx="39">
                  <c:v>97.568000000000012</c:v>
                </c:pt>
                <c:pt idx="40">
                  <c:v>97.247000000000227</c:v>
                </c:pt>
                <c:pt idx="41">
                  <c:v>97.247000000000227</c:v>
                </c:pt>
                <c:pt idx="42">
                  <c:v>97.247000000000227</c:v>
                </c:pt>
                <c:pt idx="43">
                  <c:v>97.247000000000227</c:v>
                </c:pt>
                <c:pt idx="44">
                  <c:v>96.912000000000006</c:v>
                </c:pt>
                <c:pt idx="45">
                  <c:v>96.912000000000006</c:v>
                </c:pt>
                <c:pt idx="46">
                  <c:v>96.912000000000006</c:v>
                </c:pt>
                <c:pt idx="47">
                  <c:v>96.912000000000006</c:v>
                </c:pt>
                <c:pt idx="48">
                  <c:v>96.912000000000006</c:v>
                </c:pt>
                <c:pt idx="49">
                  <c:v>96.912000000000006</c:v>
                </c:pt>
                <c:pt idx="50">
                  <c:v>96.912000000000006</c:v>
                </c:pt>
                <c:pt idx="51">
                  <c:v>95.861000000000004</c:v>
                </c:pt>
                <c:pt idx="52">
                  <c:v>95.861000000000004</c:v>
                </c:pt>
                <c:pt idx="53">
                  <c:v>95.861000000000004</c:v>
                </c:pt>
                <c:pt idx="54">
                  <c:v>95.861000000000004</c:v>
                </c:pt>
                <c:pt idx="55">
                  <c:v>95.861000000000004</c:v>
                </c:pt>
                <c:pt idx="56">
                  <c:v>95.861000000000004</c:v>
                </c:pt>
                <c:pt idx="57">
                  <c:v>95.861000000000004</c:v>
                </c:pt>
                <c:pt idx="58">
                  <c:v>95.861000000000004</c:v>
                </c:pt>
                <c:pt idx="59">
                  <c:v>95.861000000000004</c:v>
                </c:pt>
                <c:pt idx="60">
                  <c:v>95.861000000000004</c:v>
                </c:pt>
                <c:pt idx="61">
                  <c:v>95.861000000000004</c:v>
                </c:pt>
                <c:pt idx="62">
                  <c:v>95.861000000000004</c:v>
                </c:pt>
                <c:pt idx="63">
                  <c:v>95.861000000000004</c:v>
                </c:pt>
                <c:pt idx="64">
                  <c:v>95.861000000000004</c:v>
                </c:pt>
                <c:pt idx="65">
                  <c:v>95.861000000000004</c:v>
                </c:pt>
                <c:pt idx="66">
                  <c:v>95.861000000000004</c:v>
                </c:pt>
                <c:pt idx="67">
                  <c:v>95.861000000000004</c:v>
                </c:pt>
                <c:pt idx="68">
                  <c:v>95.861000000000004</c:v>
                </c:pt>
                <c:pt idx="69">
                  <c:v>95.861000000000004</c:v>
                </c:pt>
                <c:pt idx="70">
                  <c:v>95.861000000000004</c:v>
                </c:pt>
                <c:pt idx="71">
                  <c:v>95.861000000000004</c:v>
                </c:pt>
                <c:pt idx="72">
                  <c:v>95.861000000000004</c:v>
                </c:pt>
                <c:pt idx="73">
                  <c:v>95.861000000000004</c:v>
                </c:pt>
                <c:pt idx="74">
                  <c:v>95.861000000000004</c:v>
                </c:pt>
                <c:pt idx="75">
                  <c:v>95.861000000000004</c:v>
                </c:pt>
                <c:pt idx="76">
                  <c:v>95.861000000000004</c:v>
                </c:pt>
                <c:pt idx="77">
                  <c:v>95.861000000000004</c:v>
                </c:pt>
                <c:pt idx="78">
                  <c:v>95.861000000000004</c:v>
                </c:pt>
                <c:pt idx="79">
                  <c:v>95.861000000000004</c:v>
                </c:pt>
                <c:pt idx="80">
                  <c:v>95.861000000000004</c:v>
                </c:pt>
                <c:pt idx="81">
                  <c:v>95.861000000000004</c:v>
                </c:pt>
                <c:pt idx="82">
                  <c:v>95.861000000000004</c:v>
                </c:pt>
                <c:pt idx="83">
                  <c:v>95.861000000000004</c:v>
                </c:pt>
                <c:pt idx="84">
                  <c:v>95.861000000000004</c:v>
                </c:pt>
                <c:pt idx="85">
                  <c:v>95.861000000000004</c:v>
                </c:pt>
                <c:pt idx="86">
                  <c:v>95.861000000000004</c:v>
                </c:pt>
                <c:pt idx="87">
                  <c:v>95.861000000000004</c:v>
                </c:pt>
                <c:pt idx="88">
                  <c:v>95.861000000000004</c:v>
                </c:pt>
                <c:pt idx="89">
                  <c:v>95.861000000000004</c:v>
                </c:pt>
                <c:pt idx="90">
                  <c:v>95.861000000000004</c:v>
                </c:pt>
                <c:pt idx="91">
                  <c:v>95.861000000000004</c:v>
                </c:pt>
                <c:pt idx="92">
                  <c:v>95.861000000000004</c:v>
                </c:pt>
                <c:pt idx="93">
                  <c:v>95.861000000000004</c:v>
                </c:pt>
                <c:pt idx="94">
                  <c:v>95.861000000000004</c:v>
                </c:pt>
                <c:pt idx="95">
                  <c:v>95.861000000000004</c:v>
                </c:pt>
                <c:pt idx="96">
                  <c:v>95.861000000000004</c:v>
                </c:pt>
              </c:numCache>
            </c:numRef>
          </c:yVal>
        </c:ser>
        <c:ser>
          <c:idx val="4"/>
          <c:order val="4"/>
          <c:tx>
            <c:strRef>
              <c:f>Sheet1!$F$1</c:f>
              <c:strCache>
                <c:ptCount val="1"/>
                <c:pt idx="0">
                  <c:v>Skin 18-65</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1.0832999999999959</c:v>
                </c:pt>
                <c:pt idx="14">
                  <c:v>1.1667000000000001</c:v>
                </c:pt>
                <c:pt idx="15">
                  <c:v>1.25</c:v>
                </c:pt>
                <c:pt idx="16">
                  <c:v>1.3332999999999959</c:v>
                </c:pt>
                <c:pt idx="17">
                  <c:v>1.4166999999999952</c:v>
                </c:pt>
                <c:pt idx="18">
                  <c:v>1.5</c:v>
                </c:pt>
                <c:pt idx="19">
                  <c:v>1.5832999999999959</c:v>
                </c:pt>
                <c:pt idx="20">
                  <c:v>1.6667000000000001</c:v>
                </c:pt>
                <c:pt idx="21">
                  <c:v>1.75</c:v>
                </c:pt>
                <c:pt idx="22">
                  <c:v>1.8332999999999959</c:v>
                </c:pt>
                <c:pt idx="23">
                  <c:v>1.9167000000000001</c:v>
                </c:pt>
                <c:pt idx="24">
                  <c:v>2</c:v>
                </c:pt>
                <c:pt idx="25">
                  <c:v>2.0832999999999999</c:v>
                </c:pt>
                <c:pt idx="26">
                  <c:v>2.1667000000000001</c:v>
                </c:pt>
                <c:pt idx="27">
                  <c:v>2.25</c:v>
                </c:pt>
                <c:pt idx="28">
                  <c:v>2.3332999999999977</c:v>
                </c:pt>
                <c:pt idx="29">
                  <c:v>2.4166999999999907</c:v>
                </c:pt>
                <c:pt idx="30">
                  <c:v>2.5</c:v>
                </c:pt>
                <c:pt idx="31">
                  <c:v>2.5832999999999999</c:v>
                </c:pt>
                <c:pt idx="32">
                  <c:v>2.6667000000000001</c:v>
                </c:pt>
                <c:pt idx="33">
                  <c:v>2.75</c:v>
                </c:pt>
                <c:pt idx="34">
                  <c:v>2.8332999999999977</c:v>
                </c:pt>
                <c:pt idx="35">
                  <c:v>2.9166999999999907</c:v>
                </c:pt>
                <c:pt idx="36">
                  <c:v>3</c:v>
                </c:pt>
                <c:pt idx="37">
                  <c:v>3.0832999999999999</c:v>
                </c:pt>
                <c:pt idx="38">
                  <c:v>3.1667000000000001</c:v>
                </c:pt>
                <c:pt idx="39">
                  <c:v>3.25</c:v>
                </c:pt>
                <c:pt idx="40">
                  <c:v>3.3332999999999977</c:v>
                </c:pt>
                <c:pt idx="41">
                  <c:v>3.4166999999999907</c:v>
                </c:pt>
                <c:pt idx="42">
                  <c:v>3.5</c:v>
                </c:pt>
                <c:pt idx="43">
                  <c:v>3.5832999999999999</c:v>
                </c:pt>
                <c:pt idx="44">
                  <c:v>3.6667000000000001</c:v>
                </c:pt>
                <c:pt idx="45">
                  <c:v>3.75</c:v>
                </c:pt>
                <c:pt idx="46">
                  <c:v>3.8332999999999977</c:v>
                </c:pt>
                <c:pt idx="47">
                  <c:v>3.9166999999999907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Sheet1!$F$2:$F$146</c:f>
              <c:numCache>
                <c:formatCode>General</c:formatCode>
                <c:ptCount val="145"/>
                <c:pt idx="0">
                  <c:v>100</c:v>
                </c:pt>
                <c:pt idx="1">
                  <c:v>100</c:v>
                </c:pt>
                <c:pt idx="2">
                  <c:v>100</c:v>
                </c:pt>
                <c:pt idx="3">
                  <c:v>99.971999999999994</c:v>
                </c:pt>
                <c:pt idx="4">
                  <c:v>99.944000000000315</c:v>
                </c:pt>
                <c:pt idx="5">
                  <c:v>99.887</c:v>
                </c:pt>
                <c:pt idx="6">
                  <c:v>99.512</c:v>
                </c:pt>
                <c:pt idx="7">
                  <c:v>98.961000000000027</c:v>
                </c:pt>
                <c:pt idx="8">
                  <c:v>98.894999999999996</c:v>
                </c:pt>
                <c:pt idx="9">
                  <c:v>98.894999999999996</c:v>
                </c:pt>
                <c:pt idx="10">
                  <c:v>98.894999999999996</c:v>
                </c:pt>
                <c:pt idx="11">
                  <c:v>98.894999999999996</c:v>
                </c:pt>
                <c:pt idx="12">
                  <c:v>98.894999999999996</c:v>
                </c:pt>
                <c:pt idx="13">
                  <c:v>98.894999999999996</c:v>
                </c:pt>
                <c:pt idx="14">
                  <c:v>98.885999999999981</c:v>
                </c:pt>
                <c:pt idx="15">
                  <c:v>98.867000000000004</c:v>
                </c:pt>
                <c:pt idx="16">
                  <c:v>98.801999999999992</c:v>
                </c:pt>
                <c:pt idx="17">
                  <c:v>98.643000000000001</c:v>
                </c:pt>
                <c:pt idx="18">
                  <c:v>97.835999999999999</c:v>
                </c:pt>
                <c:pt idx="19">
                  <c:v>97.137999999999991</c:v>
                </c:pt>
                <c:pt idx="20">
                  <c:v>96.947000000000301</c:v>
                </c:pt>
                <c:pt idx="21">
                  <c:v>96.908000000000001</c:v>
                </c:pt>
                <c:pt idx="22">
                  <c:v>96.888999999999982</c:v>
                </c:pt>
                <c:pt idx="23">
                  <c:v>96.888999999999982</c:v>
                </c:pt>
                <c:pt idx="24">
                  <c:v>96.888999999999982</c:v>
                </c:pt>
                <c:pt idx="25">
                  <c:v>96.888999999999982</c:v>
                </c:pt>
                <c:pt idx="26">
                  <c:v>96.888999999999982</c:v>
                </c:pt>
                <c:pt idx="27">
                  <c:v>96.888999999999982</c:v>
                </c:pt>
                <c:pt idx="28">
                  <c:v>96.781000000000006</c:v>
                </c:pt>
                <c:pt idx="29">
                  <c:v>96.455000000000013</c:v>
                </c:pt>
                <c:pt idx="30">
                  <c:v>95.634</c:v>
                </c:pt>
                <c:pt idx="31">
                  <c:v>94.881</c:v>
                </c:pt>
                <c:pt idx="32">
                  <c:v>94.622999999999948</c:v>
                </c:pt>
                <c:pt idx="33">
                  <c:v>94.561000000000007</c:v>
                </c:pt>
                <c:pt idx="34">
                  <c:v>94.522999999999982</c:v>
                </c:pt>
                <c:pt idx="35">
                  <c:v>94.522999999999982</c:v>
                </c:pt>
                <c:pt idx="36">
                  <c:v>94.522999999999982</c:v>
                </c:pt>
                <c:pt idx="37">
                  <c:v>94.522999999999982</c:v>
                </c:pt>
                <c:pt idx="38">
                  <c:v>94.522999999999982</c:v>
                </c:pt>
                <c:pt idx="39">
                  <c:v>94.477000000000004</c:v>
                </c:pt>
                <c:pt idx="40">
                  <c:v>94.274999999999991</c:v>
                </c:pt>
                <c:pt idx="41">
                  <c:v>93.85299999999998</c:v>
                </c:pt>
                <c:pt idx="42">
                  <c:v>93.01</c:v>
                </c:pt>
                <c:pt idx="43">
                  <c:v>92.034999999999997</c:v>
                </c:pt>
                <c:pt idx="44">
                  <c:v>91.765000000000001</c:v>
                </c:pt>
                <c:pt idx="45">
                  <c:v>91.748000000000005</c:v>
                </c:pt>
                <c:pt idx="46">
                  <c:v>91.732000000000014</c:v>
                </c:pt>
                <c:pt idx="47">
                  <c:v>91.715000000000003</c:v>
                </c:pt>
                <c:pt idx="48">
                  <c:v>91.715000000000003</c:v>
                </c:pt>
                <c:pt idx="49">
                  <c:v>91.715000000000003</c:v>
                </c:pt>
                <c:pt idx="50">
                  <c:v>91.715000000000003</c:v>
                </c:pt>
                <c:pt idx="51">
                  <c:v>91.715000000000003</c:v>
                </c:pt>
                <c:pt idx="52">
                  <c:v>91.494000000000227</c:v>
                </c:pt>
                <c:pt idx="53">
                  <c:v>91.170999999999978</c:v>
                </c:pt>
                <c:pt idx="54">
                  <c:v>90.281000000000006</c:v>
                </c:pt>
                <c:pt idx="55">
                  <c:v>89.346000000000004</c:v>
                </c:pt>
                <c:pt idx="56">
                  <c:v>89.14</c:v>
                </c:pt>
                <c:pt idx="57">
                  <c:v>89.076999999999998</c:v>
                </c:pt>
                <c:pt idx="58">
                  <c:v>89.055999999999983</c:v>
                </c:pt>
                <c:pt idx="59">
                  <c:v>89.055999999999983</c:v>
                </c:pt>
                <c:pt idx="60">
                  <c:v>89.055999999999983</c:v>
                </c:pt>
                <c:pt idx="61">
                  <c:v>89.055999999999983</c:v>
                </c:pt>
                <c:pt idx="62">
                  <c:v>89.055999999999983</c:v>
                </c:pt>
                <c:pt idx="63">
                  <c:v>89.055999999999983</c:v>
                </c:pt>
                <c:pt idx="64">
                  <c:v>88.871999999999986</c:v>
                </c:pt>
                <c:pt idx="65">
                  <c:v>88.503</c:v>
                </c:pt>
                <c:pt idx="66">
                  <c:v>87.60499999999999</c:v>
                </c:pt>
                <c:pt idx="67">
                  <c:v>86.700999999999993</c:v>
                </c:pt>
                <c:pt idx="68">
                  <c:v>86.566000000000003</c:v>
                </c:pt>
                <c:pt idx="69">
                  <c:v>86.483999999999995</c:v>
                </c:pt>
                <c:pt idx="70">
                  <c:v>86.483999999999995</c:v>
                </c:pt>
                <c:pt idx="71">
                  <c:v>86.483999999999995</c:v>
                </c:pt>
                <c:pt idx="72">
                  <c:v>86.483999999999995</c:v>
                </c:pt>
                <c:pt idx="73">
                  <c:v>86.483999999999995</c:v>
                </c:pt>
                <c:pt idx="74">
                  <c:v>86.448000000000022</c:v>
                </c:pt>
                <c:pt idx="75">
                  <c:v>86.342000000000013</c:v>
                </c:pt>
                <c:pt idx="76">
                  <c:v>86.128999999999948</c:v>
                </c:pt>
                <c:pt idx="77">
                  <c:v>85.665999999999983</c:v>
                </c:pt>
                <c:pt idx="78">
                  <c:v>84.381999999999991</c:v>
                </c:pt>
                <c:pt idx="79">
                  <c:v>83.486999999999995</c:v>
                </c:pt>
                <c:pt idx="80">
                  <c:v>83.304999999999993</c:v>
                </c:pt>
                <c:pt idx="81">
                  <c:v>83.194000000000003</c:v>
                </c:pt>
                <c:pt idx="82">
                  <c:v>83.194000000000003</c:v>
                </c:pt>
                <c:pt idx="83">
                  <c:v>83.194000000000003</c:v>
                </c:pt>
                <c:pt idx="84">
                  <c:v>83.194000000000003</c:v>
                </c:pt>
                <c:pt idx="85">
                  <c:v>83.194000000000003</c:v>
                </c:pt>
                <c:pt idx="86">
                  <c:v>83.194000000000003</c:v>
                </c:pt>
                <c:pt idx="87">
                  <c:v>83.048000000000002</c:v>
                </c:pt>
                <c:pt idx="88">
                  <c:v>82.998999999999995</c:v>
                </c:pt>
                <c:pt idx="89">
                  <c:v>82.753</c:v>
                </c:pt>
                <c:pt idx="90">
                  <c:v>81.671999999999983</c:v>
                </c:pt>
                <c:pt idx="91">
                  <c:v>80.831000000000003</c:v>
                </c:pt>
                <c:pt idx="92">
                  <c:v>80.578000000000003</c:v>
                </c:pt>
                <c:pt idx="93">
                  <c:v>80.578000000000003</c:v>
                </c:pt>
                <c:pt idx="94">
                  <c:v>80.578000000000003</c:v>
                </c:pt>
                <c:pt idx="95">
                  <c:v>80.578000000000003</c:v>
                </c:pt>
                <c:pt idx="96">
                  <c:v>80.578000000000003</c:v>
                </c:pt>
                <c:pt idx="97">
                  <c:v>80.515000000000001</c:v>
                </c:pt>
                <c:pt idx="98">
                  <c:v>80.448000000000022</c:v>
                </c:pt>
                <c:pt idx="99">
                  <c:v>80.242999999999995</c:v>
                </c:pt>
                <c:pt idx="100">
                  <c:v>79.968999999999994</c:v>
                </c:pt>
                <c:pt idx="101">
                  <c:v>79.557999999999993</c:v>
                </c:pt>
                <c:pt idx="102">
                  <c:v>78.667999999999992</c:v>
                </c:pt>
                <c:pt idx="103">
                  <c:v>78.043000000000006</c:v>
                </c:pt>
                <c:pt idx="104">
                  <c:v>77.971999999999994</c:v>
                </c:pt>
                <c:pt idx="105">
                  <c:v>77.756</c:v>
                </c:pt>
                <c:pt idx="106">
                  <c:v>77.756</c:v>
                </c:pt>
                <c:pt idx="107">
                  <c:v>77.756</c:v>
                </c:pt>
                <c:pt idx="108">
                  <c:v>77.671999999999983</c:v>
                </c:pt>
                <c:pt idx="109">
                  <c:v>77.671999999999983</c:v>
                </c:pt>
                <c:pt idx="110">
                  <c:v>77.671999999999983</c:v>
                </c:pt>
                <c:pt idx="111">
                  <c:v>77.575999999999979</c:v>
                </c:pt>
                <c:pt idx="112">
                  <c:v>77.382999999999981</c:v>
                </c:pt>
                <c:pt idx="113">
                  <c:v>76.606999999999999</c:v>
                </c:pt>
                <c:pt idx="114">
                  <c:v>75.927999999999997</c:v>
                </c:pt>
                <c:pt idx="115">
                  <c:v>75.245999999999995</c:v>
                </c:pt>
                <c:pt idx="116">
                  <c:v>75.046999999999997</c:v>
                </c:pt>
                <c:pt idx="117">
                  <c:v>74.944000000000315</c:v>
                </c:pt>
                <c:pt idx="118">
                  <c:v>74.944000000000315</c:v>
                </c:pt>
                <c:pt idx="119">
                  <c:v>74.944000000000315</c:v>
                </c:pt>
                <c:pt idx="120">
                  <c:v>74.944000000000315</c:v>
                </c:pt>
                <c:pt idx="121">
                  <c:v>74.944000000000315</c:v>
                </c:pt>
                <c:pt idx="122">
                  <c:v>74.944000000000315</c:v>
                </c:pt>
                <c:pt idx="123">
                  <c:v>74.944000000000315</c:v>
                </c:pt>
                <c:pt idx="124">
                  <c:v>74.66</c:v>
                </c:pt>
                <c:pt idx="125">
                  <c:v>74.375999999999948</c:v>
                </c:pt>
                <c:pt idx="126">
                  <c:v>73.524000000000001</c:v>
                </c:pt>
                <c:pt idx="127">
                  <c:v>73.239999999999995</c:v>
                </c:pt>
                <c:pt idx="128">
                  <c:v>73.239999999999995</c:v>
                </c:pt>
                <c:pt idx="129">
                  <c:v>73.239999999999995</c:v>
                </c:pt>
                <c:pt idx="130">
                  <c:v>73.239999999999995</c:v>
                </c:pt>
                <c:pt idx="131">
                  <c:v>73.239999999999995</c:v>
                </c:pt>
                <c:pt idx="132">
                  <c:v>73.239999999999995</c:v>
                </c:pt>
                <c:pt idx="133">
                  <c:v>73.239999999999995</c:v>
                </c:pt>
                <c:pt idx="134">
                  <c:v>73.239999999999995</c:v>
                </c:pt>
                <c:pt idx="135">
                  <c:v>73.239999999999995</c:v>
                </c:pt>
                <c:pt idx="136">
                  <c:v>73.239999999999995</c:v>
                </c:pt>
                <c:pt idx="137">
                  <c:v>72.819000000000003</c:v>
                </c:pt>
                <c:pt idx="138">
                  <c:v>71.766999999999996</c:v>
                </c:pt>
                <c:pt idx="139">
                  <c:v>71.342000000000013</c:v>
                </c:pt>
                <c:pt idx="140">
                  <c:v>71.342000000000013</c:v>
                </c:pt>
                <c:pt idx="141">
                  <c:v>71.342000000000013</c:v>
                </c:pt>
                <c:pt idx="142">
                  <c:v>71.342000000000013</c:v>
                </c:pt>
                <c:pt idx="143">
                  <c:v>71.342000000000013</c:v>
                </c:pt>
                <c:pt idx="144">
                  <c:v>71.342000000000013</c:v>
                </c:pt>
              </c:numCache>
            </c:numRef>
          </c:yVal>
        </c:ser>
        <c:ser>
          <c:idx val="5"/>
          <c:order val="5"/>
          <c:tx>
            <c:strRef>
              <c:f>Sheet1!$G$1</c:f>
              <c:strCache>
                <c:ptCount val="1"/>
                <c:pt idx="0">
                  <c:v>Skin &gt;65</c:v>
                </c:pt>
              </c:strCache>
            </c:strRef>
          </c:tx>
          <c:spPr>
            <a:ln w="41275">
              <a:solidFill>
                <a:srgbClr val="008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1.0832999999999959</c:v>
                </c:pt>
                <c:pt idx="14">
                  <c:v>1.1667000000000001</c:v>
                </c:pt>
                <c:pt idx="15">
                  <c:v>1.25</c:v>
                </c:pt>
                <c:pt idx="16">
                  <c:v>1.3332999999999959</c:v>
                </c:pt>
                <c:pt idx="17">
                  <c:v>1.4166999999999952</c:v>
                </c:pt>
                <c:pt idx="18">
                  <c:v>1.5</c:v>
                </c:pt>
                <c:pt idx="19">
                  <c:v>1.5832999999999959</c:v>
                </c:pt>
                <c:pt idx="20">
                  <c:v>1.6667000000000001</c:v>
                </c:pt>
                <c:pt idx="21">
                  <c:v>1.75</c:v>
                </c:pt>
                <c:pt idx="22">
                  <c:v>1.8332999999999959</c:v>
                </c:pt>
                <c:pt idx="23">
                  <c:v>1.9167000000000001</c:v>
                </c:pt>
                <c:pt idx="24">
                  <c:v>2</c:v>
                </c:pt>
                <c:pt idx="25">
                  <c:v>2.0832999999999999</c:v>
                </c:pt>
                <c:pt idx="26">
                  <c:v>2.1667000000000001</c:v>
                </c:pt>
                <c:pt idx="27">
                  <c:v>2.25</c:v>
                </c:pt>
                <c:pt idx="28">
                  <c:v>2.3332999999999977</c:v>
                </c:pt>
                <c:pt idx="29">
                  <c:v>2.4166999999999907</c:v>
                </c:pt>
                <c:pt idx="30">
                  <c:v>2.5</c:v>
                </c:pt>
                <c:pt idx="31">
                  <c:v>2.5832999999999999</c:v>
                </c:pt>
                <c:pt idx="32">
                  <c:v>2.6667000000000001</c:v>
                </c:pt>
                <c:pt idx="33">
                  <c:v>2.75</c:v>
                </c:pt>
                <c:pt idx="34">
                  <c:v>2.8332999999999977</c:v>
                </c:pt>
                <c:pt idx="35">
                  <c:v>2.9166999999999907</c:v>
                </c:pt>
                <c:pt idx="36">
                  <c:v>3</c:v>
                </c:pt>
                <c:pt idx="37">
                  <c:v>3.0832999999999999</c:v>
                </c:pt>
                <c:pt idx="38">
                  <c:v>3.1667000000000001</c:v>
                </c:pt>
                <c:pt idx="39">
                  <c:v>3.25</c:v>
                </c:pt>
                <c:pt idx="40">
                  <c:v>3.3332999999999977</c:v>
                </c:pt>
                <c:pt idx="41">
                  <c:v>3.4166999999999907</c:v>
                </c:pt>
                <c:pt idx="42">
                  <c:v>3.5</c:v>
                </c:pt>
                <c:pt idx="43">
                  <c:v>3.5832999999999999</c:v>
                </c:pt>
                <c:pt idx="44">
                  <c:v>3.6667000000000001</c:v>
                </c:pt>
                <c:pt idx="45">
                  <c:v>3.75</c:v>
                </c:pt>
                <c:pt idx="46">
                  <c:v>3.8332999999999977</c:v>
                </c:pt>
                <c:pt idx="47">
                  <c:v>3.9166999999999907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Sheet1!$G$2:$G$146</c:f>
              <c:numCache>
                <c:formatCode>General</c:formatCode>
                <c:ptCount val="145"/>
                <c:pt idx="0">
                  <c:v>100</c:v>
                </c:pt>
                <c:pt idx="1">
                  <c:v>100</c:v>
                </c:pt>
                <c:pt idx="2">
                  <c:v>100</c:v>
                </c:pt>
                <c:pt idx="3">
                  <c:v>100</c:v>
                </c:pt>
                <c:pt idx="4">
                  <c:v>100</c:v>
                </c:pt>
                <c:pt idx="5">
                  <c:v>99.85299999999998</c:v>
                </c:pt>
                <c:pt idx="6">
                  <c:v>98.658999999999978</c:v>
                </c:pt>
                <c:pt idx="7">
                  <c:v>97.304000000000002</c:v>
                </c:pt>
                <c:pt idx="8">
                  <c:v>97.304000000000002</c:v>
                </c:pt>
                <c:pt idx="9">
                  <c:v>97.304000000000002</c:v>
                </c:pt>
                <c:pt idx="10">
                  <c:v>97.304000000000002</c:v>
                </c:pt>
                <c:pt idx="11">
                  <c:v>97.304000000000002</c:v>
                </c:pt>
                <c:pt idx="12">
                  <c:v>97.304000000000002</c:v>
                </c:pt>
                <c:pt idx="13">
                  <c:v>97.304000000000002</c:v>
                </c:pt>
                <c:pt idx="14">
                  <c:v>97.304000000000002</c:v>
                </c:pt>
                <c:pt idx="15">
                  <c:v>97.185999999999979</c:v>
                </c:pt>
                <c:pt idx="16">
                  <c:v>96.831999999999994</c:v>
                </c:pt>
                <c:pt idx="17">
                  <c:v>95.998999999999995</c:v>
                </c:pt>
                <c:pt idx="18">
                  <c:v>93.617999999999995</c:v>
                </c:pt>
                <c:pt idx="19">
                  <c:v>91.337000000000003</c:v>
                </c:pt>
                <c:pt idx="20">
                  <c:v>90.725999999999999</c:v>
                </c:pt>
                <c:pt idx="21">
                  <c:v>90.725999999999999</c:v>
                </c:pt>
                <c:pt idx="22">
                  <c:v>90.725999999999999</c:v>
                </c:pt>
                <c:pt idx="23">
                  <c:v>90.725999999999999</c:v>
                </c:pt>
                <c:pt idx="24">
                  <c:v>90.725999999999999</c:v>
                </c:pt>
                <c:pt idx="25">
                  <c:v>90.725999999999999</c:v>
                </c:pt>
                <c:pt idx="26">
                  <c:v>90.725999999999999</c:v>
                </c:pt>
                <c:pt idx="27">
                  <c:v>90.725999999999999</c:v>
                </c:pt>
                <c:pt idx="28">
                  <c:v>90.348000000000013</c:v>
                </c:pt>
                <c:pt idx="29">
                  <c:v>89.206999999999994</c:v>
                </c:pt>
                <c:pt idx="30">
                  <c:v>87.106999999999999</c:v>
                </c:pt>
                <c:pt idx="31">
                  <c:v>85.372999999999948</c:v>
                </c:pt>
                <c:pt idx="32">
                  <c:v>85.173999999999978</c:v>
                </c:pt>
                <c:pt idx="33">
                  <c:v>84.97</c:v>
                </c:pt>
                <c:pt idx="34">
                  <c:v>84.97</c:v>
                </c:pt>
                <c:pt idx="35">
                  <c:v>84.97</c:v>
                </c:pt>
                <c:pt idx="36">
                  <c:v>84.97</c:v>
                </c:pt>
                <c:pt idx="37">
                  <c:v>84.97</c:v>
                </c:pt>
                <c:pt idx="38">
                  <c:v>84.97</c:v>
                </c:pt>
                <c:pt idx="39">
                  <c:v>84.647000000000006</c:v>
                </c:pt>
                <c:pt idx="40">
                  <c:v>84.32</c:v>
                </c:pt>
                <c:pt idx="41">
                  <c:v>83.991000000000227</c:v>
                </c:pt>
                <c:pt idx="42">
                  <c:v>81.675999999999988</c:v>
                </c:pt>
                <c:pt idx="43">
                  <c:v>79.677999999999983</c:v>
                </c:pt>
                <c:pt idx="44">
                  <c:v>79.334999999999994</c:v>
                </c:pt>
                <c:pt idx="45">
                  <c:v>78.980999999999995</c:v>
                </c:pt>
                <c:pt idx="46">
                  <c:v>78.980999999999995</c:v>
                </c:pt>
                <c:pt idx="47">
                  <c:v>78.980999999999995</c:v>
                </c:pt>
                <c:pt idx="48">
                  <c:v>78.980999999999995</c:v>
                </c:pt>
                <c:pt idx="49">
                  <c:v>78.980999999999995</c:v>
                </c:pt>
                <c:pt idx="50">
                  <c:v>78.450999999999993</c:v>
                </c:pt>
                <c:pt idx="51">
                  <c:v>78.450999999999993</c:v>
                </c:pt>
                <c:pt idx="52">
                  <c:v>78.450999999999993</c:v>
                </c:pt>
                <c:pt idx="53">
                  <c:v>76.831000000000003</c:v>
                </c:pt>
                <c:pt idx="54">
                  <c:v>75.208000000000013</c:v>
                </c:pt>
                <c:pt idx="55">
                  <c:v>75.208000000000013</c:v>
                </c:pt>
                <c:pt idx="56">
                  <c:v>75.208000000000013</c:v>
                </c:pt>
                <c:pt idx="57">
                  <c:v>75.208000000000013</c:v>
                </c:pt>
                <c:pt idx="58">
                  <c:v>75.208000000000013</c:v>
                </c:pt>
                <c:pt idx="59">
                  <c:v>75.208000000000013</c:v>
                </c:pt>
                <c:pt idx="60">
                  <c:v>75.208000000000013</c:v>
                </c:pt>
                <c:pt idx="61">
                  <c:v>75.208000000000013</c:v>
                </c:pt>
                <c:pt idx="62">
                  <c:v>75.208000000000013</c:v>
                </c:pt>
                <c:pt idx="63">
                  <c:v>75.208000000000013</c:v>
                </c:pt>
                <c:pt idx="64">
                  <c:v>75.208000000000013</c:v>
                </c:pt>
                <c:pt idx="65">
                  <c:v>73.328000000000003</c:v>
                </c:pt>
                <c:pt idx="66">
                  <c:v>71.423000000000002</c:v>
                </c:pt>
                <c:pt idx="67">
                  <c:v>69.465999999999994</c:v>
                </c:pt>
                <c:pt idx="68">
                  <c:v>68.459000000000003</c:v>
                </c:pt>
                <c:pt idx="69">
                  <c:v>68.459000000000003</c:v>
                </c:pt>
                <c:pt idx="70">
                  <c:v>68.459000000000003</c:v>
                </c:pt>
                <c:pt idx="71">
                  <c:v>68.459000000000003</c:v>
                </c:pt>
                <c:pt idx="72">
                  <c:v>68.459000000000003</c:v>
                </c:pt>
                <c:pt idx="73">
                  <c:v>68.459000000000003</c:v>
                </c:pt>
                <c:pt idx="74">
                  <c:v>68.459000000000003</c:v>
                </c:pt>
                <c:pt idx="75">
                  <c:v>68.459000000000003</c:v>
                </c:pt>
                <c:pt idx="76">
                  <c:v>68.459000000000003</c:v>
                </c:pt>
                <c:pt idx="77">
                  <c:v>63.683</c:v>
                </c:pt>
                <c:pt idx="78">
                  <c:v>62.091000000000001</c:v>
                </c:pt>
                <c:pt idx="79">
                  <c:v>62.091000000000001</c:v>
                </c:pt>
                <c:pt idx="80">
                  <c:v>62.091000000000001</c:v>
                </c:pt>
                <c:pt idx="81">
                  <c:v>62.091000000000001</c:v>
                </c:pt>
                <c:pt idx="82">
                  <c:v>62.091000000000001</c:v>
                </c:pt>
                <c:pt idx="83">
                  <c:v>62.091000000000001</c:v>
                </c:pt>
                <c:pt idx="84">
                  <c:v>62.091000000000001</c:v>
                </c:pt>
                <c:pt idx="85">
                  <c:v>62.091000000000001</c:v>
                </c:pt>
                <c:pt idx="86">
                  <c:v>62.091000000000001</c:v>
                </c:pt>
                <c:pt idx="87">
                  <c:v>62.091000000000001</c:v>
                </c:pt>
                <c:pt idx="88">
                  <c:v>62.091000000000001</c:v>
                </c:pt>
                <c:pt idx="89">
                  <c:v>62.091000000000001</c:v>
                </c:pt>
                <c:pt idx="90">
                  <c:v>62.091000000000001</c:v>
                </c:pt>
                <c:pt idx="91">
                  <c:v>62.091000000000001</c:v>
                </c:pt>
                <c:pt idx="92">
                  <c:v>62.091000000000001</c:v>
                </c:pt>
                <c:pt idx="93">
                  <c:v>62.091000000000001</c:v>
                </c:pt>
                <c:pt idx="94">
                  <c:v>62.091000000000001</c:v>
                </c:pt>
                <c:pt idx="95">
                  <c:v>62.091000000000001</c:v>
                </c:pt>
                <c:pt idx="96">
                  <c:v>62.091000000000001</c:v>
                </c:pt>
              </c:numCache>
            </c:numRef>
          </c:yVal>
        </c:ser>
        <c:ser>
          <c:idx val="6"/>
          <c:order val="6"/>
          <c:tx>
            <c:strRef>
              <c:f>Sheet1!$H$1</c:f>
              <c:strCache>
                <c:ptCount val="1"/>
                <c:pt idx="0">
                  <c:v>Other 18-65</c:v>
                </c:pt>
              </c:strCache>
            </c:strRef>
          </c:tx>
          <c:spPr>
            <a:ln w="41275">
              <a:solidFill>
                <a:srgbClr val="00FF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1.0832999999999959</c:v>
                </c:pt>
                <c:pt idx="14">
                  <c:v>1.1667000000000001</c:v>
                </c:pt>
                <c:pt idx="15">
                  <c:v>1.25</c:v>
                </c:pt>
                <c:pt idx="16">
                  <c:v>1.3332999999999959</c:v>
                </c:pt>
                <c:pt idx="17">
                  <c:v>1.4166999999999952</c:v>
                </c:pt>
                <c:pt idx="18">
                  <c:v>1.5</c:v>
                </c:pt>
                <c:pt idx="19">
                  <c:v>1.5832999999999959</c:v>
                </c:pt>
                <c:pt idx="20">
                  <c:v>1.6667000000000001</c:v>
                </c:pt>
                <c:pt idx="21">
                  <c:v>1.75</c:v>
                </c:pt>
                <c:pt idx="22">
                  <c:v>1.8332999999999959</c:v>
                </c:pt>
                <c:pt idx="23">
                  <c:v>1.9167000000000001</c:v>
                </c:pt>
                <c:pt idx="24">
                  <c:v>2</c:v>
                </c:pt>
                <c:pt idx="25">
                  <c:v>2.0832999999999999</c:v>
                </c:pt>
                <c:pt idx="26">
                  <c:v>2.1667000000000001</c:v>
                </c:pt>
                <c:pt idx="27">
                  <c:v>2.25</c:v>
                </c:pt>
                <c:pt idx="28">
                  <c:v>2.3332999999999977</c:v>
                </c:pt>
                <c:pt idx="29">
                  <c:v>2.4166999999999907</c:v>
                </c:pt>
                <c:pt idx="30">
                  <c:v>2.5</c:v>
                </c:pt>
                <c:pt idx="31">
                  <c:v>2.5832999999999999</c:v>
                </c:pt>
                <c:pt idx="32">
                  <c:v>2.6667000000000001</c:v>
                </c:pt>
                <c:pt idx="33">
                  <c:v>2.75</c:v>
                </c:pt>
                <c:pt idx="34">
                  <c:v>2.8332999999999977</c:v>
                </c:pt>
                <c:pt idx="35">
                  <c:v>2.9166999999999907</c:v>
                </c:pt>
                <c:pt idx="36">
                  <c:v>3</c:v>
                </c:pt>
                <c:pt idx="37">
                  <c:v>3.0832999999999999</c:v>
                </c:pt>
                <c:pt idx="38">
                  <c:v>3.1667000000000001</c:v>
                </c:pt>
                <c:pt idx="39">
                  <c:v>3.25</c:v>
                </c:pt>
                <c:pt idx="40">
                  <c:v>3.3332999999999977</c:v>
                </c:pt>
                <c:pt idx="41">
                  <c:v>3.4166999999999907</c:v>
                </c:pt>
                <c:pt idx="42">
                  <c:v>3.5</c:v>
                </c:pt>
                <c:pt idx="43">
                  <c:v>3.5832999999999999</c:v>
                </c:pt>
                <c:pt idx="44">
                  <c:v>3.6667000000000001</c:v>
                </c:pt>
                <c:pt idx="45">
                  <c:v>3.75</c:v>
                </c:pt>
                <c:pt idx="46">
                  <c:v>3.8332999999999977</c:v>
                </c:pt>
                <c:pt idx="47">
                  <c:v>3.9166999999999907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Sheet1!$H$2:$H$146</c:f>
              <c:numCache>
                <c:formatCode>General</c:formatCode>
                <c:ptCount val="145"/>
                <c:pt idx="0">
                  <c:v>100</c:v>
                </c:pt>
                <c:pt idx="1">
                  <c:v>100</c:v>
                </c:pt>
                <c:pt idx="2">
                  <c:v>100</c:v>
                </c:pt>
                <c:pt idx="3">
                  <c:v>99.943000000000026</c:v>
                </c:pt>
                <c:pt idx="4">
                  <c:v>99.792000000000002</c:v>
                </c:pt>
                <c:pt idx="5">
                  <c:v>99.661000000000001</c:v>
                </c:pt>
                <c:pt idx="6">
                  <c:v>99.3</c:v>
                </c:pt>
                <c:pt idx="7">
                  <c:v>98.921999999999997</c:v>
                </c:pt>
                <c:pt idx="8">
                  <c:v>98.838999999999999</c:v>
                </c:pt>
                <c:pt idx="9">
                  <c:v>98.808999999999983</c:v>
                </c:pt>
                <c:pt idx="10">
                  <c:v>98.808999999999983</c:v>
                </c:pt>
                <c:pt idx="11">
                  <c:v>98.808999999999983</c:v>
                </c:pt>
                <c:pt idx="12">
                  <c:v>98.808999999999983</c:v>
                </c:pt>
                <c:pt idx="13">
                  <c:v>98.808999999999983</c:v>
                </c:pt>
                <c:pt idx="14">
                  <c:v>98.79</c:v>
                </c:pt>
                <c:pt idx="15">
                  <c:v>98.79</c:v>
                </c:pt>
                <c:pt idx="16">
                  <c:v>98.721999999999994</c:v>
                </c:pt>
                <c:pt idx="17">
                  <c:v>98.566000000000003</c:v>
                </c:pt>
                <c:pt idx="18">
                  <c:v>98.322000000000003</c:v>
                </c:pt>
                <c:pt idx="19">
                  <c:v>98.057000000000002</c:v>
                </c:pt>
                <c:pt idx="20">
                  <c:v>97.977999999999994</c:v>
                </c:pt>
                <c:pt idx="21">
                  <c:v>97.908000000000001</c:v>
                </c:pt>
                <c:pt idx="22">
                  <c:v>97.897000000000006</c:v>
                </c:pt>
                <c:pt idx="23">
                  <c:v>97.887</c:v>
                </c:pt>
                <c:pt idx="24">
                  <c:v>97.887</c:v>
                </c:pt>
                <c:pt idx="25">
                  <c:v>97.887</c:v>
                </c:pt>
                <c:pt idx="26">
                  <c:v>97.874999999999986</c:v>
                </c:pt>
                <c:pt idx="27">
                  <c:v>97.811000000000007</c:v>
                </c:pt>
                <c:pt idx="28">
                  <c:v>97.735000000000014</c:v>
                </c:pt>
                <c:pt idx="29">
                  <c:v>97.593999999999994</c:v>
                </c:pt>
                <c:pt idx="30">
                  <c:v>97.414000000000286</c:v>
                </c:pt>
                <c:pt idx="31">
                  <c:v>97.13</c:v>
                </c:pt>
                <c:pt idx="32">
                  <c:v>97.090999999999994</c:v>
                </c:pt>
                <c:pt idx="33">
                  <c:v>97.037999999999997</c:v>
                </c:pt>
                <c:pt idx="34">
                  <c:v>97.024999999999991</c:v>
                </c:pt>
                <c:pt idx="35">
                  <c:v>97.024999999999991</c:v>
                </c:pt>
                <c:pt idx="36">
                  <c:v>97.01</c:v>
                </c:pt>
                <c:pt idx="37">
                  <c:v>97.01</c:v>
                </c:pt>
                <c:pt idx="38">
                  <c:v>97.01</c:v>
                </c:pt>
                <c:pt idx="39">
                  <c:v>96.975999999999999</c:v>
                </c:pt>
                <c:pt idx="40">
                  <c:v>96.84</c:v>
                </c:pt>
                <c:pt idx="41">
                  <c:v>96.652999999999949</c:v>
                </c:pt>
                <c:pt idx="42">
                  <c:v>96.498999999999995</c:v>
                </c:pt>
                <c:pt idx="43">
                  <c:v>96.293000000000006</c:v>
                </c:pt>
                <c:pt idx="44">
                  <c:v>96.10199999999999</c:v>
                </c:pt>
                <c:pt idx="45">
                  <c:v>96.066000000000003</c:v>
                </c:pt>
                <c:pt idx="46">
                  <c:v>96.048000000000002</c:v>
                </c:pt>
                <c:pt idx="47">
                  <c:v>96.048000000000002</c:v>
                </c:pt>
                <c:pt idx="48">
                  <c:v>96.048000000000002</c:v>
                </c:pt>
                <c:pt idx="49">
                  <c:v>96.048000000000002</c:v>
                </c:pt>
                <c:pt idx="50">
                  <c:v>96.048000000000002</c:v>
                </c:pt>
                <c:pt idx="51">
                  <c:v>96.025999999999982</c:v>
                </c:pt>
                <c:pt idx="52">
                  <c:v>95.867999999999995</c:v>
                </c:pt>
                <c:pt idx="53">
                  <c:v>95.686999999999998</c:v>
                </c:pt>
                <c:pt idx="54">
                  <c:v>95.36999999999999</c:v>
                </c:pt>
                <c:pt idx="55">
                  <c:v>95.233999999999995</c:v>
                </c:pt>
                <c:pt idx="56">
                  <c:v>95.164000000000001</c:v>
                </c:pt>
                <c:pt idx="57">
                  <c:v>95.164000000000001</c:v>
                </c:pt>
                <c:pt idx="58">
                  <c:v>95.14</c:v>
                </c:pt>
                <c:pt idx="59">
                  <c:v>95.114999999999995</c:v>
                </c:pt>
                <c:pt idx="60">
                  <c:v>95.114999999999995</c:v>
                </c:pt>
                <c:pt idx="61">
                  <c:v>95.114999999999995</c:v>
                </c:pt>
                <c:pt idx="62">
                  <c:v>95.084999999999994</c:v>
                </c:pt>
                <c:pt idx="63">
                  <c:v>95.054999999999993</c:v>
                </c:pt>
                <c:pt idx="64">
                  <c:v>94.933000000000007</c:v>
                </c:pt>
                <c:pt idx="65">
                  <c:v>94.78</c:v>
                </c:pt>
                <c:pt idx="66">
                  <c:v>94.688000000000002</c:v>
                </c:pt>
                <c:pt idx="67">
                  <c:v>94.471999999999994</c:v>
                </c:pt>
                <c:pt idx="68">
                  <c:v>94.440000000000026</c:v>
                </c:pt>
                <c:pt idx="69">
                  <c:v>94.408000000000001</c:v>
                </c:pt>
                <c:pt idx="70">
                  <c:v>94.408000000000001</c:v>
                </c:pt>
                <c:pt idx="71">
                  <c:v>94.408000000000001</c:v>
                </c:pt>
                <c:pt idx="72">
                  <c:v>94.408000000000001</c:v>
                </c:pt>
                <c:pt idx="73">
                  <c:v>94.408000000000001</c:v>
                </c:pt>
                <c:pt idx="74">
                  <c:v>94.408000000000001</c:v>
                </c:pt>
                <c:pt idx="75">
                  <c:v>94.364999999999995</c:v>
                </c:pt>
                <c:pt idx="76">
                  <c:v>94.322999999999979</c:v>
                </c:pt>
                <c:pt idx="77">
                  <c:v>94.10799999999999</c:v>
                </c:pt>
                <c:pt idx="78">
                  <c:v>93.849000000000004</c:v>
                </c:pt>
                <c:pt idx="79">
                  <c:v>93.72</c:v>
                </c:pt>
                <c:pt idx="80">
                  <c:v>93.631999999999991</c:v>
                </c:pt>
                <c:pt idx="81">
                  <c:v>93.631999999999991</c:v>
                </c:pt>
                <c:pt idx="82">
                  <c:v>93.631999999999991</c:v>
                </c:pt>
                <c:pt idx="83">
                  <c:v>93.631999999999991</c:v>
                </c:pt>
                <c:pt idx="84">
                  <c:v>93.631999999999991</c:v>
                </c:pt>
                <c:pt idx="85">
                  <c:v>93.631999999999991</c:v>
                </c:pt>
                <c:pt idx="86">
                  <c:v>93.631999999999991</c:v>
                </c:pt>
                <c:pt idx="87">
                  <c:v>93.570999999999998</c:v>
                </c:pt>
                <c:pt idx="88">
                  <c:v>93.45</c:v>
                </c:pt>
                <c:pt idx="89">
                  <c:v>93.328000000000003</c:v>
                </c:pt>
                <c:pt idx="90">
                  <c:v>93.144000000000005</c:v>
                </c:pt>
                <c:pt idx="91">
                  <c:v>92.835999999999999</c:v>
                </c:pt>
                <c:pt idx="92">
                  <c:v>92.835999999999999</c:v>
                </c:pt>
                <c:pt idx="93">
                  <c:v>92.835999999999999</c:v>
                </c:pt>
                <c:pt idx="94">
                  <c:v>92.835999999999999</c:v>
                </c:pt>
                <c:pt idx="95">
                  <c:v>92.835999999999999</c:v>
                </c:pt>
                <c:pt idx="96">
                  <c:v>92.835999999999999</c:v>
                </c:pt>
                <c:pt idx="97">
                  <c:v>92.835999999999999</c:v>
                </c:pt>
                <c:pt idx="98">
                  <c:v>92.835999999999999</c:v>
                </c:pt>
                <c:pt idx="99">
                  <c:v>92.835999999999999</c:v>
                </c:pt>
                <c:pt idx="100">
                  <c:v>92.661000000000001</c:v>
                </c:pt>
                <c:pt idx="101">
                  <c:v>92.485000000000014</c:v>
                </c:pt>
                <c:pt idx="102">
                  <c:v>92.134</c:v>
                </c:pt>
                <c:pt idx="103">
                  <c:v>91.867999999999995</c:v>
                </c:pt>
                <c:pt idx="104">
                  <c:v>91.686999999999998</c:v>
                </c:pt>
                <c:pt idx="105">
                  <c:v>91.686999999999998</c:v>
                </c:pt>
                <c:pt idx="106">
                  <c:v>91.686999999999998</c:v>
                </c:pt>
                <c:pt idx="107">
                  <c:v>91.686999999999998</c:v>
                </c:pt>
                <c:pt idx="108">
                  <c:v>91.686999999999998</c:v>
                </c:pt>
                <c:pt idx="109">
                  <c:v>91.686999999999998</c:v>
                </c:pt>
                <c:pt idx="110">
                  <c:v>91.686999999999998</c:v>
                </c:pt>
                <c:pt idx="111">
                  <c:v>91.686999999999998</c:v>
                </c:pt>
                <c:pt idx="112">
                  <c:v>91.427999999999997</c:v>
                </c:pt>
                <c:pt idx="113">
                  <c:v>91.168999999999983</c:v>
                </c:pt>
                <c:pt idx="114">
                  <c:v>91.039000000000001</c:v>
                </c:pt>
                <c:pt idx="115">
                  <c:v>90.647999999999996</c:v>
                </c:pt>
                <c:pt idx="116">
                  <c:v>90.647999999999996</c:v>
                </c:pt>
                <c:pt idx="117">
                  <c:v>90.513000000000005</c:v>
                </c:pt>
                <c:pt idx="118">
                  <c:v>90.513000000000005</c:v>
                </c:pt>
                <c:pt idx="119">
                  <c:v>90.513000000000005</c:v>
                </c:pt>
                <c:pt idx="120">
                  <c:v>90.513000000000005</c:v>
                </c:pt>
                <c:pt idx="121">
                  <c:v>90.513000000000005</c:v>
                </c:pt>
                <c:pt idx="122">
                  <c:v>90.513000000000005</c:v>
                </c:pt>
                <c:pt idx="123">
                  <c:v>90.513000000000005</c:v>
                </c:pt>
                <c:pt idx="124">
                  <c:v>90.316999999999993</c:v>
                </c:pt>
                <c:pt idx="125">
                  <c:v>89.924999999999997</c:v>
                </c:pt>
                <c:pt idx="126">
                  <c:v>89.924999999999997</c:v>
                </c:pt>
                <c:pt idx="127">
                  <c:v>89.924999999999997</c:v>
                </c:pt>
                <c:pt idx="128">
                  <c:v>89.725999999999999</c:v>
                </c:pt>
                <c:pt idx="129">
                  <c:v>89.725999999999999</c:v>
                </c:pt>
                <c:pt idx="130">
                  <c:v>89.725999999999999</c:v>
                </c:pt>
                <c:pt idx="131">
                  <c:v>89.725999999999999</c:v>
                </c:pt>
                <c:pt idx="132">
                  <c:v>89.725999999999999</c:v>
                </c:pt>
                <c:pt idx="133">
                  <c:v>89.725999999999999</c:v>
                </c:pt>
                <c:pt idx="134">
                  <c:v>89.725999999999999</c:v>
                </c:pt>
                <c:pt idx="135">
                  <c:v>89.427999999999997</c:v>
                </c:pt>
                <c:pt idx="136">
                  <c:v>89.427999999999997</c:v>
                </c:pt>
                <c:pt idx="137">
                  <c:v>89.126999999999981</c:v>
                </c:pt>
                <c:pt idx="138">
                  <c:v>88.825999999999979</c:v>
                </c:pt>
                <c:pt idx="139">
                  <c:v>88.825999999999979</c:v>
                </c:pt>
                <c:pt idx="140">
                  <c:v>88.825999999999979</c:v>
                </c:pt>
                <c:pt idx="141">
                  <c:v>88.825999999999979</c:v>
                </c:pt>
                <c:pt idx="142">
                  <c:v>88.825999999999979</c:v>
                </c:pt>
                <c:pt idx="143">
                  <c:v>88.825999999999979</c:v>
                </c:pt>
                <c:pt idx="144">
                  <c:v>88.825999999999979</c:v>
                </c:pt>
              </c:numCache>
            </c:numRef>
          </c:yVal>
        </c:ser>
        <c:ser>
          <c:idx val="7"/>
          <c:order val="7"/>
          <c:tx>
            <c:strRef>
              <c:f>Sheet1!$I$1</c:f>
              <c:strCache>
                <c:ptCount val="1"/>
                <c:pt idx="0">
                  <c:v>Other &gt; 65</c:v>
                </c:pt>
              </c:strCache>
            </c:strRef>
          </c:tx>
          <c:spPr>
            <a:ln w="41275">
              <a:solidFill>
                <a:srgbClr val="3366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0.33330000000000176</c:v>
                </c:pt>
                <c:pt idx="5">
                  <c:v>0.41670000000000001</c:v>
                </c:pt>
                <c:pt idx="6">
                  <c:v>0.5</c:v>
                </c:pt>
                <c:pt idx="7">
                  <c:v>0.58329999999999949</c:v>
                </c:pt>
                <c:pt idx="8">
                  <c:v>0.66670000000000296</c:v>
                </c:pt>
                <c:pt idx="9">
                  <c:v>0.75000000000000211</c:v>
                </c:pt>
                <c:pt idx="10">
                  <c:v>0.83330000000000004</c:v>
                </c:pt>
                <c:pt idx="11">
                  <c:v>0.91670000000000063</c:v>
                </c:pt>
                <c:pt idx="12">
                  <c:v>1</c:v>
                </c:pt>
                <c:pt idx="13">
                  <c:v>1.0832999999999959</c:v>
                </c:pt>
                <c:pt idx="14">
                  <c:v>1.1667000000000001</c:v>
                </c:pt>
                <c:pt idx="15">
                  <c:v>1.25</c:v>
                </c:pt>
                <c:pt idx="16">
                  <c:v>1.3332999999999959</c:v>
                </c:pt>
                <c:pt idx="17">
                  <c:v>1.4166999999999952</c:v>
                </c:pt>
                <c:pt idx="18">
                  <c:v>1.5</c:v>
                </c:pt>
                <c:pt idx="19">
                  <c:v>1.5832999999999959</c:v>
                </c:pt>
                <c:pt idx="20">
                  <c:v>1.6667000000000001</c:v>
                </c:pt>
                <c:pt idx="21">
                  <c:v>1.75</c:v>
                </c:pt>
                <c:pt idx="22">
                  <c:v>1.8332999999999959</c:v>
                </c:pt>
                <c:pt idx="23">
                  <c:v>1.9167000000000001</c:v>
                </c:pt>
                <c:pt idx="24">
                  <c:v>2</c:v>
                </c:pt>
                <c:pt idx="25">
                  <c:v>2.0832999999999999</c:v>
                </c:pt>
                <c:pt idx="26">
                  <c:v>2.1667000000000001</c:v>
                </c:pt>
                <c:pt idx="27">
                  <c:v>2.25</c:v>
                </c:pt>
                <c:pt idx="28">
                  <c:v>2.3332999999999977</c:v>
                </c:pt>
                <c:pt idx="29">
                  <c:v>2.4166999999999907</c:v>
                </c:pt>
                <c:pt idx="30">
                  <c:v>2.5</c:v>
                </c:pt>
                <c:pt idx="31">
                  <c:v>2.5832999999999999</c:v>
                </c:pt>
                <c:pt idx="32">
                  <c:v>2.6667000000000001</c:v>
                </c:pt>
                <c:pt idx="33">
                  <c:v>2.75</c:v>
                </c:pt>
                <c:pt idx="34">
                  <c:v>2.8332999999999977</c:v>
                </c:pt>
                <c:pt idx="35">
                  <c:v>2.9166999999999907</c:v>
                </c:pt>
                <c:pt idx="36">
                  <c:v>3</c:v>
                </c:pt>
                <c:pt idx="37">
                  <c:v>3.0832999999999999</c:v>
                </c:pt>
                <c:pt idx="38">
                  <c:v>3.1667000000000001</c:v>
                </c:pt>
                <c:pt idx="39">
                  <c:v>3.25</c:v>
                </c:pt>
                <c:pt idx="40">
                  <c:v>3.3332999999999977</c:v>
                </c:pt>
                <c:pt idx="41">
                  <c:v>3.4166999999999907</c:v>
                </c:pt>
                <c:pt idx="42">
                  <c:v>3.5</c:v>
                </c:pt>
                <c:pt idx="43">
                  <c:v>3.5832999999999999</c:v>
                </c:pt>
                <c:pt idx="44">
                  <c:v>3.6667000000000001</c:v>
                </c:pt>
                <c:pt idx="45">
                  <c:v>3.75</c:v>
                </c:pt>
                <c:pt idx="46">
                  <c:v>3.8332999999999977</c:v>
                </c:pt>
                <c:pt idx="47">
                  <c:v>3.9166999999999907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Sheet1!$I$2:$I$146</c:f>
              <c:numCache>
                <c:formatCode>General</c:formatCode>
                <c:ptCount val="145"/>
                <c:pt idx="0">
                  <c:v>100</c:v>
                </c:pt>
                <c:pt idx="1">
                  <c:v>100</c:v>
                </c:pt>
                <c:pt idx="2">
                  <c:v>99.774999999999991</c:v>
                </c:pt>
                <c:pt idx="3">
                  <c:v>99.624999999999986</c:v>
                </c:pt>
                <c:pt idx="4">
                  <c:v>99.325000000000003</c:v>
                </c:pt>
                <c:pt idx="5">
                  <c:v>99.171999999999983</c:v>
                </c:pt>
                <c:pt idx="6">
                  <c:v>98.938999999999993</c:v>
                </c:pt>
                <c:pt idx="7">
                  <c:v>98.623999999999981</c:v>
                </c:pt>
                <c:pt idx="8">
                  <c:v>98.623999999999981</c:v>
                </c:pt>
                <c:pt idx="9">
                  <c:v>98.623999999999981</c:v>
                </c:pt>
                <c:pt idx="10">
                  <c:v>98.623999999999981</c:v>
                </c:pt>
                <c:pt idx="11">
                  <c:v>98.623999999999981</c:v>
                </c:pt>
                <c:pt idx="12">
                  <c:v>98.623999999999981</c:v>
                </c:pt>
                <c:pt idx="13">
                  <c:v>98.623999999999981</c:v>
                </c:pt>
                <c:pt idx="14">
                  <c:v>98.498999999999995</c:v>
                </c:pt>
                <c:pt idx="15">
                  <c:v>98.498999999999995</c:v>
                </c:pt>
                <c:pt idx="16">
                  <c:v>97.97</c:v>
                </c:pt>
                <c:pt idx="17">
                  <c:v>97.570999999999998</c:v>
                </c:pt>
                <c:pt idx="18">
                  <c:v>97.438000000000002</c:v>
                </c:pt>
                <c:pt idx="19">
                  <c:v>96.9</c:v>
                </c:pt>
                <c:pt idx="20">
                  <c:v>96.9</c:v>
                </c:pt>
                <c:pt idx="21">
                  <c:v>96.9</c:v>
                </c:pt>
                <c:pt idx="22">
                  <c:v>96.9</c:v>
                </c:pt>
                <c:pt idx="23">
                  <c:v>96.9</c:v>
                </c:pt>
                <c:pt idx="24">
                  <c:v>96.9</c:v>
                </c:pt>
                <c:pt idx="25">
                  <c:v>96.9</c:v>
                </c:pt>
                <c:pt idx="26">
                  <c:v>96.9</c:v>
                </c:pt>
                <c:pt idx="27">
                  <c:v>96.9</c:v>
                </c:pt>
                <c:pt idx="28">
                  <c:v>96.673999999999978</c:v>
                </c:pt>
                <c:pt idx="29">
                  <c:v>96.673999999999978</c:v>
                </c:pt>
                <c:pt idx="30">
                  <c:v>96.215999999999994</c:v>
                </c:pt>
                <c:pt idx="31">
                  <c:v>95.985000000000014</c:v>
                </c:pt>
                <c:pt idx="32">
                  <c:v>95.747000000000227</c:v>
                </c:pt>
                <c:pt idx="33">
                  <c:v>95.504999999999995</c:v>
                </c:pt>
                <c:pt idx="34">
                  <c:v>95.504999999999995</c:v>
                </c:pt>
                <c:pt idx="35">
                  <c:v>95.504999999999995</c:v>
                </c:pt>
                <c:pt idx="36">
                  <c:v>95.504999999999995</c:v>
                </c:pt>
                <c:pt idx="37">
                  <c:v>95.504999999999995</c:v>
                </c:pt>
                <c:pt idx="38">
                  <c:v>95.504999999999995</c:v>
                </c:pt>
                <c:pt idx="39">
                  <c:v>95.504999999999995</c:v>
                </c:pt>
                <c:pt idx="40">
                  <c:v>95.504999999999995</c:v>
                </c:pt>
                <c:pt idx="41">
                  <c:v>95.070999999999998</c:v>
                </c:pt>
                <c:pt idx="42">
                  <c:v>93.762</c:v>
                </c:pt>
                <c:pt idx="43">
                  <c:v>93.323999999999998</c:v>
                </c:pt>
                <c:pt idx="44">
                  <c:v>93.323999999999998</c:v>
                </c:pt>
                <c:pt idx="45">
                  <c:v>93.323999999999998</c:v>
                </c:pt>
                <c:pt idx="46">
                  <c:v>93.323999999999998</c:v>
                </c:pt>
                <c:pt idx="47">
                  <c:v>93.323999999999998</c:v>
                </c:pt>
                <c:pt idx="48">
                  <c:v>93.323999999999998</c:v>
                </c:pt>
                <c:pt idx="49">
                  <c:v>93.323999999999998</c:v>
                </c:pt>
                <c:pt idx="50">
                  <c:v>93.323999999999998</c:v>
                </c:pt>
                <c:pt idx="51">
                  <c:v>93.323999999999998</c:v>
                </c:pt>
                <c:pt idx="52">
                  <c:v>93.323999999999998</c:v>
                </c:pt>
                <c:pt idx="53">
                  <c:v>93.323999999999998</c:v>
                </c:pt>
                <c:pt idx="54">
                  <c:v>93.323999999999998</c:v>
                </c:pt>
                <c:pt idx="55">
                  <c:v>93.323999999999998</c:v>
                </c:pt>
                <c:pt idx="56">
                  <c:v>93.323999999999998</c:v>
                </c:pt>
                <c:pt idx="57">
                  <c:v>93.323999999999998</c:v>
                </c:pt>
                <c:pt idx="58">
                  <c:v>93.323999999999998</c:v>
                </c:pt>
                <c:pt idx="59">
                  <c:v>93.323999999999998</c:v>
                </c:pt>
                <c:pt idx="60">
                  <c:v>93.323999999999998</c:v>
                </c:pt>
                <c:pt idx="61">
                  <c:v>93.323999999999998</c:v>
                </c:pt>
                <c:pt idx="62">
                  <c:v>93.323999999999998</c:v>
                </c:pt>
                <c:pt idx="63">
                  <c:v>93.323999999999998</c:v>
                </c:pt>
                <c:pt idx="64">
                  <c:v>93.323999999999998</c:v>
                </c:pt>
                <c:pt idx="65">
                  <c:v>93.323999999999998</c:v>
                </c:pt>
                <c:pt idx="66">
                  <c:v>93.323999999999998</c:v>
                </c:pt>
                <c:pt idx="67">
                  <c:v>93.323999999999998</c:v>
                </c:pt>
                <c:pt idx="68">
                  <c:v>93.323999999999998</c:v>
                </c:pt>
                <c:pt idx="69">
                  <c:v>93.323999999999998</c:v>
                </c:pt>
                <c:pt idx="70">
                  <c:v>93.323999999999998</c:v>
                </c:pt>
                <c:pt idx="71">
                  <c:v>93.323999999999998</c:v>
                </c:pt>
                <c:pt idx="72">
                  <c:v>93.323999999999998</c:v>
                </c:pt>
                <c:pt idx="73">
                  <c:v>93.323999999999998</c:v>
                </c:pt>
                <c:pt idx="74">
                  <c:v>93.323999999999998</c:v>
                </c:pt>
                <c:pt idx="75">
                  <c:v>93.323999999999998</c:v>
                </c:pt>
                <c:pt idx="76">
                  <c:v>93.323999999999998</c:v>
                </c:pt>
                <c:pt idx="77">
                  <c:v>93.323999999999998</c:v>
                </c:pt>
                <c:pt idx="78">
                  <c:v>93.323999999999998</c:v>
                </c:pt>
                <c:pt idx="79">
                  <c:v>93.323999999999998</c:v>
                </c:pt>
                <c:pt idx="80">
                  <c:v>93.323999999999998</c:v>
                </c:pt>
                <c:pt idx="81">
                  <c:v>93.323999999999998</c:v>
                </c:pt>
                <c:pt idx="82">
                  <c:v>93.323999999999998</c:v>
                </c:pt>
                <c:pt idx="83">
                  <c:v>93.323999999999998</c:v>
                </c:pt>
                <c:pt idx="84">
                  <c:v>93.323999999999998</c:v>
                </c:pt>
                <c:pt idx="85">
                  <c:v>93.323999999999998</c:v>
                </c:pt>
                <c:pt idx="86">
                  <c:v>93.323999999999998</c:v>
                </c:pt>
                <c:pt idx="87">
                  <c:v>93.323999999999998</c:v>
                </c:pt>
                <c:pt idx="88">
                  <c:v>93.323999999999998</c:v>
                </c:pt>
                <c:pt idx="89">
                  <c:v>93.323999999999998</c:v>
                </c:pt>
                <c:pt idx="90">
                  <c:v>93.323999999999998</c:v>
                </c:pt>
                <c:pt idx="91">
                  <c:v>93.323999999999998</c:v>
                </c:pt>
                <c:pt idx="92">
                  <c:v>93.323999999999998</c:v>
                </c:pt>
                <c:pt idx="93">
                  <c:v>93.323999999999998</c:v>
                </c:pt>
                <c:pt idx="94">
                  <c:v>93.323999999999998</c:v>
                </c:pt>
                <c:pt idx="95">
                  <c:v>93.323999999999998</c:v>
                </c:pt>
                <c:pt idx="96">
                  <c:v>93.323999999999998</c:v>
                </c:pt>
              </c:numCache>
            </c:numRef>
          </c:yVal>
        </c:ser>
        <c:axId val="200569600"/>
        <c:axId val="200571520"/>
      </c:scatterChart>
      <c:valAx>
        <c:axId val="200569600"/>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00571520"/>
        <c:crosses val="autoZero"/>
        <c:crossBetween val="midCat"/>
        <c:majorUnit val="1"/>
      </c:valAx>
      <c:valAx>
        <c:axId val="20057152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00569600"/>
        <c:crosses val="autoZero"/>
        <c:crossBetween val="midCat"/>
        <c:majorUnit val="20"/>
      </c:valAx>
      <c:spPr>
        <a:solidFill>
          <a:schemeClr val="bg2"/>
        </a:solidFill>
        <a:ln>
          <a:solidFill>
            <a:schemeClr val="tx1"/>
          </a:solidFill>
        </a:ln>
      </c:spPr>
    </c:plotArea>
    <c:legend>
      <c:legendPos val="r"/>
      <c:layout>
        <c:manualLayout>
          <c:xMode val="edge"/>
          <c:yMode val="edge"/>
          <c:x val="0.13257368824472163"/>
          <c:y val="0.64537129012719863"/>
          <c:w val="0.56561946902654869"/>
          <c:h val="0.2161671714112665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603"/>
          <c:h val="0.82181779696892732"/>
        </c:manualLayout>
      </c:layout>
      <c:scatterChart>
        <c:scatterStyle val="lineMarker"/>
        <c:ser>
          <c:idx val="0"/>
          <c:order val="0"/>
          <c:tx>
            <c:strRef>
              <c:f>Sheet1!$B$1</c:f>
              <c:strCache>
                <c:ptCount val="1"/>
                <c:pt idx="0">
                  <c:v>All malignancy</c:v>
                </c:pt>
              </c:strCache>
            </c:strRef>
          </c:tx>
          <c:spPr>
            <a:ln w="41275">
              <a:solidFill>
                <a:srgbClr val="FFFF00"/>
              </a:solidFill>
            </a:ln>
          </c:spPr>
          <c:marker>
            <c:symbol val="none"/>
          </c:marker>
          <c:xVal>
            <c:numRef>
              <c:f>Sheet1!$A$2:$A$193</c:f>
              <c:numCache>
                <c:formatCode>General</c:formatCode>
                <c:ptCount val="192"/>
                <c:pt idx="0">
                  <c:v>8.3300000000000041E-2</c:v>
                </c:pt>
                <c:pt idx="1">
                  <c:v>0.16669999999999999</c:v>
                </c:pt>
                <c:pt idx="2">
                  <c:v>0.25</c:v>
                </c:pt>
                <c:pt idx="3">
                  <c:v>0.33330000000000426</c:v>
                </c:pt>
                <c:pt idx="4">
                  <c:v>0.41670000000000001</c:v>
                </c:pt>
                <c:pt idx="5">
                  <c:v>0.5</c:v>
                </c:pt>
                <c:pt idx="6">
                  <c:v>0.58329999999999949</c:v>
                </c:pt>
                <c:pt idx="7">
                  <c:v>0.66670000000000706</c:v>
                </c:pt>
                <c:pt idx="8">
                  <c:v>0.75000000000000488</c:v>
                </c:pt>
                <c:pt idx="9">
                  <c:v>0.83330000000000004</c:v>
                </c:pt>
                <c:pt idx="10">
                  <c:v>0.91670000000000063</c:v>
                </c:pt>
                <c:pt idx="11">
                  <c:v>1</c:v>
                </c:pt>
                <c:pt idx="12">
                  <c:v>1.0832999999999904</c:v>
                </c:pt>
                <c:pt idx="13">
                  <c:v>1.1667000000000001</c:v>
                </c:pt>
                <c:pt idx="14">
                  <c:v>1.25</c:v>
                </c:pt>
                <c:pt idx="15">
                  <c:v>1.3332999999999904</c:v>
                </c:pt>
                <c:pt idx="16">
                  <c:v>1.4166999999999879</c:v>
                </c:pt>
                <c:pt idx="17">
                  <c:v>1.5</c:v>
                </c:pt>
                <c:pt idx="18">
                  <c:v>1.5832999999999904</c:v>
                </c:pt>
                <c:pt idx="19">
                  <c:v>1.6667000000000001</c:v>
                </c:pt>
                <c:pt idx="20">
                  <c:v>1.75</c:v>
                </c:pt>
                <c:pt idx="21">
                  <c:v>1.8332999999999904</c:v>
                </c:pt>
                <c:pt idx="22">
                  <c:v>1.9167000000000001</c:v>
                </c:pt>
                <c:pt idx="23">
                  <c:v>2</c:v>
                </c:pt>
                <c:pt idx="24">
                  <c:v>2.0832999999999999</c:v>
                </c:pt>
                <c:pt idx="25">
                  <c:v>2.1667000000000001</c:v>
                </c:pt>
                <c:pt idx="26">
                  <c:v>2.25</c:v>
                </c:pt>
                <c:pt idx="27">
                  <c:v>2.3332999999999977</c:v>
                </c:pt>
                <c:pt idx="28">
                  <c:v>2.4166999999999739</c:v>
                </c:pt>
                <c:pt idx="29">
                  <c:v>2.5</c:v>
                </c:pt>
                <c:pt idx="30">
                  <c:v>2.5832999999999999</c:v>
                </c:pt>
                <c:pt idx="31">
                  <c:v>2.6667000000000001</c:v>
                </c:pt>
                <c:pt idx="32">
                  <c:v>2.75</c:v>
                </c:pt>
                <c:pt idx="33">
                  <c:v>2.8332999999999977</c:v>
                </c:pt>
                <c:pt idx="34">
                  <c:v>2.9166999999999739</c:v>
                </c:pt>
                <c:pt idx="35">
                  <c:v>3</c:v>
                </c:pt>
                <c:pt idx="36">
                  <c:v>3.0832999999999999</c:v>
                </c:pt>
                <c:pt idx="37">
                  <c:v>3.1667000000000001</c:v>
                </c:pt>
                <c:pt idx="38">
                  <c:v>3.25</c:v>
                </c:pt>
                <c:pt idx="39">
                  <c:v>3.3332999999999977</c:v>
                </c:pt>
                <c:pt idx="40">
                  <c:v>3.4166999999999739</c:v>
                </c:pt>
                <c:pt idx="41">
                  <c:v>3.5</c:v>
                </c:pt>
                <c:pt idx="42">
                  <c:v>3.5832999999999999</c:v>
                </c:pt>
                <c:pt idx="43">
                  <c:v>3.6667000000000001</c:v>
                </c:pt>
                <c:pt idx="44">
                  <c:v>3.75</c:v>
                </c:pt>
                <c:pt idx="45">
                  <c:v>3.8332999999999977</c:v>
                </c:pt>
                <c:pt idx="46">
                  <c:v>3.9166999999999739</c:v>
                </c:pt>
                <c:pt idx="47">
                  <c:v>4</c:v>
                </c:pt>
                <c:pt idx="48">
                  <c:v>4.0833000000000004</c:v>
                </c:pt>
                <c:pt idx="49">
                  <c:v>4.1666999999999996</c:v>
                </c:pt>
                <c:pt idx="50">
                  <c:v>4.25</c:v>
                </c:pt>
                <c:pt idx="51">
                  <c:v>4.3333000000000004</c:v>
                </c:pt>
                <c:pt idx="52">
                  <c:v>4.4167000000000014</c:v>
                </c:pt>
                <c:pt idx="53">
                  <c:v>4.5</c:v>
                </c:pt>
                <c:pt idx="54">
                  <c:v>4.5833000000000004</c:v>
                </c:pt>
                <c:pt idx="55">
                  <c:v>4.6666999999999996</c:v>
                </c:pt>
                <c:pt idx="56">
                  <c:v>4.75</c:v>
                </c:pt>
                <c:pt idx="57">
                  <c:v>4.8333000000000004</c:v>
                </c:pt>
                <c:pt idx="58">
                  <c:v>4.9167000000000014</c:v>
                </c:pt>
                <c:pt idx="59">
                  <c:v>5</c:v>
                </c:pt>
                <c:pt idx="60">
                  <c:v>5.0833000000000004</c:v>
                </c:pt>
                <c:pt idx="61">
                  <c:v>5.1666999999999996</c:v>
                </c:pt>
                <c:pt idx="62">
                  <c:v>5.25</c:v>
                </c:pt>
                <c:pt idx="63">
                  <c:v>5.3333000000000004</c:v>
                </c:pt>
                <c:pt idx="64">
                  <c:v>5.4167000000000014</c:v>
                </c:pt>
                <c:pt idx="65">
                  <c:v>5.5</c:v>
                </c:pt>
                <c:pt idx="66">
                  <c:v>5.5833000000000004</c:v>
                </c:pt>
                <c:pt idx="67">
                  <c:v>5.6666999999999996</c:v>
                </c:pt>
                <c:pt idx="68">
                  <c:v>5.75</c:v>
                </c:pt>
                <c:pt idx="69">
                  <c:v>5.8333000000000004</c:v>
                </c:pt>
                <c:pt idx="70">
                  <c:v>5.9167000000000014</c:v>
                </c:pt>
                <c:pt idx="71">
                  <c:v>6</c:v>
                </c:pt>
                <c:pt idx="72">
                  <c:v>6.0833000000000004</c:v>
                </c:pt>
                <c:pt idx="73">
                  <c:v>6.1666999999999996</c:v>
                </c:pt>
                <c:pt idx="74">
                  <c:v>6.25</c:v>
                </c:pt>
                <c:pt idx="75">
                  <c:v>6.3333000000000004</c:v>
                </c:pt>
                <c:pt idx="76">
                  <c:v>6.4167000000000014</c:v>
                </c:pt>
                <c:pt idx="77">
                  <c:v>6.5</c:v>
                </c:pt>
                <c:pt idx="78">
                  <c:v>6.5833000000000004</c:v>
                </c:pt>
                <c:pt idx="79">
                  <c:v>6.6666999999999996</c:v>
                </c:pt>
                <c:pt idx="80">
                  <c:v>6.75</c:v>
                </c:pt>
                <c:pt idx="81">
                  <c:v>6.8333000000000004</c:v>
                </c:pt>
                <c:pt idx="82">
                  <c:v>6.9167000000000014</c:v>
                </c:pt>
                <c:pt idx="83">
                  <c:v>7</c:v>
                </c:pt>
                <c:pt idx="84">
                  <c:v>7.0833000000000004</c:v>
                </c:pt>
                <c:pt idx="85">
                  <c:v>7.1666999999999996</c:v>
                </c:pt>
                <c:pt idx="86">
                  <c:v>7.25</c:v>
                </c:pt>
                <c:pt idx="87">
                  <c:v>7.3333000000000004</c:v>
                </c:pt>
                <c:pt idx="88">
                  <c:v>7.4167000000000014</c:v>
                </c:pt>
                <c:pt idx="89">
                  <c:v>7.5</c:v>
                </c:pt>
                <c:pt idx="90">
                  <c:v>7.5833000000000004</c:v>
                </c:pt>
                <c:pt idx="91">
                  <c:v>7.6666999999999996</c:v>
                </c:pt>
                <c:pt idx="92">
                  <c:v>7.75</c:v>
                </c:pt>
                <c:pt idx="93">
                  <c:v>7.8333000000000004</c:v>
                </c:pt>
                <c:pt idx="94">
                  <c:v>7.9167000000000014</c:v>
                </c:pt>
                <c:pt idx="95">
                  <c:v>8</c:v>
                </c:pt>
                <c:pt idx="96">
                  <c:v>8.0833000000000013</c:v>
                </c:pt>
                <c:pt idx="97">
                  <c:v>8.1667000000000005</c:v>
                </c:pt>
                <c:pt idx="98">
                  <c:v>8.25</c:v>
                </c:pt>
                <c:pt idx="99">
                  <c:v>8.3333000000000013</c:v>
                </c:pt>
                <c:pt idx="100">
                  <c:v>8.4167000000000005</c:v>
                </c:pt>
                <c:pt idx="101">
                  <c:v>8.5</c:v>
                </c:pt>
                <c:pt idx="102">
                  <c:v>8.5833000000000013</c:v>
                </c:pt>
                <c:pt idx="103">
                  <c:v>8.6667000000000005</c:v>
                </c:pt>
                <c:pt idx="104">
                  <c:v>8.75</c:v>
                </c:pt>
                <c:pt idx="105">
                  <c:v>8.8333000000000013</c:v>
                </c:pt>
                <c:pt idx="106">
                  <c:v>8.9167000000000005</c:v>
                </c:pt>
                <c:pt idx="107">
                  <c:v>9</c:v>
                </c:pt>
                <c:pt idx="108">
                  <c:v>9.0833000000000013</c:v>
                </c:pt>
                <c:pt idx="109">
                  <c:v>9.1667000000000005</c:v>
                </c:pt>
                <c:pt idx="110">
                  <c:v>9.25</c:v>
                </c:pt>
                <c:pt idx="111">
                  <c:v>9.3333000000000013</c:v>
                </c:pt>
                <c:pt idx="112">
                  <c:v>9.4167000000000005</c:v>
                </c:pt>
                <c:pt idx="113">
                  <c:v>9.5</c:v>
                </c:pt>
                <c:pt idx="114">
                  <c:v>9.5833000000000013</c:v>
                </c:pt>
                <c:pt idx="115">
                  <c:v>9.6667000000000005</c:v>
                </c:pt>
                <c:pt idx="116">
                  <c:v>9.75</c:v>
                </c:pt>
                <c:pt idx="117">
                  <c:v>9.8333000000000013</c:v>
                </c:pt>
                <c:pt idx="118">
                  <c:v>9.9167000000000005</c:v>
                </c:pt>
                <c:pt idx="119">
                  <c:v>10</c:v>
                </c:pt>
                <c:pt idx="120">
                  <c:v>10.083300000000001</c:v>
                </c:pt>
                <c:pt idx="121">
                  <c:v>10.166700000000002</c:v>
                </c:pt>
                <c:pt idx="122">
                  <c:v>10.25</c:v>
                </c:pt>
                <c:pt idx="123">
                  <c:v>10.333300000000001</c:v>
                </c:pt>
                <c:pt idx="124">
                  <c:v>10.416700000000002</c:v>
                </c:pt>
                <c:pt idx="125">
                  <c:v>10.5</c:v>
                </c:pt>
                <c:pt idx="126">
                  <c:v>10.583300000000001</c:v>
                </c:pt>
                <c:pt idx="127">
                  <c:v>10.666700000000002</c:v>
                </c:pt>
                <c:pt idx="128">
                  <c:v>10.75</c:v>
                </c:pt>
                <c:pt idx="129">
                  <c:v>10.833300000000001</c:v>
                </c:pt>
                <c:pt idx="130">
                  <c:v>10.916700000000002</c:v>
                </c:pt>
                <c:pt idx="131">
                  <c:v>11</c:v>
                </c:pt>
                <c:pt idx="132">
                  <c:v>11.083300000000001</c:v>
                </c:pt>
                <c:pt idx="133">
                  <c:v>11.166700000000002</c:v>
                </c:pt>
                <c:pt idx="134">
                  <c:v>11.25</c:v>
                </c:pt>
                <c:pt idx="135">
                  <c:v>11.333300000000001</c:v>
                </c:pt>
                <c:pt idx="136">
                  <c:v>11.416700000000002</c:v>
                </c:pt>
                <c:pt idx="137">
                  <c:v>11.5</c:v>
                </c:pt>
                <c:pt idx="138">
                  <c:v>11.583300000000001</c:v>
                </c:pt>
                <c:pt idx="139">
                  <c:v>11.666700000000002</c:v>
                </c:pt>
                <c:pt idx="140">
                  <c:v>11.75</c:v>
                </c:pt>
                <c:pt idx="141">
                  <c:v>11.833300000000001</c:v>
                </c:pt>
                <c:pt idx="142">
                  <c:v>11.916700000000002</c:v>
                </c:pt>
                <c:pt idx="143">
                  <c:v>12</c:v>
                </c:pt>
                <c:pt idx="144">
                  <c:v>12.083300000000001</c:v>
                </c:pt>
                <c:pt idx="145">
                  <c:v>12.166700000000002</c:v>
                </c:pt>
                <c:pt idx="146">
                  <c:v>12.25</c:v>
                </c:pt>
                <c:pt idx="147">
                  <c:v>12.333300000000001</c:v>
                </c:pt>
                <c:pt idx="148">
                  <c:v>12.416700000000002</c:v>
                </c:pt>
                <c:pt idx="149">
                  <c:v>12.5</c:v>
                </c:pt>
                <c:pt idx="150">
                  <c:v>12.583300000000001</c:v>
                </c:pt>
                <c:pt idx="151">
                  <c:v>12.666700000000002</c:v>
                </c:pt>
                <c:pt idx="152">
                  <c:v>12.75</c:v>
                </c:pt>
                <c:pt idx="153">
                  <c:v>12.833300000000001</c:v>
                </c:pt>
                <c:pt idx="154">
                  <c:v>12.916700000000002</c:v>
                </c:pt>
                <c:pt idx="155">
                  <c:v>13</c:v>
                </c:pt>
                <c:pt idx="156">
                  <c:v>13.083300000000001</c:v>
                </c:pt>
                <c:pt idx="157">
                  <c:v>13.166700000000002</c:v>
                </c:pt>
                <c:pt idx="158">
                  <c:v>13.25</c:v>
                </c:pt>
                <c:pt idx="159">
                  <c:v>13.333300000000001</c:v>
                </c:pt>
                <c:pt idx="160">
                  <c:v>13.416700000000002</c:v>
                </c:pt>
                <c:pt idx="161">
                  <c:v>13.5</c:v>
                </c:pt>
                <c:pt idx="162">
                  <c:v>13.583300000000001</c:v>
                </c:pt>
                <c:pt idx="163">
                  <c:v>13.666700000000002</c:v>
                </c:pt>
                <c:pt idx="164">
                  <c:v>13.75</c:v>
                </c:pt>
                <c:pt idx="165">
                  <c:v>13.833300000000001</c:v>
                </c:pt>
                <c:pt idx="166">
                  <c:v>13.916700000000002</c:v>
                </c:pt>
                <c:pt idx="167">
                  <c:v>14</c:v>
                </c:pt>
                <c:pt idx="168">
                  <c:v>14.083300000000001</c:v>
                </c:pt>
                <c:pt idx="169">
                  <c:v>14.166700000000002</c:v>
                </c:pt>
                <c:pt idx="170">
                  <c:v>14.25</c:v>
                </c:pt>
                <c:pt idx="171">
                  <c:v>14.333300000000001</c:v>
                </c:pt>
                <c:pt idx="172">
                  <c:v>14.416700000000002</c:v>
                </c:pt>
                <c:pt idx="173">
                  <c:v>14.5</c:v>
                </c:pt>
                <c:pt idx="174">
                  <c:v>14.583300000000001</c:v>
                </c:pt>
                <c:pt idx="175">
                  <c:v>14.666700000000002</c:v>
                </c:pt>
                <c:pt idx="176">
                  <c:v>14.75</c:v>
                </c:pt>
                <c:pt idx="177">
                  <c:v>14.833300000000001</c:v>
                </c:pt>
                <c:pt idx="178">
                  <c:v>14.916700000000002</c:v>
                </c:pt>
                <c:pt idx="179">
                  <c:v>15</c:v>
                </c:pt>
                <c:pt idx="180">
                  <c:v>15.083300000000001</c:v>
                </c:pt>
                <c:pt idx="181">
                  <c:v>15.166700000000002</c:v>
                </c:pt>
                <c:pt idx="182">
                  <c:v>15.25</c:v>
                </c:pt>
                <c:pt idx="183">
                  <c:v>15.333300000000001</c:v>
                </c:pt>
                <c:pt idx="184">
                  <c:v>15.416700000000002</c:v>
                </c:pt>
                <c:pt idx="185">
                  <c:v>15.5</c:v>
                </c:pt>
                <c:pt idx="186">
                  <c:v>15.583300000000001</c:v>
                </c:pt>
                <c:pt idx="187">
                  <c:v>15.666700000000002</c:v>
                </c:pt>
                <c:pt idx="188">
                  <c:v>15.75</c:v>
                </c:pt>
                <c:pt idx="189">
                  <c:v>15.833300000000001</c:v>
                </c:pt>
                <c:pt idx="190">
                  <c:v>15.916700000000002</c:v>
                </c:pt>
                <c:pt idx="191">
                  <c:v>16</c:v>
                </c:pt>
              </c:numCache>
            </c:numRef>
          </c:xVal>
          <c:yVal>
            <c:numRef>
              <c:f>Sheet1!$B$2:$B$193</c:f>
              <c:numCache>
                <c:formatCode>General</c:formatCode>
                <c:ptCount val="192"/>
                <c:pt idx="0">
                  <c:v>100</c:v>
                </c:pt>
                <c:pt idx="1">
                  <c:v>100</c:v>
                </c:pt>
                <c:pt idx="2">
                  <c:v>99.977999999999994</c:v>
                </c:pt>
                <c:pt idx="3">
                  <c:v>99.964000000000027</c:v>
                </c:pt>
                <c:pt idx="4">
                  <c:v>99.893000000000001</c:v>
                </c:pt>
                <c:pt idx="5">
                  <c:v>98.881999999999991</c:v>
                </c:pt>
                <c:pt idx="6">
                  <c:v>96.918000000000006</c:v>
                </c:pt>
                <c:pt idx="7">
                  <c:v>96.595000000000013</c:v>
                </c:pt>
                <c:pt idx="8">
                  <c:v>96.488</c:v>
                </c:pt>
                <c:pt idx="9">
                  <c:v>96.488</c:v>
                </c:pt>
                <c:pt idx="10">
                  <c:v>96.480999999999995</c:v>
                </c:pt>
                <c:pt idx="11">
                  <c:v>96.450999999999993</c:v>
                </c:pt>
                <c:pt idx="12">
                  <c:v>96.427000000000007</c:v>
                </c:pt>
                <c:pt idx="13">
                  <c:v>96.385999999999981</c:v>
                </c:pt>
                <c:pt idx="14">
                  <c:v>96.335999999999999</c:v>
                </c:pt>
                <c:pt idx="15">
                  <c:v>96.10199999999999</c:v>
                </c:pt>
                <c:pt idx="16">
                  <c:v>95.638999999999982</c:v>
                </c:pt>
                <c:pt idx="17">
                  <c:v>94.2</c:v>
                </c:pt>
                <c:pt idx="18">
                  <c:v>92.938000000000002</c:v>
                </c:pt>
                <c:pt idx="19">
                  <c:v>92.596000000000004</c:v>
                </c:pt>
                <c:pt idx="20">
                  <c:v>92.483000000000004</c:v>
                </c:pt>
                <c:pt idx="21">
                  <c:v>92.448000000000022</c:v>
                </c:pt>
                <c:pt idx="22">
                  <c:v>92.43</c:v>
                </c:pt>
                <c:pt idx="23">
                  <c:v>92.42</c:v>
                </c:pt>
                <c:pt idx="24">
                  <c:v>92.410000000000025</c:v>
                </c:pt>
                <c:pt idx="25">
                  <c:v>92.369</c:v>
                </c:pt>
                <c:pt idx="26">
                  <c:v>92.293999999999997</c:v>
                </c:pt>
                <c:pt idx="27">
                  <c:v>92.027000000000001</c:v>
                </c:pt>
                <c:pt idx="28">
                  <c:v>91.394000000000005</c:v>
                </c:pt>
                <c:pt idx="29">
                  <c:v>90.147000000000006</c:v>
                </c:pt>
                <c:pt idx="30">
                  <c:v>88.905000000000001</c:v>
                </c:pt>
                <c:pt idx="31">
                  <c:v>88.543999999999997</c:v>
                </c:pt>
                <c:pt idx="32">
                  <c:v>88.421999999999997</c:v>
                </c:pt>
                <c:pt idx="33">
                  <c:v>88.353999999999999</c:v>
                </c:pt>
                <c:pt idx="34">
                  <c:v>88.331000000000003</c:v>
                </c:pt>
                <c:pt idx="35">
                  <c:v>88.319000000000003</c:v>
                </c:pt>
                <c:pt idx="36">
                  <c:v>88.254000000000005</c:v>
                </c:pt>
                <c:pt idx="37">
                  <c:v>88.254000000000005</c:v>
                </c:pt>
                <c:pt idx="38">
                  <c:v>88.158999999999978</c:v>
                </c:pt>
                <c:pt idx="39">
                  <c:v>87.787000000000006</c:v>
                </c:pt>
                <c:pt idx="40">
                  <c:v>87.099000000000004</c:v>
                </c:pt>
                <c:pt idx="41">
                  <c:v>85.897999999999996</c:v>
                </c:pt>
                <c:pt idx="42">
                  <c:v>84.662999999999982</c:v>
                </c:pt>
                <c:pt idx="43">
                  <c:v>84.212999999999994</c:v>
                </c:pt>
                <c:pt idx="44">
                  <c:v>84.155999999999949</c:v>
                </c:pt>
                <c:pt idx="45">
                  <c:v>84.113</c:v>
                </c:pt>
                <c:pt idx="46">
                  <c:v>84.082999999999998</c:v>
                </c:pt>
                <c:pt idx="47">
                  <c:v>84.066999999999993</c:v>
                </c:pt>
                <c:pt idx="48">
                  <c:v>84.034000000000006</c:v>
                </c:pt>
                <c:pt idx="49">
                  <c:v>83.982000000000014</c:v>
                </c:pt>
                <c:pt idx="50">
                  <c:v>83.912999999999997</c:v>
                </c:pt>
                <c:pt idx="51">
                  <c:v>83.51</c:v>
                </c:pt>
                <c:pt idx="52">
                  <c:v>82.965999999999994</c:v>
                </c:pt>
                <c:pt idx="53">
                  <c:v>81.736000000000004</c:v>
                </c:pt>
                <c:pt idx="54">
                  <c:v>80.621999999999986</c:v>
                </c:pt>
                <c:pt idx="55">
                  <c:v>80.371999999999986</c:v>
                </c:pt>
                <c:pt idx="56">
                  <c:v>80.281000000000006</c:v>
                </c:pt>
                <c:pt idx="57">
                  <c:v>80.244000000000227</c:v>
                </c:pt>
                <c:pt idx="58">
                  <c:v>80.224999999999994</c:v>
                </c:pt>
                <c:pt idx="59">
                  <c:v>80.224999999999994</c:v>
                </c:pt>
                <c:pt idx="60">
                  <c:v>80.224999999999994</c:v>
                </c:pt>
                <c:pt idx="61">
                  <c:v>80.180999999999983</c:v>
                </c:pt>
                <c:pt idx="62">
                  <c:v>80.113</c:v>
                </c:pt>
                <c:pt idx="63">
                  <c:v>79.753</c:v>
                </c:pt>
                <c:pt idx="64">
                  <c:v>79.052999999999983</c:v>
                </c:pt>
                <c:pt idx="65">
                  <c:v>77.83</c:v>
                </c:pt>
                <c:pt idx="66">
                  <c:v>76.622999999999948</c:v>
                </c:pt>
                <c:pt idx="67">
                  <c:v>76.438000000000002</c:v>
                </c:pt>
                <c:pt idx="68">
                  <c:v>76.343999999999994</c:v>
                </c:pt>
                <c:pt idx="69">
                  <c:v>76.343999999999994</c:v>
                </c:pt>
                <c:pt idx="70">
                  <c:v>76.343999999999994</c:v>
                </c:pt>
                <c:pt idx="71">
                  <c:v>76.343999999999994</c:v>
                </c:pt>
                <c:pt idx="72">
                  <c:v>76.259</c:v>
                </c:pt>
                <c:pt idx="73">
                  <c:v>76.170999999999978</c:v>
                </c:pt>
                <c:pt idx="74">
                  <c:v>76.051999999999992</c:v>
                </c:pt>
                <c:pt idx="75">
                  <c:v>75.724999999999994</c:v>
                </c:pt>
                <c:pt idx="76">
                  <c:v>74.921999999999997</c:v>
                </c:pt>
                <c:pt idx="77">
                  <c:v>73.551000000000002</c:v>
                </c:pt>
                <c:pt idx="78">
                  <c:v>72.504000000000005</c:v>
                </c:pt>
                <c:pt idx="79">
                  <c:v>72.230999999999995</c:v>
                </c:pt>
                <c:pt idx="80">
                  <c:v>72.137999999999991</c:v>
                </c:pt>
                <c:pt idx="81">
                  <c:v>72.10599999999998</c:v>
                </c:pt>
                <c:pt idx="82">
                  <c:v>72.072999999999979</c:v>
                </c:pt>
                <c:pt idx="83">
                  <c:v>72.072999999999979</c:v>
                </c:pt>
                <c:pt idx="84">
                  <c:v>72.034999999999997</c:v>
                </c:pt>
                <c:pt idx="85">
                  <c:v>71.995999999999995</c:v>
                </c:pt>
                <c:pt idx="86">
                  <c:v>71.837999999999994</c:v>
                </c:pt>
                <c:pt idx="87">
                  <c:v>71.599000000000004</c:v>
                </c:pt>
                <c:pt idx="88">
                  <c:v>71.239999999999995</c:v>
                </c:pt>
                <c:pt idx="89">
                  <c:v>69.921000000000006</c:v>
                </c:pt>
                <c:pt idx="90">
                  <c:v>68.753</c:v>
                </c:pt>
                <c:pt idx="91">
                  <c:v>68.467000000000027</c:v>
                </c:pt>
                <c:pt idx="92">
                  <c:v>68.467000000000027</c:v>
                </c:pt>
                <c:pt idx="93">
                  <c:v>68.467000000000027</c:v>
                </c:pt>
                <c:pt idx="94">
                  <c:v>68.424000000000007</c:v>
                </c:pt>
                <c:pt idx="95">
                  <c:v>68.374999999999986</c:v>
                </c:pt>
                <c:pt idx="96">
                  <c:v>68.324999999999989</c:v>
                </c:pt>
                <c:pt idx="97">
                  <c:v>68.218000000000004</c:v>
                </c:pt>
                <c:pt idx="98">
                  <c:v>68.001999999999995</c:v>
                </c:pt>
                <c:pt idx="99">
                  <c:v>67.784999999999997</c:v>
                </c:pt>
                <c:pt idx="100">
                  <c:v>67.134</c:v>
                </c:pt>
                <c:pt idx="101">
                  <c:v>66.046999999999997</c:v>
                </c:pt>
                <c:pt idx="102">
                  <c:v>65.004999999999995</c:v>
                </c:pt>
                <c:pt idx="103">
                  <c:v>64.781999999999996</c:v>
                </c:pt>
                <c:pt idx="104">
                  <c:v>64.552999999999983</c:v>
                </c:pt>
                <c:pt idx="105">
                  <c:v>64.552999999999983</c:v>
                </c:pt>
                <c:pt idx="106">
                  <c:v>64.552999999999983</c:v>
                </c:pt>
                <c:pt idx="107">
                  <c:v>64.486999999999995</c:v>
                </c:pt>
                <c:pt idx="108">
                  <c:v>64.486999999999995</c:v>
                </c:pt>
                <c:pt idx="109">
                  <c:v>64.486999999999995</c:v>
                </c:pt>
                <c:pt idx="110">
                  <c:v>64.412999999999997</c:v>
                </c:pt>
                <c:pt idx="111">
                  <c:v>63.969000000000001</c:v>
                </c:pt>
                <c:pt idx="112">
                  <c:v>63.153000000000006</c:v>
                </c:pt>
                <c:pt idx="113">
                  <c:v>62.113</c:v>
                </c:pt>
                <c:pt idx="114">
                  <c:v>60.919000000000004</c:v>
                </c:pt>
                <c:pt idx="115">
                  <c:v>60.614000000000004</c:v>
                </c:pt>
                <c:pt idx="116">
                  <c:v>60.458999999999996</c:v>
                </c:pt>
                <c:pt idx="117">
                  <c:v>60.458999999999996</c:v>
                </c:pt>
                <c:pt idx="118">
                  <c:v>60.458999999999996</c:v>
                </c:pt>
                <c:pt idx="119">
                  <c:v>60.372</c:v>
                </c:pt>
                <c:pt idx="120">
                  <c:v>60.174000000000007</c:v>
                </c:pt>
                <c:pt idx="121">
                  <c:v>60.174000000000007</c:v>
                </c:pt>
                <c:pt idx="122">
                  <c:v>60.174000000000007</c:v>
                </c:pt>
                <c:pt idx="123">
                  <c:v>59.645000000000003</c:v>
                </c:pt>
                <c:pt idx="124">
                  <c:v>58.903000000000006</c:v>
                </c:pt>
                <c:pt idx="125">
                  <c:v>58.056000000000004</c:v>
                </c:pt>
                <c:pt idx="126">
                  <c:v>57.525000000000013</c:v>
                </c:pt>
                <c:pt idx="127">
                  <c:v>57.309999999999995</c:v>
                </c:pt>
                <c:pt idx="128">
                  <c:v>57.309999999999995</c:v>
                </c:pt>
                <c:pt idx="129">
                  <c:v>57.195000000000213</c:v>
                </c:pt>
                <c:pt idx="130">
                  <c:v>57.195000000000213</c:v>
                </c:pt>
                <c:pt idx="131">
                  <c:v>57.072000000000003</c:v>
                </c:pt>
                <c:pt idx="132">
                  <c:v>57.072000000000003</c:v>
                </c:pt>
                <c:pt idx="133">
                  <c:v>57.072000000000003</c:v>
                </c:pt>
                <c:pt idx="134">
                  <c:v>56.916000000000004</c:v>
                </c:pt>
                <c:pt idx="135">
                  <c:v>56.760000000000012</c:v>
                </c:pt>
                <c:pt idx="136">
                  <c:v>56.289000000000001</c:v>
                </c:pt>
                <c:pt idx="137">
                  <c:v>54.872</c:v>
                </c:pt>
                <c:pt idx="138">
                  <c:v>54.556000000000004</c:v>
                </c:pt>
                <c:pt idx="139">
                  <c:v>54.556000000000004</c:v>
                </c:pt>
                <c:pt idx="140">
                  <c:v>54.556000000000004</c:v>
                </c:pt>
                <c:pt idx="141">
                  <c:v>54.387999999999998</c:v>
                </c:pt>
                <c:pt idx="142">
                  <c:v>54.387999999999998</c:v>
                </c:pt>
                <c:pt idx="143">
                  <c:v>54.387999999999998</c:v>
                </c:pt>
                <c:pt idx="144">
                  <c:v>54.387999999999998</c:v>
                </c:pt>
                <c:pt idx="145">
                  <c:v>54.387999999999998</c:v>
                </c:pt>
                <c:pt idx="146">
                  <c:v>54.167000000000002</c:v>
                </c:pt>
                <c:pt idx="147">
                  <c:v>53.725000000000328</c:v>
                </c:pt>
                <c:pt idx="148">
                  <c:v>53.283000000000001</c:v>
                </c:pt>
                <c:pt idx="149">
                  <c:v>52.176000000000002</c:v>
                </c:pt>
                <c:pt idx="150">
                  <c:v>51.286000000000001</c:v>
                </c:pt>
                <c:pt idx="151">
                  <c:v>51.286000000000001</c:v>
                </c:pt>
                <c:pt idx="152">
                  <c:v>51.286000000000001</c:v>
                </c:pt>
                <c:pt idx="153">
                  <c:v>51.286000000000001</c:v>
                </c:pt>
                <c:pt idx="154">
                  <c:v>51.286000000000001</c:v>
                </c:pt>
                <c:pt idx="155">
                  <c:v>51.286000000000001</c:v>
                </c:pt>
                <c:pt idx="156">
                  <c:v>51.286000000000001</c:v>
                </c:pt>
                <c:pt idx="157">
                  <c:v>51.286000000000001</c:v>
                </c:pt>
                <c:pt idx="158">
                  <c:v>51.286000000000001</c:v>
                </c:pt>
                <c:pt idx="159">
                  <c:v>50.963000000000001</c:v>
                </c:pt>
                <c:pt idx="160">
                  <c:v>49.995000000000012</c:v>
                </c:pt>
                <c:pt idx="161">
                  <c:v>48.705000000000013</c:v>
                </c:pt>
                <c:pt idx="162">
                  <c:v>47.722000000000321</c:v>
                </c:pt>
                <c:pt idx="163">
                  <c:v>47.391000000000005</c:v>
                </c:pt>
                <c:pt idx="164">
                  <c:v>47.391000000000005</c:v>
                </c:pt>
                <c:pt idx="165">
                  <c:v>47.391000000000005</c:v>
                </c:pt>
                <c:pt idx="166">
                  <c:v>47.391000000000005</c:v>
                </c:pt>
                <c:pt idx="167">
                  <c:v>47.391000000000005</c:v>
                </c:pt>
                <c:pt idx="168">
                  <c:v>47.391000000000005</c:v>
                </c:pt>
                <c:pt idx="169">
                  <c:v>47.391000000000005</c:v>
                </c:pt>
                <c:pt idx="170">
                  <c:v>46.864000000000004</c:v>
                </c:pt>
                <c:pt idx="171">
                  <c:v>46.864000000000004</c:v>
                </c:pt>
                <c:pt idx="172">
                  <c:v>46.864000000000004</c:v>
                </c:pt>
                <c:pt idx="173">
                  <c:v>46.326000000000001</c:v>
                </c:pt>
                <c:pt idx="174">
                  <c:v>45.781000000000006</c:v>
                </c:pt>
                <c:pt idx="175">
                  <c:v>45.781000000000006</c:v>
                </c:pt>
                <c:pt idx="176">
                  <c:v>45.781000000000006</c:v>
                </c:pt>
                <c:pt idx="177">
                  <c:v>45.781000000000006</c:v>
                </c:pt>
                <c:pt idx="178">
                  <c:v>45.781000000000006</c:v>
                </c:pt>
                <c:pt idx="179">
                  <c:v>45.781000000000006</c:v>
                </c:pt>
                <c:pt idx="180">
                  <c:v>45.781000000000006</c:v>
                </c:pt>
                <c:pt idx="181">
                  <c:v>45.781000000000006</c:v>
                </c:pt>
                <c:pt idx="182">
                  <c:v>45.781000000000006</c:v>
                </c:pt>
                <c:pt idx="183">
                  <c:v>45.781000000000006</c:v>
                </c:pt>
                <c:pt idx="184">
                  <c:v>45.781000000000006</c:v>
                </c:pt>
                <c:pt idx="185">
                  <c:v>45.781000000000006</c:v>
                </c:pt>
                <c:pt idx="186">
                  <c:v>44.948</c:v>
                </c:pt>
                <c:pt idx="187">
                  <c:v>44.1</c:v>
                </c:pt>
                <c:pt idx="188">
                  <c:v>44.1</c:v>
                </c:pt>
                <c:pt idx="189">
                  <c:v>44.1</c:v>
                </c:pt>
                <c:pt idx="190">
                  <c:v>44.1</c:v>
                </c:pt>
                <c:pt idx="191">
                  <c:v>44.1</c:v>
                </c:pt>
              </c:numCache>
            </c:numRef>
          </c:yVal>
        </c:ser>
        <c:ser>
          <c:idx val="1"/>
          <c:order val="1"/>
          <c:tx>
            <c:strRef>
              <c:f>Sheet1!$C$1</c:f>
              <c:strCache>
                <c:ptCount val="1"/>
                <c:pt idx="0">
                  <c:v>Lymphoma</c:v>
                </c:pt>
              </c:strCache>
            </c:strRef>
          </c:tx>
          <c:spPr>
            <a:ln w="41275">
              <a:solidFill>
                <a:srgbClr val="FF00FF"/>
              </a:solidFill>
              <a:prstDash val="solid"/>
            </a:ln>
          </c:spPr>
          <c:marker>
            <c:symbol val="none"/>
          </c:marker>
          <c:xVal>
            <c:numRef>
              <c:f>Sheet1!$A$2:$A$193</c:f>
              <c:numCache>
                <c:formatCode>General</c:formatCode>
                <c:ptCount val="192"/>
                <c:pt idx="0">
                  <c:v>8.3300000000000041E-2</c:v>
                </c:pt>
                <c:pt idx="1">
                  <c:v>0.16669999999999999</c:v>
                </c:pt>
                <c:pt idx="2">
                  <c:v>0.25</c:v>
                </c:pt>
                <c:pt idx="3">
                  <c:v>0.33330000000000426</c:v>
                </c:pt>
                <c:pt idx="4">
                  <c:v>0.41670000000000001</c:v>
                </c:pt>
                <c:pt idx="5">
                  <c:v>0.5</c:v>
                </c:pt>
                <c:pt idx="6">
                  <c:v>0.58329999999999949</c:v>
                </c:pt>
                <c:pt idx="7">
                  <c:v>0.66670000000000706</c:v>
                </c:pt>
                <c:pt idx="8">
                  <c:v>0.75000000000000488</c:v>
                </c:pt>
                <c:pt idx="9">
                  <c:v>0.83330000000000004</c:v>
                </c:pt>
                <c:pt idx="10">
                  <c:v>0.91670000000000063</c:v>
                </c:pt>
                <c:pt idx="11">
                  <c:v>1</c:v>
                </c:pt>
                <c:pt idx="12">
                  <c:v>1.0832999999999904</c:v>
                </c:pt>
                <c:pt idx="13">
                  <c:v>1.1667000000000001</c:v>
                </c:pt>
                <c:pt idx="14">
                  <c:v>1.25</c:v>
                </c:pt>
                <c:pt idx="15">
                  <c:v>1.3332999999999904</c:v>
                </c:pt>
                <c:pt idx="16">
                  <c:v>1.4166999999999879</c:v>
                </c:pt>
                <c:pt idx="17">
                  <c:v>1.5</c:v>
                </c:pt>
                <c:pt idx="18">
                  <c:v>1.5832999999999904</c:v>
                </c:pt>
                <c:pt idx="19">
                  <c:v>1.6667000000000001</c:v>
                </c:pt>
                <c:pt idx="20">
                  <c:v>1.75</c:v>
                </c:pt>
                <c:pt idx="21">
                  <c:v>1.8332999999999904</c:v>
                </c:pt>
                <c:pt idx="22">
                  <c:v>1.9167000000000001</c:v>
                </c:pt>
                <c:pt idx="23">
                  <c:v>2</c:v>
                </c:pt>
                <c:pt idx="24">
                  <c:v>2.0832999999999999</c:v>
                </c:pt>
                <c:pt idx="25">
                  <c:v>2.1667000000000001</c:v>
                </c:pt>
                <c:pt idx="26">
                  <c:v>2.25</c:v>
                </c:pt>
                <c:pt idx="27">
                  <c:v>2.3332999999999977</c:v>
                </c:pt>
                <c:pt idx="28">
                  <c:v>2.4166999999999739</c:v>
                </c:pt>
                <c:pt idx="29">
                  <c:v>2.5</c:v>
                </c:pt>
                <c:pt idx="30">
                  <c:v>2.5832999999999999</c:v>
                </c:pt>
                <c:pt idx="31">
                  <c:v>2.6667000000000001</c:v>
                </c:pt>
                <c:pt idx="32">
                  <c:v>2.75</c:v>
                </c:pt>
                <c:pt idx="33">
                  <c:v>2.8332999999999977</c:v>
                </c:pt>
                <c:pt idx="34">
                  <c:v>2.9166999999999739</c:v>
                </c:pt>
                <c:pt idx="35">
                  <c:v>3</c:v>
                </c:pt>
                <c:pt idx="36">
                  <c:v>3.0832999999999999</c:v>
                </c:pt>
                <c:pt idx="37">
                  <c:v>3.1667000000000001</c:v>
                </c:pt>
                <c:pt idx="38">
                  <c:v>3.25</c:v>
                </c:pt>
                <c:pt idx="39">
                  <c:v>3.3332999999999977</c:v>
                </c:pt>
                <c:pt idx="40">
                  <c:v>3.4166999999999739</c:v>
                </c:pt>
                <c:pt idx="41">
                  <c:v>3.5</c:v>
                </c:pt>
                <c:pt idx="42">
                  <c:v>3.5832999999999999</c:v>
                </c:pt>
                <c:pt idx="43">
                  <c:v>3.6667000000000001</c:v>
                </c:pt>
                <c:pt idx="44">
                  <c:v>3.75</c:v>
                </c:pt>
                <c:pt idx="45">
                  <c:v>3.8332999999999977</c:v>
                </c:pt>
                <c:pt idx="46">
                  <c:v>3.9166999999999739</c:v>
                </c:pt>
                <c:pt idx="47">
                  <c:v>4</c:v>
                </c:pt>
                <c:pt idx="48">
                  <c:v>4.0833000000000004</c:v>
                </c:pt>
                <c:pt idx="49">
                  <c:v>4.1666999999999996</c:v>
                </c:pt>
                <c:pt idx="50">
                  <c:v>4.25</c:v>
                </c:pt>
                <c:pt idx="51">
                  <c:v>4.3333000000000004</c:v>
                </c:pt>
                <c:pt idx="52">
                  <c:v>4.4167000000000014</c:v>
                </c:pt>
                <c:pt idx="53">
                  <c:v>4.5</c:v>
                </c:pt>
                <c:pt idx="54">
                  <c:v>4.5833000000000004</c:v>
                </c:pt>
                <c:pt idx="55">
                  <c:v>4.6666999999999996</c:v>
                </c:pt>
                <c:pt idx="56">
                  <c:v>4.75</c:v>
                </c:pt>
                <c:pt idx="57">
                  <c:v>4.8333000000000004</c:v>
                </c:pt>
                <c:pt idx="58">
                  <c:v>4.9167000000000014</c:v>
                </c:pt>
                <c:pt idx="59">
                  <c:v>5</c:v>
                </c:pt>
                <c:pt idx="60">
                  <c:v>5.0833000000000004</c:v>
                </c:pt>
                <c:pt idx="61">
                  <c:v>5.1666999999999996</c:v>
                </c:pt>
                <c:pt idx="62">
                  <c:v>5.25</c:v>
                </c:pt>
                <c:pt idx="63">
                  <c:v>5.3333000000000004</c:v>
                </c:pt>
                <c:pt idx="64">
                  <c:v>5.4167000000000014</c:v>
                </c:pt>
                <c:pt idx="65">
                  <c:v>5.5</c:v>
                </c:pt>
                <c:pt idx="66">
                  <c:v>5.5833000000000004</c:v>
                </c:pt>
                <c:pt idx="67">
                  <c:v>5.6666999999999996</c:v>
                </c:pt>
                <c:pt idx="68">
                  <c:v>5.75</c:v>
                </c:pt>
                <c:pt idx="69">
                  <c:v>5.8333000000000004</c:v>
                </c:pt>
                <c:pt idx="70">
                  <c:v>5.9167000000000014</c:v>
                </c:pt>
                <c:pt idx="71">
                  <c:v>6</c:v>
                </c:pt>
                <c:pt idx="72">
                  <c:v>6.0833000000000004</c:v>
                </c:pt>
                <c:pt idx="73">
                  <c:v>6.1666999999999996</c:v>
                </c:pt>
                <c:pt idx="74">
                  <c:v>6.25</c:v>
                </c:pt>
                <c:pt idx="75">
                  <c:v>6.3333000000000004</c:v>
                </c:pt>
                <c:pt idx="76">
                  <c:v>6.4167000000000014</c:v>
                </c:pt>
                <c:pt idx="77">
                  <c:v>6.5</c:v>
                </c:pt>
                <c:pt idx="78">
                  <c:v>6.5833000000000004</c:v>
                </c:pt>
                <c:pt idx="79">
                  <c:v>6.6666999999999996</c:v>
                </c:pt>
                <c:pt idx="80">
                  <c:v>6.75</c:v>
                </c:pt>
                <c:pt idx="81">
                  <c:v>6.8333000000000004</c:v>
                </c:pt>
                <c:pt idx="82">
                  <c:v>6.9167000000000014</c:v>
                </c:pt>
                <c:pt idx="83">
                  <c:v>7</c:v>
                </c:pt>
                <c:pt idx="84">
                  <c:v>7.0833000000000004</c:v>
                </c:pt>
                <c:pt idx="85">
                  <c:v>7.1666999999999996</c:v>
                </c:pt>
                <c:pt idx="86">
                  <c:v>7.25</c:v>
                </c:pt>
                <c:pt idx="87">
                  <c:v>7.3333000000000004</c:v>
                </c:pt>
                <c:pt idx="88">
                  <c:v>7.4167000000000014</c:v>
                </c:pt>
                <c:pt idx="89">
                  <c:v>7.5</c:v>
                </c:pt>
                <c:pt idx="90">
                  <c:v>7.5833000000000004</c:v>
                </c:pt>
                <c:pt idx="91">
                  <c:v>7.6666999999999996</c:v>
                </c:pt>
                <c:pt idx="92">
                  <c:v>7.75</c:v>
                </c:pt>
                <c:pt idx="93">
                  <c:v>7.8333000000000004</c:v>
                </c:pt>
                <c:pt idx="94">
                  <c:v>7.9167000000000014</c:v>
                </c:pt>
                <c:pt idx="95">
                  <c:v>8</c:v>
                </c:pt>
                <c:pt idx="96">
                  <c:v>8.0833000000000013</c:v>
                </c:pt>
                <c:pt idx="97">
                  <c:v>8.1667000000000005</c:v>
                </c:pt>
                <c:pt idx="98">
                  <c:v>8.25</c:v>
                </c:pt>
                <c:pt idx="99">
                  <c:v>8.3333000000000013</c:v>
                </c:pt>
                <c:pt idx="100">
                  <c:v>8.4167000000000005</c:v>
                </c:pt>
                <c:pt idx="101">
                  <c:v>8.5</c:v>
                </c:pt>
                <c:pt idx="102">
                  <c:v>8.5833000000000013</c:v>
                </c:pt>
                <c:pt idx="103">
                  <c:v>8.6667000000000005</c:v>
                </c:pt>
                <c:pt idx="104">
                  <c:v>8.75</c:v>
                </c:pt>
                <c:pt idx="105">
                  <c:v>8.8333000000000013</c:v>
                </c:pt>
                <c:pt idx="106">
                  <c:v>8.9167000000000005</c:v>
                </c:pt>
                <c:pt idx="107">
                  <c:v>9</c:v>
                </c:pt>
                <c:pt idx="108">
                  <c:v>9.0833000000000013</c:v>
                </c:pt>
                <c:pt idx="109">
                  <c:v>9.1667000000000005</c:v>
                </c:pt>
                <c:pt idx="110">
                  <c:v>9.25</c:v>
                </c:pt>
                <c:pt idx="111">
                  <c:v>9.3333000000000013</c:v>
                </c:pt>
                <c:pt idx="112">
                  <c:v>9.4167000000000005</c:v>
                </c:pt>
                <c:pt idx="113">
                  <c:v>9.5</c:v>
                </c:pt>
                <c:pt idx="114">
                  <c:v>9.5833000000000013</c:v>
                </c:pt>
                <c:pt idx="115">
                  <c:v>9.6667000000000005</c:v>
                </c:pt>
                <c:pt idx="116">
                  <c:v>9.75</c:v>
                </c:pt>
                <c:pt idx="117">
                  <c:v>9.8333000000000013</c:v>
                </c:pt>
                <c:pt idx="118">
                  <c:v>9.9167000000000005</c:v>
                </c:pt>
                <c:pt idx="119">
                  <c:v>10</c:v>
                </c:pt>
                <c:pt idx="120">
                  <c:v>10.083300000000001</c:v>
                </c:pt>
                <c:pt idx="121">
                  <c:v>10.166700000000002</c:v>
                </c:pt>
                <c:pt idx="122">
                  <c:v>10.25</c:v>
                </c:pt>
                <c:pt idx="123">
                  <c:v>10.333300000000001</c:v>
                </c:pt>
                <c:pt idx="124">
                  <c:v>10.416700000000002</c:v>
                </c:pt>
                <c:pt idx="125">
                  <c:v>10.5</c:v>
                </c:pt>
                <c:pt idx="126">
                  <c:v>10.583300000000001</c:v>
                </c:pt>
                <c:pt idx="127">
                  <c:v>10.666700000000002</c:v>
                </c:pt>
                <c:pt idx="128">
                  <c:v>10.75</c:v>
                </c:pt>
                <c:pt idx="129">
                  <c:v>10.833300000000001</c:v>
                </c:pt>
                <c:pt idx="130">
                  <c:v>10.916700000000002</c:v>
                </c:pt>
                <c:pt idx="131">
                  <c:v>11</c:v>
                </c:pt>
                <c:pt idx="132">
                  <c:v>11.083300000000001</c:v>
                </c:pt>
                <c:pt idx="133">
                  <c:v>11.166700000000002</c:v>
                </c:pt>
                <c:pt idx="134">
                  <c:v>11.25</c:v>
                </c:pt>
                <c:pt idx="135">
                  <c:v>11.333300000000001</c:v>
                </c:pt>
                <c:pt idx="136">
                  <c:v>11.416700000000002</c:v>
                </c:pt>
                <c:pt idx="137">
                  <c:v>11.5</c:v>
                </c:pt>
                <c:pt idx="138">
                  <c:v>11.583300000000001</c:v>
                </c:pt>
                <c:pt idx="139">
                  <c:v>11.666700000000002</c:v>
                </c:pt>
                <c:pt idx="140">
                  <c:v>11.75</c:v>
                </c:pt>
                <c:pt idx="141">
                  <c:v>11.833300000000001</c:v>
                </c:pt>
                <c:pt idx="142">
                  <c:v>11.916700000000002</c:v>
                </c:pt>
                <c:pt idx="143">
                  <c:v>12</c:v>
                </c:pt>
                <c:pt idx="144">
                  <c:v>12.083300000000001</c:v>
                </c:pt>
                <c:pt idx="145">
                  <c:v>12.166700000000002</c:v>
                </c:pt>
                <c:pt idx="146">
                  <c:v>12.25</c:v>
                </c:pt>
                <c:pt idx="147">
                  <c:v>12.333300000000001</c:v>
                </c:pt>
                <c:pt idx="148">
                  <c:v>12.416700000000002</c:v>
                </c:pt>
                <c:pt idx="149">
                  <c:v>12.5</c:v>
                </c:pt>
                <c:pt idx="150">
                  <c:v>12.583300000000001</c:v>
                </c:pt>
                <c:pt idx="151">
                  <c:v>12.666700000000002</c:v>
                </c:pt>
                <c:pt idx="152">
                  <c:v>12.75</c:v>
                </c:pt>
                <c:pt idx="153">
                  <c:v>12.833300000000001</c:v>
                </c:pt>
                <c:pt idx="154">
                  <c:v>12.916700000000002</c:v>
                </c:pt>
                <c:pt idx="155">
                  <c:v>13</c:v>
                </c:pt>
                <c:pt idx="156">
                  <c:v>13.083300000000001</c:v>
                </c:pt>
                <c:pt idx="157">
                  <c:v>13.166700000000002</c:v>
                </c:pt>
                <c:pt idx="158">
                  <c:v>13.25</c:v>
                </c:pt>
                <c:pt idx="159">
                  <c:v>13.333300000000001</c:v>
                </c:pt>
                <c:pt idx="160">
                  <c:v>13.416700000000002</c:v>
                </c:pt>
                <c:pt idx="161">
                  <c:v>13.5</c:v>
                </c:pt>
                <c:pt idx="162">
                  <c:v>13.583300000000001</c:v>
                </c:pt>
                <c:pt idx="163">
                  <c:v>13.666700000000002</c:v>
                </c:pt>
                <c:pt idx="164">
                  <c:v>13.75</c:v>
                </c:pt>
                <c:pt idx="165">
                  <c:v>13.833300000000001</c:v>
                </c:pt>
                <c:pt idx="166">
                  <c:v>13.916700000000002</c:v>
                </c:pt>
                <c:pt idx="167">
                  <c:v>14</c:v>
                </c:pt>
                <c:pt idx="168">
                  <c:v>14.083300000000001</c:v>
                </c:pt>
                <c:pt idx="169">
                  <c:v>14.166700000000002</c:v>
                </c:pt>
                <c:pt idx="170">
                  <c:v>14.25</c:v>
                </c:pt>
                <c:pt idx="171">
                  <c:v>14.333300000000001</c:v>
                </c:pt>
                <c:pt idx="172">
                  <c:v>14.416700000000002</c:v>
                </c:pt>
                <c:pt idx="173">
                  <c:v>14.5</c:v>
                </c:pt>
                <c:pt idx="174">
                  <c:v>14.583300000000001</c:v>
                </c:pt>
                <c:pt idx="175">
                  <c:v>14.666700000000002</c:v>
                </c:pt>
                <c:pt idx="176">
                  <c:v>14.75</c:v>
                </c:pt>
                <c:pt idx="177">
                  <c:v>14.833300000000001</c:v>
                </c:pt>
                <c:pt idx="178">
                  <c:v>14.916700000000002</c:v>
                </c:pt>
                <c:pt idx="179">
                  <c:v>15</c:v>
                </c:pt>
                <c:pt idx="180">
                  <c:v>15.083300000000001</c:v>
                </c:pt>
                <c:pt idx="181">
                  <c:v>15.166700000000002</c:v>
                </c:pt>
                <c:pt idx="182">
                  <c:v>15.25</c:v>
                </c:pt>
                <c:pt idx="183">
                  <c:v>15.333300000000001</c:v>
                </c:pt>
                <c:pt idx="184">
                  <c:v>15.416700000000002</c:v>
                </c:pt>
                <c:pt idx="185">
                  <c:v>15.5</c:v>
                </c:pt>
                <c:pt idx="186">
                  <c:v>15.583300000000001</c:v>
                </c:pt>
                <c:pt idx="187">
                  <c:v>15.666700000000002</c:v>
                </c:pt>
                <c:pt idx="188">
                  <c:v>15.75</c:v>
                </c:pt>
                <c:pt idx="189">
                  <c:v>15.833300000000001</c:v>
                </c:pt>
                <c:pt idx="190">
                  <c:v>15.916700000000002</c:v>
                </c:pt>
                <c:pt idx="191">
                  <c:v>16</c:v>
                </c:pt>
              </c:numCache>
            </c:numRef>
          </c:xVal>
          <c:yVal>
            <c:numRef>
              <c:f>Sheet1!$C$2:$C$193</c:f>
              <c:numCache>
                <c:formatCode>General</c:formatCode>
                <c:ptCount val="192"/>
                <c:pt idx="0">
                  <c:v>100</c:v>
                </c:pt>
                <c:pt idx="1">
                  <c:v>100</c:v>
                </c:pt>
                <c:pt idx="2">
                  <c:v>100</c:v>
                </c:pt>
                <c:pt idx="3">
                  <c:v>100</c:v>
                </c:pt>
                <c:pt idx="4">
                  <c:v>99.985000000000014</c:v>
                </c:pt>
                <c:pt idx="5">
                  <c:v>99.671999999999983</c:v>
                </c:pt>
                <c:pt idx="6">
                  <c:v>98.98</c:v>
                </c:pt>
                <c:pt idx="7">
                  <c:v>98.86999999999999</c:v>
                </c:pt>
                <c:pt idx="8">
                  <c:v>98.840999999999994</c:v>
                </c:pt>
                <c:pt idx="9">
                  <c:v>98.840999999999994</c:v>
                </c:pt>
                <c:pt idx="10">
                  <c:v>98.834000000000003</c:v>
                </c:pt>
                <c:pt idx="11">
                  <c:v>98.834000000000003</c:v>
                </c:pt>
                <c:pt idx="12">
                  <c:v>98.834000000000003</c:v>
                </c:pt>
                <c:pt idx="13">
                  <c:v>98.834000000000003</c:v>
                </c:pt>
                <c:pt idx="14">
                  <c:v>98.816999999999993</c:v>
                </c:pt>
                <c:pt idx="15">
                  <c:v>98.781999999999996</c:v>
                </c:pt>
                <c:pt idx="16">
                  <c:v>98.756</c:v>
                </c:pt>
                <c:pt idx="17">
                  <c:v>98.651999999999987</c:v>
                </c:pt>
                <c:pt idx="18">
                  <c:v>98.503</c:v>
                </c:pt>
                <c:pt idx="19">
                  <c:v>98.486000000000004</c:v>
                </c:pt>
                <c:pt idx="20">
                  <c:v>98.477000000000004</c:v>
                </c:pt>
                <c:pt idx="21">
                  <c:v>98.477000000000004</c:v>
                </c:pt>
                <c:pt idx="22">
                  <c:v>98.477000000000004</c:v>
                </c:pt>
                <c:pt idx="23">
                  <c:v>98.477000000000004</c:v>
                </c:pt>
                <c:pt idx="24">
                  <c:v>98.477000000000004</c:v>
                </c:pt>
                <c:pt idx="25">
                  <c:v>98.477000000000004</c:v>
                </c:pt>
                <c:pt idx="26">
                  <c:v>98.465000000000003</c:v>
                </c:pt>
                <c:pt idx="27">
                  <c:v>98.42</c:v>
                </c:pt>
                <c:pt idx="28">
                  <c:v>98.340999999999994</c:v>
                </c:pt>
                <c:pt idx="29">
                  <c:v>98.217000000000027</c:v>
                </c:pt>
                <c:pt idx="30">
                  <c:v>98.10299999999998</c:v>
                </c:pt>
                <c:pt idx="31">
                  <c:v>98.057000000000002</c:v>
                </c:pt>
                <c:pt idx="32">
                  <c:v>98.057000000000002</c:v>
                </c:pt>
                <c:pt idx="33">
                  <c:v>98.033000000000001</c:v>
                </c:pt>
                <c:pt idx="34">
                  <c:v>98.033000000000001</c:v>
                </c:pt>
                <c:pt idx="35">
                  <c:v>98.033000000000001</c:v>
                </c:pt>
                <c:pt idx="36">
                  <c:v>98.033000000000001</c:v>
                </c:pt>
                <c:pt idx="37">
                  <c:v>98.033000000000001</c:v>
                </c:pt>
                <c:pt idx="38">
                  <c:v>98.018000000000001</c:v>
                </c:pt>
                <c:pt idx="39">
                  <c:v>97.959000000000003</c:v>
                </c:pt>
                <c:pt idx="40">
                  <c:v>97.914000000000527</c:v>
                </c:pt>
                <c:pt idx="41">
                  <c:v>97.869</c:v>
                </c:pt>
                <c:pt idx="42">
                  <c:v>97.778999999999982</c:v>
                </c:pt>
                <c:pt idx="43">
                  <c:v>97.763999999999996</c:v>
                </c:pt>
                <c:pt idx="44">
                  <c:v>97.763999999999996</c:v>
                </c:pt>
                <c:pt idx="45">
                  <c:v>97.748999999999995</c:v>
                </c:pt>
                <c:pt idx="46">
                  <c:v>97.733000000000004</c:v>
                </c:pt>
                <c:pt idx="47">
                  <c:v>97.733000000000004</c:v>
                </c:pt>
                <c:pt idx="48">
                  <c:v>97.733000000000004</c:v>
                </c:pt>
                <c:pt idx="49">
                  <c:v>97.733000000000004</c:v>
                </c:pt>
                <c:pt idx="50">
                  <c:v>97.694000000000003</c:v>
                </c:pt>
                <c:pt idx="51">
                  <c:v>97.694000000000003</c:v>
                </c:pt>
                <c:pt idx="52">
                  <c:v>97.635999999999981</c:v>
                </c:pt>
                <c:pt idx="53">
                  <c:v>97.576999999999998</c:v>
                </c:pt>
                <c:pt idx="54">
                  <c:v>97.518000000000001</c:v>
                </c:pt>
                <c:pt idx="55">
                  <c:v>97.498000000000005</c:v>
                </c:pt>
                <c:pt idx="56">
                  <c:v>97.477999999999994</c:v>
                </c:pt>
                <c:pt idx="57">
                  <c:v>97.477999999999994</c:v>
                </c:pt>
                <c:pt idx="58">
                  <c:v>97.477999999999994</c:v>
                </c:pt>
                <c:pt idx="59">
                  <c:v>97.477999999999994</c:v>
                </c:pt>
                <c:pt idx="60">
                  <c:v>97.477999999999994</c:v>
                </c:pt>
                <c:pt idx="61">
                  <c:v>97.477999999999994</c:v>
                </c:pt>
                <c:pt idx="62">
                  <c:v>97.477999999999994</c:v>
                </c:pt>
                <c:pt idx="63">
                  <c:v>97.427000000000007</c:v>
                </c:pt>
                <c:pt idx="64">
                  <c:v>97.374999999999986</c:v>
                </c:pt>
                <c:pt idx="65">
                  <c:v>97.245999999999995</c:v>
                </c:pt>
                <c:pt idx="66">
                  <c:v>97.167999999999992</c:v>
                </c:pt>
                <c:pt idx="67">
                  <c:v>97.167999999999992</c:v>
                </c:pt>
                <c:pt idx="68">
                  <c:v>97.141000000000005</c:v>
                </c:pt>
                <c:pt idx="69">
                  <c:v>97.141000000000005</c:v>
                </c:pt>
                <c:pt idx="70">
                  <c:v>97.141000000000005</c:v>
                </c:pt>
                <c:pt idx="71">
                  <c:v>97.141000000000005</c:v>
                </c:pt>
                <c:pt idx="72">
                  <c:v>97.141000000000005</c:v>
                </c:pt>
                <c:pt idx="73">
                  <c:v>97.141000000000005</c:v>
                </c:pt>
                <c:pt idx="74">
                  <c:v>97.10499999999999</c:v>
                </c:pt>
                <c:pt idx="75">
                  <c:v>96.998999999999995</c:v>
                </c:pt>
                <c:pt idx="76">
                  <c:v>96.893000000000001</c:v>
                </c:pt>
                <c:pt idx="77">
                  <c:v>96.856999999999999</c:v>
                </c:pt>
                <c:pt idx="78">
                  <c:v>96.820999999999998</c:v>
                </c:pt>
                <c:pt idx="79">
                  <c:v>96.748000000000005</c:v>
                </c:pt>
                <c:pt idx="80">
                  <c:v>96.711000000000027</c:v>
                </c:pt>
                <c:pt idx="81">
                  <c:v>96.711000000000027</c:v>
                </c:pt>
                <c:pt idx="82">
                  <c:v>96.711000000000027</c:v>
                </c:pt>
                <c:pt idx="83">
                  <c:v>96.711000000000027</c:v>
                </c:pt>
                <c:pt idx="84">
                  <c:v>96.711000000000027</c:v>
                </c:pt>
                <c:pt idx="85">
                  <c:v>96.711000000000027</c:v>
                </c:pt>
                <c:pt idx="86">
                  <c:v>96.711000000000027</c:v>
                </c:pt>
                <c:pt idx="87">
                  <c:v>96.661000000000001</c:v>
                </c:pt>
                <c:pt idx="88">
                  <c:v>96.661000000000001</c:v>
                </c:pt>
                <c:pt idx="89">
                  <c:v>96.661000000000001</c:v>
                </c:pt>
                <c:pt idx="90">
                  <c:v>96.611000000000004</c:v>
                </c:pt>
                <c:pt idx="91">
                  <c:v>96.611000000000004</c:v>
                </c:pt>
                <c:pt idx="92">
                  <c:v>96.611000000000004</c:v>
                </c:pt>
                <c:pt idx="93">
                  <c:v>96.611000000000004</c:v>
                </c:pt>
                <c:pt idx="94">
                  <c:v>96.555999999999983</c:v>
                </c:pt>
                <c:pt idx="95">
                  <c:v>96.555999999999983</c:v>
                </c:pt>
                <c:pt idx="96">
                  <c:v>96.555999999999983</c:v>
                </c:pt>
                <c:pt idx="97">
                  <c:v>96.555999999999983</c:v>
                </c:pt>
                <c:pt idx="98">
                  <c:v>96.555999999999983</c:v>
                </c:pt>
                <c:pt idx="99">
                  <c:v>96.555999999999983</c:v>
                </c:pt>
                <c:pt idx="100">
                  <c:v>96.415000000000006</c:v>
                </c:pt>
                <c:pt idx="101">
                  <c:v>96.202000000000012</c:v>
                </c:pt>
                <c:pt idx="102">
                  <c:v>96.131</c:v>
                </c:pt>
                <c:pt idx="103">
                  <c:v>96.057999999999993</c:v>
                </c:pt>
                <c:pt idx="104">
                  <c:v>95.983999999999995</c:v>
                </c:pt>
                <c:pt idx="105">
                  <c:v>95.983999999999995</c:v>
                </c:pt>
                <c:pt idx="106">
                  <c:v>95.983999999999995</c:v>
                </c:pt>
                <c:pt idx="107">
                  <c:v>95.983999999999995</c:v>
                </c:pt>
                <c:pt idx="108">
                  <c:v>95.983999999999995</c:v>
                </c:pt>
                <c:pt idx="109">
                  <c:v>95.983999999999995</c:v>
                </c:pt>
                <c:pt idx="110">
                  <c:v>95.983999999999995</c:v>
                </c:pt>
                <c:pt idx="111">
                  <c:v>95.881999999999991</c:v>
                </c:pt>
                <c:pt idx="112">
                  <c:v>95.881999999999991</c:v>
                </c:pt>
                <c:pt idx="113">
                  <c:v>95.778999999999982</c:v>
                </c:pt>
                <c:pt idx="114">
                  <c:v>95.675999999999988</c:v>
                </c:pt>
                <c:pt idx="115">
                  <c:v>95.675999999999988</c:v>
                </c:pt>
                <c:pt idx="116">
                  <c:v>95.675999999999988</c:v>
                </c:pt>
                <c:pt idx="117">
                  <c:v>95.675999999999988</c:v>
                </c:pt>
                <c:pt idx="118">
                  <c:v>95.675999999999988</c:v>
                </c:pt>
                <c:pt idx="119">
                  <c:v>95.675999999999988</c:v>
                </c:pt>
                <c:pt idx="120">
                  <c:v>95.675999999999988</c:v>
                </c:pt>
                <c:pt idx="121">
                  <c:v>95.675999999999988</c:v>
                </c:pt>
                <c:pt idx="122">
                  <c:v>95.675999999999988</c:v>
                </c:pt>
                <c:pt idx="123">
                  <c:v>95.675999999999988</c:v>
                </c:pt>
                <c:pt idx="124">
                  <c:v>95.675999999999988</c:v>
                </c:pt>
                <c:pt idx="125">
                  <c:v>95.675999999999988</c:v>
                </c:pt>
                <c:pt idx="126">
                  <c:v>95.36999999999999</c:v>
                </c:pt>
                <c:pt idx="127">
                  <c:v>95.36999999999999</c:v>
                </c:pt>
                <c:pt idx="128">
                  <c:v>95.36999999999999</c:v>
                </c:pt>
                <c:pt idx="129">
                  <c:v>95.36999999999999</c:v>
                </c:pt>
                <c:pt idx="130">
                  <c:v>95.36999999999999</c:v>
                </c:pt>
                <c:pt idx="131">
                  <c:v>95.36999999999999</c:v>
                </c:pt>
                <c:pt idx="132">
                  <c:v>95.36999999999999</c:v>
                </c:pt>
                <c:pt idx="133">
                  <c:v>95.36999999999999</c:v>
                </c:pt>
                <c:pt idx="134">
                  <c:v>95.36999999999999</c:v>
                </c:pt>
                <c:pt idx="135">
                  <c:v>95.36999999999999</c:v>
                </c:pt>
                <c:pt idx="136">
                  <c:v>95.36999999999999</c:v>
                </c:pt>
                <c:pt idx="137">
                  <c:v>95.36999999999999</c:v>
                </c:pt>
                <c:pt idx="138">
                  <c:v>95.36999999999999</c:v>
                </c:pt>
                <c:pt idx="139">
                  <c:v>95.36999999999999</c:v>
                </c:pt>
                <c:pt idx="140">
                  <c:v>95.36999999999999</c:v>
                </c:pt>
                <c:pt idx="141">
                  <c:v>95.36999999999999</c:v>
                </c:pt>
                <c:pt idx="142">
                  <c:v>95.36999999999999</c:v>
                </c:pt>
                <c:pt idx="143">
                  <c:v>95.36999999999999</c:v>
                </c:pt>
                <c:pt idx="144">
                  <c:v>95.36999999999999</c:v>
                </c:pt>
                <c:pt idx="145">
                  <c:v>95.36999999999999</c:v>
                </c:pt>
                <c:pt idx="146">
                  <c:v>95.36999999999999</c:v>
                </c:pt>
                <c:pt idx="147">
                  <c:v>95.024999999999991</c:v>
                </c:pt>
                <c:pt idx="148">
                  <c:v>95.024999999999991</c:v>
                </c:pt>
                <c:pt idx="149">
                  <c:v>95.024999999999991</c:v>
                </c:pt>
                <c:pt idx="150">
                  <c:v>95.024999999999991</c:v>
                </c:pt>
                <c:pt idx="151">
                  <c:v>95.024999999999991</c:v>
                </c:pt>
                <c:pt idx="152">
                  <c:v>95.024999999999991</c:v>
                </c:pt>
                <c:pt idx="153">
                  <c:v>95.024999999999991</c:v>
                </c:pt>
                <c:pt idx="154">
                  <c:v>95.024999999999991</c:v>
                </c:pt>
                <c:pt idx="155">
                  <c:v>95.024999999999991</c:v>
                </c:pt>
                <c:pt idx="156">
                  <c:v>95.024999999999991</c:v>
                </c:pt>
                <c:pt idx="157">
                  <c:v>95.024999999999991</c:v>
                </c:pt>
                <c:pt idx="158">
                  <c:v>95.024999999999991</c:v>
                </c:pt>
                <c:pt idx="159">
                  <c:v>95.024999999999991</c:v>
                </c:pt>
                <c:pt idx="160">
                  <c:v>95.024999999999991</c:v>
                </c:pt>
                <c:pt idx="161">
                  <c:v>95.024999999999991</c:v>
                </c:pt>
                <c:pt idx="162">
                  <c:v>95.024999999999991</c:v>
                </c:pt>
                <c:pt idx="163">
                  <c:v>95.024999999999991</c:v>
                </c:pt>
                <c:pt idx="164">
                  <c:v>95.024999999999991</c:v>
                </c:pt>
                <c:pt idx="165">
                  <c:v>95.024999999999991</c:v>
                </c:pt>
                <c:pt idx="166">
                  <c:v>95.024999999999991</c:v>
                </c:pt>
                <c:pt idx="167">
                  <c:v>95.024999999999991</c:v>
                </c:pt>
                <c:pt idx="168">
                  <c:v>95.024999999999991</c:v>
                </c:pt>
                <c:pt idx="169">
                  <c:v>95.024999999999991</c:v>
                </c:pt>
                <c:pt idx="170">
                  <c:v>94.111000000000004</c:v>
                </c:pt>
                <c:pt idx="171">
                  <c:v>94.111000000000004</c:v>
                </c:pt>
                <c:pt idx="172">
                  <c:v>94.111000000000004</c:v>
                </c:pt>
                <c:pt idx="173">
                  <c:v>94.111000000000004</c:v>
                </c:pt>
                <c:pt idx="174">
                  <c:v>94.111000000000004</c:v>
                </c:pt>
                <c:pt idx="175">
                  <c:v>94.111000000000004</c:v>
                </c:pt>
                <c:pt idx="176">
                  <c:v>94.111000000000004</c:v>
                </c:pt>
                <c:pt idx="177">
                  <c:v>94.111000000000004</c:v>
                </c:pt>
                <c:pt idx="178">
                  <c:v>94.111000000000004</c:v>
                </c:pt>
                <c:pt idx="179">
                  <c:v>94.111000000000004</c:v>
                </c:pt>
                <c:pt idx="180">
                  <c:v>94.111000000000004</c:v>
                </c:pt>
                <c:pt idx="181">
                  <c:v>94.111000000000004</c:v>
                </c:pt>
                <c:pt idx="182">
                  <c:v>94.111000000000004</c:v>
                </c:pt>
                <c:pt idx="183">
                  <c:v>94.111000000000004</c:v>
                </c:pt>
                <c:pt idx="184">
                  <c:v>94.111000000000004</c:v>
                </c:pt>
                <c:pt idx="185">
                  <c:v>94.111000000000004</c:v>
                </c:pt>
                <c:pt idx="186">
                  <c:v>94.111000000000004</c:v>
                </c:pt>
                <c:pt idx="187">
                  <c:v>94.111000000000004</c:v>
                </c:pt>
                <c:pt idx="188">
                  <c:v>94.111000000000004</c:v>
                </c:pt>
                <c:pt idx="189">
                  <c:v>94.111000000000004</c:v>
                </c:pt>
                <c:pt idx="190">
                  <c:v>94.111000000000004</c:v>
                </c:pt>
                <c:pt idx="191">
                  <c:v>94.111000000000004</c:v>
                </c:pt>
              </c:numCache>
            </c:numRef>
          </c:yVal>
        </c:ser>
        <c:ser>
          <c:idx val="2"/>
          <c:order val="2"/>
          <c:tx>
            <c:strRef>
              <c:f>Sheet1!$D$1</c:f>
              <c:strCache>
                <c:ptCount val="1"/>
                <c:pt idx="0">
                  <c:v>Skin</c:v>
                </c:pt>
              </c:strCache>
            </c:strRef>
          </c:tx>
          <c:spPr>
            <a:ln w="41275">
              <a:solidFill>
                <a:srgbClr val="00FF00"/>
              </a:solidFill>
            </a:ln>
          </c:spPr>
          <c:marker>
            <c:symbol val="none"/>
          </c:marker>
          <c:xVal>
            <c:numRef>
              <c:f>Sheet1!$A$2:$A$193</c:f>
              <c:numCache>
                <c:formatCode>General</c:formatCode>
                <c:ptCount val="192"/>
                <c:pt idx="0">
                  <c:v>8.3300000000000041E-2</c:v>
                </c:pt>
                <c:pt idx="1">
                  <c:v>0.16669999999999999</c:v>
                </c:pt>
                <c:pt idx="2">
                  <c:v>0.25</c:v>
                </c:pt>
                <c:pt idx="3">
                  <c:v>0.33330000000000426</c:v>
                </c:pt>
                <c:pt idx="4">
                  <c:v>0.41670000000000001</c:v>
                </c:pt>
                <c:pt idx="5">
                  <c:v>0.5</c:v>
                </c:pt>
                <c:pt idx="6">
                  <c:v>0.58329999999999949</c:v>
                </c:pt>
                <c:pt idx="7">
                  <c:v>0.66670000000000706</c:v>
                </c:pt>
                <c:pt idx="8">
                  <c:v>0.75000000000000488</c:v>
                </c:pt>
                <c:pt idx="9">
                  <c:v>0.83330000000000004</c:v>
                </c:pt>
                <c:pt idx="10">
                  <c:v>0.91670000000000063</c:v>
                </c:pt>
                <c:pt idx="11">
                  <c:v>1</c:v>
                </c:pt>
                <c:pt idx="12">
                  <c:v>1.0832999999999904</c:v>
                </c:pt>
                <c:pt idx="13">
                  <c:v>1.1667000000000001</c:v>
                </c:pt>
                <c:pt idx="14">
                  <c:v>1.25</c:v>
                </c:pt>
                <c:pt idx="15">
                  <c:v>1.3332999999999904</c:v>
                </c:pt>
                <c:pt idx="16">
                  <c:v>1.4166999999999879</c:v>
                </c:pt>
                <c:pt idx="17">
                  <c:v>1.5</c:v>
                </c:pt>
                <c:pt idx="18">
                  <c:v>1.5832999999999904</c:v>
                </c:pt>
                <c:pt idx="19">
                  <c:v>1.6667000000000001</c:v>
                </c:pt>
                <c:pt idx="20">
                  <c:v>1.75</c:v>
                </c:pt>
                <c:pt idx="21">
                  <c:v>1.8332999999999904</c:v>
                </c:pt>
                <c:pt idx="22">
                  <c:v>1.9167000000000001</c:v>
                </c:pt>
                <c:pt idx="23">
                  <c:v>2</c:v>
                </c:pt>
                <c:pt idx="24">
                  <c:v>2.0832999999999999</c:v>
                </c:pt>
                <c:pt idx="25">
                  <c:v>2.1667000000000001</c:v>
                </c:pt>
                <c:pt idx="26">
                  <c:v>2.25</c:v>
                </c:pt>
                <c:pt idx="27">
                  <c:v>2.3332999999999977</c:v>
                </c:pt>
                <c:pt idx="28">
                  <c:v>2.4166999999999739</c:v>
                </c:pt>
                <c:pt idx="29">
                  <c:v>2.5</c:v>
                </c:pt>
                <c:pt idx="30">
                  <c:v>2.5832999999999999</c:v>
                </c:pt>
                <c:pt idx="31">
                  <c:v>2.6667000000000001</c:v>
                </c:pt>
                <c:pt idx="32">
                  <c:v>2.75</c:v>
                </c:pt>
                <c:pt idx="33">
                  <c:v>2.8332999999999977</c:v>
                </c:pt>
                <c:pt idx="34">
                  <c:v>2.9166999999999739</c:v>
                </c:pt>
                <c:pt idx="35">
                  <c:v>3</c:v>
                </c:pt>
                <c:pt idx="36">
                  <c:v>3.0832999999999999</c:v>
                </c:pt>
                <c:pt idx="37">
                  <c:v>3.1667000000000001</c:v>
                </c:pt>
                <c:pt idx="38">
                  <c:v>3.25</c:v>
                </c:pt>
                <c:pt idx="39">
                  <c:v>3.3332999999999977</c:v>
                </c:pt>
                <c:pt idx="40">
                  <c:v>3.4166999999999739</c:v>
                </c:pt>
                <c:pt idx="41">
                  <c:v>3.5</c:v>
                </c:pt>
                <c:pt idx="42">
                  <c:v>3.5832999999999999</c:v>
                </c:pt>
                <c:pt idx="43">
                  <c:v>3.6667000000000001</c:v>
                </c:pt>
                <c:pt idx="44">
                  <c:v>3.75</c:v>
                </c:pt>
                <c:pt idx="45">
                  <c:v>3.8332999999999977</c:v>
                </c:pt>
                <c:pt idx="46">
                  <c:v>3.9166999999999739</c:v>
                </c:pt>
                <c:pt idx="47">
                  <c:v>4</c:v>
                </c:pt>
                <c:pt idx="48">
                  <c:v>4.0833000000000004</c:v>
                </c:pt>
                <c:pt idx="49">
                  <c:v>4.1666999999999996</c:v>
                </c:pt>
                <c:pt idx="50">
                  <c:v>4.25</c:v>
                </c:pt>
                <c:pt idx="51">
                  <c:v>4.3333000000000004</c:v>
                </c:pt>
                <c:pt idx="52">
                  <c:v>4.4167000000000014</c:v>
                </c:pt>
                <c:pt idx="53">
                  <c:v>4.5</c:v>
                </c:pt>
                <c:pt idx="54">
                  <c:v>4.5833000000000004</c:v>
                </c:pt>
                <c:pt idx="55">
                  <c:v>4.6666999999999996</c:v>
                </c:pt>
                <c:pt idx="56">
                  <c:v>4.75</c:v>
                </c:pt>
                <c:pt idx="57">
                  <c:v>4.8333000000000004</c:v>
                </c:pt>
                <c:pt idx="58">
                  <c:v>4.9167000000000014</c:v>
                </c:pt>
                <c:pt idx="59">
                  <c:v>5</c:v>
                </c:pt>
                <c:pt idx="60">
                  <c:v>5.0833000000000004</c:v>
                </c:pt>
                <c:pt idx="61">
                  <c:v>5.1666999999999996</c:v>
                </c:pt>
                <c:pt idx="62">
                  <c:v>5.25</c:v>
                </c:pt>
                <c:pt idx="63">
                  <c:v>5.3333000000000004</c:v>
                </c:pt>
                <c:pt idx="64">
                  <c:v>5.4167000000000014</c:v>
                </c:pt>
                <c:pt idx="65">
                  <c:v>5.5</c:v>
                </c:pt>
                <c:pt idx="66">
                  <c:v>5.5833000000000004</c:v>
                </c:pt>
                <c:pt idx="67">
                  <c:v>5.6666999999999996</c:v>
                </c:pt>
                <c:pt idx="68">
                  <c:v>5.75</c:v>
                </c:pt>
                <c:pt idx="69">
                  <c:v>5.8333000000000004</c:v>
                </c:pt>
                <c:pt idx="70">
                  <c:v>5.9167000000000014</c:v>
                </c:pt>
                <c:pt idx="71">
                  <c:v>6</c:v>
                </c:pt>
                <c:pt idx="72">
                  <c:v>6.0833000000000004</c:v>
                </c:pt>
                <c:pt idx="73">
                  <c:v>6.1666999999999996</c:v>
                </c:pt>
                <c:pt idx="74">
                  <c:v>6.25</c:v>
                </c:pt>
                <c:pt idx="75">
                  <c:v>6.3333000000000004</c:v>
                </c:pt>
                <c:pt idx="76">
                  <c:v>6.4167000000000014</c:v>
                </c:pt>
                <c:pt idx="77">
                  <c:v>6.5</c:v>
                </c:pt>
                <c:pt idx="78">
                  <c:v>6.5833000000000004</c:v>
                </c:pt>
                <c:pt idx="79">
                  <c:v>6.6666999999999996</c:v>
                </c:pt>
                <c:pt idx="80">
                  <c:v>6.75</c:v>
                </c:pt>
                <c:pt idx="81">
                  <c:v>6.8333000000000004</c:v>
                </c:pt>
                <c:pt idx="82">
                  <c:v>6.9167000000000014</c:v>
                </c:pt>
                <c:pt idx="83">
                  <c:v>7</c:v>
                </c:pt>
                <c:pt idx="84">
                  <c:v>7.0833000000000004</c:v>
                </c:pt>
                <c:pt idx="85">
                  <c:v>7.1666999999999996</c:v>
                </c:pt>
                <c:pt idx="86">
                  <c:v>7.25</c:v>
                </c:pt>
                <c:pt idx="87">
                  <c:v>7.3333000000000004</c:v>
                </c:pt>
                <c:pt idx="88">
                  <c:v>7.4167000000000014</c:v>
                </c:pt>
                <c:pt idx="89">
                  <c:v>7.5</c:v>
                </c:pt>
                <c:pt idx="90">
                  <c:v>7.5833000000000004</c:v>
                </c:pt>
                <c:pt idx="91">
                  <c:v>7.6666999999999996</c:v>
                </c:pt>
                <c:pt idx="92">
                  <c:v>7.75</c:v>
                </c:pt>
                <c:pt idx="93">
                  <c:v>7.8333000000000004</c:v>
                </c:pt>
                <c:pt idx="94">
                  <c:v>7.9167000000000014</c:v>
                </c:pt>
                <c:pt idx="95">
                  <c:v>8</c:v>
                </c:pt>
                <c:pt idx="96">
                  <c:v>8.0833000000000013</c:v>
                </c:pt>
                <c:pt idx="97">
                  <c:v>8.1667000000000005</c:v>
                </c:pt>
                <c:pt idx="98">
                  <c:v>8.25</c:v>
                </c:pt>
                <c:pt idx="99">
                  <c:v>8.3333000000000013</c:v>
                </c:pt>
                <c:pt idx="100">
                  <c:v>8.4167000000000005</c:v>
                </c:pt>
                <c:pt idx="101">
                  <c:v>8.5</c:v>
                </c:pt>
                <c:pt idx="102">
                  <c:v>8.5833000000000013</c:v>
                </c:pt>
                <c:pt idx="103">
                  <c:v>8.6667000000000005</c:v>
                </c:pt>
                <c:pt idx="104">
                  <c:v>8.75</c:v>
                </c:pt>
                <c:pt idx="105">
                  <c:v>8.8333000000000013</c:v>
                </c:pt>
                <c:pt idx="106">
                  <c:v>8.9167000000000005</c:v>
                </c:pt>
                <c:pt idx="107">
                  <c:v>9</c:v>
                </c:pt>
                <c:pt idx="108">
                  <c:v>9.0833000000000013</c:v>
                </c:pt>
                <c:pt idx="109">
                  <c:v>9.1667000000000005</c:v>
                </c:pt>
                <c:pt idx="110">
                  <c:v>9.25</c:v>
                </c:pt>
                <c:pt idx="111">
                  <c:v>9.3333000000000013</c:v>
                </c:pt>
                <c:pt idx="112">
                  <c:v>9.4167000000000005</c:v>
                </c:pt>
                <c:pt idx="113">
                  <c:v>9.5</c:v>
                </c:pt>
                <c:pt idx="114">
                  <c:v>9.5833000000000013</c:v>
                </c:pt>
                <c:pt idx="115">
                  <c:v>9.6667000000000005</c:v>
                </c:pt>
                <c:pt idx="116">
                  <c:v>9.75</c:v>
                </c:pt>
                <c:pt idx="117">
                  <c:v>9.8333000000000013</c:v>
                </c:pt>
                <c:pt idx="118">
                  <c:v>9.9167000000000005</c:v>
                </c:pt>
                <c:pt idx="119">
                  <c:v>10</c:v>
                </c:pt>
                <c:pt idx="120">
                  <c:v>10.083300000000001</c:v>
                </c:pt>
                <c:pt idx="121">
                  <c:v>10.166700000000002</c:v>
                </c:pt>
                <c:pt idx="122">
                  <c:v>10.25</c:v>
                </c:pt>
                <c:pt idx="123">
                  <c:v>10.333300000000001</c:v>
                </c:pt>
                <c:pt idx="124">
                  <c:v>10.416700000000002</c:v>
                </c:pt>
                <c:pt idx="125">
                  <c:v>10.5</c:v>
                </c:pt>
                <c:pt idx="126">
                  <c:v>10.583300000000001</c:v>
                </c:pt>
                <c:pt idx="127">
                  <c:v>10.666700000000002</c:v>
                </c:pt>
                <c:pt idx="128">
                  <c:v>10.75</c:v>
                </c:pt>
                <c:pt idx="129">
                  <c:v>10.833300000000001</c:v>
                </c:pt>
                <c:pt idx="130">
                  <c:v>10.916700000000002</c:v>
                </c:pt>
                <c:pt idx="131">
                  <c:v>11</c:v>
                </c:pt>
                <c:pt idx="132">
                  <c:v>11.083300000000001</c:v>
                </c:pt>
                <c:pt idx="133">
                  <c:v>11.166700000000002</c:v>
                </c:pt>
                <c:pt idx="134">
                  <c:v>11.25</c:v>
                </c:pt>
                <c:pt idx="135">
                  <c:v>11.333300000000001</c:v>
                </c:pt>
                <c:pt idx="136">
                  <c:v>11.416700000000002</c:v>
                </c:pt>
                <c:pt idx="137">
                  <c:v>11.5</c:v>
                </c:pt>
                <c:pt idx="138">
                  <c:v>11.583300000000001</c:v>
                </c:pt>
                <c:pt idx="139">
                  <c:v>11.666700000000002</c:v>
                </c:pt>
                <c:pt idx="140">
                  <c:v>11.75</c:v>
                </c:pt>
                <c:pt idx="141">
                  <c:v>11.833300000000001</c:v>
                </c:pt>
                <c:pt idx="142">
                  <c:v>11.916700000000002</c:v>
                </c:pt>
                <c:pt idx="143">
                  <c:v>12</c:v>
                </c:pt>
                <c:pt idx="144">
                  <c:v>12.083300000000001</c:v>
                </c:pt>
                <c:pt idx="145">
                  <c:v>12.166700000000002</c:v>
                </c:pt>
                <c:pt idx="146">
                  <c:v>12.25</c:v>
                </c:pt>
                <c:pt idx="147">
                  <c:v>12.333300000000001</c:v>
                </c:pt>
                <c:pt idx="148">
                  <c:v>12.416700000000002</c:v>
                </c:pt>
                <c:pt idx="149">
                  <c:v>12.5</c:v>
                </c:pt>
                <c:pt idx="150">
                  <c:v>12.583300000000001</c:v>
                </c:pt>
                <c:pt idx="151">
                  <c:v>12.666700000000002</c:v>
                </c:pt>
                <c:pt idx="152">
                  <c:v>12.75</c:v>
                </c:pt>
                <c:pt idx="153">
                  <c:v>12.833300000000001</c:v>
                </c:pt>
                <c:pt idx="154">
                  <c:v>12.916700000000002</c:v>
                </c:pt>
                <c:pt idx="155">
                  <c:v>13</c:v>
                </c:pt>
                <c:pt idx="156">
                  <c:v>13.083300000000001</c:v>
                </c:pt>
                <c:pt idx="157">
                  <c:v>13.166700000000002</c:v>
                </c:pt>
                <c:pt idx="158">
                  <c:v>13.25</c:v>
                </c:pt>
                <c:pt idx="159">
                  <c:v>13.333300000000001</c:v>
                </c:pt>
                <c:pt idx="160">
                  <c:v>13.416700000000002</c:v>
                </c:pt>
                <c:pt idx="161">
                  <c:v>13.5</c:v>
                </c:pt>
                <c:pt idx="162">
                  <c:v>13.583300000000001</c:v>
                </c:pt>
                <c:pt idx="163">
                  <c:v>13.666700000000002</c:v>
                </c:pt>
                <c:pt idx="164">
                  <c:v>13.75</c:v>
                </c:pt>
                <c:pt idx="165">
                  <c:v>13.833300000000001</c:v>
                </c:pt>
                <c:pt idx="166">
                  <c:v>13.916700000000002</c:v>
                </c:pt>
                <c:pt idx="167">
                  <c:v>14</c:v>
                </c:pt>
                <c:pt idx="168">
                  <c:v>14.083300000000001</c:v>
                </c:pt>
                <c:pt idx="169">
                  <c:v>14.166700000000002</c:v>
                </c:pt>
                <c:pt idx="170">
                  <c:v>14.25</c:v>
                </c:pt>
                <c:pt idx="171">
                  <c:v>14.333300000000001</c:v>
                </c:pt>
                <c:pt idx="172">
                  <c:v>14.416700000000002</c:v>
                </c:pt>
                <c:pt idx="173">
                  <c:v>14.5</c:v>
                </c:pt>
                <c:pt idx="174">
                  <c:v>14.583300000000001</c:v>
                </c:pt>
                <c:pt idx="175">
                  <c:v>14.666700000000002</c:v>
                </c:pt>
                <c:pt idx="176">
                  <c:v>14.75</c:v>
                </c:pt>
                <c:pt idx="177">
                  <c:v>14.833300000000001</c:v>
                </c:pt>
                <c:pt idx="178">
                  <c:v>14.916700000000002</c:v>
                </c:pt>
                <c:pt idx="179">
                  <c:v>15</c:v>
                </c:pt>
                <c:pt idx="180">
                  <c:v>15.083300000000001</c:v>
                </c:pt>
                <c:pt idx="181">
                  <c:v>15.166700000000002</c:v>
                </c:pt>
                <c:pt idx="182">
                  <c:v>15.25</c:v>
                </c:pt>
                <c:pt idx="183">
                  <c:v>15.333300000000001</c:v>
                </c:pt>
                <c:pt idx="184">
                  <c:v>15.416700000000002</c:v>
                </c:pt>
                <c:pt idx="185">
                  <c:v>15.5</c:v>
                </c:pt>
                <c:pt idx="186">
                  <c:v>15.583300000000001</c:v>
                </c:pt>
                <c:pt idx="187">
                  <c:v>15.666700000000002</c:v>
                </c:pt>
                <c:pt idx="188">
                  <c:v>15.75</c:v>
                </c:pt>
                <c:pt idx="189">
                  <c:v>15.833300000000001</c:v>
                </c:pt>
                <c:pt idx="190">
                  <c:v>15.916700000000002</c:v>
                </c:pt>
                <c:pt idx="191">
                  <c:v>16</c:v>
                </c:pt>
              </c:numCache>
            </c:numRef>
          </c:xVal>
          <c:yVal>
            <c:numRef>
              <c:f>Sheet1!$D$2:$D$193</c:f>
              <c:numCache>
                <c:formatCode>General</c:formatCode>
                <c:ptCount val="192"/>
                <c:pt idx="0">
                  <c:v>100</c:v>
                </c:pt>
                <c:pt idx="1">
                  <c:v>100</c:v>
                </c:pt>
                <c:pt idx="2">
                  <c:v>99.977999999999994</c:v>
                </c:pt>
                <c:pt idx="3">
                  <c:v>99.971000000000004</c:v>
                </c:pt>
                <c:pt idx="4">
                  <c:v>99.956000000000003</c:v>
                </c:pt>
                <c:pt idx="5">
                  <c:v>99.490000000000023</c:v>
                </c:pt>
                <c:pt idx="6">
                  <c:v>98.804999999999993</c:v>
                </c:pt>
                <c:pt idx="7">
                  <c:v>98.739000000000004</c:v>
                </c:pt>
                <c:pt idx="8">
                  <c:v>98.739000000000004</c:v>
                </c:pt>
                <c:pt idx="9">
                  <c:v>98.739000000000004</c:v>
                </c:pt>
                <c:pt idx="10">
                  <c:v>98.739000000000004</c:v>
                </c:pt>
                <c:pt idx="11">
                  <c:v>98.739000000000004</c:v>
                </c:pt>
                <c:pt idx="12">
                  <c:v>98.739000000000004</c:v>
                </c:pt>
                <c:pt idx="13">
                  <c:v>98.73</c:v>
                </c:pt>
                <c:pt idx="14">
                  <c:v>98.705000000000013</c:v>
                </c:pt>
                <c:pt idx="15">
                  <c:v>98.617999999999995</c:v>
                </c:pt>
                <c:pt idx="16">
                  <c:v>98.410000000000025</c:v>
                </c:pt>
                <c:pt idx="17">
                  <c:v>97.489000000000004</c:v>
                </c:pt>
                <c:pt idx="18">
                  <c:v>96.675999999999988</c:v>
                </c:pt>
                <c:pt idx="19">
                  <c:v>96.453999999999994</c:v>
                </c:pt>
                <c:pt idx="20">
                  <c:v>96.418000000000006</c:v>
                </c:pt>
                <c:pt idx="21">
                  <c:v>96.4</c:v>
                </c:pt>
                <c:pt idx="22">
                  <c:v>96.4</c:v>
                </c:pt>
                <c:pt idx="23">
                  <c:v>96.4</c:v>
                </c:pt>
                <c:pt idx="24">
                  <c:v>96.4</c:v>
                </c:pt>
                <c:pt idx="25">
                  <c:v>96.4</c:v>
                </c:pt>
                <c:pt idx="26">
                  <c:v>96.4</c:v>
                </c:pt>
                <c:pt idx="27">
                  <c:v>96.275999999999982</c:v>
                </c:pt>
                <c:pt idx="28">
                  <c:v>95.903000000000006</c:v>
                </c:pt>
                <c:pt idx="29">
                  <c:v>95.007000000000005</c:v>
                </c:pt>
                <c:pt idx="30">
                  <c:v>94.197000000000003</c:v>
                </c:pt>
                <c:pt idx="31">
                  <c:v>93.943000000000026</c:v>
                </c:pt>
                <c:pt idx="32">
                  <c:v>93.871999999999986</c:v>
                </c:pt>
                <c:pt idx="33">
                  <c:v>93.835999999999999</c:v>
                </c:pt>
                <c:pt idx="34">
                  <c:v>93.835999999999999</c:v>
                </c:pt>
                <c:pt idx="35">
                  <c:v>93.835999999999999</c:v>
                </c:pt>
                <c:pt idx="36">
                  <c:v>93.835999999999999</c:v>
                </c:pt>
                <c:pt idx="37">
                  <c:v>93.835999999999999</c:v>
                </c:pt>
                <c:pt idx="38">
                  <c:v>93.777999999999992</c:v>
                </c:pt>
                <c:pt idx="39">
                  <c:v>93.57</c:v>
                </c:pt>
                <c:pt idx="40">
                  <c:v>93.154999999999987</c:v>
                </c:pt>
                <c:pt idx="41">
                  <c:v>92.247000000000227</c:v>
                </c:pt>
                <c:pt idx="42">
                  <c:v>91.228999999999999</c:v>
                </c:pt>
                <c:pt idx="43">
                  <c:v>90.956000000000003</c:v>
                </c:pt>
                <c:pt idx="44">
                  <c:v>90.924999999999997</c:v>
                </c:pt>
                <c:pt idx="45">
                  <c:v>90.910000000000025</c:v>
                </c:pt>
                <c:pt idx="46">
                  <c:v>90.894000000000005</c:v>
                </c:pt>
                <c:pt idx="47">
                  <c:v>90.894000000000005</c:v>
                </c:pt>
                <c:pt idx="48">
                  <c:v>90.894000000000005</c:v>
                </c:pt>
                <c:pt idx="49">
                  <c:v>90.874999999999986</c:v>
                </c:pt>
                <c:pt idx="50">
                  <c:v>90.874999999999986</c:v>
                </c:pt>
                <c:pt idx="51">
                  <c:v>90.661999999999992</c:v>
                </c:pt>
                <c:pt idx="52">
                  <c:v>90.293999999999997</c:v>
                </c:pt>
                <c:pt idx="53">
                  <c:v>89.381</c:v>
                </c:pt>
                <c:pt idx="54">
                  <c:v>88.483000000000004</c:v>
                </c:pt>
                <c:pt idx="55">
                  <c:v>88.284999999999997</c:v>
                </c:pt>
                <c:pt idx="56">
                  <c:v>88.224999999999994</c:v>
                </c:pt>
                <c:pt idx="57">
                  <c:v>88.205000000000013</c:v>
                </c:pt>
                <c:pt idx="58">
                  <c:v>88.205000000000013</c:v>
                </c:pt>
                <c:pt idx="59">
                  <c:v>88.205000000000013</c:v>
                </c:pt>
                <c:pt idx="60">
                  <c:v>88.205000000000013</c:v>
                </c:pt>
                <c:pt idx="61">
                  <c:v>88.205000000000013</c:v>
                </c:pt>
                <c:pt idx="62">
                  <c:v>88.205000000000013</c:v>
                </c:pt>
                <c:pt idx="63">
                  <c:v>88.027000000000001</c:v>
                </c:pt>
                <c:pt idx="64">
                  <c:v>87.617999999999995</c:v>
                </c:pt>
                <c:pt idx="65">
                  <c:v>86.697999999999993</c:v>
                </c:pt>
                <c:pt idx="66">
                  <c:v>85.771999999999991</c:v>
                </c:pt>
                <c:pt idx="67">
                  <c:v>85.614999999999995</c:v>
                </c:pt>
                <c:pt idx="68">
                  <c:v>85.534999999999997</c:v>
                </c:pt>
                <c:pt idx="69">
                  <c:v>85.534999999999997</c:v>
                </c:pt>
                <c:pt idx="70">
                  <c:v>85.534999999999997</c:v>
                </c:pt>
                <c:pt idx="71">
                  <c:v>85.534999999999997</c:v>
                </c:pt>
                <c:pt idx="72">
                  <c:v>85.534999999999997</c:v>
                </c:pt>
                <c:pt idx="73">
                  <c:v>85.501000000000005</c:v>
                </c:pt>
                <c:pt idx="74">
                  <c:v>85.397000000000006</c:v>
                </c:pt>
                <c:pt idx="75">
                  <c:v>85.19</c:v>
                </c:pt>
                <c:pt idx="76">
                  <c:v>84.637</c:v>
                </c:pt>
                <c:pt idx="77">
                  <c:v>83.353999999999999</c:v>
                </c:pt>
                <c:pt idx="78">
                  <c:v>82.483999999999995</c:v>
                </c:pt>
                <c:pt idx="79">
                  <c:v>82.307000000000002</c:v>
                </c:pt>
                <c:pt idx="80">
                  <c:v>82.198999999999998</c:v>
                </c:pt>
                <c:pt idx="81">
                  <c:v>82.198999999999998</c:v>
                </c:pt>
                <c:pt idx="82">
                  <c:v>82.198999999999998</c:v>
                </c:pt>
                <c:pt idx="83">
                  <c:v>82.198999999999998</c:v>
                </c:pt>
                <c:pt idx="84">
                  <c:v>82.198999999999998</c:v>
                </c:pt>
                <c:pt idx="85">
                  <c:v>82.198999999999998</c:v>
                </c:pt>
                <c:pt idx="86">
                  <c:v>82.057000000000002</c:v>
                </c:pt>
                <c:pt idx="87">
                  <c:v>82.009</c:v>
                </c:pt>
                <c:pt idx="88">
                  <c:v>81.77</c:v>
                </c:pt>
                <c:pt idx="89">
                  <c:v>80.714000000000027</c:v>
                </c:pt>
                <c:pt idx="90">
                  <c:v>79.891999999999996</c:v>
                </c:pt>
                <c:pt idx="91">
                  <c:v>79.646000000000001</c:v>
                </c:pt>
                <c:pt idx="92">
                  <c:v>79.646000000000001</c:v>
                </c:pt>
                <c:pt idx="93">
                  <c:v>79.646000000000001</c:v>
                </c:pt>
                <c:pt idx="94">
                  <c:v>79.646000000000001</c:v>
                </c:pt>
                <c:pt idx="95">
                  <c:v>79.646000000000001</c:v>
                </c:pt>
                <c:pt idx="96">
                  <c:v>79.584000000000003</c:v>
                </c:pt>
                <c:pt idx="97">
                  <c:v>79.518000000000001</c:v>
                </c:pt>
                <c:pt idx="98">
                  <c:v>79.316999999999993</c:v>
                </c:pt>
                <c:pt idx="99">
                  <c:v>79.049000000000007</c:v>
                </c:pt>
                <c:pt idx="100">
                  <c:v>78.647000000000006</c:v>
                </c:pt>
                <c:pt idx="101">
                  <c:v>77.774999999999991</c:v>
                </c:pt>
                <c:pt idx="102">
                  <c:v>77.162999999999982</c:v>
                </c:pt>
                <c:pt idx="103">
                  <c:v>77.093999999999994</c:v>
                </c:pt>
                <c:pt idx="104">
                  <c:v>76.881999999999991</c:v>
                </c:pt>
                <c:pt idx="105">
                  <c:v>76.881999999999991</c:v>
                </c:pt>
                <c:pt idx="106">
                  <c:v>76.881999999999991</c:v>
                </c:pt>
                <c:pt idx="107">
                  <c:v>76.8</c:v>
                </c:pt>
                <c:pt idx="108">
                  <c:v>76.8</c:v>
                </c:pt>
                <c:pt idx="109">
                  <c:v>76.8</c:v>
                </c:pt>
                <c:pt idx="110">
                  <c:v>76.706000000000003</c:v>
                </c:pt>
                <c:pt idx="111">
                  <c:v>76.516999999999996</c:v>
                </c:pt>
                <c:pt idx="112">
                  <c:v>75.757999999999996</c:v>
                </c:pt>
                <c:pt idx="113">
                  <c:v>75.093000000000004</c:v>
                </c:pt>
                <c:pt idx="114">
                  <c:v>74.424999999999997</c:v>
                </c:pt>
                <c:pt idx="115">
                  <c:v>74.23</c:v>
                </c:pt>
                <c:pt idx="116">
                  <c:v>74.128999999999948</c:v>
                </c:pt>
                <c:pt idx="117">
                  <c:v>74.128999999999948</c:v>
                </c:pt>
                <c:pt idx="118">
                  <c:v>74.128999999999948</c:v>
                </c:pt>
                <c:pt idx="119">
                  <c:v>74.128999999999948</c:v>
                </c:pt>
                <c:pt idx="120">
                  <c:v>74.128999999999948</c:v>
                </c:pt>
                <c:pt idx="121">
                  <c:v>74.128999999999948</c:v>
                </c:pt>
                <c:pt idx="122">
                  <c:v>74.128999999999948</c:v>
                </c:pt>
                <c:pt idx="123">
                  <c:v>73.849999999999994</c:v>
                </c:pt>
                <c:pt idx="124">
                  <c:v>73.570999999999998</c:v>
                </c:pt>
                <c:pt idx="125">
                  <c:v>72.593000000000004</c:v>
                </c:pt>
                <c:pt idx="126">
                  <c:v>72.313999999999993</c:v>
                </c:pt>
                <c:pt idx="127">
                  <c:v>72.313999999999993</c:v>
                </c:pt>
                <c:pt idx="128">
                  <c:v>72.313999999999993</c:v>
                </c:pt>
                <c:pt idx="129">
                  <c:v>72.313999999999993</c:v>
                </c:pt>
                <c:pt idx="130">
                  <c:v>72.313999999999993</c:v>
                </c:pt>
                <c:pt idx="131">
                  <c:v>72.313999999999993</c:v>
                </c:pt>
                <c:pt idx="132">
                  <c:v>72.313999999999993</c:v>
                </c:pt>
                <c:pt idx="133">
                  <c:v>72.313999999999993</c:v>
                </c:pt>
                <c:pt idx="134">
                  <c:v>72.313999999999993</c:v>
                </c:pt>
                <c:pt idx="135">
                  <c:v>72.313999999999993</c:v>
                </c:pt>
                <c:pt idx="136">
                  <c:v>71.899000000000001</c:v>
                </c:pt>
                <c:pt idx="137">
                  <c:v>70.863</c:v>
                </c:pt>
                <c:pt idx="138">
                  <c:v>70.445000000000007</c:v>
                </c:pt>
                <c:pt idx="139">
                  <c:v>70.445000000000007</c:v>
                </c:pt>
                <c:pt idx="140">
                  <c:v>70.445000000000007</c:v>
                </c:pt>
                <c:pt idx="141">
                  <c:v>70.445000000000007</c:v>
                </c:pt>
                <c:pt idx="142">
                  <c:v>70.445000000000007</c:v>
                </c:pt>
                <c:pt idx="143">
                  <c:v>70.445000000000007</c:v>
                </c:pt>
                <c:pt idx="144">
                  <c:v>70.445000000000007</c:v>
                </c:pt>
                <c:pt idx="145">
                  <c:v>70.445000000000007</c:v>
                </c:pt>
                <c:pt idx="146">
                  <c:v>70.445000000000007</c:v>
                </c:pt>
                <c:pt idx="147">
                  <c:v>70.445000000000007</c:v>
                </c:pt>
                <c:pt idx="148">
                  <c:v>70.144999999999996</c:v>
                </c:pt>
                <c:pt idx="149">
                  <c:v>69.543999999999997</c:v>
                </c:pt>
                <c:pt idx="150">
                  <c:v>69.242000000000004</c:v>
                </c:pt>
                <c:pt idx="151">
                  <c:v>69.242000000000004</c:v>
                </c:pt>
                <c:pt idx="152">
                  <c:v>69.242000000000004</c:v>
                </c:pt>
                <c:pt idx="153">
                  <c:v>69.242000000000004</c:v>
                </c:pt>
                <c:pt idx="154">
                  <c:v>69.242000000000004</c:v>
                </c:pt>
                <c:pt idx="155">
                  <c:v>69.242000000000004</c:v>
                </c:pt>
                <c:pt idx="156">
                  <c:v>69.242000000000004</c:v>
                </c:pt>
                <c:pt idx="157">
                  <c:v>69.242000000000004</c:v>
                </c:pt>
                <c:pt idx="158">
                  <c:v>69.242000000000004</c:v>
                </c:pt>
                <c:pt idx="159">
                  <c:v>69.242000000000004</c:v>
                </c:pt>
                <c:pt idx="160">
                  <c:v>68.331000000000003</c:v>
                </c:pt>
                <c:pt idx="161">
                  <c:v>66.506</c:v>
                </c:pt>
                <c:pt idx="162">
                  <c:v>66.040999999999997</c:v>
                </c:pt>
                <c:pt idx="163">
                  <c:v>65.575999999999979</c:v>
                </c:pt>
                <c:pt idx="164">
                  <c:v>65.575999999999979</c:v>
                </c:pt>
                <c:pt idx="165">
                  <c:v>65.575999999999979</c:v>
                </c:pt>
                <c:pt idx="166">
                  <c:v>65.575999999999979</c:v>
                </c:pt>
                <c:pt idx="167">
                  <c:v>65.575999999999979</c:v>
                </c:pt>
                <c:pt idx="168">
                  <c:v>65.575999999999979</c:v>
                </c:pt>
                <c:pt idx="169">
                  <c:v>65.575999999999979</c:v>
                </c:pt>
                <c:pt idx="170">
                  <c:v>65.575999999999979</c:v>
                </c:pt>
                <c:pt idx="171">
                  <c:v>65.575999999999979</c:v>
                </c:pt>
                <c:pt idx="172">
                  <c:v>65.575999999999979</c:v>
                </c:pt>
                <c:pt idx="173">
                  <c:v>64.804000000000002</c:v>
                </c:pt>
                <c:pt idx="174">
                  <c:v>64.804000000000002</c:v>
                </c:pt>
                <c:pt idx="175">
                  <c:v>64.804000000000002</c:v>
                </c:pt>
                <c:pt idx="176">
                  <c:v>64.804000000000002</c:v>
                </c:pt>
                <c:pt idx="177">
                  <c:v>64.804000000000002</c:v>
                </c:pt>
                <c:pt idx="178">
                  <c:v>64.804000000000002</c:v>
                </c:pt>
                <c:pt idx="179">
                  <c:v>64.804000000000002</c:v>
                </c:pt>
                <c:pt idx="180">
                  <c:v>64.804000000000002</c:v>
                </c:pt>
                <c:pt idx="181">
                  <c:v>64.804000000000002</c:v>
                </c:pt>
                <c:pt idx="182">
                  <c:v>64.804000000000002</c:v>
                </c:pt>
                <c:pt idx="183">
                  <c:v>64.804000000000002</c:v>
                </c:pt>
                <c:pt idx="184">
                  <c:v>64.804000000000002</c:v>
                </c:pt>
                <c:pt idx="185">
                  <c:v>64.804000000000002</c:v>
                </c:pt>
                <c:pt idx="186">
                  <c:v>64.804000000000002</c:v>
                </c:pt>
                <c:pt idx="187">
                  <c:v>64.804000000000002</c:v>
                </c:pt>
                <c:pt idx="188">
                  <c:v>64.804000000000002</c:v>
                </c:pt>
                <c:pt idx="189">
                  <c:v>64.804000000000002</c:v>
                </c:pt>
                <c:pt idx="190">
                  <c:v>64.804000000000002</c:v>
                </c:pt>
                <c:pt idx="191">
                  <c:v>64.804000000000002</c:v>
                </c:pt>
              </c:numCache>
            </c:numRef>
          </c:yVal>
        </c:ser>
        <c:ser>
          <c:idx val="3"/>
          <c:order val="3"/>
          <c:tx>
            <c:strRef>
              <c:f>Sheet1!$E$1</c:f>
              <c:strCache>
                <c:ptCount val="1"/>
                <c:pt idx="0">
                  <c:v>Other</c:v>
                </c:pt>
              </c:strCache>
            </c:strRef>
          </c:tx>
          <c:spPr>
            <a:ln w="41275">
              <a:solidFill>
                <a:srgbClr val="66FFFF"/>
              </a:solidFill>
            </a:ln>
          </c:spPr>
          <c:marker>
            <c:symbol val="none"/>
          </c:marker>
          <c:xVal>
            <c:numRef>
              <c:f>Sheet1!$A$2:$A$193</c:f>
              <c:numCache>
                <c:formatCode>General</c:formatCode>
                <c:ptCount val="192"/>
                <c:pt idx="0">
                  <c:v>8.3300000000000041E-2</c:v>
                </c:pt>
                <c:pt idx="1">
                  <c:v>0.16669999999999999</c:v>
                </c:pt>
                <c:pt idx="2">
                  <c:v>0.25</c:v>
                </c:pt>
                <c:pt idx="3">
                  <c:v>0.33330000000000426</c:v>
                </c:pt>
                <c:pt idx="4">
                  <c:v>0.41670000000000001</c:v>
                </c:pt>
                <c:pt idx="5">
                  <c:v>0.5</c:v>
                </c:pt>
                <c:pt idx="6">
                  <c:v>0.58329999999999949</c:v>
                </c:pt>
                <c:pt idx="7">
                  <c:v>0.66670000000000706</c:v>
                </c:pt>
                <c:pt idx="8">
                  <c:v>0.75000000000000488</c:v>
                </c:pt>
                <c:pt idx="9">
                  <c:v>0.83330000000000004</c:v>
                </c:pt>
                <c:pt idx="10">
                  <c:v>0.91670000000000063</c:v>
                </c:pt>
                <c:pt idx="11">
                  <c:v>1</c:v>
                </c:pt>
                <c:pt idx="12">
                  <c:v>1.0832999999999904</c:v>
                </c:pt>
                <c:pt idx="13">
                  <c:v>1.1667000000000001</c:v>
                </c:pt>
                <c:pt idx="14">
                  <c:v>1.25</c:v>
                </c:pt>
                <c:pt idx="15">
                  <c:v>1.3332999999999904</c:v>
                </c:pt>
                <c:pt idx="16">
                  <c:v>1.4166999999999879</c:v>
                </c:pt>
                <c:pt idx="17">
                  <c:v>1.5</c:v>
                </c:pt>
                <c:pt idx="18">
                  <c:v>1.5832999999999904</c:v>
                </c:pt>
                <c:pt idx="19">
                  <c:v>1.6667000000000001</c:v>
                </c:pt>
                <c:pt idx="20">
                  <c:v>1.75</c:v>
                </c:pt>
                <c:pt idx="21">
                  <c:v>1.8332999999999904</c:v>
                </c:pt>
                <c:pt idx="22">
                  <c:v>1.9167000000000001</c:v>
                </c:pt>
                <c:pt idx="23">
                  <c:v>2</c:v>
                </c:pt>
                <c:pt idx="24">
                  <c:v>2.0832999999999999</c:v>
                </c:pt>
                <c:pt idx="25">
                  <c:v>2.1667000000000001</c:v>
                </c:pt>
                <c:pt idx="26">
                  <c:v>2.25</c:v>
                </c:pt>
                <c:pt idx="27">
                  <c:v>2.3332999999999977</c:v>
                </c:pt>
                <c:pt idx="28">
                  <c:v>2.4166999999999739</c:v>
                </c:pt>
                <c:pt idx="29">
                  <c:v>2.5</c:v>
                </c:pt>
                <c:pt idx="30">
                  <c:v>2.5832999999999999</c:v>
                </c:pt>
                <c:pt idx="31">
                  <c:v>2.6667000000000001</c:v>
                </c:pt>
                <c:pt idx="32">
                  <c:v>2.75</c:v>
                </c:pt>
                <c:pt idx="33">
                  <c:v>2.8332999999999977</c:v>
                </c:pt>
                <c:pt idx="34">
                  <c:v>2.9166999999999739</c:v>
                </c:pt>
                <c:pt idx="35">
                  <c:v>3</c:v>
                </c:pt>
                <c:pt idx="36">
                  <c:v>3.0832999999999999</c:v>
                </c:pt>
                <c:pt idx="37">
                  <c:v>3.1667000000000001</c:v>
                </c:pt>
                <c:pt idx="38">
                  <c:v>3.25</c:v>
                </c:pt>
                <c:pt idx="39">
                  <c:v>3.3332999999999977</c:v>
                </c:pt>
                <c:pt idx="40">
                  <c:v>3.4166999999999739</c:v>
                </c:pt>
                <c:pt idx="41">
                  <c:v>3.5</c:v>
                </c:pt>
                <c:pt idx="42">
                  <c:v>3.5832999999999999</c:v>
                </c:pt>
                <c:pt idx="43">
                  <c:v>3.6667000000000001</c:v>
                </c:pt>
                <c:pt idx="44">
                  <c:v>3.75</c:v>
                </c:pt>
                <c:pt idx="45">
                  <c:v>3.8332999999999977</c:v>
                </c:pt>
                <c:pt idx="46">
                  <c:v>3.9166999999999739</c:v>
                </c:pt>
                <c:pt idx="47">
                  <c:v>4</c:v>
                </c:pt>
                <c:pt idx="48">
                  <c:v>4.0833000000000004</c:v>
                </c:pt>
                <c:pt idx="49">
                  <c:v>4.1666999999999996</c:v>
                </c:pt>
                <c:pt idx="50">
                  <c:v>4.25</c:v>
                </c:pt>
                <c:pt idx="51">
                  <c:v>4.3333000000000004</c:v>
                </c:pt>
                <c:pt idx="52">
                  <c:v>4.4167000000000014</c:v>
                </c:pt>
                <c:pt idx="53">
                  <c:v>4.5</c:v>
                </c:pt>
                <c:pt idx="54">
                  <c:v>4.5833000000000004</c:v>
                </c:pt>
                <c:pt idx="55">
                  <c:v>4.6666999999999996</c:v>
                </c:pt>
                <c:pt idx="56">
                  <c:v>4.75</c:v>
                </c:pt>
                <c:pt idx="57">
                  <c:v>4.8333000000000004</c:v>
                </c:pt>
                <c:pt idx="58">
                  <c:v>4.9167000000000014</c:v>
                </c:pt>
                <c:pt idx="59">
                  <c:v>5</c:v>
                </c:pt>
                <c:pt idx="60">
                  <c:v>5.0833000000000004</c:v>
                </c:pt>
                <c:pt idx="61">
                  <c:v>5.1666999999999996</c:v>
                </c:pt>
                <c:pt idx="62">
                  <c:v>5.25</c:v>
                </c:pt>
                <c:pt idx="63">
                  <c:v>5.3333000000000004</c:v>
                </c:pt>
                <c:pt idx="64">
                  <c:v>5.4167000000000014</c:v>
                </c:pt>
                <c:pt idx="65">
                  <c:v>5.5</c:v>
                </c:pt>
                <c:pt idx="66">
                  <c:v>5.5833000000000004</c:v>
                </c:pt>
                <c:pt idx="67">
                  <c:v>5.6666999999999996</c:v>
                </c:pt>
                <c:pt idx="68">
                  <c:v>5.75</c:v>
                </c:pt>
                <c:pt idx="69">
                  <c:v>5.8333000000000004</c:v>
                </c:pt>
                <c:pt idx="70">
                  <c:v>5.9167000000000014</c:v>
                </c:pt>
                <c:pt idx="71">
                  <c:v>6</c:v>
                </c:pt>
                <c:pt idx="72">
                  <c:v>6.0833000000000004</c:v>
                </c:pt>
                <c:pt idx="73">
                  <c:v>6.1666999999999996</c:v>
                </c:pt>
                <c:pt idx="74">
                  <c:v>6.25</c:v>
                </c:pt>
                <c:pt idx="75">
                  <c:v>6.3333000000000004</c:v>
                </c:pt>
                <c:pt idx="76">
                  <c:v>6.4167000000000014</c:v>
                </c:pt>
                <c:pt idx="77">
                  <c:v>6.5</c:v>
                </c:pt>
                <c:pt idx="78">
                  <c:v>6.5833000000000004</c:v>
                </c:pt>
                <c:pt idx="79">
                  <c:v>6.6666999999999996</c:v>
                </c:pt>
                <c:pt idx="80">
                  <c:v>6.75</c:v>
                </c:pt>
                <c:pt idx="81">
                  <c:v>6.8333000000000004</c:v>
                </c:pt>
                <c:pt idx="82">
                  <c:v>6.9167000000000014</c:v>
                </c:pt>
                <c:pt idx="83">
                  <c:v>7</c:v>
                </c:pt>
                <c:pt idx="84">
                  <c:v>7.0833000000000004</c:v>
                </c:pt>
                <c:pt idx="85">
                  <c:v>7.1666999999999996</c:v>
                </c:pt>
                <c:pt idx="86">
                  <c:v>7.25</c:v>
                </c:pt>
                <c:pt idx="87">
                  <c:v>7.3333000000000004</c:v>
                </c:pt>
                <c:pt idx="88">
                  <c:v>7.4167000000000014</c:v>
                </c:pt>
                <c:pt idx="89">
                  <c:v>7.5</c:v>
                </c:pt>
                <c:pt idx="90">
                  <c:v>7.5833000000000004</c:v>
                </c:pt>
                <c:pt idx="91">
                  <c:v>7.6666999999999996</c:v>
                </c:pt>
                <c:pt idx="92">
                  <c:v>7.75</c:v>
                </c:pt>
                <c:pt idx="93">
                  <c:v>7.8333000000000004</c:v>
                </c:pt>
                <c:pt idx="94">
                  <c:v>7.9167000000000014</c:v>
                </c:pt>
                <c:pt idx="95">
                  <c:v>8</c:v>
                </c:pt>
                <c:pt idx="96">
                  <c:v>8.0833000000000013</c:v>
                </c:pt>
                <c:pt idx="97">
                  <c:v>8.1667000000000005</c:v>
                </c:pt>
                <c:pt idx="98">
                  <c:v>8.25</c:v>
                </c:pt>
                <c:pt idx="99">
                  <c:v>8.3333000000000013</c:v>
                </c:pt>
                <c:pt idx="100">
                  <c:v>8.4167000000000005</c:v>
                </c:pt>
                <c:pt idx="101">
                  <c:v>8.5</c:v>
                </c:pt>
                <c:pt idx="102">
                  <c:v>8.5833000000000013</c:v>
                </c:pt>
                <c:pt idx="103">
                  <c:v>8.6667000000000005</c:v>
                </c:pt>
                <c:pt idx="104">
                  <c:v>8.75</c:v>
                </c:pt>
                <c:pt idx="105">
                  <c:v>8.8333000000000013</c:v>
                </c:pt>
                <c:pt idx="106">
                  <c:v>8.9167000000000005</c:v>
                </c:pt>
                <c:pt idx="107">
                  <c:v>9</c:v>
                </c:pt>
                <c:pt idx="108">
                  <c:v>9.0833000000000013</c:v>
                </c:pt>
                <c:pt idx="109">
                  <c:v>9.1667000000000005</c:v>
                </c:pt>
                <c:pt idx="110">
                  <c:v>9.25</c:v>
                </c:pt>
                <c:pt idx="111">
                  <c:v>9.3333000000000013</c:v>
                </c:pt>
                <c:pt idx="112">
                  <c:v>9.4167000000000005</c:v>
                </c:pt>
                <c:pt idx="113">
                  <c:v>9.5</c:v>
                </c:pt>
                <c:pt idx="114">
                  <c:v>9.5833000000000013</c:v>
                </c:pt>
                <c:pt idx="115">
                  <c:v>9.6667000000000005</c:v>
                </c:pt>
                <c:pt idx="116">
                  <c:v>9.75</c:v>
                </c:pt>
                <c:pt idx="117">
                  <c:v>9.8333000000000013</c:v>
                </c:pt>
                <c:pt idx="118">
                  <c:v>9.9167000000000005</c:v>
                </c:pt>
                <c:pt idx="119">
                  <c:v>10</c:v>
                </c:pt>
                <c:pt idx="120">
                  <c:v>10.083300000000001</c:v>
                </c:pt>
                <c:pt idx="121">
                  <c:v>10.166700000000002</c:v>
                </c:pt>
                <c:pt idx="122">
                  <c:v>10.25</c:v>
                </c:pt>
                <c:pt idx="123">
                  <c:v>10.333300000000001</c:v>
                </c:pt>
                <c:pt idx="124">
                  <c:v>10.416700000000002</c:v>
                </c:pt>
                <c:pt idx="125">
                  <c:v>10.5</c:v>
                </c:pt>
                <c:pt idx="126">
                  <c:v>10.583300000000001</c:v>
                </c:pt>
                <c:pt idx="127">
                  <c:v>10.666700000000002</c:v>
                </c:pt>
                <c:pt idx="128">
                  <c:v>10.75</c:v>
                </c:pt>
                <c:pt idx="129">
                  <c:v>10.833300000000001</c:v>
                </c:pt>
                <c:pt idx="130">
                  <c:v>10.916700000000002</c:v>
                </c:pt>
                <c:pt idx="131">
                  <c:v>11</c:v>
                </c:pt>
                <c:pt idx="132">
                  <c:v>11.083300000000001</c:v>
                </c:pt>
                <c:pt idx="133">
                  <c:v>11.166700000000002</c:v>
                </c:pt>
                <c:pt idx="134">
                  <c:v>11.25</c:v>
                </c:pt>
                <c:pt idx="135">
                  <c:v>11.333300000000001</c:v>
                </c:pt>
                <c:pt idx="136">
                  <c:v>11.416700000000002</c:v>
                </c:pt>
                <c:pt idx="137">
                  <c:v>11.5</c:v>
                </c:pt>
                <c:pt idx="138">
                  <c:v>11.583300000000001</c:v>
                </c:pt>
                <c:pt idx="139">
                  <c:v>11.666700000000002</c:v>
                </c:pt>
                <c:pt idx="140">
                  <c:v>11.75</c:v>
                </c:pt>
                <c:pt idx="141">
                  <c:v>11.833300000000001</c:v>
                </c:pt>
                <c:pt idx="142">
                  <c:v>11.916700000000002</c:v>
                </c:pt>
                <c:pt idx="143">
                  <c:v>12</c:v>
                </c:pt>
                <c:pt idx="144">
                  <c:v>12.083300000000001</c:v>
                </c:pt>
                <c:pt idx="145">
                  <c:v>12.166700000000002</c:v>
                </c:pt>
                <c:pt idx="146">
                  <c:v>12.25</c:v>
                </c:pt>
                <c:pt idx="147">
                  <c:v>12.333300000000001</c:v>
                </c:pt>
                <c:pt idx="148">
                  <c:v>12.416700000000002</c:v>
                </c:pt>
                <c:pt idx="149">
                  <c:v>12.5</c:v>
                </c:pt>
                <c:pt idx="150">
                  <c:v>12.583300000000001</c:v>
                </c:pt>
                <c:pt idx="151">
                  <c:v>12.666700000000002</c:v>
                </c:pt>
                <c:pt idx="152">
                  <c:v>12.75</c:v>
                </c:pt>
                <c:pt idx="153">
                  <c:v>12.833300000000001</c:v>
                </c:pt>
                <c:pt idx="154">
                  <c:v>12.916700000000002</c:v>
                </c:pt>
                <c:pt idx="155">
                  <c:v>13</c:v>
                </c:pt>
                <c:pt idx="156">
                  <c:v>13.083300000000001</c:v>
                </c:pt>
                <c:pt idx="157">
                  <c:v>13.166700000000002</c:v>
                </c:pt>
                <c:pt idx="158">
                  <c:v>13.25</c:v>
                </c:pt>
                <c:pt idx="159">
                  <c:v>13.333300000000001</c:v>
                </c:pt>
                <c:pt idx="160">
                  <c:v>13.416700000000002</c:v>
                </c:pt>
                <c:pt idx="161">
                  <c:v>13.5</c:v>
                </c:pt>
                <c:pt idx="162">
                  <c:v>13.583300000000001</c:v>
                </c:pt>
                <c:pt idx="163">
                  <c:v>13.666700000000002</c:v>
                </c:pt>
                <c:pt idx="164">
                  <c:v>13.75</c:v>
                </c:pt>
                <c:pt idx="165">
                  <c:v>13.833300000000001</c:v>
                </c:pt>
                <c:pt idx="166">
                  <c:v>13.916700000000002</c:v>
                </c:pt>
                <c:pt idx="167">
                  <c:v>14</c:v>
                </c:pt>
                <c:pt idx="168">
                  <c:v>14.083300000000001</c:v>
                </c:pt>
                <c:pt idx="169">
                  <c:v>14.166700000000002</c:v>
                </c:pt>
                <c:pt idx="170">
                  <c:v>14.25</c:v>
                </c:pt>
                <c:pt idx="171">
                  <c:v>14.333300000000001</c:v>
                </c:pt>
                <c:pt idx="172">
                  <c:v>14.416700000000002</c:v>
                </c:pt>
                <c:pt idx="173">
                  <c:v>14.5</c:v>
                </c:pt>
                <c:pt idx="174">
                  <c:v>14.583300000000001</c:v>
                </c:pt>
                <c:pt idx="175">
                  <c:v>14.666700000000002</c:v>
                </c:pt>
                <c:pt idx="176">
                  <c:v>14.75</c:v>
                </c:pt>
                <c:pt idx="177">
                  <c:v>14.833300000000001</c:v>
                </c:pt>
                <c:pt idx="178">
                  <c:v>14.916700000000002</c:v>
                </c:pt>
                <c:pt idx="179">
                  <c:v>15</c:v>
                </c:pt>
                <c:pt idx="180">
                  <c:v>15.083300000000001</c:v>
                </c:pt>
                <c:pt idx="181">
                  <c:v>15.166700000000002</c:v>
                </c:pt>
                <c:pt idx="182">
                  <c:v>15.25</c:v>
                </c:pt>
                <c:pt idx="183">
                  <c:v>15.333300000000001</c:v>
                </c:pt>
                <c:pt idx="184">
                  <c:v>15.416700000000002</c:v>
                </c:pt>
                <c:pt idx="185">
                  <c:v>15.5</c:v>
                </c:pt>
                <c:pt idx="186">
                  <c:v>15.583300000000001</c:v>
                </c:pt>
                <c:pt idx="187">
                  <c:v>15.666700000000002</c:v>
                </c:pt>
                <c:pt idx="188">
                  <c:v>15.75</c:v>
                </c:pt>
                <c:pt idx="189">
                  <c:v>15.833300000000001</c:v>
                </c:pt>
                <c:pt idx="190">
                  <c:v>15.916700000000002</c:v>
                </c:pt>
                <c:pt idx="191">
                  <c:v>16</c:v>
                </c:pt>
              </c:numCache>
            </c:numRef>
          </c:xVal>
          <c:yVal>
            <c:numRef>
              <c:f>Sheet1!$E$2:$E$193</c:f>
              <c:numCache>
                <c:formatCode>General</c:formatCode>
                <c:ptCount val="192"/>
                <c:pt idx="0">
                  <c:v>100</c:v>
                </c:pt>
                <c:pt idx="1">
                  <c:v>100</c:v>
                </c:pt>
                <c:pt idx="2">
                  <c:v>100</c:v>
                </c:pt>
                <c:pt idx="3">
                  <c:v>100</c:v>
                </c:pt>
                <c:pt idx="4">
                  <c:v>99.97</c:v>
                </c:pt>
                <c:pt idx="5">
                  <c:v>99.813000000000002</c:v>
                </c:pt>
                <c:pt idx="6">
                  <c:v>99.403000000000006</c:v>
                </c:pt>
                <c:pt idx="7">
                  <c:v>99.320999999999998</c:v>
                </c:pt>
                <c:pt idx="8">
                  <c:v>99.290999999999997</c:v>
                </c:pt>
                <c:pt idx="9">
                  <c:v>99.290999999999997</c:v>
                </c:pt>
                <c:pt idx="10">
                  <c:v>99.290999999999997</c:v>
                </c:pt>
                <c:pt idx="11">
                  <c:v>99.290999999999997</c:v>
                </c:pt>
                <c:pt idx="12">
                  <c:v>99.290999999999997</c:v>
                </c:pt>
                <c:pt idx="13">
                  <c:v>99.263999999999996</c:v>
                </c:pt>
                <c:pt idx="14">
                  <c:v>99.263999999999996</c:v>
                </c:pt>
                <c:pt idx="15">
                  <c:v>99.164000000000001</c:v>
                </c:pt>
                <c:pt idx="16">
                  <c:v>98.991000000000227</c:v>
                </c:pt>
                <c:pt idx="17">
                  <c:v>98.753</c:v>
                </c:pt>
                <c:pt idx="18">
                  <c:v>98.468000000000004</c:v>
                </c:pt>
                <c:pt idx="19">
                  <c:v>98.394000000000005</c:v>
                </c:pt>
                <c:pt idx="20">
                  <c:v>98.327999999999989</c:v>
                </c:pt>
                <c:pt idx="21">
                  <c:v>98.319000000000003</c:v>
                </c:pt>
                <c:pt idx="22">
                  <c:v>98.308999999999983</c:v>
                </c:pt>
                <c:pt idx="23">
                  <c:v>98.308999999999983</c:v>
                </c:pt>
                <c:pt idx="24">
                  <c:v>98.308999999999983</c:v>
                </c:pt>
                <c:pt idx="25">
                  <c:v>98.296999999999997</c:v>
                </c:pt>
                <c:pt idx="26">
                  <c:v>98.236999999999995</c:v>
                </c:pt>
                <c:pt idx="27">
                  <c:v>98.151999999999987</c:v>
                </c:pt>
                <c:pt idx="28">
                  <c:v>98.018000000000001</c:v>
                </c:pt>
                <c:pt idx="29">
                  <c:v>97.821999999999989</c:v>
                </c:pt>
                <c:pt idx="30">
                  <c:v>97.54</c:v>
                </c:pt>
                <c:pt idx="31">
                  <c:v>97.490000000000023</c:v>
                </c:pt>
                <c:pt idx="32">
                  <c:v>97.427000000000007</c:v>
                </c:pt>
                <c:pt idx="33">
                  <c:v>97.414000000000527</c:v>
                </c:pt>
                <c:pt idx="34">
                  <c:v>97.414000000000527</c:v>
                </c:pt>
                <c:pt idx="35">
                  <c:v>97.4</c:v>
                </c:pt>
                <c:pt idx="36">
                  <c:v>97.4</c:v>
                </c:pt>
                <c:pt idx="37">
                  <c:v>97.4</c:v>
                </c:pt>
                <c:pt idx="38">
                  <c:v>97.367999999999995</c:v>
                </c:pt>
                <c:pt idx="39">
                  <c:v>97.236000000000004</c:v>
                </c:pt>
                <c:pt idx="40">
                  <c:v>97.039000000000001</c:v>
                </c:pt>
                <c:pt idx="41">
                  <c:v>96.84</c:v>
                </c:pt>
                <c:pt idx="42">
                  <c:v>96.623999999999981</c:v>
                </c:pt>
                <c:pt idx="43">
                  <c:v>96.438999999999993</c:v>
                </c:pt>
                <c:pt idx="44">
                  <c:v>96.405000000000001</c:v>
                </c:pt>
                <c:pt idx="45">
                  <c:v>96.387999999999991</c:v>
                </c:pt>
                <c:pt idx="46">
                  <c:v>96.387999999999991</c:v>
                </c:pt>
                <c:pt idx="47">
                  <c:v>96.387999999999991</c:v>
                </c:pt>
                <c:pt idx="48">
                  <c:v>96.387999999999991</c:v>
                </c:pt>
                <c:pt idx="49">
                  <c:v>96.387999999999991</c:v>
                </c:pt>
                <c:pt idx="50">
                  <c:v>96.366</c:v>
                </c:pt>
                <c:pt idx="51">
                  <c:v>96.212000000000003</c:v>
                </c:pt>
                <c:pt idx="52">
                  <c:v>96.036000000000001</c:v>
                </c:pt>
                <c:pt idx="53">
                  <c:v>95.727000000000004</c:v>
                </c:pt>
                <c:pt idx="54">
                  <c:v>95.593999999999994</c:v>
                </c:pt>
                <c:pt idx="55">
                  <c:v>95.525999999999982</c:v>
                </c:pt>
                <c:pt idx="56">
                  <c:v>95.525999999999982</c:v>
                </c:pt>
                <c:pt idx="57">
                  <c:v>95.503</c:v>
                </c:pt>
                <c:pt idx="58">
                  <c:v>95.477999999999994</c:v>
                </c:pt>
                <c:pt idx="59">
                  <c:v>95.477999999999994</c:v>
                </c:pt>
                <c:pt idx="60">
                  <c:v>95.477999999999994</c:v>
                </c:pt>
                <c:pt idx="61">
                  <c:v>95.449000000000026</c:v>
                </c:pt>
                <c:pt idx="62">
                  <c:v>95.418999999999997</c:v>
                </c:pt>
                <c:pt idx="63">
                  <c:v>95.299000000000007</c:v>
                </c:pt>
                <c:pt idx="64">
                  <c:v>95.149000000000001</c:v>
                </c:pt>
                <c:pt idx="65">
                  <c:v>95.058999999999983</c:v>
                </c:pt>
                <c:pt idx="66">
                  <c:v>94.846000000000004</c:v>
                </c:pt>
                <c:pt idx="67">
                  <c:v>94.815000000000012</c:v>
                </c:pt>
                <c:pt idx="68">
                  <c:v>94.784000000000006</c:v>
                </c:pt>
                <c:pt idx="69">
                  <c:v>94.784000000000006</c:v>
                </c:pt>
                <c:pt idx="70">
                  <c:v>94.784000000000006</c:v>
                </c:pt>
                <c:pt idx="71">
                  <c:v>94.784000000000006</c:v>
                </c:pt>
                <c:pt idx="72">
                  <c:v>94.784000000000006</c:v>
                </c:pt>
                <c:pt idx="73">
                  <c:v>94.784000000000006</c:v>
                </c:pt>
                <c:pt idx="74">
                  <c:v>94.741000000000227</c:v>
                </c:pt>
                <c:pt idx="75">
                  <c:v>94.698999999999998</c:v>
                </c:pt>
                <c:pt idx="76">
                  <c:v>94.486999999999995</c:v>
                </c:pt>
                <c:pt idx="77">
                  <c:v>94.232000000000014</c:v>
                </c:pt>
                <c:pt idx="78">
                  <c:v>94.103999999999999</c:v>
                </c:pt>
                <c:pt idx="79">
                  <c:v>94.016999999999996</c:v>
                </c:pt>
                <c:pt idx="80">
                  <c:v>94.016999999999996</c:v>
                </c:pt>
                <c:pt idx="81">
                  <c:v>94.016999999999996</c:v>
                </c:pt>
                <c:pt idx="82">
                  <c:v>94.016999999999996</c:v>
                </c:pt>
                <c:pt idx="83">
                  <c:v>94.016999999999996</c:v>
                </c:pt>
                <c:pt idx="84">
                  <c:v>94.016999999999996</c:v>
                </c:pt>
                <c:pt idx="85">
                  <c:v>94.016999999999996</c:v>
                </c:pt>
                <c:pt idx="86">
                  <c:v>93.956999999999994</c:v>
                </c:pt>
                <c:pt idx="87">
                  <c:v>93.835999999999999</c:v>
                </c:pt>
                <c:pt idx="88">
                  <c:v>93.715000000000003</c:v>
                </c:pt>
                <c:pt idx="89">
                  <c:v>93.533000000000001</c:v>
                </c:pt>
                <c:pt idx="90">
                  <c:v>93.227000000000004</c:v>
                </c:pt>
                <c:pt idx="91">
                  <c:v>93.227000000000004</c:v>
                </c:pt>
                <c:pt idx="92">
                  <c:v>93.227000000000004</c:v>
                </c:pt>
                <c:pt idx="93">
                  <c:v>93.227000000000004</c:v>
                </c:pt>
                <c:pt idx="94">
                  <c:v>93.227000000000004</c:v>
                </c:pt>
                <c:pt idx="95">
                  <c:v>93.227000000000004</c:v>
                </c:pt>
                <c:pt idx="96">
                  <c:v>93.227000000000004</c:v>
                </c:pt>
                <c:pt idx="97">
                  <c:v>93.227000000000004</c:v>
                </c:pt>
                <c:pt idx="98">
                  <c:v>93.227000000000004</c:v>
                </c:pt>
                <c:pt idx="99">
                  <c:v>93.052999999999983</c:v>
                </c:pt>
                <c:pt idx="100">
                  <c:v>92.877999999999986</c:v>
                </c:pt>
                <c:pt idx="101">
                  <c:v>92.527999999999992</c:v>
                </c:pt>
                <c:pt idx="102">
                  <c:v>92.263000000000005</c:v>
                </c:pt>
                <c:pt idx="103">
                  <c:v>92.082999999999998</c:v>
                </c:pt>
                <c:pt idx="104">
                  <c:v>92.082999999999998</c:v>
                </c:pt>
                <c:pt idx="105">
                  <c:v>92.082999999999998</c:v>
                </c:pt>
                <c:pt idx="106">
                  <c:v>92.082999999999998</c:v>
                </c:pt>
                <c:pt idx="107">
                  <c:v>92.082999999999998</c:v>
                </c:pt>
                <c:pt idx="108">
                  <c:v>92.082999999999998</c:v>
                </c:pt>
                <c:pt idx="109">
                  <c:v>92.082999999999998</c:v>
                </c:pt>
                <c:pt idx="110">
                  <c:v>92.082999999999998</c:v>
                </c:pt>
                <c:pt idx="111">
                  <c:v>91.825999999999979</c:v>
                </c:pt>
                <c:pt idx="112">
                  <c:v>91.568000000000012</c:v>
                </c:pt>
                <c:pt idx="113">
                  <c:v>91.438999999999993</c:v>
                </c:pt>
                <c:pt idx="114">
                  <c:v>91.049000000000007</c:v>
                </c:pt>
                <c:pt idx="115">
                  <c:v>91.049000000000007</c:v>
                </c:pt>
                <c:pt idx="116">
                  <c:v>90.915000000000006</c:v>
                </c:pt>
                <c:pt idx="117">
                  <c:v>90.915000000000006</c:v>
                </c:pt>
                <c:pt idx="118">
                  <c:v>90.915000000000006</c:v>
                </c:pt>
                <c:pt idx="119">
                  <c:v>90.915000000000006</c:v>
                </c:pt>
                <c:pt idx="120">
                  <c:v>90.915000000000006</c:v>
                </c:pt>
                <c:pt idx="121">
                  <c:v>90.915000000000006</c:v>
                </c:pt>
                <c:pt idx="122">
                  <c:v>90.915000000000006</c:v>
                </c:pt>
                <c:pt idx="123">
                  <c:v>90.718999999999994</c:v>
                </c:pt>
                <c:pt idx="124">
                  <c:v>90.326999999999998</c:v>
                </c:pt>
                <c:pt idx="125">
                  <c:v>90.326999999999998</c:v>
                </c:pt>
                <c:pt idx="126">
                  <c:v>90.326999999999998</c:v>
                </c:pt>
                <c:pt idx="127">
                  <c:v>90.127999999999986</c:v>
                </c:pt>
                <c:pt idx="128">
                  <c:v>90.127999999999986</c:v>
                </c:pt>
                <c:pt idx="129">
                  <c:v>90.127999999999986</c:v>
                </c:pt>
                <c:pt idx="130">
                  <c:v>90.127999999999986</c:v>
                </c:pt>
                <c:pt idx="131">
                  <c:v>90.127999999999986</c:v>
                </c:pt>
                <c:pt idx="132">
                  <c:v>90.127999999999986</c:v>
                </c:pt>
                <c:pt idx="133">
                  <c:v>90.127999999999986</c:v>
                </c:pt>
                <c:pt idx="134">
                  <c:v>89.83</c:v>
                </c:pt>
                <c:pt idx="135">
                  <c:v>89.83</c:v>
                </c:pt>
                <c:pt idx="136">
                  <c:v>89.527999999999992</c:v>
                </c:pt>
                <c:pt idx="137">
                  <c:v>89.227000000000004</c:v>
                </c:pt>
                <c:pt idx="138">
                  <c:v>89.227000000000004</c:v>
                </c:pt>
                <c:pt idx="139">
                  <c:v>89.227000000000004</c:v>
                </c:pt>
                <c:pt idx="140">
                  <c:v>89.227000000000004</c:v>
                </c:pt>
                <c:pt idx="141">
                  <c:v>89.227000000000004</c:v>
                </c:pt>
                <c:pt idx="142">
                  <c:v>89.227000000000004</c:v>
                </c:pt>
                <c:pt idx="143">
                  <c:v>89.227000000000004</c:v>
                </c:pt>
                <c:pt idx="144">
                  <c:v>89.227000000000004</c:v>
                </c:pt>
                <c:pt idx="145">
                  <c:v>89.227000000000004</c:v>
                </c:pt>
                <c:pt idx="146">
                  <c:v>89.227000000000004</c:v>
                </c:pt>
                <c:pt idx="147">
                  <c:v>89.227000000000004</c:v>
                </c:pt>
                <c:pt idx="148">
                  <c:v>89.227000000000004</c:v>
                </c:pt>
                <c:pt idx="149">
                  <c:v>89.227000000000004</c:v>
                </c:pt>
                <c:pt idx="150">
                  <c:v>88.324999999999989</c:v>
                </c:pt>
                <c:pt idx="151">
                  <c:v>88.324999999999989</c:v>
                </c:pt>
                <c:pt idx="152">
                  <c:v>88.324999999999989</c:v>
                </c:pt>
                <c:pt idx="153">
                  <c:v>88.324999999999989</c:v>
                </c:pt>
                <c:pt idx="154">
                  <c:v>88.324999999999989</c:v>
                </c:pt>
                <c:pt idx="155">
                  <c:v>88.324999999999989</c:v>
                </c:pt>
                <c:pt idx="156">
                  <c:v>88.324999999999989</c:v>
                </c:pt>
                <c:pt idx="157">
                  <c:v>88.324999999999989</c:v>
                </c:pt>
                <c:pt idx="158">
                  <c:v>88.324999999999989</c:v>
                </c:pt>
                <c:pt idx="159">
                  <c:v>88.324999999999989</c:v>
                </c:pt>
                <c:pt idx="160">
                  <c:v>87.613</c:v>
                </c:pt>
                <c:pt idx="161">
                  <c:v>87.613</c:v>
                </c:pt>
                <c:pt idx="162">
                  <c:v>87.613</c:v>
                </c:pt>
                <c:pt idx="163">
                  <c:v>87.613</c:v>
                </c:pt>
                <c:pt idx="164">
                  <c:v>87.613</c:v>
                </c:pt>
                <c:pt idx="165">
                  <c:v>87.613</c:v>
                </c:pt>
                <c:pt idx="166">
                  <c:v>87.613</c:v>
                </c:pt>
                <c:pt idx="167">
                  <c:v>87.613</c:v>
                </c:pt>
                <c:pt idx="168">
                  <c:v>87.613</c:v>
                </c:pt>
                <c:pt idx="169">
                  <c:v>87.613</c:v>
                </c:pt>
                <c:pt idx="170">
                  <c:v>87.613</c:v>
                </c:pt>
                <c:pt idx="171">
                  <c:v>87.613</c:v>
                </c:pt>
                <c:pt idx="172">
                  <c:v>87.613</c:v>
                </c:pt>
                <c:pt idx="173">
                  <c:v>87.613</c:v>
                </c:pt>
                <c:pt idx="174">
                  <c:v>87.613</c:v>
                </c:pt>
                <c:pt idx="175">
                  <c:v>87.613</c:v>
                </c:pt>
                <c:pt idx="176">
                  <c:v>87.613</c:v>
                </c:pt>
                <c:pt idx="177">
                  <c:v>87.613</c:v>
                </c:pt>
                <c:pt idx="178">
                  <c:v>87.613</c:v>
                </c:pt>
                <c:pt idx="179">
                  <c:v>87.613</c:v>
                </c:pt>
                <c:pt idx="180">
                  <c:v>87.613</c:v>
                </c:pt>
                <c:pt idx="181">
                  <c:v>87.613</c:v>
                </c:pt>
                <c:pt idx="182">
                  <c:v>87.613</c:v>
                </c:pt>
                <c:pt idx="183">
                  <c:v>87.613</c:v>
                </c:pt>
                <c:pt idx="184">
                  <c:v>87.613</c:v>
                </c:pt>
                <c:pt idx="185">
                  <c:v>87.613</c:v>
                </c:pt>
                <c:pt idx="186">
                  <c:v>87.613</c:v>
                </c:pt>
                <c:pt idx="187">
                  <c:v>87.613</c:v>
                </c:pt>
                <c:pt idx="188">
                  <c:v>87.613</c:v>
                </c:pt>
                <c:pt idx="189">
                  <c:v>87.613</c:v>
                </c:pt>
                <c:pt idx="190">
                  <c:v>87.613</c:v>
                </c:pt>
                <c:pt idx="191">
                  <c:v>87.613</c:v>
                </c:pt>
              </c:numCache>
            </c:numRef>
          </c:yVal>
        </c:ser>
        <c:axId val="200717824"/>
        <c:axId val="200719744"/>
      </c:scatterChart>
      <c:valAx>
        <c:axId val="200717824"/>
        <c:scaling>
          <c:orientation val="minMax"/>
          <c:max val="16"/>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00719744"/>
        <c:crosses val="autoZero"/>
        <c:crossBetween val="midCat"/>
        <c:majorUnit val="1"/>
      </c:valAx>
      <c:valAx>
        <c:axId val="20071974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00717824"/>
        <c:crosses val="autoZero"/>
        <c:crossBetween val="midCat"/>
        <c:majorUnit val="20"/>
      </c:valAx>
      <c:spPr>
        <a:solidFill>
          <a:schemeClr val="bg2"/>
        </a:solidFill>
        <a:ln>
          <a:solidFill>
            <a:schemeClr val="tx1"/>
          </a:solidFill>
        </a:ln>
      </c:spPr>
    </c:plotArea>
    <c:legend>
      <c:legendPos val="r"/>
      <c:layout>
        <c:manualLayout>
          <c:xMode val="edge"/>
          <c:yMode val="edge"/>
          <c:x val="0.15027280328896939"/>
          <c:y val="0.7118311319956"/>
          <c:w val="0.75975669523610978"/>
          <c:h val="0.1181034628735925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39769485336068E-2"/>
          <c:y val="2.895443397444172E-2"/>
          <c:w val="0.88777222412415868"/>
          <c:h val="0.89029882535174909"/>
        </c:manualLayout>
      </c:layout>
      <c:barChart>
        <c:barDir val="col"/>
        <c:grouping val="stacked"/>
        <c:ser>
          <c:idx val="0"/>
          <c:order val="0"/>
          <c:tx>
            <c:strRef>
              <c:f>Sheet1!$B$1</c:f>
              <c:strCache>
                <c:ptCount val="1"/>
                <c:pt idx="0">
                  <c:v>%</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cat>
            <c:strRef>
              <c:f>Sheet1!$A$2:$A$3</c:f>
              <c:strCache>
                <c:ptCount val="2"/>
                <c:pt idx="0">
                  <c:v>18-65</c:v>
                </c:pt>
                <c:pt idx="1">
                  <c:v>&gt;65</c:v>
                </c:pt>
              </c:strCache>
            </c:strRef>
          </c:cat>
          <c:val>
            <c:numRef>
              <c:f>Sheet1!$B$2:$B$3</c:f>
              <c:numCache>
                <c:formatCode>General</c:formatCode>
                <c:ptCount val="2"/>
                <c:pt idx="0">
                  <c:v>4.7647099999999956</c:v>
                </c:pt>
                <c:pt idx="1">
                  <c:v>2.8516199999999907</c:v>
                </c:pt>
              </c:numCache>
            </c:numRef>
          </c:val>
        </c:ser>
        <c:gapWidth val="50"/>
        <c:overlap val="100"/>
        <c:axId val="200822784"/>
        <c:axId val="200824320"/>
      </c:barChart>
      <c:catAx>
        <c:axId val="200822784"/>
        <c:scaling>
          <c:orientation val="minMax"/>
        </c:scaling>
        <c:axPos val="b"/>
        <c:numFmt formatCode="General" sourceLinked="1"/>
        <c:tickLblPos val="nextTo"/>
        <c:txPr>
          <a:bodyPr rot="0"/>
          <a:lstStyle/>
          <a:p>
            <a:pPr>
              <a:defRPr sz="1500" b="1"/>
            </a:pPr>
            <a:endParaRPr lang="en-US"/>
          </a:p>
        </c:txPr>
        <c:crossAx val="200824320"/>
        <c:crosses val="autoZero"/>
        <c:auto val="1"/>
        <c:lblAlgn val="ctr"/>
        <c:lblOffset val="100"/>
        <c:tickLblSkip val="1"/>
      </c:catAx>
      <c:valAx>
        <c:axId val="200824320"/>
        <c:scaling>
          <c:orientation val="minMax"/>
          <c:max val="10"/>
        </c:scaling>
        <c:axPos val="l"/>
        <c:majorGridlines>
          <c:spPr>
            <a:ln>
              <a:prstDash val="sysDash"/>
            </a:ln>
          </c:spPr>
        </c:majorGridlines>
        <c:numFmt formatCode="General" sourceLinked="1"/>
        <c:tickLblPos val="nextTo"/>
        <c:txPr>
          <a:bodyPr/>
          <a:lstStyle/>
          <a:p>
            <a:pPr>
              <a:defRPr sz="1500" b="1"/>
            </a:pPr>
            <a:endParaRPr lang="en-US"/>
          </a:p>
        </c:txPr>
        <c:crossAx val="200822784"/>
        <c:crosses val="autoZero"/>
        <c:crossBetween val="between"/>
        <c:majorUnit val="2"/>
      </c:valAx>
      <c:spPr>
        <a:solidFill>
          <a:schemeClr val="bg2"/>
        </a:solidFill>
        <a:ln>
          <a:solidFill>
            <a:schemeClr val="tx1"/>
          </a:solidFill>
        </a:ln>
      </c:spPr>
    </c:plotArea>
    <c:plotVisOnly val="1"/>
    <c:dispBlanksAs val="gap"/>
  </c:chart>
  <c:txPr>
    <a:bodyPr/>
    <a:lstStyle/>
    <a:p>
      <a:pPr>
        <a:defRPr sz="1800"/>
      </a:pPr>
      <a:endParaRPr lang="en-US"/>
    </a:p>
  </c:txPr>
  <c:externalData r:id="rId1"/>
  <c:userShapes r:id="rId2"/>
</c:chartSpace>
</file>

<file path=ppt/charts/chart9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64885141569696"/>
          <c:y val="0.11423567013800975"/>
          <c:w val="0.86853006759110862"/>
          <c:h val="0.69009736686140044"/>
        </c:manualLayout>
      </c:layout>
      <c:lineChart>
        <c:grouping val="standard"/>
        <c:ser>
          <c:idx val="0"/>
          <c:order val="0"/>
          <c:tx>
            <c:strRef>
              <c:f>Sheet1!$A$2</c:f>
              <c:strCache>
                <c:ptCount val="1"/>
                <c:pt idx="0">
                  <c:v>Bronchiolitis</c:v>
                </c:pt>
              </c:strCache>
            </c:strRef>
          </c:tx>
          <c:spPr>
            <a:ln w="41275">
              <a:solidFill>
                <a:srgbClr val="FF0000"/>
              </a:solidFill>
            </a:ln>
          </c:spPr>
          <c:marker>
            <c:symbol val="diamond"/>
            <c:size val="9"/>
            <c:spPr>
              <a:solidFill>
                <a:srgbClr val="FF0000"/>
              </a:solidFill>
              <a:ln>
                <a:solidFill>
                  <a:srgbClr val="FF0000"/>
                </a:solidFill>
              </a:ln>
            </c:spPr>
          </c:marker>
          <c:cat>
            <c:strRef>
              <c:f>Sheet1!$B$1:$G$1</c:f>
              <c:strCache>
                <c:ptCount val="6"/>
                <c:pt idx="0">
                  <c:v>0-30 Days (N=2,725)</c:v>
                </c:pt>
                <c:pt idx="1">
                  <c:v>31 Days –  1 Year (N=4,737)</c:v>
                </c:pt>
                <c:pt idx="2">
                  <c:v>&gt;1 Year – 3 Years (N=4,315)</c:v>
                </c:pt>
                <c:pt idx="3">
                  <c:v>&gt;3 Years – 5 Years (N=2,449)</c:v>
                </c:pt>
                <c:pt idx="4">
                  <c:v>&gt;5 Years – 10 Years (N=2,892)</c:v>
                </c:pt>
                <c:pt idx="5">
                  <c:v>&gt;10 Years (N=899)</c:v>
                </c:pt>
              </c:strCache>
            </c:strRef>
          </c:cat>
          <c:val>
            <c:numRef>
              <c:f>Sheet1!$B$2:$G$2</c:f>
              <c:numCache>
                <c:formatCode>General</c:formatCode>
                <c:ptCount val="6"/>
                <c:pt idx="0">
                  <c:v>0.30000000000000032</c:v>
                </c:pt>
                <c:pt idx="1">
                  <c:v>4.5999999999999996</c:v>
                </c:pt>
                <c:pt idx="2">
                  <c:v>25.9</c:v>
                </c:pt>
                <c:pt idx="3">
                  <c:v>29</c:v>
                </c:pt>
                <c:pt idx="4">
                  <c:v>25.4</c:v>
                </c:pt>
                <c:pt idx="5">
                  <c:v>20.9</c:v>
                </c:pt>
              </c:numCache>
            </c:numRef>
          </c:val>
        </c:ser>
        <c:ser>
          <c:idx val="1"/>
          <c:order val="1"/>
          <c:tx>
            <c:strRef>
              <c:f>Sheet1!$A$3</c:f>
              <c:strCache>
                <c:ptCount val="1"/>
                <c:pt idx="0">
                  <c:v>Malignancy (non-Lymph/PTLD)</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Sheet1!$B$1:$G$1</c:f>
              <c:strCache>
                <c:ptCount val="6"/>
                <c:pt idx="0">
                  <c:v>0-30 Days (N=2,725)</c:v>
                </c:pt>
                <c:pt idx="1">
                  <c:v>31 Days –  1 Year (N=4,737)</c:v>
                </c:pt>
                <c:pt idx="2">
                  <c:v>&gt;1 Year – 3 Years (N=4,315)</c:v>
                </c:pt>
                <c:pt idx="3">
                  <c:v>&gt;3 Years – 5 Years (N=2,449)</c:v>
                </c:pt>
                <c:pt idx="4">
                  <c:v>&gt;5 Years – 10 Years (N=2,892)</c:v>
                </c:pt>
                <c:pt idx="5">
                  <c:v>&gt;10 Years (N=899)</c:v>
                </c:pt>
              </c:strCache>
            </c:strRef>
          </c:cat>
          <c:val>
            <c:numRef>
              <c:f>Sheet1!$B$3:$G$3</c:f>
              <c:numCache>
                <c:formatCode>General</c:formatCode>
                <c:ptCount val="6"/>
                <c:pt idx="0">
                  <c:v>0.2</c:v>
                </c:pt>
                <c:pt idx="1">
                  <c:v>2.8</c:v>
                </c:pt>
                <c:pt idx="2">
                  <c:v>7.6</c:v>
                </c:pt>
                <c:pt idx="3">
                  <c:v>10.9</c:v>
                </c:pt>
                <c:pt idx="4">
                  <c:v>13.1</c:v>
                </c:pt>
                <c:pt idx="5">
                  <c:v>12.6</c:v>
                </c:pt>
              </c:numCache>
            </c:numRef>
          </c:val>
        </c:ser>
        <c:ser>
          <c:idx val="2"/>
          <c:order val="2"/>
          <c:tx>
            <c:strRef>
              <c:f>Sheet1!$A$4</c:f>
              <c:strCache>
                <c:ptCount val="1"/>
                <c:pt idx="0">
                  <c:v>Infection (non-CMV)</c:v>
                </c:pt>
              </c:strCache>
            </c:strRef>
          </c:tx>
          <c:spPr>
            <a:ln w="41275">
              <a:solidFill>
                <a:srgbClr val="00FF00"/>
              </a:solidFill>
            </a:ln>
          </c:spPr>
          <c:marker>
            <c:symbol val="diamond"/>
            <c:size val="9"/>
            <c:spPr>
              <a:solidFill>
                <a:srgbClr val="00FF00"/>
              </a:solidFill>
              <a:ln>
                <a:solidFill>
                  <a:srgbClr val="00FF00"/>
                </a:solidFill>
              </a:ln>
            </c:spPr>
          </c:marker>
          <c:cat>
            <c:strRef>
              <c:f>Sheet1!$B$1:$G$1</c:f>
              <c:strCache>
                <c:ptCount val="6"/>
                <c:pt idx="0">
                  <c:v>0-30 Days (N=2,725)</c:v>
                </c:pt>
                <c:pt idx="1">
                  <c:v>31 Days –  1 Year (N=4,737)</c:v>
                </c:pt>
                <c:pt idx="2">
                  <c:v>&gt;1 Year – 3 Years (N=4,315)</c:v>
                </c:pt>
                <c:pt idx="3">
                  <c:v>&gt;3 Years – 5 Years (N=2,449)</c:v>
                </c:pt>
                <c:pt idx="4">
                  <c:v>&gt;5 Years – 10 Years (N=2,892)</c:v>
                </c:pt>
                <c:pt idx="5">
                  <c:v>&gt;10 Years (N=899)</c:v>
                </c:pt>
              </c:strCache>
            </c:strRef>
          </c:cat>
          <c:val>
            <c:numRef>
              <c:f>Sheet1!$B$4:$G$4</c:f>
              <c:numCache>
                <c:formatCode>General</c:formatCode>
                <c:ptCount val="6"/>
                <c:pt idx="0">
                  <c:v>19.600000000000001</c:v>
                </c:pt>
                <c:pt idx="1">
                  <c:v>35.6</c:v>
                </c:pt>
                <c:pt idx="2">
                  <c:v>22.5</c:v>
                </c:pt>
                <c:pt idx="3">
                  <c:v>19.2</c:v>
                </c:pt>
                <c:pt idx="4">
                  <c:v>18.100000000000001</c:v>
                </c:pt>
                <c:pt idx="5">
                  <c:v>17.100000000000001</c:v>
                </c:pt>
              </c:numCache>
            </c:numRef>
          </c:val>
        </c:ser>
        <c:ser>
          <c:idx val="3"/>
          <c:order val="3"/>
          <c:tx>
            <c:strRef>
              <c:f>Sheet1!$A$5</c:f>
              <c:strCache>
                <c:ptCount val="1"/>
                <c:pt idx="0">
                  <c:v>Graft Failure</c:v>
                </c:pt>
              </c:strCache>
            </c:strRef>
          </c:tx>
          <c:spPr>
            <a:ln w="41275">
              <a:solidFill>
                <a:srgbClr val="00FFFF"/>
              </a:solidFill>
            </a:ln>
          </c:spPr>
          <c:marker>
            <c:symbol val="diamond"/>
            <c:size val="9"/>
            <c:spPr>
              <a:solidFill>
                <a:srgbClr val="00FFFF"/>
              </a:solidFill>
              <a:ln>
                <a:solidFill>
                  <a:srgbClr val="00FFFF"/>
                </a:solidFill>
              </a:ln>
            </c:spPr>
          </c:marker>
          <c:cat>
            <c:strRef>
              <c:f>Sheet1!$B$1:$G$1</c:f>
              <c:strCache>
                <c:ptCount val="6"/>
                <c:pt idx="0">
                  <c:v>0-30 Days (N=2,725)</c:v>
                </c:pt>
                <c:pt idx="1">
                  <c:v>31 Days –  1 Year (N=4,737)</c:v>
                </c:pt>
                <c:pt idx="2">
                  <c:v>&gt;1 Year – 3 Years (N=4,315)</c:v>
                </c:pt>
                <c:pt idx="3">
                  <c:v>&gt;3 Years – 5 Years (N=2,449)</c:v>
                </c:pt>
                <c:pt idx="4">
                  <c:v>&gt;5 Years – 10 Years (N=2,892)</c:v>
                </c:pt>
                <c:pt idx="5">
                  <c:v>&gt;10 Years (N=899)</c:v>
                </c:pt>
              </c:strCache>
            </c:strRef>
          </c:cat>
          <c:val>
            <c:numRef>
              <c:f>Sheet1!$B$5:$G$5</c:f>
              <c:numCache>
                <c:formatCode>General</c:formatCode>
                <c:ptCount val="6"/>
                <c:pt idx="0">
                  <c:v>24.7</c:v>
                </c:pt>
                <c:pt idx="1">
                  <c:v>16.7</c:v>
                </c:pt>
                <c:pt idx="2">
                  <c:v>18.7</c:v>
                </c:pt>
                <c:pt idx="3">
                  <c:v>18</c:v>
                </c:pt>
                <c:pt idx="4">
                  <c:v>17.8</c:v>
                </c:pt>
                <c:pt idx="5">
                  <c:v>17.399999999999999</c:v>
                </c:pt>
              </c:numCache>
            </c:numRef>
          </c:val>
        </c:ser>
        <c:ser>
          <c:idx val="4"/>
          <c:order val="4"/>
          <c:tx>
            <c:strRef>
              <c:f>Sheet1!$A$6</c:f>
              <c:strCache>
                <c:ptCount val="1"/>
                <c:pt idx="0">
                  <c:v>Cardiovascular </c:v>
                </c:pt>
              </c:strCache>
            </c:strRef>
          </c:tx>
          <c:spPr>
            <a:ln w="41275">
              <a:solidFill>
                <a:schemeClr val="bg1">
                  <a:lumMod val="50000"/>
                  <a:lumOff val="50000"/>
                </a:schemeClr>
              </a:solidFill>
            </a:ln>
          </c:spPr>
          <c:marker>
            <c:symbol val="diamond"/>
            <c:size val="9"/>
            <c:spPr>
              <a:solidFill>
                <a:schemeClr val="bg1">
                  <a:lumMod val="50000"/>
                  <a:lumOff val="50000"/>
                </a:schemeClr>
              </a:solidFill>
              <a:ln>
                <a:solidFill>
                  <a:srgbClr val="00004C">
                    <a:lumMod val="50000"/>
                    <a:lumOff val="50000"/>
                  </a:srgbClr>
                </a:solidFill>
              </a:ln>
            </c:spPr>
          </c:marker>
          <c:cat>
            <c:strRef>
              <c:f>Sheet1!$B$1:$G$1</c:f>
              <c:strCache>
                <c:ptCount val="6"/>
                <c:pt idx="0">
                  <c:v>0-30 Days (N=2,725)</c:v>
                </c:pt>
                <c:pt idx="1">
                  <c:v>31 Days –  1 Year (N=4,737)</c:v>
                </c:pt>
                <c:pt idx="2">
                  <c:v>&gt;1 Year – 3 Years (N=4,315)</c:v>
                </c:pt>
                <c:pt idx="3">
                  <c:v>&gt;3 Years – 5 Years (N=2,449)</c:v>
                </c:pt>
                <c:pt idx="4">
                  <c:v>&gt;5 Years – 10 Years (N=2,892)</c:v>
                </c:pt>
                <c:pt idx="5">
                  <c:v>&gt;10 Years (N=899)</c:v>
                </c:pt>
              </c:strCache>
            </c:strRef>
          </c:cat>
          <c:val>
            <c:numRef>
              <c:f>Sheet1!$B$6:$G$6</c:f>
              <c:numCache>
                <c:formatCode>General</c:formatCode>
                <c:ptCount val="6"/>
                <c:pt idx="0">
                  <c:v>10.9</c:v>
                </c:pt>
                <c:pt idx="1">
                  <c:v>4.8</c:v>
                </c:pt>
                <c:pt idx="2">
                  <c:v>4.0999999999999996</c:v>
                </c:pt>
                <c:pt idx="3">
                  <c:v>4.9000000000000004</c:v>
                </c:pt>
                <c:pt idx="4">
                  <c:v>5.0999999999999996</c:v>
                </c:pt>
                <c:pt idx="5">
                  <c:v>6.5</c:v>
                </c:pt>
              </c:numCache>
            </c:numRef>
          </c:val>
        </c:ser>
        <c:marker val="1"/>
        <c:axId val="200975872"/>
        <c:axId val="200977792"/>
      </c:lineChart>
      <c:catAx>
        <c:axId val="200975872"/>
        <c:scaling>
          <c:orientation val="minMax"/>
        </c:scaling>
        <c:axPos val="b"/>
        <c:numFmt formatCode="#,##0" sourceLinked="1"/>
        <c:tickLblPos val="nextTo"/>
        <c:txPr>
          <a:bodyPr rot="0"/>
          <a:lstStyle/>
          <a:p>
            <a:pPr>
              <a:defRPr sz="1300" b="1"/>
            </a:pPr>
            <a:endParaRPr lang="en-US"/>
          </a:p>
        </c:txPr>
        <c:crossAx val="200977792"/>
        <c:crosses val="autoZero"/>
        <c:auto val="1"/>
        <c:lblAlgn val="ctr"/>
        <c:lblOffset val="100"/>
      </c:catAx>
      <c:valAx>
        <c:axId val="200977792"/>
        <c:scaling>
          <c:orientation val="minMax"/>
          <c:max val="5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057"/>
            </c:manualLayout>
          </c:layout>
        </c:title>
        <c:numFmt formatCode="General" sourceLinked="1"/>
        <c:tickLblPos val="nextTo"/>
        <c:txPr>
          <a:bodyPr/>
          <a:lstStyle/>
          <a:p>
            <a:pPr>
              <a:defRPr sz="1500" b="1"/>
            </a:pPr>
            <a:endParaRPr lang="en-US"/>
          </a:p>
        </c:txPr>
        <c:crossAx val="200975872"/>
        <c:crosses val="autoZero"/>
        <c:crossBetween val="between"/>
        <c:majorUnit val="10"/>
      </c:valAx>
      <c:spPr>
        <a:solidFill>
          <a:schemeClr val="bg2"/>
        </a:solidFill>
        <a:ln>
          <a:solidFill>
            <a:schemeClr val="tx1"/>
          </a:solidFill>
        </a:ln>
      </c:spPr>
    </c:plotArea>
    <c:legend>
      <c:legendPos val="r"/>
      <c:layout>
        <c:manualLayout>
          <c:xMode val="edge"/>
          <c:yMode val="edge"/>
          <c:x val="0.115"/>
          <c:y val="4.8999237998477024E-2"/>
          <c:w val="0.76892330383481788"/>
          <c:h val="0.16118660570654467"/>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9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953212370193026E-2"/>
          <c:y val="4.971954110574911E-2"/>
          <c:w val="0.69505306401917355"/>
          <c:h val="0.80568876471086259"/>
        </c:manualLayout>
      </c:layout>
      <c:lineChart>
        <c:grouping val="standard"/>
        <c:ser>
          <c:idx val="0"/>
          <c:order val="0"/>
          <c:tx>
            <c:strRef>
              <c:f>Sheet1!$A$2</c:f>
              <c:strCache>
                <c:ptCount val="1"/>
                <c:pt idx="0">
                  <c:v>Bronchiolitis 18-65</c:v>
                </c:pt>
              </c:strCache>
            </c:strRef>
          </c:tx>
          <c:spPr>
            <a:ln w="41275">
              <a:solidFill>
                <a:srgbClr val="FF0000"/>
              </a:solidFill>
            </a:ln>
          </c:spPr>
          <c:marker>
            <c:symbol val="diamond"/>
            <c:size val="9"/>
            <c:spPr>
              <a:solidFill>
                <a:srgbClr val="FF0000"/>
              </a:solidFill>
              <a:ln>
                <a:solidFill>
                  <a:srgbClr val="FF0000"/>
                </a:solidFill>
              </a:ln>
            </c:spPr>
          </c:marker>
          <c:cat>
            <c:strRef>
              <c:f>Sheet1!$B$1:$F$1</c:f>
              <c:strCache>
                <c:ptCount val="5"/>
                <c:pt idx="0">
                  <c:v>0-30 Days</c:v>
                </c:pt>
                <c:pt idx="1">
                  <c:v>31 Days –  1 Year</c:v>
                </c:pt>
                <c:pt idx="2">
                  <c:v>&gt;1 Year – 3 Years</c:v>
                </c:pt>
                <c:pt idx="3">
                  <c:v>&gt;3 Years – 5 Years</c:v>
                </c:pt>
                <c:pt idx="4">
                  <c:v>&gt;5 Years</c:v>
                </c:pt>
              </c:strCache>
            </c:strRef>
          </c:cat>
          <c:val>
            <c:numRef>
              <c:f>Sheet1!$B$2:$F$2</c:f>
              <c:numCache>
                <c:formatCode>General</c:formatCode>
                <c:ptCount val="5"/>
                <c:pt idx="0">
                  <c:v>0.30000000000000032</c:v>
                </c:pt>
                <c:pt idx="1">
                  <c:v>4.5999999999999996</c:v>
                </c:pt>
                <c:pt idx="2">
                  <c:v>26.4</c:v>
                </c:pt>
                <c:pt idx="3">
                  <c:v>29.6</c:v>
                </c:pt>
                <c:pt idx="4">
                  <c:v>24.5</c:v>
                </c:pt>
              </c:numCache>
            </c:numRef>
          </c:val>
        </c:ser>
        <c:ser>
          <c:idx val="1"/>
          <c:order val="1"/>
          <c:tx>
            <c:strRef>
              <c:f>Sheet1!$A$3</c:f>
              <c:strCache>
                <c:ptCount val="1"/>
                <c:pt idx="0">
                  <c:v>Bronchiolitis &gt;65</c:v>
                </c:pt>
              </c:strCache>
            </c:strRef>
          </c:tx>
          <c:spPr>
            <a:ln w="41275">
              <a:solidFill>
                <a:srgbClr val="FF99FF"/>
              </a:solidFill>
              <a:prstDash val="solid"/>
            </a:ln>
          </c:spPr>
          <c:marker>
            <c:symbol val="diamond"/>
            <c:size val="9"/>
            <c:spPr>
              <a:solidFill>
                <a:srgbClr val="FF99FF"/>
              </a:solidFill>
              <a:ln>
                <a:solidFill>
                  <a:srgbClr val="FF99FF"/>
                </a:solidFill>
              </a:ln>
            </c:spPr>
          </c:marker>
          <c:cat>
            <c:strRef>
              <c:f>Sheet1!$B$1:$F$1</c:f>
              <c:strCache>
                <c:ptCount val="5"/>
                <c:pt idx="0">
                  <c:v>0-30 Days</c:v>
                </c:pt>
                <c:pt idx="1">
                  <c:v>31 Days –  1 Year</c:v>
                </c:pt>
                <c:pt idx="2">
                  <c:v>&gt;1 Year – 3 Years</c:v>
                </c:pt>
                <c:pt idx="3">
                  <c:v>&gt;3 Years – 5 Years</c:v>
                </c:pt>
                <c:pt idx="4">
                  <c:v>&gt;5 Years</c:v>
                </c:pt>
              </c:strCache>
            </c:strRef>
          </c:cat>
          <c:val>
            <c:numRef>
              <c:f>Sheet1!$B$3:$F$3</c:f>
              <c:numCache>
                <c:formatCode>General</c:formatCode>
                <c:ptCount val="5"/>
                <c:pt idx="0">
                  <c:v>0</c:v>
                </c:pt>
                <c:pt idx="1">
                  <c:v>4.4000000000000004</c:v>
                </c:pt>
                <c:pt idx="2">
                  <c:v>19.600000000000001</c:v>
                </c:pt>
                <c:pt idx="3">
                  <c:v>16.399999999999999</c:v>
                </c:pt>
                <c:pt idx="4">
                  <c:v>17.100000000000001</c:v>
                </c:pt>
              </c:numCache>
            </c:numRef>
          </c:val>
        </c:ser>
        <c:ser>
          <c:idx val="2"/>
          <c:order val="2"/>
          <c:tx>
            <c:strRef>
              <c:f>Sheet1!$A$4</c:f>
              <c:strCache>
                <c:ptCount val="1"/>
                <c:pt idx="0">
                  <c:v>Malignancy 18-65</c:v>
                </c:pt>
              </c:strCache>
            </c:strRef>
          </c:tx>
          <c:spPr>
            <a:ln w="41275">
              <a:solidFill>
                <a:srgbClr val="FFFF00"/>
              </a:solidFill>
            </a:ln>
          </c:spPr>
          <c:marker>
            <c:symbol val="diamond"/>
            <c:size val="9"/>
            <c:spPr>
              <a:solidFill>
                <a:srgbClr val="FFFF00"/>
              </a:solidFill>
              <a:ln>
                <a:solidFill>
                  <a:srgbClr val="FFFF00"/>
                </a:solidFill>
              </a:ln>
            </c:spPr>
          </c:marker>
          <c:cat>
            <c:strRef>
              <c:f>Sheet1!$B$1:$F$1</c:f>
              <c:strCache>
                <c:ptCount val="5"/>
                <c:pt idx="0">
                  <c:v>0-30 Days</c:v>
                </c:pt>
                <c:pt idx="1">
                  <c:v>31 Days –  1 Year</c:v>
                </c:pt>
                <c:pt idx="2">
                  <c:v>&gt;1 Year – 3 Years</c:v>
                </c:pt>
                <c:pt idx="3">
                  <c:v>&gt;3 Years – 5 Years</c:v>
                </c:pt>
                <c:pt idx="4">
                  <c:v>&gt;5 Years</c:v>
                </c:pt>
              </c:strCache>
            </c:strRef>
          </c:cat>
          <c:val>
            <c:numRef>
              <c:f>Sheet1!$B$4:$F$4</c:f>
              <c:numCache>
                <c:formatCode>General</c:formatCode>
                <c:ptCount val="5"/>
                <c:pt idx="0">
                  <c:v>0.2</c:v>
                </c:pt>
                <c:pt idx="1">
                  <c:v>5</c:v>
                </c:pt>
                <c:pt idx="2">
                  <c:v>8.9</c:v>
                </c:pt>
                <c:pt idx="3">
                  <c:v>11.8</c:v>
                </c:pt>
                <c:pt idx="4">
                  <c:v>15.3</c:v>
                </c:pt>
              </c:numCache>
            </c:numRef>
          </c:val>
        </c:ser>
        <c:ser>
          <c:idx val="3"/>
          <c:order val="3"/>
          <c:tx>
            <c:strRef>
              <c:f>Sheet1!$A$5</c:f>
              <c:strCache>
                <c:ptCount val="1"/>
                <c:pt idx="0">
                  <c:v>Malignancy &gt;65</c:v>
                </c:pt>
              </c:strCache>
            </c:strRef>
          </c:tx>
          <c:spPr>
            <a:ln w="41275">
              <a:solidFill>
                <a:srgbClr val="FF9900"/>
              </a:solidFill>
            </a:ln>
          </c:spPr>
          <c:marker>
            <c:symbol val="diamond"/>
            <c:size val="9"/>
            <c:spPr>
              <a:solidFill>
                <a:srgbClr val="FF9900"/>
              </a:solidFill>
              <a:ln>
                <a:solidFill>
                  <a:srgbClr val="FF9900"/>
                </a:solidFill>
              </a:ln>
            </c:spPr>
          </c:marker>
          <c:cat>
            <c:strRef>
              <c:f>Sheet1!$B$1:$F$1</c:f>
              <c:strCache>
                <c:ptCount val="5"/>
                <c:pt idx="0">
                  <c:v>0-30 Days</c:v>
                </c:pt>
                <c:pt idx="1">
                  <c:v>31 Days –  1 Year</c:v>
                </c:pt>
                <c:pt idx="2">
                  <c:v>&gt;1 Year – 3 Years</c:v>
                </c:pt>
                <c:pt idx="3">
                  <c:v>&gt;3 Years – 5 Years</c:v>
                </c:pt>
                <c:pt idx="4">
                  <c:v>&gt;5 Years</c:v>
                </c:pt>
              </c:strCache>
            </c:strRef>
          </c:cat>
          <c:val>
            <c:numRef>
              <c:f>Sheet1!$B$5:$F$5</c:f>
              <c:numCache>
                <c:formatCode>General</c:formatCode>
                <c:ptCount val="5"/>
                <c:pt idx="0">
                  <c:v>0.9</c:v>
                </c:pt>
                <c:pt idx="1">
                  <c:v>7.1</c:v>
                </c:pt>
                <c:pt idx="2">
                  <c:v>16.7</c:v>
                </c:pt>
                <c:pt idx="3">
                  <c:v>23.3</c:v>
                </c:pt>
                <c:pt idx="4">
                  <c:v>14.3</c:v>
                </c:pt>
              </c:numCache>
            </c:numRef>
          </c:val>
        </c:ser>
        <c:ser>
          <c:idx val="4"/>
          <c:order val="4"/>
          <c:tx>
            <c:strRef>
              <c:f>Sheet1!$A$6</c:f>
              <c:strCache>
                <c:ptCount val="1"/>
                <c:pt idx="0">
                  <c:v>Infection 18-65</c:v>
                </c:pt>
              </c:strCache>
            </c:strRef>
          </c:tx>
          <c:spPr>
            <a:ln w="41275">
              <a:solidFill>
                <a:srgbClr val="00FF00"/>
              </a:solidFill>
            </a:ln>
          </c:spPr>
          <c:marker>
            <c:symbol val="diamond"/>
            <c:size val="9"/>
            <c:spPr>
              <a:solidFill>
                <a:srgbClr val="00FF00"/>
              </a:solidFill>
              <a:ln>
                <a:solidFill>
                  <a:srgbClr val="00FF00"/>
                </a:solidFill>
              </a:ln>
            </c:spPr>
          </c:marker>
          <c:cat>
            <c:strRef>
              <c:f>Sheet1!$B$1:$F$1</c:f>
              <c:strCache>
                <c:ptCount val="5"/>
                <c:pt idx="0">
                  <c:v>0-30 Days</c:v>
                </c:pt>
                <c:pt idx="1">
                  <c:v>31 Days –  1 Year</c:v>
                </c:pt>
                <c:pt idx="2">
                  <c:v>&gt;1 Year – 3 Years</c:v>
                </c:pt>
                <c:pt idx="3">
                  <c:v>&gt;3 Years – 5 Years</c:v>
                </c:pt>
                <c:pt idx="4">
                  <c:v>&gt;5 Years</c:v>
                </c:pt>
              </c:strCache>
            </c:strRef>
          </c:cat>
          <c:val>
            <c:numRef>
              <c:f>Sheet1!$B$6:$F$6</c:f>
              <c:numCache>
                <c:formatCode>General</c:formatCode>
                <c:ptCount val="5"/>
                <c:pt idx="0">
                  <c:v>19.7</c:v>
                </c:pt>
                <c:pt idx="1">
                  <c:v>38.300000000000004</c:v>
                </c:pt>
                <c:pt idx="2">
                  <c:v>23.7</c:v>
                </c:pt>
                <c:pt idx="3">
                  <c:v>19.3</c:v>
                </c:pt>
                <c:pt idx="4">
                  <c:v>17.899999999999999</c:v>
                </c:pt>
              </c:numCache>
            </c:numRef>
          </c:val>
        </c:ser>
        <c:ser>
          <c:idx val="5"/>
          <c:order val="5"/>
          <c:tx>
            <c:strRef>
              <c:f>Sheet1!$A$7</c:f>
              <c:strCache>
                <c:ptCount val="1"/>
                <c:pt idx="0">
                  <c:v>Infection &gt;65</c:v>
                </c:pt>
              </c:strCache>
            </c:strRef>
          </c:tx>
          <c:spPr>
            <a:ln w="41275">
              <a:solidFill>
                <a:srgbClr val="008000"/>
              </a:solidFill>
            </a:ln>
          </c:spPr>
          <c:marker>
            <c:symbol val="diamond"/>
            <c:size val="9"/>
            <c:spPr>
              <a:solidFill>
                <a:srgbClr val="008000"/>
              </a:solidFill>
              <a:ln>
                <a:solidFill>
                  <a:srgbClr val="008000"/>
                </a:solidFill>
              </a:ln>
            </c:spPr>
          </c:marker>
          <c:cat>
            <c:strRef>
              <c:f>Sheet1!$B$1:$F$1</c:f>
              <c:strCache>
                <c:ptCount val="5"/>
                <c:pt idx="0">
                  <c:v>0-30 Days</c:v>
                </c:pt>
                <c:pt idx="1">
                  <c:v>31 Days –  1 Year</c:v>
                </c:pt>
                <c:pt idx="2">
                  <c:v>&gt;1 Year – 3 Years</c:v>
                </c:pt>
                <c:pt idx="3">
                  <c:v>&gt;3 Years – 5 Years</c:v>
                </c:pt>
                <c:pt idx="4">
                  <c:v>&gt;5 Years</c:v>
                </c:pt>
              </c:strCache>
            </c:strRef>
          </c:cat>
          <c:val>
            <c:numRef>
              <c:f>Sheet1!$B$7:$F$7</c:f>
              <c:numCache>
                <c:formatCode>General</c:formatCode>
                <c:ptCount val="5"/>
                <c:pt idx="0">
                  <c:v>18.3</c:v>
                </c:pt>
                <c:pt idx="1">
                  <c:v>33.200000000000003</c:v>
                </c:pt>
                <c:pt idx="2">
                  <c:v>20.399999999999999</c:v>
                </c:pt>
                <c:pt idx="3">
                  <c:v>24.1</c:v>
                </c:pt>
                <c:pt idx="4">
                  <c:v>24.3</c:v>
                </c:pt>
              </c:numCache>
            </c:numRef>
          </c:val>
        </c:ser>
        <c:ser>
          <c:idx val="6"/>
          <c:order val="6"/>
          <c:tx>
            <c:strRef>
              <c:f>Sheet1!$A$8</c:f>
              <c:strCache>
                <c:ptCount val="1"/>
                <c:pt idx="0">
                  <c:v>Graft Failure 18-65</c:v>
                </c:pt>
              </c:strCache>
            </c:strRef>
          </c:tx>
          <c:spPr>
            <a:ln w="41275">
              <a:solidFill>
                <a:srgbClr val="66FFFF"/>
              </a:solidFill>
            </a:ln>
          </c:spPr>
          <c:marker>
            <c:symbol val="diamond"/>
            <c:size val="9"/>
            <c:spPr>
              <a:solidFill>
                <a:srgbClr val="66FFFF"/>
              </a:solidFill>
              <a:ln>
                <a:solidFill>
                  <a:srgbClr val="66FFFF"/>
                </a:solidFill>
              </a:ln>
            </c:spPr>
          </c:marker>
          <c:cat>
            <c:strRef>
              <c:f>Sheet1!$B$1:$F$1</c:f>
              <c:strCache>
                <c:ptCount val="5"/>
                <c:pt idx="0">
                  <c:v>0-30 Days</c:v>
                </c:pt>
                <c:pt idx="1">
                  <c:v>31 Days –  1 Year</c:v>
                </c:pt>
                <c:pt idx="2">
                  <c:v>&gt;1 Year – 3 Years</c:v>
                </c:pt>
                <c:pt idx="3">
                  <c:v>&gt;3 Years – 5 Years</c:v>
                </c:pt>
                <c:pt idx="4">
                  <c:v>&gt;5 Years</c:v>
                </c:pt>
              </c:strCache>
            </c:strRef>
          </c:cat>
          <c:val>
            <c:numRef>
              <c:f>Sheet1!$B$8:$F$8</c:f>
              <c:numCache>
                <c:formatCode>General</c:formatCode>
                <c:ptCount val="5"/>
                <c:pt idx="0">
                  <c:v>24.7</c:v>
                </c:pt>
                <c:pt idx="1">
                  <c:v>16.5</c:v>
                </c:pt>
                <c:pt idx="2">
                  <c:v>18.7</c:v>
                </c:pt>
                <c:pt idx="3">
                  <c:v>18.100000000000001</c:v>
                </c:pt>
                <c:pt idx="4">
                  <c:v>17.8</c:v>
                </c:pt>
              </c:numCache>
            </c:numRef>
          </c:val>
        </c:ser>
        <c:ser>
          <c:idx val="7"/>
          <c:order val="7"/>
          <c:tx>
            <c:strRef>
              <c:f>Sheet1!$A$9</c:f>
              <c:strCache>
                <c:ptCount val="1"/>
                <c:pt idx="0">
                  <c:v>Graft Failure &gt;65</c:v>
                </c:pt>
              </c:strCache>
            </c:strRef>
          </c:tx>
          <c:spPr>
            <a:ln w="41275">
              <a:solidFill>
                <a:srgbClr val="3333FF"/>
              </a:solidFill>
            </a:ln>
          </c:spPr>
          <c:marker>
            <c:symbol val="diamond"/>
            <c:size val="9"/>
            <c:spPr>
              <a:solidFill>
                <a:srgbClr val="3333FF"/>
              </a:solidFill>
              <a:ln>
                <a:solidFill>
                  <a:srgbClr val="3333FF"/>
                </a:solidFill>
              </a:ln>
            </c:spPr>
          </c:marker>
          <c:cat>
            <c:strRef>
              <c:f>Sheet1!$B$1:$F$1</c:f>
              <c:strCache>
                <c:ptCount val="5"/>
                <c:pt idx="0">
                  <c:v>0-30 Days</c:v>
                </c:pt>
                <c:pt idx="1">
                  <c:v>31 Days –  1 Year</c:v>
                </c:pt>
                <c:pt idx="2">
                  <c:v>&gt;1 Year – 3 Years</c:v>
                </c:pt>
                <c:pt idx="3">
                  <c:v>&gt;3 Years – 5 Years</c:v>
                </c:pt>
                <c:pt idx="4">
                  <c:v>&gt;5 Years</c:v>
                </c:pt>
              </c:strCache>
            </c:strRef>
          </c:cat>
          <c:val>
            <c:numRef>
              <c:f>Sheet1!$B$9:$F$9</c:f>
              <c:numCache>
                <c:formatCode>General</c:formatCode>
                <c:ptCount val="5"/>
                <c:pt idx="0">
                  <c:v>24.3</c:v>
                </c:pt>
                <c:pt idx="1">
                  <c:v>19.399999999999999</c:v>
                </c:pt>
                <c:pt idx="2">
                  <c:v>18.2</c:v>
                </c:pt>
                <c:pt idx="3">
                  <c:v>15.5</c:v>
                </c:pt>
                <c:pt idx="4">
                  <c:v>14.3</c:v>
                </c:pt>
              </c:numCache>
            </c:numRef>
          </c:val>
        </c:ser>
        <c:ser>
          <c:idx val="8"/>
          <c:order val="8"/>
          <c:tx>
            <c:strRef>
              <c:f>Sheet1!$A$10</c:f>
              <c:strCache>
                <c:ptCount val="1"/>
                <c:pt idx="0">
                  <c:v>Cardiovascular 18-65</c:v>
                </c:pt>
              </c:strCache>
            </c:strRef>
          </c:tx>
          <c:spPr>
            <a:ln w="41275">
              <a:solidFill>
                <a:srgbClr val="FF00FF"/>
              </a:solidFill>
            </a:ln>
          </c:spPr>
          <c:marker>
            <c:symbol val="diamond"/>
            <c:size val="9"/>
            <c:spPr>
              <a:solidFill>
                <a:srgbClr val="FF00FF"/>
              </a:solidFill>
              <a:ln>
                <a:solidFill>
                  <a:srgbClr val="FF00FF"/>
                </a:solidFill>
              </a:ln>
            </c:spPr>
          </c:marker>
          <c:cat>
            <c:strRef>
              <c:f>Sheet1!$B$1:$F$1</c:f>
              <c:strCache>
                <c:ptCount val="5"/>
                <c:pt idx="0">
                  <c:v>0-30 Days</c:v>
                </c:pt>
                <c:pt idx="1">
                  <c:v>31 Days –  1 Year</c:v>
                </c:pt>
                <c:pt idx="2">
                  <c:v>&gt;1 Year – 3 Years</c:v>
                </c:pt>
                <c:pt idx="3">
                  <c:v>&gt;3 Years – 5 Years</c:v>
                </c:pt>
                <c:pt idx="4">
                  <c:v>&gt;5 Years</c:v>
                </c:pt>
              </c:strCache>
            </c:strRef>
          </c:cat>
          <c:val>
            <c:numRef>
              <c:f>Sheet1!$B$10:$F$10</c:f>
              <c:numCache>
                <c:formatCode>General</c:formatCode>
                <c:ptCount val="5"/>
                <c:pt idx="0">
                  <c:v>10.7</c:v>
                </c:pt>
                <c:pt idx="1">
                  <c:v>4.5</c:v>
                </c:pt>
                <c:pt idx="2">
                  <c:v>4</c:v>
                </c:pt>
                <c:pt idx="3">
                  <c:v>4.8</c:v>
                </c:pt>
                <c:pt idx="4">
                  <c:v>5.4</c:v>
                </c:pt>
              </c:numCache>
            </c:numRef>
          </c:val>
        </c:ser>
        <c:ser>
          <c:idx val="9"/>
          <c:order val="9"/>
          <c:tx>
            <c:strRef>
              <c:f>Sheet1!$A$11</c:f>
              <c:strCache>
                <c:ptCount val="1"/>
                <c:pt idx="0">
                  <c:v>Cardiovascular &gt;65</c:v>
                </c:pt>
              </c:strCache>
            </c:strRef>
          </c:tx>
          <c:spPr>
            <a:ln w="41275">
              <a:solidFill>
                <a:srgbClr val="9933FF"/>
              </a:solidFill>
            </a:ln>
          </c:spPr>
          <c:marker>
            <c:symbol val="diamond"/>
            <c:size val="9"/>
            <c:spPr>
              <a:solidFill>
                <a:srgbClr val="9933FF"/>
              </a:solidFill>
              <a:ln>
                <a:solidFill>
                  <a:srgbClr val="9933FF"/>
                </a:solidFill>
              </a:ln>
            </c:spPr>
          </c:marker>
          <c:cat>
            <c:strRef>
              <c:f>Sheet1!$B$1:$F$1</c:f>
              <c:strCache>
                <c:ptCount val="5"/>
                <c:pt idx="0">
                  <c:v>0-30 Days</c:v>
                </c:pt>
                <c:pt idx="1">
                  <c:v>31 Days –  1 Year</c:v>
                </c:pt>
                <c:pt idx="2">
                  <c:v>&gt;1 Year – 3 Years</c:v>
                </c:pt>
                <c:pt idx="3">
                  <c:v>&gt;3 Years – 5 Years</c:v>
                </c:pt>
                <c:pt idx="4">
                  <c:v>&gt;5 Years</c:v>
                </c:pt>
              </c:strCache>
            </c:strRef>
          </c:cat>
          <c:val>
            <c:numRef>
              <c:f>Sheet1!$B$11:$F$11</c:f>
              <c:numCache>
                <c:formatCode>General</c:formatCode>
                <c:ptCount val="5"/>
                <c:pt idx="0">
                  <c:v>15.7</c:v>
                </c:pt>
                <c:pt idx="1">
                  <c:v>8.8000000000000007</c:v>
                </c:pt>
                <c:pt idx="2">
                  <c:v>6.5</c:v>
                </c:pt>
                <c:pt idx="3">
                  <c:v>6</c:v>
                </c:pt>
                <c:pt idx="4">
                  <c:v>8.6</c:v>
                </c:pt>
              </c:numCache>
            </c:numRef>
          </c:val>
        </c:ser>
        <c:marker val="1"/>
        <c:axId val="202447488"/>
        <c:axId val="202474240"/>
      </c:lineChart>
      <c:catAx>
        <c:axId val="202447488"/>
        <c:scaling>
          <c:orientation val="minMax"/>
        </c:scaling>
        <c:axPos val="b"/>
        <c:numFmt formatCode="#,##0" sourceLinked="1"/>
        <c:tickLblPos val="nextTo"/>
        <c:txPr>
          <a:bodyPr rot="0"/>
          <a:lstStyle/>
          <a:p>
            <a:pPr>
              <a:defRPr sz="1400" b="1"/>
            </a:pPr>
            <a:endParaRPr lang="en-US"/>
          </a:p>
        </c:txPr>
        <c:crossAx val="202474240"/>
        <c:crosses val="autoZero"/>
        <c:auto val="1"/>
        <c:lblAlgn val="ctr"/>
        <c:lblOffset val="100"/>
      </c:catAx>
      <c:valAx>
        <c:axId val="202474240"/>
        <c:scaling>
          <c:orientation val="minMax"/>
          <c:max val="4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079"/>
            </c:manualLayout>
          </c:layout>
        </c:title>
        <c:numFmt formatCode="General" sourceLinked="1"/>
        <c:tickLblPos val="nextTo"/>
        <c:txPr>
          <a:bodyPr/>
          <a:lstStyle/>
          <a:p>
            <a:pPr>
              <a:defRPr sz="1500" b="1"/>
            </a:pPr>
            <a:endParaRPr lang="en-US"/>
          </a:p>
        </c:txPr>
        <c:crossAx val="202447488"/>
        <c:crosses val="autoZero"/>
        <c:crossBetween val="between"/>
        <c:majorUnit val="10"/>
      </c:valAx>
      <c:spPr>
        <a:solidFill>
          <a:schemeClr val="bg2"/>
        </a:solidFill>
        <a:ln>
          <a:solidFill>
            <a:schemeClr val="tx1"/>
          </a:solidFill>
        </a:ln>
      </c:spPr>
    </c:plotArea>
    <c:legend>
      <c:legendPos val="r"/>
      <c:layout>
        <c:manualLayout>
          <c:xMode val="edge"/>
          <c:yMode val="edge"/>
          <c:x val="0.74726885769713725"/>
          <c:y val="6.2440098213529784E-2"/>
          <c:w val="0.23365845030240848"/>
          <c:h val="0.77667428668190996"/>
        </c:manualLayout>
      </c:layout>
      <c:overlay val="1"/>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1"/>
</c:chartSpace>
</file>

<file path=ppt/charts/chart9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836"/>
          <c:h val="0.82181779696892732"/>
        </c:manualLayout>
      </c:layout>
      <c:scatterChart>
        <c:scatterStyle val="smoothMarker"/>
        <c:ser>
          <c:idx val="0"/>
          <c:order val="0"/>
          <c:tx>
            <c:strRef>
              <c:f>Sheet1!$A$1</c:f>
              <c:strCache>
                <c:ptCount val="1"/>
                <c:pt idx="0">
                  <c:v>Recipient Age</c:v>
                </c:pt>
              </c:strCache>
            </c:strRef>
          </c:tx>
          <c:spPr>
            <a:ln w="41275">
              <a:solidFill>
                <a:srgbClr val="00FF00"/>
              </a:solidFill>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Sheet1!$B$2:$B$47</c:f>
              <c:numCache>
                <c:formatCode>General</c:formatCode>
                <c:ptCount val="46"/>
                <c:pt idx="0">
                  <c:v>0.76113400179471002</c:v>
                </c:pt>
                <c:pt idx="1">
                  <c:v>0.76118576261102011</c:v>
                </c:pt>
                <c:pt idx="2">
                  <c:v>0.7612375269473165</c:v>
                </c:pt>
                <c:pt idx="3">
                  <c:v>0.761289294803842</c:v>
                </c:pt>
                <c:pt idx="4">
                  <c:v>0.76134106618083275</c:v>
                </c:pt>
                <c:pt idx="5">
                  <c:v>0.76139284107852712</c:v>
                </c:pt>
                <c:pt idx="6">
                  <c:v>0.76144461949716813</c:v>
                </c:pt>
                <c:pt idx="7">
                  <c:v>0.76149640143699204</c:v>
                </c:pt>
                <c:pt idx="8">
                  <c:v>0.761548186898241</c:v>
                </c:pt>
                <c:pt idx="9">
                  <c:v>0.76159997588115402</c:v>
                </c:pt>
                <c:pt idx="10">
                  <c:v>0.76165176838596904</c:v>
                </c:pt>
                <c:pt idx="11">
                  <c:v>0.76170356441292697</c:v>
                </c:pt>
                <c:pt idx="12">
                  <c:v>0.76176855147675304</c:v>
                </c:pt>
                <c:pt idx="13">
                  <c:v>0.76191268071776286</c:v>
                </c:pt>
                <c:pt idx="14">
                  <c:v>0.76221516510910503</c:v>
                </c:pt>
                <c:pt idx="15">
                  <c:v>0.76275541739052899</c:v>
                </c:pt>
                <c:pt idx="16">
                  <c:v>0.76361325622401899</c:v>
                </c:pt>
                <c:pt idx="17">
                  <c:v>0.76486919593380964</c:v>
                </c:pt>
                <c:pt idx="18">
                  <c:v>0.76660482120826912</c:v>
                </c:pt>
                <c:pt idx="19">
                  <c:v>0.76890324966450063</c:v>
                </c:pt>
                <c:pt idx="20">
                  <c:v>0.77184968628435224</c:v>
                </c:pt>
                <c:pt idx="21">
                  <c:v>0.77553207323140205</c:v>
                </c:pt>
                <c:pt idx="22">
                  <c:v>0.78004184627397899</c:v>
                </c:pt>
                <c:pt idx="23">
                  <c:v>0.78547480149947813</c:v>
                </c:pt>
                <c:pt idx="24">
                  <c:v>0.79193208713993257</c:v>
                </c:pt>
                <c:pt idx="25">
                  <c:v>0.79952134538891551</c:v>
                </c:pt>
                <c:pt idx="26">
                  <c:v>0.80835798627562949</c:v>
                </c:pt>
                <c:pt idx="27">
                  <c:v>0.81856668545053857</c:v>
                </c:pt>
                <c:pt idx="28">
                  <c:v>0.83028303919223456</c:v>
                </c:pt>
                <c:pt idx="29">
                  <c:v>0.84365551786443238</c:v>
                </c:pt>
                <c:pt idx="30">
                  <c:v>0.85884763754647886</c:v>
                </c:pt>
                <c:pt idx="31">
                  <c:v>0.87604053917179725</c:v>
                </c:pt>
                <c:pt idx="32">
                  <c:v>0.89543588243632199</c:v>
                </c:pt>
                <c:pt idx="33">
                  <c:v>0.91725927184820599</c:v>
                </c:pt>
                <c:pt idx="34">
                  <c:v>0.94176415559486504</c:v>
                </c:pt>
                <c:pt idx="35">
                  <c:v>0.96923649070089002</c:v>
                </c:pt>
                <c:pt idx="36">
                  <c:v>1</c:v>
                </c:pt>
                <c:pt idx="37">
                  <c:v>1.0343549898685522</c:v>
                </c:pt>
                <c:pt idx="38">
                  <c:v>1.07236268905853</c:v>
                </c:pt>
                <c:pt idx="39">
                  <c:v>1.1140146921975898</c:v>
                </c:pt>
                <c:pt idx="40">
                  <c:v>1.1592897407529099</c:v>
                </c:pt>
                <c:pt idx="41">
                  <c:v>1.20814647755107</c:v>
                </c:pt>
                <c:pt idx="42">
                  <c:v>1.2605161813640799</c:v>
                </c:pt>
                <c:pt idx="43">
                  <c:v>1.3162948541081199</c:v>
                </c:pt>
                <c:pt idx="44">
                  <c:v>1.3753352009340398</c:v>
                </c:pt>
                <c:pt idx="45">
                  <c:v>1.4374383991621962</c:v>
                </c:pt>
              </c:numCache>
            </c:numRef>
          </c:yVal>
        </c:ser>
        <c:ser>
          <c:idx val="1"/>
          <c:order val="1"/>
          <c:tx>
            <c:strRef>
              <c:f>Sheet1!$C$1</c:f>
              <c:strCache>
                <c:ptCount val="1"/>
                <c:pt idx="0">
                  <c:v>LL</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Sheet1!$C$2:$C$47</c:f>
              <c:numCache>
                <c:formatCode>General</c:formatCode>
                <c:ptCount val="46"/>
                <c:pt idx="0">
                  <c:v>0.581628889853543</c:v>
                </c:pt>
                <c:pt idx="1">
                  <c:v>0.58736640556134823</c:v>
                </c:pt>
                <c:pt idx="2">
                  <c:v>0.59315028330429898</c:v>
                </c:pt>
                <c:pt idx="3">
                  <c:v>0.598979520571711</c:v>
                </c:pt>
                <c:pt idx="4">
                  <c:v>0.60485285378029463</c:v>
                </c:pt>
                <c:pt idx="5">
                  <c:v>0.61076870124965199</c:v>
                </c:pt>
                <c:pt idx="6">
                  <c:v>0.61672509118593799</c:v>
                </c:pt>
                <c:pt idx="7">
                  <c:v>0.62271956998180999</c:v>
                </c:pt>
                <c:pt idx="8">
                  <c:v>0.62874908443465438</c:v>
                </c:pt>
                <c:pt idx="9">
                  <c:v>0.63480982907453276</c:v>
                </c:pt>
                <c:pt idx="10">
                  <c:v>0.64089704635706313</c:v>
                </c:pt>
                <c:pt idx="11">
                  <c:v>0.64700476253619776</c:v>
                </c:pt>
                <c:pt idx="12">
                  <c:v>0.65313383439827399</c:v>
                </c:pt>
                <c:pt idx="13">
                  <c:v>0.65931801841322413</c:v>
                </c:pt>
                <c:pt idx="14">
                  <c:v>0.66560090127790394</c:v>
                </c:pt>
                <c:pt idx="15">
                  <c:v>0.67202802791476912</c:v>
                </c:pt>
                <c:pt idx="16">
                  <c:v>0.67864722832176738</c:v>
                </c:pt>
                <c:pt idx="17">
                  <c:v>0.68550907216155765</c:v>
                </c:pt>
                <c:pt idx="18">
                  <c:v>0.69266748857473703</c:v>
                </c:pt>
                <c:pt idx="19">
                  <c:v>0.70018059889656059</c:v>
                </c:pt>
                <c:pt idx="20">
                  <c:v>0.70811181952878399</c:v>
                </c:pt>
                <c:pt idx="21">
                  <c:v>0.71653129736254795</c:v>
                </c:pt>
                <c:pt idx="22">
                  <c:v>0.72551774384063838</c:v>
                </c:pt>
                <c:pt idx="23">
                  <c:v>0.73516071158120799</c:v>
                </c:pt>
                <c:pt idx="24">
                  <c:v>0.74556332834864858</c:v>
                </c:pt>
                <c:pt idx="25">
                  <c:v>0.75684545057076225</c:v>
                </c:pt>
                <c:pt idx="26">
                  <c:v>0.7691470797129345</c:v>
                </c:pt>
                <c:pt idx="27">
                  <c:v>0.78263190592891696</c:v>
                </c:pt>
                <c:pt idx="28">
                  <c:v>0.79749066467759011</c:v>
                </c:pt>
                <c:pt idx="29">
                  <c:v>0.81394423143406525</c:v>
                </c:pt>
                <c:pt idx="30">
                  <c:v>0.83224631158692097</c:v>
                </c:pt>
                <c:pt idx="31">
                  <c:v>0.85268606450267503</c:v>
                </c:pt>
                <c:pt idx="32">
                  <c:v>0.87559091904889663</c:v>
                </c:pt>
                <c:pt idx="33">
                  <c:v>0.90133029276307663</c:v>
                </c:pt>
                <c:pt idx="34">
                  <c:v>0.93032063566263401</c:v>
                </c:pt>
                <c:pt idx="35">
                  <c:v>0.96303254150614859</c:v>
                </c:pt>
                <c:pt idx="36">
                  <c:v>1</c:v>
                </c:pt>
                <c:pt idx="37">
                  <c:v>1.0270176778786899</c:v>
                </c:pt>
                <c:pt idx="38">
                  <c:v>1.0564763460669799</c:v>
                </c:pt>
                <c:pt idx="39">
                  <c:v>1.0882844861663101</c:v>
                </c:pt>
                <c:pt idx="40">
                  <c:v>1.1223545554085101</c:v>
                </c:pt>
                <c:pt idx="41">
                  <c:v>1.1585956910222199</c:v>
                </c:pt>
                <c:pt idx="42">
                  <c:v>1.1969079055806422</c:v>
                </c:pt>
                <c:pt idx="43">
                  <c:v>1.2371769142303999</c:v>
                </c:pt>
                <c:pt idx="44">
                  <c:v>1.2792696360162499</c:v>
                </c:pt>
                <c:pt idx="45">
                  <c:v>1.3230300611887025</c:v>
                </c:pt>
              </c:numCache>
            </c:numRef>
          </c:yVal>
        </c:ser>
        <c:ser>
          <c:idx val="2"/>
          <c:order val="2"/>
          <c:tx>
            <c:strRef>
              <c:f>Sheet1!$D$1</c:f>
              <c:strCache>
                <c:ptCount val="1"/>
                <c:pt idx="0">
                  <c:v>UL</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Sheet1!$D$2:$D$47</c:f>
              <c:numCache>
                <c:formatCode>General</c:formatCode>
                <c:ptCount val="46"/>
                <c:pt idx="0">
                  <c:v>0.99603884675313403</c:v>
                </c:pt>
                <c:pt idx="1">
                  <c:v>0.98644348692019301</c:v>
                </c:pt>
                <c:pt idx="2">
                  <c:v>0.97695742334422864</c:v>
                </c:pt>
                <c:pt idx="3">
                  <c:v>0.96758131201172304</c:v>
                </c:pt>
                <c:pt idx="4">
                  <c:v>0.95831608535968249</c:v>
                </c:pt>
                <c:pt idx="5">
                  <c:v>0.94916300926931496</c:v>
                </c:pt>
                <c:pt idx="6">
                  <c:v>0.94012375505309664</c:v>
                </c:pt>
                <c:pt idx="7">
                  <c:v>0.9312004911270535</c:v>
                </c:pt>
                <c:pt idx="8">
                  <c:v>0.92239600076630357</c:v>
                </c:pt>
                <c:pt idx="9">
                  <c:v>0.91371383475235057</c:v>
                </c:pt>
                <c:pt idx="10">
                  <c:v>0.90515851115699497</c:v>
                </c:pt>
                <c:pt idx="11">
                  <c:v>0.896735779447837</c:v>
                </c:pt>
                <c:pt idx="12">
                  <c:v>0.88847230913034647</c:v>
                </c:pt>
                <c:pt idx="13">
                  <c:v>0.88047181606782565</c:v>
                </c:pt>
                <c:pt idx="14">
                  <c:v>0.87285332217381151</c:v>
                </c:pt>
                <c:pt idx="15">
                  <c:v>0.86573149123533699</c:v>
                </c:pt>
                <c:pt idx="16">
                  <c:v>0.859216955063697</c:v>
                </c:pt>
                <c:pt idx="17">
                  <c:v>0.85341669519226138</c:v>
                </c:pt>
                <c:pt idx="18">
                  <c:v>0.84843443873625657</c:v>
                </c:pt>
                <c:pt idx="19">
                  <c:v>0.84437102124271801</c:v>
                </c:pt>
                <c:pt idx="20">
                  <c:v>0.84132466340372225</c:v>
                </c:pt>
                <c:pt idx="21">
                  <c:v>0.83939110381423798</c:v>
                </c:pt>
                <c:pt idx="22">
                  <c:v>0.83866354352343064</c:v>
                </c:pt>
                <c:pt idx="23">
                  <c:v>0.83923236657144196</c:v>
                </c:pt>
                <c:pt idx="24">
                  <c:v>0.84118465433500211</c:v>
                </c:pt>
                <c:pt idx="25">
                  <c:v>0.84460358617526998</c:v>
                </c:pt>
                <c:pt idx="26">
                  <c:v>0.84956785406956503</c:v>
                </c:pt>
                <c:pt idx="27">
                  <c:v>0.85615142118974663</c:v>
                </c:pt>
                <c:pt idx="28">
                  <c:v>0.86442381798788226</c:v>
                </c:pt>
                <c:pt idx="29">
                  <c:v>0.87445135100851212</c:v>
                </c:pt>
                <c:pt idx="30">
                  <c:v>0.88629922926624349</c:v>
                </c:pt>
                <c:pt idx="31">
                  <c:v>0.90003467656061764</c:v>
                </c:pt>
                <c:pt idx="32">
                  <c:v>0.91573062501090197</c:v>
                </c:pt>
                <c:pt idx="33">
                  <c:v>0.93346975969514301</c:v>
                </c:pt>
                <c:pt idx="34">
                  <c:v>0.95334843790881862</c:v>
                </c:pt>
                <c:pt idx="35">
                  <c:v>0.97548040633908351</c:v>
                </c:pt>
                <c:pt idx="36">
                  <c:v>1</c:v>
                </c:pt>
                <c:pt idx="37">
                  <c:v>1.0417447217421199</c:v>
                </c:pt>
                <c:pt idx="38">
                  <c:v>1.088487916616304</c:v>
                </c:pt>
                <c:pt idx="39">
                  <c:v>1.1403532350294299</c:v>
                </c:pt>
                <c:pt idx="40">
                  <c:v>1.19744041358284</c:v>
                </c:pt>
                <c:pt idx="41">
                  <c:v>1.2598164506647298</c:v>
                </c:pt>
                <c:pt idx="42">
                  <c:v>1.3275048448358999</c:v>
                </c:pt>
                <c:pt idx="43">
                  <c:v>1.400472416695</c:v>
                </c:pt>
                <c:pt idx="44">
                  <c:v>1.4786147202076199</c:v>
                </c:pt>
                <c:pt idx="45">
                  <c:v>1.5617401387913601</c:v>
                </c:pt>
              </c:numCache>
            </c:numRef>
          </c:yVal>
          <c:smooth val="1"/>
        </c:ser>
        <c:axId val="204180864"/>
        <c:axId val="204191232"/>
      </c:scatterChart>
      <c:valAx>
        <c:axId val="204180864"/>
        <c:scaling>
          <c:orientation val="minMax"/>
          <c:max val="65"/>
          <c:min val="20"/>
        </c:scaling>
        <c:axPos val="b"/>
        <c:title>
          <c:tx>
            <c:rich>
              <a:bodyPr/>
              <a:lstStyle/>
              <a:p>
                <a:pPr>
                  <a:defRPr sz="1700"/>
                </a:pPr>
                <a:r>
                  <a:rPr lang="en-US" sz="1700" dirty="0" smtClean="0"/>
                  <a:t>Recipient Age</a:t>
                </a:r>
                <a:endParaRPr lang="en-US" sz="1700" dirty="0"/>
              </a:p>
            </c:rich>
          </c:tx>
        </c:title>
        <c:numFmt formatCode="#,##0" sourceLinked="0"/>
        <c:tickLblPos val="nextTo"/>
        <c:txPr>
          <a:bodyPr rot="0"/>
          <a:lstStyle/>
          <a:p>
            <a:pPr>
              <a:defRPr sz="1500" b="1"/>
            </a:pPr>
            <a:endParaRPr lang="en-US"/>
          </a:p>
        </c:txPr>
        <c:crossAx val="204191232"/>
        <c:crosses val="autoZero"/>
        <c:crossBetween val="midCat"/>
        <c:majorUnit val="5"/>
      </c:valAx>
      <c:valAx>
        <c:axId val="20419123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0418086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881"/>
          <c:h val="0.80568876471086259"/>
        </c:manualLayout>
      </c:layout>
      <c:scatterChart>
        <c:scatterStyle val="smoothMarker"/>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1.5414420558667201</c:v>
                </c:pt>
                <c:pt idx="1">
                  <c:v>1.5128400965277999</c:v>
                </c:pt>
                <c:pt idx="2">
                  <c:v>1.4847688558590424</c:v>
                </c:pt>
                <c:pt idx="3">
                  <c:v>1.4572184862027</c:v>
                </c:pt>
                <c:pt idx="4">
                  <c:v>1.4301793226274819</c:v>
                </c:pt>
                <c:pt idx="5">
                  <c:v>1.4036418795380998</c:v>
                </c:pt>
                <c:pt idx="6">
                  <c:v>1.3775968473475224</c:v>
                </c:pt>
                <c:pt idx="7">
                  <c:v>1.35204425809177</c:v>
                </c:pt>
                <c:pt idx="8">
                  <c:v>1.3270196295225001</c:v>
                </c:pt>
                <c:pt idx="9">
                  <c:v>1.3025641711906599</c:v>
                </c:pt>
                <c:pt idx="10">
                  <c:v>1.27871547890514</c:v>
                </c:pt>
                <c:pt idx="11">
                  <c:v>1.2555077584883798</c:v>
                </c:pt>
                <c:pt idx="12">
                  <c:v>1.2329720577415599</c:v>
                </c:pt>
                <c:pt idx="13">
                  <c:v>1.2111365051798098</c:v>
                </c:pt>
                <c:pt idx="14">
                  <c:v>1.1900265531058301</c:v>
                </c:pt>
                <c:pt idx="15">
                  <c:v>1.1696652237451799</c:v>
                </c:pt>
                <c:pt idx="16">
                  <c:v>1.15007335855727</c:v>
                </c:pt>
                <c:pt idx="17">
                  <c:v>1.1312698658917475</c:v>
                </c:pt>
                <c:pt idx="18">
                  <c:v>1.1132719745813875</c:v>
                </c:pt>
                <c:pt idx="19">
                  <c:v>1.0960954790613675</c:v>
                </c:pt>
                <c:pt idx="20">
                  <c:v>1.0797549906709798</c:v>
                </c:pt>
                <c:pt idx="21">
                  <c:v>1.0642641881527</c:v>
                </c:pt>
                <c:pt idx="22">
                  <c:v>1.0496360616371598</c:v>
                </c:pt>
                <c:pt idx="23">
                  <c:v>1.0358831645204101</c:v>
                </c:pt>
                <c:pt idx="24">
                  <c:v>1.02301785397207</c:v>
                </c:pt>
                <c:pt idx="25">
                  <c:v>1.0110525538322301</c:v>
                </c:pt>
                <c:pt idx="26">
                  <c:v>1</c:v>
                </c:pt>
                <c:pt idx="27">
                  <c:v>0.98986197355881977</c:v>
                </c:pt>
                <c:pt idx="28">
                  <c:v>0.9805959113363435</c:v>
                </c:pt>
                <c:pt idx="29">
                  <c:v>0.97215092312824203</c:v>
                </c:pt>
                <c:pt idx="30">
                  <c:v>0.96447920005303911</c:v>
                </c:pt>
                <c:pt idx="31">
                  <c:v>0.95753568680886003</c:v>
                </c:pt>
                <c:pt idx="32">
                  <c:v>0.95127783750656991</c:v>
                </c:pt>
                <c:pt idx="33">
                  <c:v>0.94566536534095358</c:v>
                </c:pt>
                <c:pt idx="34">
                  <c:v>0.94065994335019676</c:v>
                </c:pt>
                <c:pt idx="35">
                  <c:v>0.93622505196746797</c:v>
                </c:pt>
                <c:pt idx="36">
                  <c:v>0.93232577962683905</c:v>
                </c:pt>
                <c:pt idx="37">
                  <c:v>0.92892857724068623</c:v>
                </c:pt>
                <c:pt idx="38">
                  <c:v>0.92600115972207697</c:v>
                </c:pt>
                <c:pt idx="39">
                  <c:v>0.92351232320730636</c:v>
                </c:pt>
                <c:pt idx="40">
                  <c:v>0.92143177526833697</c:v>
                </c:pt>
                <c:pt idx="41">
                  <c:v>0.91973008659484823</c:v>
                </c:pt>
                <c:pt idx="42">
                  <c:v>0.91837846097266507</c:v>
                </c:pt>
                <c:pt idx="43">
                  <c:v>0.91734870777976096</c:v>
                </c:pt>
                <c:pt idx="44">
                  <c:v>0.91661308677829101</c:v>
                </c:pt>
                <c:pt idx="45">
                  <c:v>0.91614429881208403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1.3688368280012675</c:v>
                </c:pt>
                <c:pt idx="1">
                  <c:v>1.3505598350667694</c:v>
                </c:pt>
                <c:pt idx="2">
                  <c:v>1.3325252948393598</c:v>
                </c:pt>
                <c:pt idx="3">
                  <c:v>1.3147297712900099</c:v>
                </c:pt>
                <c:pt idx="4">
                  <c:v>1.29716983164084</c:v>
                </c:pt>
                <c:pt idx="5">
                  <c:v>1.27984203435119</c:v>
                </c:pt>
                <c:pt idx="6">
                  <c:v>1.2627429129710201</c:v>
                </c:pt>
                <c:pt idx="7">
                  <c:v>1.24587452967531</c:v>
                </c:pt>
                <c:pt idx="8">
                  <c:v>1.2292606547701515</c:v>
                </c:pt>
                <c:pt idx="9">
                  <c:v>1.212929153154483</c:v>
                </c:pt>
                <c:pt idx="10">
                  <c:v>1.19690636203222</c:v>
                </c:pt>
                <c:pt idx="11">
                  <c:v>1.1812171872581501</c:v>
                </c:pt>
                <c:pt idx="12">
                  <c:v>1.1658852076508399</c:v>
                </c:pt>
                <c:pt idx="13">
                  <c:v>1.1509327880582101</c:v>
                </c:pt>
                <c:pt idx="14">
                  <c:v>1.1363812015128301</c:v>
                </c:pt>
                <c:pt idx="15">
                  <c:v>1.122250761781955</c:v>
                </c:pt>
                <c:pt idx="16">
                  <c:v>1.1085609688960794</c:v>
                </c:pt>
                <c:pt idx="17">
                  <c:v>1.0953306675556598</c:v>
                </c:pt>
                <c:pt idx="18">
                  <c:v>1.0825782271036899</c:v>
                </c:pt>
                <c:pt idx="19">
                  <c:v>1.07032173834154</c:v>
                </c:pt>
                <c:pt idx="20">
                  <c:v>1.0585792427712599</c:v>
                </c:pt>
                <c:pt idx="21">
                  <c:v>1.0473689974938598</c:v>
                </c:pt>
                <c:pt idx="22">
                  <c:v>1.0367097817044524</c:v>
                </c:pt>
                <c:pt idx="23">
                  <c:v>1.0266212673028603</c:v>
                </c:pt>
                <c:pt idx="24">
                  <c:v>1.0171244564037398</c:v>
                </c:pt>
                <c:pt idx="25">
                  <c:v>1.00824222946746</c:v>
                </c:pt>
                <c:pt idx="26">
                  <c:v>1</c:v>
                </c:pt>
                <c:pt idx="27">
                  <c:v>0.98731275969777477</c:v>
                </c:pt>
                <c:pt idx="28">
                  <c:v>0.97573205547446495</c:v>
                </c:pt>
                <c:pt idx="29">
                  <c:v>0.96517145887116362</c:v>
                </c:pt>
                <c:pt idx="30">
                  <c:v>0.95554943809682491</c:v>
                </c:pt>
                <c:pt idx="31">
                  <c:v>0.94678892387440705</c:v>
                </c:pt>
                <c:pt idx="32">
                  <c:v>0.93881706387971997</c:v>
                </c:pt>
                <c:pt idx="33">
                  <c:v>0.931565048103979</c:v>
                </c:pt>
                <c:pt idx="34">
                  <c:v>0.92496794604654498</c:v>
                </c:pt>
                <c:pt idx="35">
                  <c:v>0.91896475430343505</c:v>
                </c:pt>
                <c:pt idx="36">
                  <c:v>0.91349840117800862</c:v>
                </c:pt>
                <c:pt idx="37">
                  <c:v>0.90851568822794238</c:v>
                </c:pt>
                <c:pt idx="38">
                  <c:v>0.90396734544414858</c:v>
                </c:pt>
                <c:pt idx="39">
                  <c:v>0.89980792941849563</c:v>
                </c:pt>
                <c:pt idx="40">
                  <c:v>0.89599566258143593</c:v>
                </c:pt>
                <c:pt idx="41">
                  <c:v>0.89249231508104876</c:v>
                </c:pt>
                <c:pt idx="42">
                  <c:v>0.88926284214032159</c:v>
                </c:pt>
                <c:pt idx="43">
                  <c:v>0.88627516725614797</c:v>
                </c:pt>
                <c:pt idx="44">
                  <c:v>0.88349981009763401</c:v>
                </c:pt>
                <c:pt idx="45">
                  <c:v>0.88090963312364223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1.7358121603610301</c:v>
                </c:pt>
                <c:pt idx="1">
                  <c:v>1.69461959273289</c:v>
                </c:pt>
                <c:pt idx="2">
                  <c:v>1.6544065346202335</c:v>
                </c:pt>
                <c:pt idx="3">
                  <c:v>1.6151499440431201</c:v>
                </c:pt>
                <c:pt idx="4">
                  <c:v>1.576827370618</c:v>
                </c:pt>
                <c:pt idx="5">
                  <c:v>1.5394169538993498</c:v>
                </c:pt>
                <c:pt idx="6">
                  <c:v>1.50289742617262</c:v>
                </c:pt>
                <c:pt idx="7">
                  <c:v>1.4672614555458694</c:v>
                </c:pt>
                <c:pt idx="8">
                  <c:v>1.4325530474798198</c:v>
                </c:pt>
                <c:pt idx="9">
                  <c:v>1.3988231840722101</c:v>
                </c:pt>
                <c:pt idx="10">
                  <c:v>1.3661162876729498</c:v>
                </c:pt>
                <c:pt idx="11">
                  <c:v>1.3344707041415882</c:v>
                </c:pt>
                <c:pt idx="12">
                  <c:v>1.3039191896383799</c:v>
                </c:pt>
                <c:pt idx="13">
                  <c:v>1.2744893962521724</c:v>
                </c:pt>
                <c:pt idx="14">
                  <c:v>1.2462043504517999</c:v>
                </c:pt>
                <c:pt idx="15">
                  <c:v>1.2190829199942101</c:v>
                </c:pt>
                <c:pt idx="16">
                  <c:v>1.1931402666831601</c:v>
                </c:pt>
                <c:pt idx="17">
                  <c:v>1.1683882752326</c:v>
                </c:pt>
                <c:pt idx="18">
                  <c:v>1.1448359650684201</c:v>
                </c:pt>
                <c:pt idx="19">
                  <c:v>1.1224898609275684</c:v>
                </c:pt>
                <c:pt idx="20">
                  <c:v>1.10135433680596</c:v>
                </c:pt>
                <c:pt idx="21">
                  <c:v>1.0814319164444715</c:v>
                </c:pt>
                <c:pt idx="22">
                  <c:v>1.0627235136894224</c:v>
                </c:pt>
                <c:pt idx="23">
                  <c:v>1.0452286200498624</c:v>
                </c:pt>
                <c:pt idx="24">
                  <c:v>1.0289453989199724</c:v>
                </c:pt>
                <c:pt idx="25">
                  <c:v>1.0138707115556898</c:v>
                </c:pt>
                <c:pt idx="26">
                  <c:v>1</c:v>
                </c:pt>
                <c:pt idx="27">
                  <c:v>0.99241776941855675</c:v>
                </c:pt>
                <c:pt idx="28">
                  <c:v>0.98548401268008023</c:v>
                </c:pt>
                <c:pt idx="29">
                  <c:v>0.97918085812901423</c:v>
                </c:pt>
                <c:pt idx="30">
                  <c:v>0.97349241205947445</c:v>
                </c:pt>
                <c:pt idx="31">
                  <c:v>0.96840443354631522</c:v>
                </c:pt>
                <c:pt idx="32">
                  <c:v>0.96390400105371965</c:v>
                </c:pt>
                <c:pt idx="33">
                  <c:v>0.95997910722990365</c:v>
                </c:pt>
                <c:pt idx="34">
                  <c:v>0.95661815396471905</c:v>
                </c:pt>
                <c:pt idx="35">
                  <c:v>0.95380953820789594</c:v>
                </c:pt>
                <c:pt idx="36">
                  <c:v>0.951541193981151</c:v>
                </c:pt>
                <c:pt idx="37">
                  <c:v>0.94980011109933904</c:v>
                </c:pt>
                <c:pt idx="38">
                  <c:v>0.94857203872261675</c:v>
                </c:pt>
                <c:pt idx="39">
                  <c:v>0.94784118169190001</c:v>
                </c:pt>
                <c:pt idx="40">
                  <c:v>0.9475899850095495</c:v>
                </c:pt>
                <c:pt idx="41">
                  <c:v>0.94779912150945711</c:v>
                </c:pt>
                <c:pt idx="42">
                  <c:v>0.94844736292876697</c:v>
                </c:pt>
                <c:pt idx="43">
                  <c:v>0.94951171233931464</c:v>
                </c:pt>
                <c:pt idx="44">
                  <c:v>0.95096743796739602</c:v>
                </c:pt>
                <c:pt idx="45">
                  <c:v>0.95278828234596602</c:v>
                </c:pt>
              </c:numCache>
            </c:numRef>
          </c:yVal>
          <c:smooth val="1"/>
        </c:ser>
        <c:axId val="203604736"/>
        <c:axId val="203606656"/>
      </c:scatterChart>
      <c:valAx>
        <c:axId val="203604736"/>
        <c:scaling>
          <c:orientation val="minMax"/>
          <c:max val="5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203606656"/>
        <c:crosses val="autoZero"/>
        <c:crossBetween val="midCat"/>
        <c:majorUnit val="5"/>
      </c:valAx>
      <c:valAx>
        <c:axId val="20360665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0360473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03"/>
          <c:h val="0.80568876471086259"/>
        </c:manualLayout>
      </c:layout>
      <c:scatterChart>
        <c:scatterStyle val="smoothMarker"/>
        <c:ser>
          <c:idx val="0"/>
          <c:order val="0"/>
          <c:tx>
            <c:strRef>
              <c:f>Sheet1!$A$1</c:f>
              <c:strCache>
                <c:ptCount val="1"/>
                <c:pt idx="0">
                  <c:v>Bilirubin</c:v>
                </c:pt>
              </c:strCache>
            </c:strRef>
          </c:tx>
          <c:spPr>
            <a:ln w="41275">
              <a:solidFill>
                <a:srgbClr val="00FF00"/>
              </a:solidFill>
            </a:ln>
          </c:spPr>
          <c:marker>
            <c:symbol val="none"/>
          </c:marker>
          <c:xVal>
            <c:numRef>
              <c:f>Sheet1!$A$2:$A$22</c:f>
              <c:numCache>
                <c:formatCode>General</c:formatCode>
                <c:ptCount val="2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numCache>
            </c:numRef>
          </c:xVal>
          <c:yVal>
            <c:numRef>
              <c:f>Sheet1!$B$2:$B$22</c:f>
              <c:numCache>
                <c:formatCode>General</c:formatCode>
                <c:ptCount val="21"/>
                <c:pt idx="0">
                  <c:v>0.91613860191902996</c:v>
                </c:pt>
                <c:pt idx="1">
                  <c:v>0.93232846988102558</c:v>
                </c:pt>
                <c:pt idx="2">
                  <c:v>0.94880444283202403</c:v>
                </c:pt>
                <c:pt idx="3">
                  <c:v>0.96557157677772698</c:v>
                </c:pt>
                <c:pt idx="4">
                  <c:v>0.98263501707283363</c:v>
                </c:pt>
                <c:pt idx="5">
                  <c:v>1</c:v>
                </c:pt>
                <c:pt idx="6">
                  <c:v>1.01767185437671</c:v>
                </c:pt>
                <c:pt idx="7">
                  <c:v>1.03565600319053</c:v>
                </c:pt>
                <c:pt idx="8">
                  <c:v>1.0539579652632884</c:v>
                </c:pt>
                <c:pt idx="9">
                  <c:v>1.0725833569445899</c:v>
                </c:pt>
                <c:pt idx="10">
                  <c:v>1.0915378938353899</c:v>
                </c:pt>
                <c:pt idx="11">
                  <c:v>1.1108273925419099</c:v>
                </c:pt>
                <c:pt idx="12">
                  <c:v>1.1304577724605784</c:v>
                </c:pt>
                <c:pt idx="13">
                  <c:v>1.1504350575945199</c:v>
                </c:pt>
                <c:pt idx="14">
                  <c:v>1.1707653784021899</c:v>
                </c:pt>
                <c:pt idx="15">
                  <c:v>1.1914549736786177</c:v>
                </c:pt>
                <c:pt idx="16">
                  <c:v>1.2125101924698598</c:v>
                </c:pt>
                <c:pt idx="17">
                  <c:v>1.2339374960214624</c:v>
                </c:pt>
                <c:pt idx="18">
                  <c:v>1.2557434597611199</c:v>
                </c:pt>
                <c:pt idx="19">
                  <c:v>1.2779347753165198</c:v>
                </c:pt>
                <c:pt idx="20">
                  <c:v>1.3005182525688499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numCache>
            </c:numRef>
          </c:xVal>
          <c:yVal>
            <c:numRef>
              <c:f>Sheet1!$C$2:$C$22</c:f>
              <c:numCache>
                <c:formatCode>General</c:formatCode>
                <c:ptCount val="21"/>
                <c:pt idx="0">
                  <c:v>0.85828841955676805</c:v>
                </c:pt>
                <c:pt idx="1">
                  <c:v>0.88492528070432497</c:v>
                </c:pt>
                <c:pt idx="2">
                  <c:v>0.91238881311486164</c:v>
                </c:pt>
                <c:pt idx="3">
                  <c:v>0.9407046724154936</c:v>
                </c:pt>
                <c:pt idx="4">
                  <c:v>0.96989931045212074</c:v>
                </c:pt>
                <c:pt idx="5">
                  <c:v>1</c:v>
                </c:pt>
                <c:pt idx="6">
                  <c:v>1.0044820433600901</c:v>
                </c:pt>
                <c:pt idx="7">
                  <c:v>1.0089841754328599</c:v>
                </c:pt>
                <c:pt idx="8">
                  <c:v>1.01350648625679</c:v>
                </c:pt>
                <c:pt idx="9">
                  <c:v>1.0180490662739201</c:v>
                </c:pt>
                <c:pt idx="10">
                  <c:v>1.0226120063316675</c:v>
                </c:pt>
                <c:pt idx="11">
                  <c:v>1.0271953976845765</c:v>
                </c:pt>
                <c:pt idx="12">
                  <c:v>1.0317993319962899</c:v>
                </c:pt>
                <c:pt idx="13">
                  <c:v>1.0364239013412184</c:v>
                </c:pt>
                <c:pt idx="14">
                  <c:v>1.0410691982064424</c:v>
                </c:pt>
                <c:pt idx="15">
                  <c:v>1.0457353154936624</c:v>
                </c:pt>
                <c:pt idx="16">
                  <c:v>1.05042234652088</c:v>
                </c:pt>
                <c:pt idx="17">
                  <c:v>1.0551303850243889</c:v>
                </c:pt>
                <c:pt idx="18">
                  <c:v>1.05985952516062</c:v>
                </c:pt>
                <c:pt idx="19">
                  <c:v>1.06460986150799</c:v>
                </c:pt>
                <c:pt idx="20">
                  <c:v>1.06938148906885</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numCache>
            </c:numRef>
          </c:xVal>
          <c:yVal>
            <c:numRef>
              <c:f>Sheet1!$D$2:$D$22</c:f>
              <c:numCache>
                <c:formatCode>General</c:formatCode>
                <c:ptCount val="21"/>
                <c:pt idx="0">
                  <c:v>0.97788799056567677</c:v>
                </c:pt>
                <c:pt idx="1">
                  <c:v>0.98227092694069751</c:v>
                </c:pt>
                <c:pt idx="2">
                  <c:v>0.9866735078265999</c:v>
                </c:pt>
                <c:pt idx="3">
                  <c:v>0.99109582127092899</c:v>
                </c:pt>
                <c:pt idx="4">
                  <c:v>0.99553795571586134</c:v>
                </c:pt>
                <c:pt idx="5">
                  <c:v>1</c:v>
                </c:pt>
                <c:pt idx="6">
                  <c:v>1.0310348602411699</c:v>
                </c:pt>
                <c:pt idx="7">
                  <c:v>1.06303288303252</c:v>
                </c:pt>
                <c:pt idx="8">
                  <c:v>1.0960239599892101</c:v>
                </c:pt>
                <c:pt idx="9">
                  <c:v>1.1300389104084401</c:v>
                </c:pt>
                <c:pt idx="10">
                  <c:v>1.1651095100600499</c:v>
                </c:pt>
                <c:pt idx="11">
                  <c:v>1.2012685208704199</c:v>
                </c:pt>
                <c:pt idx="12">
                  <c:v>1.2385497215277501</c:v>
                </c:pt>
                <c:pt idx="13">
                  <c:v>1.2769879390371075</c:v>
                </c:pt>
                <c:pt idx="14">
                  <c:v>1.31661908125477</c:v>
                </c:pt>
                <c:pt idx="15">
                  <c:v>1.35748017043237</c:v>
                </c:pt>
                <c:pt idx="16">
                  <c:v>1.3996093778018899</c:v>
                </c:pt>
                <c:pt idx="17">
                  <c:v>1.4430460592341892</c:v>
                </c:pt>
                <c:pt idx="18">
                  <c:v>1.4878307920040925</c:v>
                </c:pt>
                <c:pt idx="19">
                  <c:v>1.53400541269646</c:v>
                </c:pt>
                <c:pt idx="20">
                  <c:v>1.5816130562886899</c:v>
                </c:pt>
              </c:numCache>
            </c:numRef>
          </c:yVal>
          <c:smooth val="1"/>
        </c:ser>
        <c:axId val="204540544"/>
        <c:axId val="204456704"/>
      </c:scatterChart>
      <c:valAx>
        <c:axId val="204540544"/>
        <c:scaling>
          <c:orientation val="minMax"/>
          <c:max val="2"/>
          <c:min val="0"/>
        </c:scaling>
        <c:axPos val="b"/>
        <c:title>
          <c:tx>
            <c:rich>
              <a:bodyPr/>
              <a:lstStyle/>
              <a:p>
                <a:pPr>
                  <a:defRPr sz="1700"/>
                </a:pPr>
                <a:r>
                  <a:rPr lang="en-US" sz="1700" dirty="0" smtClean="0"/>
                  <a:t>Recipient </a:t>
                </a:r>
                <a:r>
                  <a:rPr lang="en-US" sz="1700" dirty="0" err="1" smtClean="0"/>
                  <a:t>Bilirubin</a:t>
                </a:r>
                <a:r>
                  <a:rPr lang="en-US" sz="1700" dirty="0" smtClean="0"/>
                  <a:t> (mg/dl)</a:t>
                </a:r>
                <a:endParaRPr lang="en-US" sz="1700" dirty="0"/>
              </a:p>
            </c:rich>
          </c:tx>
        </c:title>
        <c:numFmt formatCode="#,##0.0" sourceLinked="0"/>
        <c:tickLblPos val="nextTo"/>
        <c:txPr>
          <a:bodyPr rot="0"/>
          <a:lstStyle/>
          <a:p>
            <a:pPr>
              <a:defRPr sz="1500" b="1"/>
            </a:pPr>
            <a:endParaRPr lang="en-US"/>
          </a:p>
        </c:txPr>
        <c:crossAx val="204456704"/>
        <c:crosses val="autoZero"/>
        <c:crossBetween val="midCat"/>
        <c:majorUnit val="0.5"/>
      </c:valAx>
      <c:valAx>
        <c:axId val="20445670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0454054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25"/>
          <c:h val="0.78955973245279865"/>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0.78823174339994151</c:v>
                </c:pt>
                <c:pt idx="1">
                  <c:v>0.79554024108065458</c:v>
                </c:pt>
                <c:pt idx="2">
                  <c:v>0.80290955200834246</c:v>
                </c:pt>
                <c:pt idx="3">
                  <c:v>0.81033309634588335</c:v>
                </c:pt>
                <c:pt idx="4">
                  <c:v>0.81780403536824364</c:v>
                </c:pt>
                <c:pt idx="5">
                  <c:v>0.82531527204280664</c:v>
                </c:pt>
                <c:pt idx="6">
                  <c:v>0.83285944560995195</c:v>
                </c:pt>
                <c:pt idx="7">
                  <c:v>0.84042891807144504</c:v>
                </c:pt>
                <c:pt idx="8">
                  <c:v>0.84801579680688577</c:v>
                </c:pt>
                <c:pt idx="9">
                  <c:v>0.85561189846371555</c:v>
                </c:pt>
                <c:pt idx="10">
                  <c:v>0.86320878482416696</c:v>
                </c:pt>
                <c:pt idx="11">
                  <c:v>0.87079773014179873</c:v>
                </c:pt>
                <c:pt idx="12">
                  <c:v>0.87836974006963398</c:v>
                </c:pt>
                <c:pt idx="13">
                  <c:v>0.88591553958495906</c:v>
                </c:pt>
                <c:pt idx="14">
                  <c:v>0.89342561344612692</c:v>
                </c:pt>
                <c:pt idx="15">
                  <c:v>0.90089015164642605</c:v>
                </c:pt>
                <c:pt idx="16">
                  <c:v>0.90829909350421023</c:v>
                </c:pt>
                <c:pt idx="17">
                  <c:v>0.91564212231836895</c:v>
                </c:pt>
                <c:pt idx="18">
                  <c:v>0.92290866271498395</c:v>
                </c:pt>
                <c:pt idx="19">
                  <c:v>0.93008792788980299</c:v>
                </c:pt>
                <c:pt idx="20">
                  <c:v>0.93716886963254298</c:v>
                </c:pt>
                <c:pt idx="21">
                  <c:v>0.94414021593881392</c:v>
                </c:pt>
                <c:pt idx="22">
                  <c:v>0.95099052860798305</c:v>
                </c:pt>
                <c:pt idx="23">
                  <c:v>0.95770809338360463</c:v>
                </c:pt>
                <c:pt idx="24">
                  <c:v>0.96428110070522322</c:v>
                </c:pt>
                <c:pt idx="25">
                  <c:v>0.97069748480492202</c:v>
                </c:pt>
                <c:pt idx="26">
                  <c:v>0.97694509384460027</c:v>
                </c:pt>
                <c:pt idx="27">
                  <c:v>0.983011635886191</c:v>
                </c:pt>
                <c:pt idx="28">
                  <c:v>0.9888846478382145</c:v>
                </c:pt>
                <c:pt idx="29">
                  <c:v>0.99455164594875056</c:v>
                </c:pt>
                <c:pt idx="30">
                  <c:v>1</c:v>
                </c:pt>
                <c:pt idx="31">
                  <c:v>1.00521998661189</c:v>
                </c:pt>
                <c:pt idx="32">
                  <c:v>1.0102135780915975</c:v>
                </c:pt>
                <c:pt idx="33">
                  <c:v>1.01498587856207</c:v>
                </c:pt>
                <c:pt idx="34">
                  <c:v>1.0195423944494224</c:v>
                </c:pt>
                <c:pt idx="35">
                  <c:v>1.0238888474578998</c:v>
                </c:pt>
                <c:pt idx="36">
                  <c:v>1.0280312970223449</c:v>
                </c:pt>
                <c:pt idx="37">
                  <c:v>1.0319760839594494</c:v>
                </c:pt>
                <c:pt idx="38">
                  <c:v>1.0357297283181024</c:v>
                </c:pt>
                <c:pt idx="39">
                  <c:v>1.0392990736560999</c:v>
                </c:pt>
                <c:pt idx="40">
                  <c:v>1.0426911100949789</c:v>
                </c:pt>
                <c:pt idx="41">
                  <c:v>1.04591310086359</c:v>
                </c:pt>
                <c:pt idx="42">
                  <c:v>1.0489724839391799</c:v>
                </c:pt>
                <c:pt idx="43">
                  <c:v>1.05187692807254</c:v>
                </c:pt>
                <c:pt idx="44">
                  <c:v>1.0546341416370499</c:v>
                </c:pt>
                <c:pt idx="45">
                  <c:v>1.0572521183837975</c:v>
                </c:pt>
                <c:pt idx="46">
                  <c:v>1.0597389605698899</c:v>
                </c:pt>
                <c:pt idx="47">
                  <c:v>1.0621029207740684</c:v>
                </c:pt>
                <c:pt idx="48">
                  <c:v>1.0643523989169601</c:v>
                </c:pt>
                <c:pt idx="49">
                  <c:v>1.0664957845061001</c:v>
                </c:pt>
                <c:pt idx="50">
                  <c:v>1.0685417284162475</c:v>
                </c:pt>
                <c:pt idx="51">
                  <c:v>1.07049890764057</c:v>
                </c:pt>
                <c:pt idx="52">
                  <c:v>1.0723761038290101</c:v>
                </c:pt>
                <c:pt idx="53">
                  <c:v>1.0741822568850401</c:v>
                </c:pt>
                <c:pt idx="54">
                  <c:v>1.0759261897945598</c:v>
                </c:pt>
                <c:pt idx="55">
                  <c:v>1.0776169660648101</c:v>
                </c:pt>
                <c:pt idx="56">
                  <c:v>1.0792636961432198</c:v>
                </c:pt>
                <c:pt idx="57">
                  <c:v>1.0808755137346699</c:v>
                </c:pt>
                <c:pt idx="58">
                  <c:v>1.0824616599811498</c:v>
                </c:pt>
                <c:pt idx="59">
                  <c:v>1.0840313172023222</c:v>
                </c:pt>
                <c:pt idx="60">
                  <c:v>1.0855938391612401</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0.67911121873272995</c:v>
                </c:pt>
                <c:pt idx="1">
                  <c:v>0.68967535833770865</c:v>
                </c:pt>
                <c:pt idx="2">
                  <c:v>0.70039075403144102</c:v>
                </c:pt>
                <c:pt idx="3">
                  <c:v>0.71124718096892359</c:v>
                </c:pt>
                <c:pt idx="4">
                  <c:v>0.72223369019618677</c:v>
                </c:pt>
                <c:pt idx="5">
                  <c:v>0.73333859600518492</c:v>
                </c:pt>
                <c:pt idx="6">
                  <c:v>0.74454945604295963</c:v>
                </c:pt>
                <c:pt idx="7">
                  <c:v>0.75585304089658123</c:v>
                </c:pt>
                <c:pt idx="8">
                  <c:v>0.76723535970087764</c:v>
                </c:pt>
                <c:pt idx="9">
                  <c:v>0.7786816001884812</c:v>
                </c:pt>
                <c:pt idx="10">
                  <c:v>0.79017617949304697</c:v>
                </c:pt>
                <c:pt idx="11">
                  <c:v>0.80170269467137922</c:v>
                </c:pt>
                <c:pt idx="12">
                  <c:v>0.81324395456172305</c:v>
                </c:pt>
                <c:pt idx="13">
                  <c:v>0.82478196861025899</c:v>
                </c:pt>
                <c:pt idx="14">
                  <c:v>0.83629802099559492</c:v>
                </c:pt>
                <c:pt idx="15">
                  <c:v>0.84777260286996903</c:v>
                </c:pt>
                <c:pt idx="16">
                  <c:v>0.85918550312543662</c:v>
                </c:pt>
                <c:pt idx="17">
                  <c:v>0.87051582869226196</c:v>
                </c:pt>
                <c:pt idx="18">
                  <c:v>0.88174203651489547</c:v>
                </c:pt>
                <c:pt idx="19">
                  <c:v>0.89284205268906891</c:v>
                </c:pt>
                <c:pt idx="20">
                  <c:v>0.90379324795308091</c:v>
                </c:pt>
                <c:pt idx="21">
                  <c:v>0.91457256199059656</c:v>
                </c:pt>
                <c:pt idx="22">
                  <c:v>0.92515667560023496</c:v>
                </c:pt>
                <c:pt idx="23">
                  <c:v>0.93552192688084101</c:v>
                </c:pt>
                <c:pt idx="24">
                  <c:v>0.9456447165074906</c:v>
                </c:pt>
                <c:pt idx="25">
                  <c:v>0.95550138184767808</c:v>
                </c:pt>
                <c:pt idx="26">
                  <c:v>0.96506863388330977</c:v>
                </c:pt>
                <c:pt idx="27">
                  <c:v>0.97432366214190902</c:v>
                </c:pt>
                <c:pt idx="28">
                  <c:v>0.98324432012895158</c:v>
                </c:pt>
                <c:pt idx="29">
                  <c:v>0.99180964550166351</c:v>
                </c:pt>
                <c:pt idx="30">
                  <c:v>1</c:v>
                </c:pt>
                <c:pt idx="31">
                  <c:v>1.0026438287975901</c:v>
                </c:pt>
                <c:pt idx="32">
                  <c:v>1.0052243555430858</c:v>
                </c:pt>
                <c:pt idx="33">
                  <c:v>1.0077332407023103</c:v>
                </c:pt>
                <c:pt idx="34">
                  <c:v>1.0101616303926098</c:v>
                </c:pt>
                <c:pt idx="35">
                  <c:v>1.0125001471726398</c:v>
                </c:pt>
                <c:pt idx="36">
                  <c:v>1.01473904595072</c:v>
                </c:pt>
                <c:pt idx="37">
                  <c:v>1.01686832904727</c:v>
                </c:pt>
                <c:pt idx="38">
                  <c:v>1.0188778761737594</c:v>
                </c:pt>
                <c:pt idx="39">
                  <c:v>1.0207577286739284</c:v>
                </c:pt>
                <c:pt idx="40">
                  <c:v>1.0224982490846615</c:v>
                </c:pt>
                <c:pt idx="41">
                  <c:v>1.0240904571920915</c:v>
                </c:pt>
                <c:pt idx="42">
                  <c:v>1.0255262603845889</c:v>
                </c:pt>
                <c:pt idx="43">
                  <c:v>1.0267987635486799</c:v>
                </c:pt>
                <c:pt idx="44">
                  <c:v>1.02790240688201</c:v>
                </c:pt>
                <c:pt idx="45">
                  <c:v>1.0288333324036398</c:v>
                </c:pt>
                <c:pt idx="46">
                  <c:v>1.0295894453813299</c:v>
                </c:pt>
                <c:pt idx="47">
                  <c:v>1.0301705508987284</c:v>
                </c:pt>
                <c:pt idx="48">
                  <c:v>1.03057839484813</c:v>
                </c:pt>
                <c:pt idx="49">
                  <c:v>1.0308165350112901</c:v>
                </c:pt>
                <c:pt idx="50">
                  <c:v>1.0308904811458799</c:v>
                </c:pt>
                <c:pt idx="51">
                  <c:v>1.0308074002570899</c:v>
                </c:pt>
                <c:pt idx="52">
                  <c:v>1.0305760414059999</c:v>
                </c:pt>
                <c:pt idx="53">
                  <c:v>1.0302066271048924</c:v>
                </c:pt>
                <c:pt idx="54">
                  <c:v>1.02971042216352</c:v>
                </c:pt>
                <c:pt idx="55">
                  <c:v>1.0290998892976624</c:v>
                </c:pt>
                <c:pt idx="56">
                  <c:v>1.02838835869645</c:v>
                </c:pt>
                <c:pt idx="57">
                  <c:v>1.02758982931267</c:v>
                </c:pt>
                <c:pt idx="58">
                  <c:v>1.0267189144631601</c:v>
                </c:pt>
                <c:pt idx="59">
                  <c:v>1.0257905623431198</c:v>
                </c:pt>
                <c:pt idx="60">
                  <c:v>1.02482014973033</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0.91488590405371295</c:v>
                </c:pt>
                <c:pt idx="1">
                  <c:v>0.91765533961381973</c:v>
                </c:pt>
                <c:pt idx="2">
                  <c:v>0.92043440750117889</c:v>
                </c:pt>
                <c:pt idx="3">
                  <c:v>0.92322295905477803</c:v>
                </c:pt>
                <c:pt idx="4">
                  <c:v>0.92602082863638824</c:v>
                </c:pt>
                <c:pt idx="5">
                  <c:v>0.92882783202411145</c:v>
                </c:pt>
                <c:pt idx="6">
                  <c:v>0.93164376189094056</c:v>
                </c:pt>
                <c:pt idx="7">
                  <c:v>0.93446837958462858</c:v>
                </c:pt>
                <c:pt idx="8">
                  <c:v>0.93730141936417555</c:v>
                </c:pt>
                <c:pt idx="9">
                  <c:v>0.94014256997401957</c:v>
                </c:pt>
                <c:pt idx="10">
                  <c:v>0.94299148156512591</c:v>
                </c:pt>
                <c:pt idx="11">
                  <c:v>0.94584774612854705</c:v>
                </c:pt>
                <c:pt idx="12">
                  <c:v>0.94871089534971764</c:v>
                </c:pt>
                <c:pt idx="13">
                  <c:v>0.95158038505685727</c:v>
                </c:pt>
                <c:pt idx="14">
                  <c:v>0.95445559683536496</c:v>
                </c:pt>
                <c:pt idx="15">
                  <c:v>0.95733580276833363</c:v>
                </c:pt>
                <c:pt idx="16">
                  <c:v>0.960220162304248</c:v>
                </c:pt>
                <c:pt idx="17">
                  <c:v>0.96310769836681864</c:v>
                </c:pt>
                <c:pt idx="18">
                  <c:v>0.96599726954265297</c:v>
                </c:pt>
                <c:pt idx="19">
                  <c:v>0.96888755519629199</c:v>
                </c:pt>
                <c:pt idx="20">
                  <c:v>0.97177699899561198</c:v>
                </c:pt>
                <c:pt idx="21">
                  <c:v>0.97466377671862203</c:v>
                </c:pt>
                <c:pt idx="22">
                  <c:v>0.97754575992799697</c:v>
                </c:pt>
                <c:pt idx="23">
                  <c:v>0.98042041108596156</c:v>
                </c:pt>
                <c:pt idx="24">
                  <c:v>0.98328476323689751</c:v>
                </c:pt>
                <c:pt idx="25">
                  <c:v>0.98613526354565351</c:v>
                </c:pt>
                <c:pt idx="26">
                  <c:v>0.98896770952605717</c:v>
                </c:pt>
                <c:pt idx="27">
                  <c:v>0.99177707966503503</c:v>
                </c:pt>
                <c:pt idx="28">
                  <c:v>0.99455733098143406</c:v>
                </c:pt>
                <c:pt idx="29">
                  <c:v>0.99730122705053803</c:v>
                </c:pt>
                <c:pt idx="30">
                  <c:v>1</c:v>
                </c:pt>
                <c:pt idx="31">
                  <c:v>1.00780276351554</c:v>
                </c:pt>
                <c:pt idx="32">
                  <c:v>1.0152275636111601</c:v>
                </c:pt>
                <c:pt idx="33">
                  <c:v>1.0222907135249715</c:v>
                </c:pt>
                <c:pt idx="34">
                  <c:v>1.0290102720251622</c:v>
                </c:pt>
                <c:pt idx="35">
                  <c:v>1.0354056489533598</c:v>
                </c:pt>
                <c:pt idx="36">
                  <c:v>1.0414976657050798</c:v>
                </c:pt>
                <c:pt idx="37">
                  <c:v>1.0473082968982799</c:v>
                </c:pt>
                <c:pt idx="38">
                  <c:v>1.05286030368076</c:v>
                </c:pt>
                <c:pt idx="39">
                  <c:v>1.0581772091068675</c:v>
                </c:pt>
                <c:pt idx="40">
                  <c:v>1.0632827508940799</c:v>
                </c:pt>
                <c:pt idx="41">
                  <c:v>1.0682007696444</c:v>
                </c:pt>
                <c:pt idx="42">
                  <c:v>1.0729547497388101</c:v>
                </c:pt>
                <c:pt idx="43">
                  <c:v>1.0775675926871724</c:v>
                </c:pt>
                <c:pt idx="44">
                  <c:v>1.0820610646105775</c:v>
                </c:pt>
                <c:pt idx="45">
                  <c:v>1.08645589778429</c:v>
                </c:pt>
                <c:pt idx="46">
                  <c:v>1.0907713454014698</c:v>
                </c:pt>
                <c:pt idx="47">
                  <c:v>1.0950251036905101</c:v>
                </c:pt>
                <c:pt idx="48">
                  <c:v>1.0992332410065899</c:v>
                </c:pt>
                <c:pt idx="49">
                  <c:v>1.1034099859067801</c:v>
                </c:pt>
                <c:pt idx="50">
                  <c:v>1.10756811344076</c:v>
                </c:pt>
                <c:pt idx="51">
                  <c:v>1.11171874685207</c:v>
                </c:pt>
                <c:pt idx="52">
                  <c:v>1.1158715726542299</c:v>
                </c:pt>
                <c:pt idx="53">
                  <c:v>1.1200350402028001</c:v>
                </c:pt>
                <c:pt idx="54">
                  <c:v>1.1242162271734399</c:v>
                </c:pt>
                <c:pt idx="55">
                  <c:v>1.1284213880765699</c:v>
                </c:pt>
                <c:pt idx="56">
                  <c:v>1.1326558842898675</c:v>
                </c:pt>
                <c:pt idx="57">
                  <c:v>1.1369243280391512</c:v>
                </c:pt>
                <c:pt idx="58">
                  <c:v>1.1412307972740405</c:v>
                </c:pt>
                <c:pt idx="59">
                  <c:v>1.1455787758382101</c:v>
                </c:pt>
                <c:pt idx="60">
                  <c:v>1.1499715183536898</c:v>
                </c:pt>
              </c:numCache>
            </c:numRef>
          </c:yVal>
          <c:smooth val="1"/>
        </c:ser>
        <c:axId val="204124160"/>
        <c:axId val="204126080"/>
      </c:scatterChart>
      <c:valAx>
        <c:axId val="204124160"/>
        <c:scaling>
          <c:orientation val="minMax"/>
          <c:max val="6"/>
          <c:min val="0"/>
        </c:scaling>
        <c:axPos val="b"/>
        <c:title>
          <c:tx>
            <c:rich>
              <a:bodyPr/>
              <a:lstStyle/>
              <a:p>
                <a:pPr>
                  <a:defRPr sz="1700"/>
                </a:pPr>
                <a:r>
                  <a:rPr lang="en-US" sz="1700" dirty="0" smtClean="0"/>
                  <a:t>Oxygen Required at Rest (L/min)</a:t>
                </a:r>
                <a:endParaRPr lang="en-US" sz="1700" dirty="0"/>
              </a:p>
            </c:rich>
          </c:tx>
        </c:title>
        <c:numFmt formatCode="#,##0" sourceLinked="0"/>
        <c:tickLblPos val="nextTo"/>
        <c:txPr>
          <a:bodyPr rot="0"/>
          <a:lstStyle/>
          <a:p>
            <a:pPr>
              <a:defRPr sz="1500" b="1"/>
            </a:pPr>
            <a:endParaRPr lang="en-US"/>
          </a:p>
        </c:txPr>
        <c:crossAx val="204126080"/>
        <c:crosses val="autoZero"/>
        <c:crossBetween val="midCat"/>
        <c:majorUnit val="1"/>
      </c:valAx>
      <c:valAx>
        <c:axId val="20412608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0412416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58"/>
          <c:h val="0.80568876471086259"/>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Sheet1!$B$2:$B$52</c:f>
              <c:numCache>
                <c:formatCode>General</c:formatCode>
                <c:ptCount val="51"/>
                <c:pt idx="0">
                  <c:v>1.34930148971303</c:v>
                </c:pt>
                <c:pt idx="1">
                  <c:v>1.3274757172773024</c:v>
                </c:pt>
                <c:pt idx="2">
                  <c:v>1.3060029392096175</c:v>
                </c:pt>
                <c:pt idx="3">
                  <c:v>1.2848775471687075</c:v>
                </c:pt>
                <c:pt idx="4">
                  <c:v>1.26409382204632</c:v>
                </c:pt>
                <c:pt idx="5">
                  <c:v>1.2436463354706817</c:v>
                </c:pt>
                <c:pt idx="6">
                  <c:v>1.223529599429521</c:v>
                </c:pt>
                <c:pt idx="7">
                  <c:v>1.2037382170291573</c:v>
                </c:pt>
                <c:pt idx="8">
                  <c:v>1.1842855248490274</c:v>
                </c:pt>
                <c:pt idx="9">
                  <c:v>1.16525639366838</c:v>
                </c:pt>
                <c:pt idx="10">
                  <c:v>1.1467480796257334</c:v>
                </c:pt>
                <c:pt idx="11">
                  <c:v>1.1288512114315401</c:v>
                </c:pt>
                <c:pt idx="12">
                  <c:v>1.1116504764438575</c:v>
                </c:pt>
                <c:pt idx="13">
                  <c:v>1.0952250571989124</c:v>
                </c:pt>
                <c:pt idx="14">
                  <c:v>1.0796495985838999</c:v>
                </c:pt>
                <c:pt idx="15">
                  <c:v>1.0649943703096489</c:v>
                </c:pt>
                <c:pt idx="16">
                  <c:v>1.0513263341056298</c:v>
                </c:pt>
                <c:pt idx="17">
                  <c:v>1.0387098224831</c:v>
                </c:pt>
                <c:pt idx="18">
                  <c:v>1.02720726628696</c:v>
                </c:pt>
                <c:pt idx="19">
                  <c:v>1.0168803692133401</c:v>
                </c:pt>
                <c:pt idx="20">
                  <c:v>1.0077905062203099</c:v>
                </c:pt>
                <c:pt idx="21">
                  <c:v>1</c:v>
                </c:pt>
                <c:pt idx="22">
                  <c:v>0.99354471788167797</c:v>
                </c:pt>
                <c:pt idx="23">
                  <c:v>0.98835127569060799</c:v>
                </c:pt>
                <c:pt idx="24">
                  <c:v>0.98432441934471304</c:v>
                </c:pt>
                <c:pt idx="25">
                  <c:v>0.98137423115057965</c:v>
                </c:pt>
                <c:pt idx="26">
                  <c:v>0.97941548092598596</c:v>
                </c:pt>
                <c:pt idx="27">
                  <c:v>0.97836672687557202</c:v>
                </c:pt>
                <c:pt idx="28">
                  <c:v>0.9781494329944086</c:v>
                </c:pt>
                <c:pt idx="29">
                  <c:v>0.97868764015742205</c:v>
                </c:pt>
                <c:pt idx="30">
                  <c:v>0.97990685045568193</c:v>
                </c:pt>
                <c:pt idx="31">
                  <c:v>0.98173379813447104</c:v>
                </c:pt>
                <c:pt idx="32">
                  <c:v>0.98409590981933759</c:v>
                </c:pt>
                <c:pt idx="33">
                  <c:v>0.98692073397768598</c:v>
                </c:pt>
                <c:pt idx="34">
                  <c:v>0.99013590613741198</c:v>
                </c:pt>
                <c:pt idx="35">
                  <c:v>0.99366840295766856</c:v>
                </c:pt>
                <c:pt idx="36">
                  <c:v>0.9974445283240525</c:v>
                </c:pt>
                <c:pt idx="37">
                  <c:v>1.0013896419185699</c:v>
                </c:pt>
                <c:pt idx="38">
                  <c:v>1.0054278880566798</c:v>
                </c:pt>
                <c:pt idx="39">
                  <c:v>1.0094954726819099</c:v>
                </c:pt>
                <c:pt idx="40">
                  <c:v>1.0135795495199498</c:v>
                </c:pt>
                <c:pt idx="41">
                  <c:v>1.0176801127140398</c:v>
                </c:pt>
                <c:pt idx="42">
                  <c:v>1.0217973018340798</c:v>
                </c:pt>
                <c:pt idx="43">
                  <c:v>1.0259310311973724</c:v>
                </c:pt>
                <c:pt idx="44">
                  <c:v>1.0300816007396099</c:v>
                </c:pt>
                <c:pt idx="45">
                  <c:v>1.0342489250516584</c:v>
                </c:pt>
                <c:pt idx="46">
                  <c:v>1.0384331459757401</c:v>
                </c:pt>
                <c:pt idx="47">
                  <c:v>1.0426342948407799</c:v>
                </c:pt>
                <c:pt idx="48">
                  <c:v>1.0468523212458694</c:v>
                </c:pt>
                <c:pt idx="49">
                  <c:v>1.051087531243081</c:v>
                </c:pt>
                <c:pt idx="50">
                  <c:v>1.0553398376815899</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Sheet1!$C$2:$C$52</c:f>
              <c:numCache>
                <c:formatCode>General</c:formatCode>
                <c:ptCount val="51"/>
                <c:pt idx="0">
                  <c:v>1.173559463473741</c:v>
                </c:pt>
                <c:pt idx="1">
                  <c:v>1.16338729184291</c:v>
                </c:pt>
                <c:pt idx="2">
                  <c:v>1.1532950233961801</c:v>
                </c:pt>
                <c:pt idx="3">
                  <c:v>1.1432805618942996</c:v>
                </c:pt>
                <c:pt idx="4">
                  <c:v>1.1333413364170299</c:v>
                </c:pt>
                <c:pt idx="5">
                  <c:v>1.1234743504439524</c:v>
                </c:pt>
                <c:pt idx="6">
                  <c:v>1.1136758064268275</c:v>
                </c:pt>
                <c:pt idx="7">
                  <c:v>1.1039408615394799</c:v>
                </c:pt>
                <c:pt idx="8">
                  <c:v>1.0942730071487701</c:v>
                </c:pt>
                <c:pt idx="9">
                  <c:v>1.08471332763368</c:v>
                </c:pt>
                <c:pt idx="10">
                  <c:v>1.0753124075090699</c:v>
                </c:pt>
                <c:pt idx="11">
                  <c:v>1.0661212050184703</c:v>
                </c:pt>
                <c:pt idx="12">
                  <c:v>1.0571920416034399</c:v>
                </c:pt>
                <c:pt idx="13">
                  <c:v>1.0485796630011699</c:v>
                </c:pt>
                <c:pt idx="14">
                  <c:v>1.0403428531321</c:v>
                </c:pt>
                <c:pt idx="15">
                  <c:v>1.0325459715014094</c:v>
                </c:pt>
                <c:pt idx="16">
                  <c:v>1.02526140184377</c:v>
                </c:pt>
                <c:pt idx="17">
                  <c:v>1.0185722807942299</c:v>
                </c:pt>
                <c:pt idx="18">
                  <c:v>1.0125757211311901</c:v>
                </c:pt>
                <c:pt idx="19">
                  <c:v>1.0073866478685398</c:v>
                </c:pt>
                <c:pt idx="20">
                  <c:v>1.0031411771110299</c:v>
                </c:pt>
                <c:pt idx="21">
                  <c:v>1</c:v>
                </c:pt>
                <c:pt idx="22">
                  <c:v>0.98898961755009474</c:v>
                </c:pt>
                <c:pt idx="23">
                  <c:v>0.97923118475438897</c:v>
                </c:pt>
                <c:pt idx="24">
                  <c:v>0.97052692182905076</c:v>
                </c:pt>
                <c:pt idx="25">
                  <c:v>0.96270901277965992</c:v>
                </c:pt>
                <c:pt idx="26">
                  <c:v>0.95563678987212641</c:v>
                </c:pt>
                <c:pt idx="27">
                  <c:v>0.94919279814777202</c:v>
                </c:pt>
                <c:pt idx="28">
                  <c:v>0.94327869884483795</c:v>
                </c:pt>
                <c:pt idx="29">
                  <c:v>0.93781190906228751</c:v>
                </c:pt>
                <c:pt idx="30">
                  <c:v>0.93272185880642577</c:v>
                </c:pt>
                <c:pt idx="31">
                  <c:v>0.92794764449676503</c:v>
                </c:pt>
                <c:pt idx="32">
                  <c:v>0.92343580997005259</c:v>
                </c:pt>
                <c:pt idx="33">
                  <c:v>0.91913854864670397</c:v>
                </c:pt>
                <c:pt idx="34">
                  <c:v>0.91501269520855599</c:v>
                </c:pt>
                <c:pt idx="35">
                  <c:v>0.91101831014765722</c:v>
                </c:pt>
                <c:pt idx="36">
                  <c:v>0.90711815953244757</c:v>
                </c:pt>
                <c:pt idx="37">
                  <c:v>0.90327705831268401</c:v>
                </c:pt>
                <c:pt idx="38">
                  <c:v>0.89946132935242107</c:v>
                </c:pt>
                <c:pt idx="39">
                  <c:v>0.89564484712514991</c:v>
                </c:pt>
                <c:pt idx="40">
                  <c:v>0.891825969304338</c:v>
                </c:pt>
                <c:pt idx="41">
                  <c:v>0.88800822014340963</c:v>
                </c:pt>
                <c:pt idx="42">
                  <c:v>0.88419436116896022</c:v>
                </c:pt>
                <c:pt idx="43">
                  <c:v>0.88038641919721428</c:v>
                </c:pt>
                <c:pt idx="44">
                  <c:v>0.876586220479731</c:v>
                </c:pt>
                <c:pt idx="45">
                  <c:v>0.87279499859669474</c:v>
                </c:pt>
                <c:pt idx="46">
                  <c:v>0.86901385112116403</c:v>
                </c:pt>
                <c:pt idx="47">
                  <c:v>0.86524362420054823</c:v>
                </c:pt>
                <c:pt idx="48">
                  <c:v>0.86148494481769256</c:v>
                </c:pt>
                <c:pt idx="49">
                  <c:v>0.85773853775806863</c:v>
                </c:pt>
                <c:pt idx="50">
                  <c:v>0.85400478476575659</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Sheet1!$D$2:$D$52</c:f>
              <c:numCache>
                <c:formatCode>General</c:formatCode>
                <c:ptCount val="51"/>
                <c:pt idx="0">
                  <c:v>1.5513611084970398</c:v>
                </c:pt>
                <c:pt idx="1">
                  <c:v>1.5147077781548</c:v>
                </c:pt>
                <c:pt idx="2">
                  <c:v>1.4789309262788801</c:v>
                </c:pt>
                <c:pt idx="3">
                  <c:v>1.44401152809147</c:v>
                </c:pt>
                <c:pt idx="4">
                  <c:v>1.4099310945344981</c:v>
                </c:pt>
                <c:pt idx="5">
                  <c:v>1.3766724688627707</c:v>
                </c:pt>
                <c:pt idx="6">
                  <c:v>1.3442194506167184</c:v>
                </c:pt>
                <c:pt idx="7">
                  <c:v>1.31255735304148</c:v>
                </c:pt>
                <c:pt idx="8">
                  <c:v>1.2817022764925299</c:v>
                </c:pt>
                <c:pt idx="9">
                  <c:v>1.2517800126482799</c:v>
                </c:pt>
                <c:pt idx="10">
                  <c:v>1.2229294007417799</c:v>
                </c:pt>
                <c:pt idx="11">
                  <c:v>1.19527221816056</c:v>
                </c:pt>
                <c:pt idx="12">
                  <c:v>1.1689141926414499</c:v>
                </c:pt>
                <c:pt idx="13">
                  <c:v>1.1439454418591499</c:v>
                </c:pt>
                <c:pt idx="14">
                  <c:v>1.1204414508284899</c:v>
                </c:pt>
                <c:pt idx="15">
                  <c:v>1.0984624802148499</c:v>
                </c:pt>
                <c:pt idx="16">
                  <c:v>1.0780539078095501</c:v>
                </c:pt>
                <c:pt idx="17">
                  <c:v>1.0592454906406799</c:v>
                </c:pt>
                <c:pt idx="18">
                  <c:v>1.042050234755771</c:v>
                </c:pt>
                <c:pt idx="19">
                  <c:v>1.0264635604207475</c:v>
                </c:pt>
                <c:pt idx="20">
                  <c:v>1.0124613839028698</c:v>
                </c:pt>
                <c:pt idx="21">
                  <c:v>1</c:v>
                </c:pt>
                <c:pt idx="22">
                  <c:v>0.99812079814941901</c:v>
                </c:pt>
                <c:pt idx="23">
                  <c:v>0.99755630679210627</c:v>
                </c:pt>
                <c:pt idx="24">
                  <c:v>0.99831806900557396</c:v>
                </c:pt>
                <c:pt idx="25">
                  <c:v>1.0004013349637475</c:v>
                </c:pt>
                <c:pt idx="26">
                  <c:v>1.0037858467188501</c:v>
                </c:pt>
                <c:pt idx="27">
                  <c:v>1.00843733130411</c:v>
                </c:pt>
                <c:pt idx="28">
                  <c:v>1.0143092539235299</c:v>
                </c:pt>
                <c:pt idx="29">
                  <c:v>1.0213449922539615</c:v>
                </c:pt>
                <c:pt idx="30">
                  <c:v>1.0294788596449598</c:v>
                </c:pt>
                <c:pt idx="31">
                  <c:v>1.0386375310238789</c:v>
                </c:pt>
                <c:pt idx="32">
                  <c:v>1.0487407454499298</c:v>
                </c:pt>
                <c:pt idx="33">
                  <c:v>1.0597015396526899</c:v>
                </c:pt>
                <c:pt idx="34">
                  <c:v>1.0714267875803487</c:v>
                </c:pt>
                <c:pt idx="35">
                  <c:v>1.0838167400569698</c:v>
                </c:pt>
                <c:pt idx="36">
                  <c:v>1.09676515306053</c:v>
                </c:pt>
                <c:pt idx="37">
                  <c:v>1.1101590654975741</c:v>
                </c:pt>
                <c:pt idx="38">
                  <c:v>1.1238784871495424</c:v>
                </c:pt>
                <c:pt idx="39">
                  <c:v>1.1378183134044098</c:v>
                </c:pt>
                <c:pt idx="40">
                  <c:v>1.1519551331370501</c:v>
                </c:pt>
                <c:pt idx="41">
                  <c:v>1.1662874152746001</c:v>
                </c:pt>
                <c:pt idx="42">
                  <c:v>1.1808147302082801</c:v>
                </c:pt>
                <c:pt idx="43">
                  <c:v>1.1955369344900661</c:v>
                </c:pt>
                <c:pt idx="44">
                  <c:v>1.2104549209108084</c:v>
                </c:pt>
                <c:pt idx="45">
                  <c:v>1.2255693956660489</c:v>
                </c:pt>
                <c:pt idx="46">
                  <c:v>1.2408817158320724</c:v>
                </c:pt>
                <c:pt idx="47">
                  <c:v>1.2563932774223689</c:v>
                </c:pt>
                <c:pt idx="48">
                  <c:v>1.2721055534287484</c:v>
                </c:pt>
                <c:pt idx="49">
                  <c:v>1.2880207075949908</c:v>
                </c:pt>
                <c:pt idx="50">
                  <c:v>1.3041404367579701</c:v>
                </c:pt>
              </c:numCache>
            </c:numRef>
          </c:yVal>
          <c:smooth val="1"/>
        </c:ser>
        <c:axId val="204598656"/>
        <c:axId val="205198848"/>
      </c:scatterChart>
      <c:valAx>
        <c:axId val="204598656"/>
        <c:scaling>
          <c:orientation val="minMax"/>
          <c:max val="8"/>
          <c:min val="3"/>
        </c:scaling>
        <c:axPos val="b"/>
        <c:title>
          <c:tx>
            <c:rich>
              <a:bodyPr/>
              <a:lstStyle/>
              <a:p>
                <a:pPr>
                  <a:defRPr sz="1700"/>
                </a:pPr>
                <a:r>
                  <a:rPr lang="en-US" sz="1700" dirty="0" smtClean="0"/>
                  <a:t>Cardiac output</a:t>
                </a:r>
                <a:endParaRPr lang="en-US" sz="1700" dirty="0"/>
              </a:p>
            </c:rich>
          </c:tx>
        </c:title>
        <c:numFmt formatCode="#,##0" sourceLinked="0"/>
        <c:tickLblPos val="nextTo"/>
        <c:txPr>
          <a:bodyPr rot="0"/>
          <a:lstStyle/>
          <a:p>
            <a:pPr>
              <a:defRPr sz="1500" b="1"/>
            </a:pPr>
            <a:endParaRPr lang="en-US"/>
          </a:p>
        </c:txPr>
        <c:crossAx val="205198848"/>
        <c:crosses val="autoZero"/>
        <c:crossBetween val="midCat"/>
        <c:majorUnit val="1"/>
      </c:valAx>
      <c:valAx>
        <c:axId val="20519884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title>
        <c:numFmt formatCode="#,##0.0" sourceLinked="0"/>
        <c:tickLblPos val="nextTo"/>
        <c:txPr>
          <a:bodyPr/>
          <a:lstStyle/>
          <a:p>
            <a:pPr>
              <a:defRPr sz="1500" b="1"/>
            </a:pPr>
            <a:endParaRPr lang="en-US"/>
          </a:p>
        </c:txPr>
        <c:crossAx val="20459865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0.48673</cdr:x>
      <cdr:y>0.10145</cdr:y>
    </cdr:from>
    <cdr:to>
      <cdr:x>0.63717</cdr:x>
      <cdr:y>0.17957</cdr:y>
    </cdr:to>
    <cdr:sp macro="" textlink="">
      <cdr:nvSpPr>
        <cdr:cNvPr id="2" name="TextBox 1"/>
        <cdr:cNvSpPr txBox="1"/>
      </cdr:nvSpPr>
      <cdr:spPr>
        <a:xfrm xmlns:a="http://schemas.openxmlformats.org/drawingml/2006/main">
          <a:off x="4191000" y="533400"/>
          <a:ext cx="1295379" cy="4107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smtClean="0">
              <a:solidFill>
                <a:srgbClr val="FFFF00"/>
              </a:solidFill>
            </a:rPr>
            <a:t>p &lt; 0.0001</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0.85345</cdr:x>
      <cdr:y>0.78462</cdr:y>
    </cdr:from>
    <cdr:to>
      <cdr:x>0.99138</cdr:x>
      <cdr:y>0.86275</cdr:y>
    </cdr:to>
    <cdr:sp macro="" textlink="">
      <cdr:nvSpPr>
        <cdr:cNvPr id="8" name="TextBox 1"/>
        <cdr:cNvSpPr txBox="1"/>
      </cdr:nvSpPr>
      <cdr:spPr>
        <a:xfrm xmlns:a="http://schemas.openxmlformats.org/drawingml/2006/main">
          <a:off x="7543800" y="3886200"/>
          <a:ext cx="12191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FF"/>
              </a:solidFill>
            </a:rPr>
            <a:t>2005 - 6/2012</a:t>
          </a:r>
          <a:endParaRPr lang="en-US" sz="1400" b="1" dirty="0">
            <a:solidFill>
              <a:srgbClr val="FFFFFF"/>
            </a:solidFill>
          </a:endParaRPr>
        </a:p>
      </cdr:txBody>
    </cdr:sp>
  </cdr:relSizeAnchor>
  <cdr:relSizeAnchor xmlns:cdr="http://schemas.openxmlformats.org/drawingml/2006/chartDrawing">
    <cdr:from>
      <cdr:x>0.13793</cdr:x>
      <cdr:y>0.86154</cdr:y>
    </cdr:from>
    <cdr:to>
      <cdr:x>0.2931</cdr:x>
      <cdr:y>0.92709</cdr:y>
    </cdr:to>
    <cdr:sp macro="" textlink="">
      <cdr:nvSpPr>
        <cdr:cNvPr id="9" name="TextBox 8"/>
        <cdr:cNvSpPr txBox="1"/>
      </cdr:nvSpPr>
      <cdr:spPr>
        <a:xfrm xmlns:a="http://schemas.openxmlformats.org/drawingml/2006/main">
          <a:off x="1219200" y="4267200"/>
          <a:ext cx="1371579" cy="324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Europe</a:t>
          </a:r>
          <a:endParaRPr lang="en-US" sz="1600" b="1" dirty="0">
            <a:solidFill>
              <a:srgbClr val="FFFF00"/>
            </a:solidFill>
          </a:endParaRPr>
        </a:p>
      </cdr:txBody>
    </cdr:sp>
  </cdr:relSizeAnchor>
  <cdr:relSizeAnchor xmlns:cdr="http://schemas.openxmlformats.org/drawingml/2006/chartDrawing">
    <cdr:from>
      <cdr:x>0.4569</cdr:x>
      <cdr:y>0.86154</cdr:y>
    </cdr:from>
    <cdr:to>
      <cdr:x>0.63794</cdr:x>
      <cdr:y>0.92708</cdr:y>
    </cdr:to>
    <cdr:sp macro="" textlink="">
      <cdr:nvSpPr>
        <cdr:cNvPr id="10" name="TextBox 1"/>
        <cdr:cNvSpPr txBox="1"/>
      </cdr:nvSpPr>
      <cdr:spPr>
        <a:xfrm xmlns:a="http://schemas.openxmlformats.org/drawingml/2006/main">
          <a:off x="40386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North America</a:t>
          </a:r>
          <a:endParaRPr lang="en-US" sz="1600" b="1" dirty="0">
            <a:solidFill>
              <a:srgbClr val="FFFF00"/>
            </a:solidFill>
          </a:endParaRPr>
        </a:p>
      </cdr:txBody>
    </cdr:sp>
  </cdr:relSizeAnchor>
  <cdr:relSizeAnchor xmlns:cdr="http://schemas.openxmlformats.org/drawingml/2006/chartDrawing">
    <cdr:from>
      <cdr:x>0.7931</cdr:x>
      <cdr:y>0.86154</cdr:y>
    </cdr:from>
    <cdr:to>
      <cdr:x>0.97414</cdr:x>
      <cdr:y>0.92708</cdr:y>
    </cdr:to>
    <cdr:sp macro="" textlink="">
      <cdr:nvSpPr>
        <cdr:cNvPr id="11" name="TextBox 1"/>
        <cdr:cNvSpPr txBox="1"/>
      </cdr:nvSpPr>
      <cdr:spPr>
        <a:xfrm xmlns:a="http://schemas.openxmlformats.org/drawingml/2006/main">
          <a:off x="70104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Other</a:t>
          </a:r>
          <a:endParaRPr lang="en-US" sz="1600" b="1" dirty="0">
            <a:solidFill>
              <a:srgbClr val="FFFF00"/>
            </a:solidFill>
          </a:endParaRPr>
        </a:p>
      </cdr:txBody>
    </cdr:sp>
  </cdr:relSizeAnchor>
  <cdr:relSizeAnchor xmlns:cdr="http://schemas.openxmlformats.org/drawingml/2006/chartDrawing">
    <cdr:from>
      <cdr:x>0.5431</cdr:x>
      <cdr:y>0.78462</cdr:y>
    </cdr:from>
    <cdr:to>
      <cdr:x>0.68965</cdr:x>
      <cdr:y>0.86275</cdr:y>
    </cdr:to>
    <cdr:sp macro="" textlink="">
      <cdr:nvSpPr>
        <cdr:cNvPr id="12" name="TextBox 1"/>
        <cdr:cNvSpPr txBox="1"/>
      </cdr:nvSpPr>
      <cdr:spPr>
        <a:xfrm xmlns:a="http://schemas.openxmlformats.org/drawingml/2006/main">
          <a:off x="48006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dirty="0" smtClean="0">
              <a:solidFill>
                <a:srgbClr val="FFFFFF"/>
              </a:solidFill>
            </a:rPr>
            <a:t>2005 - 6/2012</a:t>
          </a:r>
          <a:endParaRPr lang="en-US" sz="1400" b="1" dirty="0">
            <a:solidFill>
              <a:srgbClr val="FFFFFF"/>
            </a:solidFill>
          </a:endParaRPr>
        </a:p>
      </cdr:txBody>
    </cdr:sp>
  </cdr:relSizeAnchor>
  <cdr:relSizeAnchor xmlns:cdr="http://schemas.openxmlformats.org/drawingml/2006/chartDrawing">
    <cdr:from>
      <cdr:x>0.2069</cdr:x>
      <cdr:y>0.78462</cdr:y>
    </cdr:from>
    <cdr:to>
      <cdr:x>0.35345</cdr:x>
      <cdr:y>0.86275</cdr:y>
    </cdr:to>
    <cdr:sp macro="" textlink="">
      <cdr:nvSpPr>
        <cdr:cNvPr id="13" name="TextBox 1"/>
        <cdr:cNvSpPr txBox="1"/>
      </cdr:nvSpPr>
      <cdr:spPr>
        <a:xfrm xmlns:a="http://schemas.openxmlformats.org/drawingml/2006/main">
          <a:off x="18288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dirty="0" smtClean="0">
              <a:solidFill>
                <a:srgbClr val="FFFFFF"/>
              </a:solidFill>
            </a:rPr>
            <a:t>2005 - 6/2012</a:t>
          </a:r>
          <a:endParaRPr lang="en-US" sz="1400" b="1" dirty="0">
            <a:solidFill>
              <a:srgbClr val="FFFFFF"/>
            </a:solidFill>
          </a:endParaRPr>
        </a:p>
      </cdr:txBody>
    </cdr:sp>
  </cdr:relSizeAnchor>
  <cdr:relSizeAnchor xmlns:cdr="http://schemas.openxmlformats.org/drawingml/2006/chartDrawing">
    <cdr:from>
      <cdr:x>0.07759</cdr:x>
      <cdr:y>0.78462</cdr:y>
    </cdr:from>
    <cdr:to>
      <cdr:x>0.22413</cdr:x>
      <cdr:y>0.86275</cdr:y>
    </cdr:to>
    <cdr:sp macro="" textlink="">
      <cdr:nvSpPr>
        <cdr:cNvPr id="14" name="TextBox 1"/>
        <cdr:cNvSpPr txBox="1"/>
      </cdr:nvSpPr>
      <cdr:spPr>
        <a:xfrm xmlns:a="http://schemas.openxmlformats.org/drawingml/2006/main">
          <a:off x="6858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smtClean="0">
              <a:solidFill>
                <a:srgbClr val="FFFFFF"/>
              </a:solidFill>
            </a:rPr>
            <a:t>2000 - 2004</a:t>
          </a:r>
          <a:endParaRPr lang="en-US" sz="1400" b="1" dirty="0">
            <a:solidFill>
              <a:srgbClr val="FFFFFF"/>
            </a:solidFill>
          </a:endParaRPr>
        </a:p>
      </cdr:txBody>
    </cdr:sp>
  </cdr:relSizeAnchor>
  <cdr:relSizeAnchor xmlns:cdr="http://schemas.openxmlformats.org/drawingml/2006/chartDrawing">
    <cdr:from>
      <cdr:x>0.40517</cdr:x>
      <cdr:y>0.78462</cdr:y>
    </cdr:from>
    <cdr:to>
      <cdr:x>0.55172</cdr:x>
      <cdr:y>0.86275</cdr:y>
    </cdr:to>
    <cdr:sp macro="" textlink="">
      <cdr:nvSpPr>
        <cdr:cNvPr id="15" name="TextBox 1"/>
        <cdr:cNvSpPr txBox="1"/>
      </cdr:nvSpPr>
      <cdr:spPr>
        <a:xfrm xmlns:a="http://schemas.openxmlformats.org/drawingml/2006/main">
          <a:off x="35814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smtClean="0">
              <a:solidFill>
                <a:srgbClr val="FFFFFF"/>
              </a:solidFill>
            </a:rPr>
            <a:t>2000 - 2004</a:t>
          </a:r>
          <a:endParaRPr lang="en-US" sz="1400" b="1" dirty="0">
            <a:solidFill>
              <a:srgbClr val="FFFFFF"/>
            </a:solidFill>
          </a:endParaRPr>
        </a:p>
      </cdr:txBody>
    </cdr:sp>
  </cdr:relSizeAnchor>
  <cdr:relSizeAnchor xmlns:cdr="http://schemas.openxmlformats.org/drawingml/2006/chartDrawing">
    <cdr:from>
      <cdr:x>0.73276</cdr:x>
      <cdr:y>0.78462</cdr:y>
    </cdr:from>
    <cdr:to>
      <cdr:x>0.87931</cdr:x>
      <cdr:y>0.86275</cdr:y>
    </cdr:to>
    <cdr:sp macro="" textlink="">
      <cdr:nvSpPr>
        <cdr:cNvPr id="16" name="TextBox 1"/>
        <cdr:cNvSpPr txBox="1"/>
      </cdr:nvSpPr>
      <cdr:spPr>
        <a:xfrm xmlns:a="http://schemas.openxmlformats.org/drawingml/2006/main">
          <a:off x="64770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smtClean="0">
              <a:solidFill>
                <a:srgbClr val="FFFFFF"/>
              </a:solidFill>
            </a:rPr>
            <a:t>2000 - 2004</a:t>
          </a:r>
          <a:endParaRPr lang="en-US" sz="1400" b="1" dirty="0">
            <a:solidFill>
              <a:srgbClr val="FFFFFF"/>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0.46903</cdr:x>
      <cdr:y>0.37097</cdr:y>
    </cdr:from>
    <cdr:to>
      <cdr:x>0.64602</cdr:x>
      <cdr:y>0.43549</cdr:y>
    </cdr:to>
    <cdr:sp macro="" textlink="">
      <cdr:nvSpPr>
        <cdr:cNvPr id="2" name="TextBox 1"/>
        <cdr:cNvSpPr txBox="1"/>
      </cdr:nvSpPr>
      <cdr:spPr>
        <a:xfrm xmlns:a="http://schemas.openxmlformats.org/drawingml/2006/main">
          <a:off x="4038600" y="1752600"/>
          <a:ext cx="1523990" cy="3048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rgbClr val="00FF00"/>
              </a:solidFill>
            </a:rPr>
            <a:t>N at risk = 924</a:t>
          </a:r>
          <a:endParaRPr lang="en-US" sz="1300" b="1" dirty="0">
            <a:solidFill>
              <a:srgbClr val="00FF00"/>
            </a:solidFill>
          </a:endParaRPr>
        </a:p>
      </cdr:txBody>
    </cdr:sp>
  </cdr:relSizeAnchor>
  <cdr:relSizeAnchor xmlns:cdr="http://schemas.openxmlformats.org/drawingml/2006/chartDrawing">
    <cdr:from>
      <cdr:x>0.79646</cdr:x>
      <cdr:y>0.58065</cdr:y>
    </cdr:from>
    <cdr:to>
      <cdr:x>0.97345</cdr:x>
      <cdr:y>0.64517</cdr:y>
    </cdr:to>
    <cdr:sp macro="" textlink="">
      <cdr:nvSpPr>
        <cdr:cNvPr id="3" name="TextBox 1"/>
        <cdr:cNvSpPr txBox="1"/>
      </cdr:nvSpPr>
      <cdr:spPr>
        <a:xfrm xmlns:a="http://schemas.openxmlformats.org/drawingml/2006/main">
          <a:off x="6858000" y="2743200"/>
          <a:ext cx="1523990" cy="3048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169</a:t>
          </a:r>
          <a:endParaRPr lang="en-US" sz="1300" b="1" dirty="0">
            <a:solidFill>
              <a:srgbClr val="FFFF00"/>
            </a:solidFill>
          </a:endParaRPr>
        </a:p>
      </cdr:txBody>
    </cdr:sp>
  </cdr:relSizeAnchor>
  <cdr:relSizeAnchor xmlns:cdr="http://schemas.openxmlformats.org/drawingml/2006/chartDrawing">
    <cdr:from>
      <cdr:x>0.80531</cdr:x>
      <cdr:y>0.75806</cdr:y>
    </cdr:from>
    <cdr:to>
      <cdr:x>0.9823</cdr:x>
      <cdr:y>0.82258</cdr:y>
    </cdr:to>
    <cdr:sp macro="" textlink="">
      <cdr:nvSpPr>
        <cdr:cNvPr id="4" name="TextBox 1"/>
        <cdr:cNvSpPr txBox="1"/>
      </cdr:nvSpPr>
      <cdr:spPr>
        <a:xfrm xmlns:a="http://schemas.openxmlformats.org/drawingml/2006/main">
          <a:off x="6934200" y="3581400"/>
          <a:ext cx="1523990" cy="3048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00FFFF"/>
              </a:solidFill>
            </a:rPr>
            <a:t>N at risk =  518</a:t>
          </a:r>
          <a:endParaRPr lang="en-US" sz="1300" b="1" dirty="0">
            <a:solidFill>
              <a:srgbClr val="00FFFF"/>
            </a:solidFill>
          </a:endParaRPr>
        </a:p>
      </cdr:txBody>
    </cdr:sp>
  </cdr:relSizeAnchor>
  <cdr:relSizeAnchor xmlns:cdr="http://schemas.openxmlformats.org/drawingml/2006/chartDrawing">
    <cdr:from>
      <cdr:x>0.57522</cdr:x>
      <cdr:y>0.03226</cdr:y>
    </cdr:from>
    <cdr:to>
      <cdr:x>0.93806</cdr:x>
      <cdr:y>0.24194</cdr:y>
    </cdr:to>
    <cdr:sp macro="" textlink="">
      <cdr:nvSpPr>
        <cdr:cNvPr id="5" name="TextBox 4"/>
        <cdr:cNvSpPr txBox="1"/>
      </cdr:nvSpPr>
      <cdr:spPr>
        <a:xfrm xmlns:a="http://schemas.openxmlformats.org/drawingml/2006/main">
          <a:off x="4953000" y="152409"/>
          <a:ext cx="3124259" cy="99059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u="sng" dirty="0" smtClean="0">
              <a:solidFill>
                <a:schemeClr val="tx1"/>
              </a:solidFill>
            </a:rPr>
            <a:t>Median survival (years):</a:t>
          </a:r>
        </a:p>
        <a:p xmlns:a="http://schemas.openxmlformats.org/drawingml/2006/main">
          <a:r>
            <a:rPr lang="en-US" sz="1400" b="1" dirty="0" smtClean="0">
              <a:solidFill>
                <a:schemeClr val="tx1"/>
              </a:solidFill>
            </a:rPr>
            <a:t>1988-1995:    3.9; Conditional = 7.0</a:t>
          </a:r>
        </a:p>
        <a:p xmlns:a="http://schemas.openxmlformats.org/drawingml/2006/main">
          <a:r>
            <a:rPr lang="en-US" sz="1400" b="1" dirty="0" smtClean="0">
              <a:solidFill>
                <a:schemeClr val="tx1"/>
              </a:solidFill>
            </a:rPr>
            <a:t>1996-2003:    5.3; Conditional = 7.9</a:t>
          </a:r>
        </a:p>
        <a:p xmlns:a="http://schemas.openxmlformats.org/drawingml/2006/main">
          <a:r>
            <a:rPr lang="en-US" sz="1400" b="1" dirty="0" smtClean="0">
              <a:solidFill>
                <a:schemeClr val="tx1"/>
              </a:solidFill>
            </a:rPr>
            <a:t>2004-6/2011: 6.1; Conditional = NA</a:t>
          </a:r>
          <a:endParaRPr lang="en-US" sz="1400" b="1" dirty="0">
            <a:solidFill>
              <a:schemeClr val="tx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0.17699</cdr:x>
      <cdr:y>0.04839</cdr:y>
    </cdr:from>
    <cdr:to>
      <cdr:x>0.94691</cdr:x>
      <cdr:y>0.12903</cdr:y>
    </cdr:to>
    <cdr:sp macro="" textlink="">
      <cdr:nvSpPr>
        <cdr:cNvPr id="5" name="TextBox 4"/>
        <cdr:cNvSpPr txBox="1"/>
      </cdr:nvSpPr>
      <cdr:spPr>
        <a:xfrm xmlns:a="http://schemas.openxmlformats.org/drawingml/2006/main">
          <a:off x="1524000" y="228614"/>
          <a:ext cx="6629463" cy="380975"/>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18-34=6.5; 35-49=6.7; 50-59=5.3; 60-65=4.5; &gt;65=3.6</a:t>
          </a:r>
          <a:endParaRPr lang="en-US" sz="1400" b="1"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0.11504</cdr:x>
      <cdr:y>0.72581</cdr:y>
    </cdr:from>
    <cdr:to>
      <cdr:x>0.63717</cdr:x>
      <cdr:y>0.80645</cdr:y>
    </cdr:to>
    <cdr:sp macro="" textlink="">
      <cdr:nvSpPr>
        <cdr:cNvPr id="5" name="TextBox 4"/>
        <cdr:cNvSpPr txBox="1"/>
      </cdr:nvSpPr>
      <cdr:spPr>
        <a:xfrm xmlns:a="http://schemas.openxmlformats.org/drawingml/2006/main">
          <a:off x="990600" y="3429000"/>
          <a:ext cx="4495829" cy="3809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Male = 5.3; Female = 5.7 </a:t>
          </a:r>
          <a:endParaRPr lang="en-US" sz="1400" b="1" dirty="0">
            <a:solidFill>
              <a:schemeClr val="tx1"/>
            </a:solidFill>
          </a:endParaRPr>
        </a:p>
      </cdr:txBody>
    </cdr:sp>
  </cdr:relSizeAnchor>
  <cdr:relSizeAnchor xmlns:cdr="http://schemas.openxmlformats.org/drawingml/2006/chartDrawing">
    <cdr:from>
      <cdr:x>0.56637</cdr:x>
      <cdr:y>0.43548</cdr:y>
    </cdr:from>
    <cdr:to>
      <cdr:x>0.85841</cdr:x>
      <cdr:y>0.50063</cdr:y>
    </cdr:to>
    <cdr:sp macro="" textlink="">
      <cdr:nvSpPr>
        <cdr:cNvPr id="3" name="TextBox 9"/>
        <cdr:cNvSpPr txBox="1"/>
      </cdr:nvSpPr>
      <cdr:spPr>
        <a:xfrm xmlns:a="http://schemas.openxmlformats.org/drawingml/2006/main">
          <a:off x="4876786" y="2057382"/>
          <a:ext cx="251463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400" b="1" dirty="0" smtClean="0">
              <a:solidFill>
                <a:srgbClr val="00FF00"/>
              </a:solidFill>
            </a:rPr>
            <a:t>N at risk at 10 years = 1,566</a:t>
          </a:r>
          <a:endParaRPr lang="en-US" sz="1400" b="1" dirty="0">
            <a:solidFill>
              <a:srgbClr val="00FF00"/>
            </a:solidFill>
          </a:endParaRPr>
        </a:p>
      </cdr:txBody>
    </cdr:sp>
  </cdr:relSizeAnchor>
  <cdr:relSizeAnchor xmlns:cdr="http://schemas.openxmlformats.org/drawingml/2006/chartDrawing">
    <cdr:from>
      <cdr:x>0.37168</cdr:x>
      <cdr:y>0.6129</cdr:y>
    </cdr:from>
    <cdr:to>
      <cdr:x>0.66371</cdr:x>
      <cdr:y>0.67805</cdr:y>
    </cdr:to>
    <cdr:sp macro="" textlink="">
      <cdr:nvSpPr>
        <cdr:cNvPr id="4" name="TextBox 9"/>
        <cdr:cNvSpPr txBox="1"/>
      </cdr:nvSpPr>
      <cdr:spPr>
        <a:xfrm xmlns:a="http://schemas.openxmlformats.org/drawingml/2006/main">
          <a:off x="3200400" y="2895600"/>
          <a:ext cx="2514554" cy="3077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00FFFF"/>
              </a:solidFill>
            </a:rPr>
            <a:t>N at risk at 10 years = 1,564</a:t>
          </a:r>
          <a:endParaRPr lang="en-US" sz="1400" b="1" dirty="0">
            <a:solidFill>
              <a:srgbClr val="00FFFF"/>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0.37168</cdr:x>
      <cdr:y>0.20968</cdr:y>
    </cdr:from>
    <cdr:to>
      <cdr:x>0.9646</cdr:x>
      <cdr:y>0.32258</cdr:y>
    </cdr:to>
    <cdr:sp macro="" textlink="">
      <cdr:nvSpPr>
        <cdr:cNvPr id="5" name="TextBox 4"/>
        <cdr:cNvSpPr txBox="1"/>
      </cdr:nvSpPr>
      <cdr:spPr>
        <a:xfrm xmlns:a="http://schemas.openxmlformats.org/drawingml/2006/main">
          <a:off x="3200400" y="990600"/>
          <a:ext cx="5105427" cy="53340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Alpha-1=6.3; CF=7.8; COPD=5.4; IPF=4.5; IPAH=5.2; Sarcoidosis=5.4</a:t>
          </a:r>
          <a:endParaRPr lang="en-US" sz="1400" b="1" dirty="0">
            <a:solidFill>
              <a:schemeClr val="tx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0.54867</cdr:x>
      <cdr:y>0.20968</cdr:y>
    </cdr:from>
    <cdr:to>
      <cdr:x>0.9646</cdr:x>
      <cdr:y>0.375</cdr:y>
    </cdr:to>
    <cdr:sp macro="" textlink="">
      <cdr:nvSpPr>
        <cdr:cNvPr id="5" name="TextBox 4"/>
        <cdr:cNvSpPr txBox="1"/>
      </cdr:nvSpPr>
      <cdr:spPr>
        <a:xfrm xmlns:a="http://schemas.openxmlformats.org/drawingml/2006/main">
          <a:off x="4724400" y="1022567"/>
          <a:ext cx="3581385" cy="806233"/>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COPD: 18-49 = 6.4; 50-65 = 5.4; &gt;65 = 3.7</a:t>
          </a:r>
        </a:p>
        <a:p xmlns:a="http://schemas.openxmlformats.org/drawingml/2006/main">
          <a:r>
            <a:rPr lang="en-US" sz="1400" b="1" dirty="0" smtClean="0">
              <a:solidFill>
                <a:schemeClr val="tx1"/>
              </a:solidFill>
            </a:rPr>
            <a:t>IPF:      18-49 = 5.7; 50-65 = 4.3; &gt;65 = 3.8  </a:t>
          </a:r>
        </a:p>
      </cdr:txBody>
    </cdr:sp>
  </cdr:relSizeAnchor>
</c:userShapes>
</file>

<file path=ppt/drawings/drawing16.xml><?xml version="1.0" encoding="utf-8"?>
<c:userShapes xmlns:c="http://schemas.openxmlformats.org/drawingml/2006/chart">
  <cdr:relSizeAnchor xmlns:cdr="http://schemas.openxmlformats.org/drawingml/2006/chartDrawing">
    <cdr:from>
      <cdr:x>0.49558</cdr:x>
      <cdr:y>0.23438</cdr:y>
    </cdr:from>
    <cdr:to>
      <cdr:x>0.97345</cdr:x>
      <cdr:y>0.34375</cdr:y>
    </cdr:to>
    <cdr:sp macro="" textlink="">
      <cdr:nvSpPr>
        <cdr:cNvPr id="5" name="TextBox 4"/>
        <cdr:cNvSpPr txBox="1"/>
      </cdr:nvSpPr>
      <cdr:spPr>
        <a:xfrm xmlns:a="http://schemas.openxmlformats.org/drawingml/2006/main">
          <a:off x="4267200" y="1143024"/>
          <a:ext cx="4114789" cy="533376"/>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 Alpha-1=7.7; CF=9.3; COPD=6.1; IPF=5.8; IPAH=8.9; Sarcoidosis=7.1</a:t>
          </a:r>
          <a:endParaRPr lang="en-US" sz="1400" b="1" dirty="0">
            <a:solidFill>
              <a:schemeClr val="tx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0.09735</cdr:x>
      <cdr:y>0.46875</cdr:y>
    </cdr:from>
    <cdr:to>
      <cdr:x>0.47788</cdr:x>
      <cdr:y>0.64063</cdr:y>
    </cdr:to>
    <cdr:sp macro="" textlink="">
      <cdr:nvSpPr>
        <cdr:cNvPr id="5" name="TextBox 4"/>
        <cdr:cNvSpPr txBox="1"/>
      </cdr:nvSpPr>
      <cdr:spPr>
        <a:xfrm xmlns:a="http://schemas.openxmlformats.org/drawingml/2006/main">
          <a:off x="838242" y="2286000"/>
          <a:ext cx="3276592" cy="83820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COPD: 18-49=7.4; 50-65=6.0; &gt;65=4.3</a:t>
          </a:r>
        </a:p>
        <a:p xmlns:a="http://schemas.openxmlformats.org/drawingml/2006/main">
          <a:r>
            <a:rPr lang="en-US" sz="1400" b="1" dirty="0" smtClean="0">
              <a:solidFill>
                <a:schemeClr val="tx1"/>
              </a:solidFill>
            </a:rPr>
            <a:t>IPF:      18-49=7.6; 50-65=5.5; &gt;65=4.3  </a:t>
          </a:r>
        </a:p>
      </cdr:txBody>
    </cdr:sp>
  </cdr:relSizeAnchor>
</c:userShapes>
</file>

<file path=ppt/drawings/drawing18.xml><?xml version="1.0" encoding="utf-8"?>
<c:userShapes xmlns:c="http://schemas.openxmlformats.org/drawingml/2006/chart">
  <cdr:relSizeAnchor xmlns:cdr="http://schemas.openxmlformats.org/drawingml/2006/chartDrawing">
    <cdr:from>
      <cdr:x>0.10619</cdr:x>
      <cdr:y>0.75</cdr:y>
    </cdr:from>
    <cdr:to>
      <cdr:x>0.90265</cdr:x>
      <cdr:y>0.85938</cdr:y>
    </cdr:to>
    <cdr:sp macro="" textlink="">
      <cdr:nvSpPr>
        <cdr:cNvPr id="5" name="TextBox 4"/>
        <cdr:cNvSpPr txBox="1"/>
      </cdr:nvSpPr>
      <cdr:spPr>
        <a:xfrm xmlns:a="http://schemas.openxmlformats.org/drawingml/2006/main">
          <a:off x="914400" y="3657600"/>
          <a:ext cx="6858000" cy="53340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 Alpha-1=8.7; CF=10.5; COPD=6.9; IPF=7.0; IPAH=10.0; Sarcoidosis=8.5</a:t>
          </a:r>
          <a:endParaRPr lang="en-US" sz="1400" b="1" dirty="0">
            <a:solidFill>
              <a:schemeClr val="tx1"/>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0.10619</cdr:x>
      <cdr:y>0.46875</cdr:y>
    </cdr:from>
    <cdr:to>
      <cdr:x>0.51327</cdr:x>
      <cdr:y>0.64063</cdr:y>
    </cdr:to>
    <cdr:sp macro="" textlink="">
      <cdr:nvSpPr>
        <cdr:cNvPr id="5" name="TextBox 4"/>
        <cdr:cNvSpPr txBox="1"/>
      </cdr:nvSpPr>
      <cdr:spPr>
        <a:xfrm xmlns:a="http://schemas.openxmlformats.org/drawingml/2006/main">
          <a:off x="914360" y="2286000"/>
          <a:ext cx="3505240" cy="83820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COPD: 18-49=8.4; 50-65=6.8; &gt;65=4.8</a:t>
          </a:r>
        </a:p>
        <a:p xmlns:a="http://schemas.openxmlformats.org/drawingml/2006/main">
          <a:r>
            <a:rPr lang="en-US" sz="1400" b="1" dirty="0" smtClean="0">
              <a:solidFill>
                <a:schemeClr val="tx1"/>
              </a:solidFill>
            </a:rPr>
            <a:t>IPF:      18-49=8.9; 50-65=6.7; &gt;65=5.2  </a:t>
          </a:r>
        </a:p>
      </cdr:txBody>
    </cdr:sp>
  </cdr:relSizeAnchor>
</c:userShapes>
</file>

<file path=ppt/drawings/drawing2.xml><?xml version="1.0" encoding="utf-8"?>
<c:userShapes xmlns:c="http://schemas.openxmlformats.org/drawingml/2006/chart">
  <cdr:relSizeAnchor xmlns:cdr="http://schemas.openxmlformats.org/drawingml/2006/chartDrawing">
    <cdr:from>
      <cdr:x>0.48673</cdr:x>
      <cdr:y>0.11594</cdr:y>
    </cdr:from>
    <cdr:to>
      <cdr:x>0.63717</cdr:x>
      <cdr:y>0.19406</cdr:y>
    </cdr:to>
    <cdr:sp macro="" textlink="">
      <cdr:nvSpPr>
        <cdr:cNvPr id="2" name="TextBox 1"/>
        <cdr:cNvSpPr txBox="1"/>
      </cdr:nvSpPr>
      <cdr:spPr>
        <a:xfrm xmlns:a="http://schemas.openxmlformats.org/drawingml/2006/main">
          <a:off x="4191000" y="609600"/>
          <a:ext cx="1295379" cy="4107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smtClean="0">
              <a:solidFill>
                <a:srgbClr val="FFFF00"/>
              </a:solidFill>
            </a:rPr>
            <a:t>p &lt; 0.0001</a:t>
          </a:r>
          <a:endParaRPr lang="en-US" sz="1500" b="1" dirty="0">
            <a:solidFill>
              <a:srgbClr val="FFFF0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0.83186</cdr:x>
      <cdr:y>0.76667</cdr:y>
    </cdr:from>
    <cdr:to>
      <cdr:x>0.97345</cdr:x>
      <cdr:y>0.82917</cdr:y>
    </cdr:to>
    <cdr:sp macro="" textlink="">
      <cdr:nvSpPr>
        <cdr:cNvPr id="3" name="TextBox 2"/>
        <cdr:cNvSpPr txBox="1"/>
      </cdr:nvSpPr>
      <cdr:spPr>
        <a:xfrm xmlns:a="http://schemas.openxmlformats.org/drawingml/2006/main">
          <a:off x="7162800" y="35052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33</a:t>
          </a:r>
          <a:endParaRPr lang="en-US" sz="1300" b="1" dirty="0">
            <a:solidFill>
              <a:srgbClr val="00FFFF"/>
            </a:solidFill>
          </a:endParaRPr>
        </a:p>
      </cdr:txBody>
    </cdr:sp>
  </cdr:relSizeAnchor>
  <cdr:relSizeAnchor xmlns:cdr="http://schemas.openxmlformats.org/drawingml/2006/chartDrawing">
    <cdr:from>
      <cdr:x>0.83186</cdr:x>
      <cdr:y>0.53333</cdr:y>
    </cdr:from>
    <cdr:to>
      <cdr:x>0.97345</cdr:x>
      <cdr:y>0.59583</cdr:y>
    </cdr:to>
    <cdr:sp macro="" textlink="">
      <cdr:nvSpPr>
        <cdr:cNvPr id="4" name="TextBox 1"/>
        <cdr:cNvSpPr txBox="1"/>
      </cdr:nvSpPr>
      <cdr:spPr>
        <a:xfrm xmlns:a="http://schemas.openxmlformats.org/drawingml/2006/main">
          <a:off x="7162800" y="2438400"/>
          <a:ext cx="1219175"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39</a:t>
          </a:r>
          <a:endParaRPr lang="en-US" sz="1300" b="1" dirty="0">
            <a:solidFill>
              <a:srgbClr val="00FF00"/>
            </a:solidFill>
          </a:endParaRPr>
        </a:p>
      </cdr:txBody>
    </cdr:sp>
  </cdr:relSizeAnchor>
  <cdr:relSizeAnchor xmlns:cdr="http://schemas.openxmlformats.org/drawingml/2006/chartDrawing">
    <cdr:from>
      <cdr:x>0.41593</cdr:x>
      <cdr:y>0.61667</cdr:y>
    </cdr:from>
    <cdr:to>
      <cdr:x>0.67256</cdr:x>
      <cdr:y>0.68333</cdr:y>
    </cdr:to>
    <cdr:sp macro="" textlink="">
      <cdr:nvSpPr>
        <cdr:cNvPr id="6" name="TextBox 1"/>
        <cdr:cNvSpPr txBox="1"/>
      </cdr:nvSpPr>
      <cdr:spPr>
        <a:xfrm xmlns:a="http://schemas.openxmlformats.org/drawingml/2006/main">
          <a:off x="3581400" y="2819400"/>
          <a:ext cx="2209738" cy="3047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FF"/>
              </a:solidFill>
            </a:rPr>
            <a:t>N at </a:t>
          </a:r>
          <a:r>
            <a:rPr lang="en-US" sz="1300" b="1" dirty="0" smtClean="0">
              <a:solidFill>
                <a:srgbClr val="00FFFF"/>
              </a:solidFill>
            </a:rPr>
            <a:t>risk at 10 years = 181</a:t>
          </a:r>
          <a:endParaRPr lang="en-US" sz="1300" b="1" dirty="0">
            <a:solidFill>
              <a:srgbClr val="00FFFF"/>
            </a:solidFill>
          </a:endParaRPr>
        </a:p>
      </cdr:txBody>
    </cdr:sp>
  </cdr:relSizeAnchor>
  <cdr:relSizeAnchor xmlns:cdr="http://schemas.openxmlformats.org/drawingml/2006/chartDrawing">
    <cdr:from>
      <cdr:x>0.45133</cdr:x>
      <cdr:y>0.35</cdr:y>
    </cdr:from>
    <cdr:to>
      <cdr:x>0.72567</cdr:x>
      <cdr:y>0.41667</cdr:y>
    </cdr:to>
    <cdr:sp macro="" textlink="">
      <cdr:nvSpPr>
        <cdr:cNvPr id="7" name="TextBox 1"/>
        <cdr:cNvSpPr txBox="1"/>
      </cdr:nvSpPr>
      <cdr:spPr>
        <a:xfrm xmlns:a="http://schemas.openxmlformats.org/drawingml/2006/main">
          <a:off x="3886200" y="1600200"/>
          <a:ext cx="2362227"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at 10 years = 191</a:t>
          </a:r>
          <a:endParaRPr lang="en-US" sz="1300" b="1" dirty="0">
            <a:solidFill>
              <a:srgbClr val="00FF00"/>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0.11504</cdr:x>
      <cdr:y>0.63333</cdr:y>
    </cdr:from>
    <cdr:to>
      <cdr:x>0.59292</cdr:x>
      <cdr:y>0.79999</cdr:y>
    </cdr:to>
    <cdr:sp macro="" textlink="">
      <cdr:nvSpPr>
        <cdr:cNvPr id="5" name="TextBox 4"/>
        <cdr:cNvSpPr txBox="1"/>
      </cdr:nvSpPr>
      <cdr:spPr>
        <a:xfrm xmlns:a="http://schemas.openxmlformats.org/drawingml/2006/main">
          <a:off x="990600" y="2895600"/>
          <a:ext cx="4114834" cy="76197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rgbClr val="FFFF00"/>
              </a:solidFill>
            </a:rPr>
            <a:t>N at risk at 13 years:</a:t>
          </a:r>
        </a:p>
        <a:p xmlns:a="http://schemas.openxmlformats.org/drawingml/2006/main">
          <a:r>
            <a:rPr lang="en-US" sz="1300" b="1" dirty="0" smtClean="0">
              <a:solidFill>
                <a:srgbClr val="FFFF00"/>
              </a:solidFill>
            </a:rPr>
            <a:t>Single </a:t>
          </a:r>
          <a:r>
            <a:rPr lang="en-US" sz="1300" b="1" dirty="0" smtClean="0">
              <a:solidFill>
                <a:srgbClr val="FFFF00"/>
              </a:solidFill>
            </a:rPr>
            <a:t>Lung/&lt;</a:t>
          </a:r>
          <a:r>
            <a:rPr lang="en-US" sz="1300" b="1" dirty="0" smtClean="0">
              <a:solidFill>
                <a:srgbClr val="FFFF00"/>
              </a:solidFill>
            </a:rPr>
            <a:t>50 = 62; Double </a:t>
          </a:r>
          <a:r>
            <a:rPr lang="en-US" sz="1300" b="1" dirty="0" smtClean="0">
              <a:solidFill>
                <a:srgbClr val="FFFF00"/>
              </a:solidFill>
            </a:rPr>
            <a:t>Lung/&lt;</a:t>
          </a:r>
          <a:r>
            <a:rPr lang="en-US" sz="1300" b="1" dirty="0" smtClean="0">
              <a:solidFill>
                <a:srgbClr val="FFFF00"/>
              </a:solidFill>
            </a:rPr>
            <a:t>50 = 76;  Single </a:t>
          </a:r>
          <a:r>
            <a:rPr lang="en-US" sz="1300" b="1" dirty="0" smtClean="0">
              <a:solidFill>
                <a:srgbClr val="FFFF00"/>
              </a:solidFill>
            </a:rPr>
            <a:t>Lung/50</a:t>
          </a:r>
          <a:r>
            <a:rPr lang="en-US" sz="1300" b="1" dirty="0" smtClean="0">
              <a:solidFill>
                <a:srgbClr val="FFFF00"/>
              </a:solidFill>
            </a:rPr>
            <a:t>+ = 22; Double </a:t>
          </a:r>
          <a:r>
            <a:rPr lang="en-US" sz="1300" b="1" dirty="0" smtClean="0">
              <a:solidFill>
                <a:srgbClr val="FFFF00"/>
              </a:solidFill>
            </a:rPr>
            <a:t>Lung/50</a:t>
          </a:r>
          <a:r>
            <a:rPr lang="en-US" sz="1300" b="1" dirty="0" smtClean="0">
              <a:solidFill>
                <a:srgbClr val="FFFF00"/>
              </a:solidFill>
            </a:rPr>
            <a:t>+ = 14</a:t>
          </a:r>
        </a:p>
      </cdr:txBody>
    </cdr:sp>
  </cdr:relSizeAnchor>
</c:userShapes>
</file>

<file path=ppt/drawings/drawing22.xml><?xml version="1.0" encoding="utf-8"?>
<c:userShapes xmlns:c="http://schemas.openxmlformats.org/drawingml/2006/chart">
  <cdr:relSizeAnchor xmlns:cdr="http://schemas.openxmlformats.org/drawingml/2006/chartDrawing">
    <cdr:from>
      <cdr:x>0.81416</cdr:x>
      <cdr:y>0.8</cdr:y>
    </cdr:from>
    <cdr:to>
      <cdr:x>0.95575</cdr:x>
      <cdr:y>0.8625</cdr:y>
    </cdr:to>
    <cdr:sp macro="" textlink="">
      <cdr:nvSpPr>
        <cdr:cNvPr id="3" name="TextBox 2"/>
        <cdr:cNvSpPr txBox="1"/>
      </cdr:nvSpPr>
      <cdr:spPr>
        <a:xfrm xmlns:a="http://schemas.openxmlformats.org/drawingml/2006/main">
          <a:off x="7010400" y="36576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44</a:t>
          </a:r>
          <a:endParaRPr lang="en-US" sz="1300" b="1" dirty="0">
            <a:solidFill>
              <a:srgbClr val="00FFFF"/>
            </a:solidFill>
          </a:endParaRPr>
        </a:p>
      </cdr:txBody>
    </cdr:sp>
  </cdr:relSizeAnchor>
  <cdr:relSizeAnchor xmlns:cdr="http://schemas.openxmlformats.org/drawingml/2006/chartDrawing">
    <cdr:from>
      <cdr:x>0.83186</cdr:x>
      <cdr:y>0.6</cdr:y>
    </cdr:from>
    <cdr:to>
      <cdr:x>0.97345</cdr:x>
      <cdr:y>0.6625</cdr:y>
    </cdr:to>
    <cdr:sp macro="" textlink="">
      <cdr:nvSpPr>
        <cdr:cNvPr id="4" name="TextBox 1"/>
        <cdr:cNvSpPr txBox="1"/>
      </cdr:nvSpPr>
      <cdr:spPr>
        <a:xfrm xmlns:a="http://schemas.openxmlformats.org/drawingml/2006/main">
          <a:off x="7162800" y="2743200"/>
          <a:ext cx="1219175"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33</a:t>
          </a:r>
          <a:endParaRPr lang="en-US" sz="1300" b="1" dirty="0">
            <a:solidFill>
              <a:srgbClr val="00FF00"/>
            </a:solidFill>
          </a:endParaRPr>
        </a:p>
      </cdr:txBody>
    </cdr:sp>
  </cdr:relSizeAnchor>
  <cdr:relSizeAnchor xmlns:cdr="http://schemas.openxmlformats.org/drawingml/2006/chartDrawing">
    <cdr:from>
      <cdr:x>0.37168</cdr:x>
      <cdr:y>0.68333</cdr:y>
    </cdr:from>
    <cdr:to>
      <cdr:x>0.65486</cdr:x>
      <cdr:y>0.74999</cdr:y>
    </cdr:to>
    <cdr:sp macro="" textlink="">
      <cdr:nvSpPr>
        <cdr:cNvPr id="6" name="TextBox 1"/>
        <cdr:cNvSpPr txBox="1"/>
      </cdr:nvSpPr>
      <cdr:spPr>
        <a:xfrm xmlns:a="http://schemas.openxmlformats.org/drawingml/2006/main">
          <a:off x="3200400" y="3124200"/>
          <a:ext cx="2438350" cy="3047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FF"/>
              </a:solidFill>
            </a:rPr>
            <a:t>N at </a:t>
          </a:r>
          <a:r>
            <a:rPr lang="en-US" sz="1300" b="1" dirty="0" smtClean="0">
              <a:solidFill>
                <a:srgbClr val="00FFFF"/>
              </a:solidFill>
            </a:rPr>
            <a:t>risk at 10 years = 628</a:t>
          </a:r>
          <a:endParaRPr lang="en-US" sz="1300" b="1" dirty="0">
            <a:solidFill>
              <a:srgbClr val="00FFFF"/>
            </a:solidFill>
          </a:endParaRPr>
        </a:p>
      </cdr:txBody>
    </cdr:sp>
  </cdr:relSizeAnchor>
  <cdr:relSizeAnchor xmlns:cdr="http://schemas.openxmlformats.org/drawingml/2006/chartDrawing">
    <cdr:from>
      <cdr:x>0.52212</cdr:x>
      <cdr:y>0.43333</cdr:y>
    </cdr:from>
    <cdr:to>
      <cdr:x>0.8053</cdr:x>
      <cdr:y>0.5</cdr:y>
    </cdr:to>
    <cdr:sp macro="" textlink="">
      <cdr:nvSpPr>
        <cdr:cNvPr id="7" name="TextBox 1"/>
        <cdr:cNvSpPr txBox="1"/>
      </cdr:nvSpPr>
      <cdr:spPr>
        <a:xfrm xmlns:a="http://schemas.openxmlformats.org/drawingml/2006/main">
          <a:off x="4495800" y="1981200"/>
          <a:ext cx="2438350"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at 10 years = 331</a:t>
          </a:r>
          <a:endParaRPr lang="en-US" sz="1300" b="1" dirty="0">
            <a:solidFill>
              <a:srgbClr val="00FF00"/>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0.11504</cdr:x>
      <cdr:y>0.66667</cdr:y>
    </cdr:from>
    <cdr:to>
      <cdr:x>0.59292</cdr:x>
      <cdr:y>0.83333</cdr:y>
    </cdr:to>
    <cdr:sp macro="" textlink="">
      <cdr:nvSpPr>
        <cdr:cNvPr id="5" name="TextBox 4"/>
        <cdr:cNvSpPr txBox="1"/>
      </cdr:nvSpPr>
      <cdr:spPr>
        <a:xfrm xmlns:a="http://schemas.openxmlformats.org/drawingml/2006/main">
          <a:off x="990563" y="3048000"/>
          <a:ext cx="4114834" cy="76198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rgbClr val="FFFF00"/>
              </a:solidFill>
            </a:rPr>
            <a:t>N at risk at 16 years:</a:t>
          </a:r>
        </a:p>
        <a:p xmlns:a="http://schemas.openxmlformats.org/drawingml/2006/main">
          <a:r>
            <a:rPr lang="en-US" sz="1300" b="1" dirty="0" smtClean="0">
              <a:solidFill>
                <a:srgbClr val="FFFF00"/>
              </a:solidFill>
            </a:rPr>
            <a:t>Single </a:t>
          </a:r>
          <a:r>
            <a:rPr lang="en-US" sz="1300" b="1" dirty="0" smtClean="0">
              <a:solidFill>
                <a:srgbClr val="FFFF00"/>
              </a:solidFill>
            </a:rPr>
            <a:t>Lung/&lt;</a:t>
          </a:r>
          <a:r>
            <a:rPr lang="en-US" sz="1300" b="1" dirty="0" smtClean="0">
              <a:solidFill>
                <a:srgbClr val="FFFF00"/>
              </a:solidFill>
            </a:rPr>
            <a:t>50 = 20; Double </a:t>
          </a:r>
          <a:r>
            <a:rPr lang="en-US" sz="1300" b="1" dirty="0" smtClean="0">
              <a:solidFill>
                <a:srgbClr val="FFFF00"/>
              </a:solidFill>
            </a:rPr>
            <a:t>Lung&lt;50 </a:t>
          </a:r>
          <a:r>
            <a:rPr lang="en-US" sz="1300" b="1" dirty="0" smtClean="0">
              <a:solidFill>
                <a:srgbClr val="FFFF00"/>
              </a:solidFill>
            </a:rPr>
            <a:t>= 14;  </a:t>
          </a:r>
        </a:p>
        <a:p xmlns:a="http://schemas.openxmlformats.org/drawingml/2006/main">
          <a:r>
            <a:rPr lang="en-US" sz="1300" b="1" dirty="0" smtClean="0">
              <a:solidFill>
                <a:srgbClr val="FFFF00"/>
              </a:solidFill>
            </a:rPr>
            <a:t>Single </a:t>
          </a:r>
          <a:r>
            <a:rPr lang="en-US" sz="1300" b="1" dirty="0" smtClean="0">
              <a:solidFill>
                <a:srgbClr val="FFFF00"/>
              </a:solidFill>
            </a:rPr>
            <a:t>Lung/50</a:t>
          </a:r>
          <a:r>
            <a:rPr lang="en-US" sz="1300" b="1" dirty="0" smtClean="0">
              <a:solidFill>
                <a:srgbClr val="FFFF00"/>
              </a:solidFill>
            </a:rPr>
            <a:t>+ = 24; Double </a:t>
          </a:r>
          <a:r>
            <a:rPr lang="en-US" sz="1300" b="1" dirty="0" smtClean="0">
              <a:solidFill>
                <a:srgbClr val="FFFF00"/>
              </a:solidFill>
            </a:rPr>
            <a:t>Lung/50</a:t>
          </a:r>
          <a:r>
            <a:rPr lang="en-US" sz="1300" b="1" dirty="0" smtClean="0">
              <a:solidFill>
                <a:srgbClr val="FFFF00"/>
              </a:solidFill>
            </a:rPr>
            <a:t>+ = 19</a:t>
          </a:r>
        </a:p>
      </cdr:txBody>
    </cdr:sp>
  </cdr:relSizeAnchor>
</c:userShapes>
</file>

<file path=ppt/drawings/drawing24.xml><?xml version="1.0" encoding="utf-8"?>
<c:userShapes xmlns:c="http://schemas.openxmlformats.org/drawingml/2006/chart">
  <cdr:relSizeAnchor xmlns:cdr="http://schemas.openxmlformats.org/drawingml/2006/chartDrawing">
    <cdr:from>
      <cdr:x>0.80531</cdr:x>
      <cdr:y>0.75</cdr:y>
    </cdr:from>
    <cdr:to>
      <cdr:x>0.9646</cdr:x>
      <cdr:y>0.81667</cdr:y>
    </cdr:to>
    <cdr:sp macro="" textlink="">
      <cdr:nvSpPr>
        <cdr:cNvPr id="3" name="TextBox 2"/>
        <cdr:cNvSpPr txBox="1"/>
      </cdr:nvSpPr>
      <cdr:spPr>
        <a:xfrm xmlns:a="http://schemas.openxmlformats.org/drawingml/2006/main">
          <a:off x="6934200" y="3429000"/>
          <a:ext cx="1371583"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FFFF00"/>
              </a:solidFill>
            </a:rPr>
            <a:t>N at </a:t>
          </a:r>
          <a:r>
            <a:rPr lang="en-US" sz="1300" b="1" dirty="0" smtClean="0">
              <a:solidFill>
                <a:srgbClr val="FFFF00"/>
              </a:solidFill>
            </a:rPr>
            <a:t>risk = 192</a:t>
          </a:r>
          <a:endParaRPr lang="en-US" sz="1300" b="1" dirty="0">
            <a:solidFill>
              <a:srgbClr val="FFFF00"/>
            </a:solidFill>
          </a:endParaRPr>
        </a:p>
      </cdr:txBody>
    </cdr:sp>
  </cdr:relSizeAnchor>
  <cdr:relSizeAnchor xmlns:cdr="http://schemas.openxmlformats.org/drawingml/2006/chartDrawing">
    <cdr:from>
      <cdr:x>0.81416</cdr:x>
      <cdr:y>0.58333</cdr:y>
    </cdr:from>
    <cdr:to>
      <cdr:x>0.97345</cdr:x>
      <cdr:y>0.63333</cdr:y>
    </cdr:to>
    <cdr:sp macro="" textlink="">
      <cdr:nvSpPr>
        <cdr:cNvPr id="4" name="TextBox 1"/>
        <cdr:cNvSpPr txBox="1"/>
      </cdr:nvSpPr>
      <cdr:spPr>
        <a:xfrm xmlns:a="http://schemas.openxmlformats.org/drawingml/2006/main">
          <a:off x="7010400" y="2667000"/>
          <a:ext cx="1371575"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112</a:t>
          </a:r>
          <a:endParaRPr lang="en-US" sz="1300" b="1" dirty="0">
            <a:solidFill>
              <a:srgbClr val="00FF00"/>
            </a:solidFill>
          </a:endParaRPr>
        </a:p>
      </cdr:txBody>
    </cdr:sp>
  </cdr:relSizeAnchor>
  <cdr:relSizeAnchor xmlns:cdr="http://schemas.openxmlformats.org/drawingml/2006/chartDrawing">
    <cdr:from>
      <cdr:x>0.46018</cdr:x>
      <cdr:y>0.36667</cdr:y>
    </cdr:from>
    <cdr:to>
      <cdr:x>0.61947</cdr:x>
      <cdr:y>0.42917</cdr:y>
    </cdr:to>
    <cdr:sp macro="" textlink="">
      <cdr:nvSpPr>
        <cdr:cNvPr id="8" name="TextBox 1"/>
        <cdr:cNvSpPr txBox="1"/>
      </cdr:nvSpPr>
      <cdr:spPr>
        <a:xfrm xmlns:a="http://schemas.openxmlformats.org/drawingml/2006/main">
          <a:off x="3962400" y="1676400"/>
          <a:ext cx="1371583"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185</a:t>
          </a:r>
          <a:endParaRPr lang="en-US" sz="1300" b="1" dirty="0">
            <a:solidFill>
              <a:srgbClr val="FF0000"/>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0.81416</cdr:x>
      <cdr:y>0.71667</cdr:y>
    </cdr:from>
    <cdr:to>
      <cdr:x>0.97345</cdr:x>
      <cdr:y>0.78334</cdr:y>
    </cdr:to>
    <cdr:sp macro="" textlink="">
      <cdr:nvSpPr>
        <cdr:cNvPr id="3" name="TextBox 2"/>
        <cdr:cNvSpPr txBox="1"/>
      </cdr:nvSpPr>
      <cdr:spPr>
        <a:xfrm xmlns:a="http://schemas.openxmlformats.org/drawingml/2006/main">
          <a:off x="7010400" y="3276600"/>
          <a:ext cx="1371583"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FFFF00"/>
              </a:solidFill>
            </a:rPr>
            <a:t>N at </a:t>
          </a:r>
          <a:r>
            <a:rPr lang="en-US" sz="1300" b="1" dirty="0" smtClean="0">
              <a:solidFill>
                <a:srgbClr val="FFFF00"/>
              </a:solidFill>
            </a:rPr>
            <a:t>risk = 103</a:t>
          </a:r>
          <a:endParaRPr lang="en-US" sz="1300" b="1" dirty="0">
            <a:solidFill>
              <a:srgbClr val="FFFF00"/>
            </a:solidFill>
          </a:endParaRPr>
        </a:p>
      </cdr:txBody>
    </cdr:sp>
  </cdr:relSizeAnchor>
  <cdr:relSizeAnchor xmlns:cdr="http://schemas.openxmlformats.org/drawingml/2006/chartDrawing">
    <cdr:from>
      <cdr:x>0.81416</cdr:x>
      <cdr:y>0.45</cdr:y>
    </cdr:from>
    <cdr:to>
      <cdr:x>0.97345</cdr:x>
      <cdr:y>0.5</cdr:y>
    </cdr:to>
    <cdr:sp macro="" textlink="">
      <cdr:nvSpPr>
        <cdr:cNvPr id="4" name="TextBox 1"/>
        <cdr:cNvSpPr txBox="1"/>
      </cdr:nvSpPr>
      <cdr:spPr>
        <a:xfrm xmlns:a="http://schemas.openxmlformats.org/drawingml/2006/main">
          <a:off x="7010400" y="2057400"/>
          <a:ext cx="1371582"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71</a:t>
          </a:r>
          <a:endParaRPr lang="en-US" sz="1300" b="1" dirty="0">
            <a:solidFill>
              <a:srgbClr val="00FF00"/>
            </a:solidFill>
          </a:endParaRPr>
        </a:p>
      </cdr:txBody>
    </cdr:sp>
  </cdr:relSizeAnchor>
  <cdr:relSizeAnchor xmlns:cdr="http://schemas.openxmlformats.org/drawingml/2006/chartDrawing">
    <cdr:from>
      <cdr:x>0.52212</cdr:x>
      <cdr:y>0.35</cdr:y>
    </cdr:from>
    <cdr:to>
      <cdr:x>0.68141</cdr:x>
      <cdr:y>0.4125</cdr:y>
    </cdr:to>
    <cdr:sp macro="" textlink="">
      <cdr:nvSpPr>
        <cdr:cNvPr id="8" name="TextBox 1"/>
        <cdr:cNvSpPr txBox="1"/>
      </cdr:nvSpPr>
      <cdr:spPr>
        <a:xfrm xmlns:a="http://schemas.openxmlformats.org/drawingml/2006/main">
          <a:off x="4495800" y="1600200"/>
          <a:ext cx="1371583"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228</a:t>
          </a:r>
          <a:endParaRPr lang="en-US" sz="1300" b="1" dirty="0">
            <a:solidFill>
              <a:srgbClr val="FF0000"/>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0.83186</cdr:x>
      <cdr:y>0.76667</cdr:y>
    </cdr:from>
    <cdr:to>
      <cdr:x>0.97345</cdr:x>
      <cdr:y>0.82917</cdr:y>
    </cdr:to>
    <cdr:sp macro="" textlink="">
      <cdr:nvSpPr>
        <cdr:cNvPr id="3" name="TextBox 2"/>
        <cdr:cNvSpPr txBox="1"/>
      </cdr:nvSpPr>
      <cdr:spPr>
        <a:xfrm xmlns:a="http://schemas.openxmlformats.org/drawingml/2006/main">
          <a:off x="7162800" y="35052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43</a:t>
          </a:r>
          <a:endParaRPr lang="en-US" sz="1300" b="1" dirty="0">
            <a:solidFill>
              <a:srgbClr val="00FFFF"/>
            </a:solidFill>
          </a:endParaRPr>
        </a:p>
      </cdr:txBody>
    </cdr:sp>
  </cdr:relSizeAnchor>
  <cdr:relSizeAnchor xmlns:cdr="http://schemas.openxmlformats.org/drawingml/2006/chartDrawing">
    <cdr:from>
      <cdr:x>0.83186</cdr:x>
      <cdr:y>0.5625</cdr:y>
    </cdr:from>
    <cdr:to>
      <cdr:x>0.97345</cdr:x>
      <cdr:y>0.625</cdr:y>
    </cdr:to>
    <cdr:sp macro="" textlink="">
      <cdr:nvSpPr>
        <cdr:cNvPr id="4" name="TextBox 1"/>
        <cdr:cNvSpPr txBox="1"/>
      </cdr:nvSpPr>
      <cdr:spPr>
        <a:xfrm xmlns:a="http://schemas.openxmlformats.org/drawingml/2006/main">
          <a:off x="7162800" y="2743200"/>
          <a:ext cx="12192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18</a:t>
          </a:r>
          <a:endParaRPr lang="en-US" sz="1300" b="1" dirty="0">
            <a:solidFill>
              <a:srgbClr val="00FF00"/>
            </a:solidFill>
          </a:endParaRPr>
        </a:p>
      </cdr:txBody>
    </cdr:sp>
  </cdr:relSizeAnchor>
  <cdr:relSizeAnchor xmlns:cdr="http://schemas.openxmlformats.org/drawingml/2006/chartDrawing">
    <cdr:from>
      <cdr:x>0.41593</cdr:x>
      <cdr:y>0.68333</cdr:y>
    </cdr:from>
    <cdr:to>
      <cdr:x>0.69911</cdr:x>
      <cdr:y>0.74999</cdr:y>
    </cdr:to>
    <cdr:sp macro="" textlink="">
      <cdr:nvSpPr>
        <cdr:cNvPr id="6" name="TextBox 1"/>
        <cdr:cNvSpPr txBox="1"/>
      </cdr:nvSpPr>
      <cdr:spPr>
        <a:xfrm xmlns:a="http://schemas.openxmlformats.org/drawingml/2006/main">
          <a:off x="3581400" y="3124200"/>
          <a:ext cx="2438350" cy="3047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FF"/>
              </a:solidFill>
            </a:rPr>
            <a:t>N at </a:t>
          </a:r>
          <a:r>
            <a:rPr lang="en-US" sz="1300" b="1" dirty="0" smtClean="0">
              <a:solidFill>
                <a:srgbClr val="00FFFF"/>
              </a:solidFill>
            </a:rPr>
            <a:t>risk at 10 years = 244</a:t>
          </a:r>
          <a:endParaRPr lang="en-US" sz="1300" b="1" dirty="0">
            <a:solidFill>
              <a:srgbClr val="00FFFF"/>
            </a:solidFill>
          </a:endParaRPr>
        </a:p>
      </cdr:txBody>
    </cdr:sp>
  </cdr:relSizeAnchor>
  <cdr:relSizeAnchor xmlns:cdr="http://schemas.openxmlformats.org/drawingml/2006/chartDrawing">
    <cdr:from>
      <cdr:x>0.54867</cdr:x>
      <cdr:y>0.45</cdr:y>
    </cdr:from>
    <cdr:to>
      <cdr:x>0.82301</cdr:x>
      <cdr:y>0.51667</cdr:y>
    </cdr:to>
    <cdr:sp macro="" textlink="">
      <cdr:nvSpPr>
        <cdr:cNvPr id="7" name="TextBox 1"/>
        <cdr:cNvSpPr txBox="1"/>
      </cdr:nvSpPr>
      <cdr:spPr>
        <a:xfrm xmlns:a="http://schemas.openxmlformats.org/drawingml/2006/main">
          <a:off x="4724400" y="2057400"/>
          <a:ext cx="2362232"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r>
            <a:rPr lang="en-US" sz="1300" b="1" dirty="0">
              <a:solidFill>
                <a:srgbClr val="00FF00"/>
              </a:solidFill>
            </a:rPr>
            <a:t>N at </a:t>
          </a:r>
          <a:r>
            <a:rPr lang="en-US" sz="1300" b="1" dirty="0" smtClean="0">
              <a:solidFill>
                <a:srgbClr val="00FF00"/>
              </a:solidFill>
            </a:rPr>
            <a:t>risk at 10 years = 125</a:t>
          </a:r>
          <a:endParaRPr lang="en-US" sz="1300" b="1" dirty="0">
            <a:solidFill>
              <a:srgbClr val="00FF00"/>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0.81416</cdr:x>
      <cdr:y>0.78333</cdr:y>
    </cdr:from>
    <cdr:to>
      <cdr:x>0.97345</cdr:x>
      <cdr:y>0.85</cdr:y>
    </cdr:to>
    <cdr:sp macro="" textlink="">
      <cdr:nvSpPr>
        <cdr:cNvPr id="3" name="TextBox 2"/>
        <cdr:cNvSpPr txBox="1"/>
      </cdr:nvSpPr>
      <cdr:spPr>
        <a:xfrm xmlns:a="http://schemas.openxmlformats.org/drawingml/2006/main">
          <a:off x="7010400" y="3581400"/>
          <a:ext cx="1371583"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FFFF00"/>
              </a:solidFill>
            </a:rPr>
            <a:t>N at </a:t>
          </a:r>
          <a:r>
            <a:rPr lang="en-US" sz="1300" b="1" dirty="0" smtClean="0">
              <a:solidFill>
                <a:srgbClr val="FFFF00"/>
              </a:solidFill>
            </a:rPr>
            <a:t>risk = 82</a:t>
          </a:r>
          <a:endParaRPr lang="en-US" sz="1300" b="1" dirty="0">
            <a:solidFill>
              <a:srgbClr val="FFFF00"/>
            </a:solidFill>
          </a:endParaRPr>
        </a:p>
      </cdr:txBody>
    </cdr:sp>
  </cdr:relSizeAnchor>
  <cdr:relSizeAnchor xmlns:cdr="http://schemas.openxmlformats.org/drawingml/2006/chartDrawing">
    <cdr:from>
      <cdr:x>0.81416</cdr:x>
      <cdr:y>0.63333</cdr:y>
    </cdr:from>
    <cdr:to>
      <cdr:x>0.97345</cdr:x>
      <cdr:y>0.68333</cdr:y>
    </cdr:to>
    <cdr:sp macro="" textlink="">
      <cdr:nvSpPr>
        <cdr:cNvPr id="4" name="TextBox 1"/>
        <cdr:cNvSpPr txBox="1"/>
      </cdr:nvSpPr>
      <cdr:spPr>
        <a:xfrm xmlns:a="http://schemas.openxmlformats.org/drawingml/2006/main">
          <a:off x="7010400" y="2895600"/>
          <a:ext cx="1371583"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41</a:t>
          </a:r>
          <a:endParaRPr lang="en-US" sz="1300" b="1" dirty="0">
            <a:solidFill>
              <a:srgbClr val="00FF00"/>
            </a:solidFill>
          </a:endParaRPr>
        </a:p>
      </cdr:txBody>
    </cdr:sp>
  </cdr:relSizeAnchor>
  <cdr:relSizeAnchor xmlns:cdr="http://schemas.openxmlformats.org/drawingml/2006/chartDrawing">
    <cdr:from>
      <cdr:x>0.47788</cdr:x>
      <cdr:y>0.43333</cdr:y>
    </cdr:from>
    <cdr:to>
      <cdr:x>0.63717</cdr:x>
      <cdr:y>0.49583</cdr:y>
    </cdr:to>
    <cdr:sp macro="" textlink="">
      <cdr:nvSpPr>
        <cdr:cNvPr id="8" name="TextBox 1"/>
        <cdr:cNvSpPr txBox="1"/>
      </cdr:nvSpPr>
      <cdr:spPr>
        <a:xfrm xmlns:a="http://schemas.openxmlformats.org/drawingml/2006/main">
          <a:off x="4114800" y="1981200"/>
          <a:ext cx="1371582"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141</a:t>
          </a:r>
          <a:endParaRPr lang="en-US" sz="1300" b="1" dirty="0">
            <a:solidFill>
              <a:srgbClr val="FF0000"/>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0.82301</cdr:x>
      <cdr:y>0.68333</cdr:y>
    </cdr:from>
    <cdr:to>
      <cdr:x>0.9823</cdr:x>
      <cdr:y>0.75</cdr:y>
    </cdr:to>
    <cdr:sp macro="" textlink="">
      <cdr:nvSpPr>
        <cdr:cNvPr id="3" name="TextBox 2"/>
        <cdr:cNvSpPr txBox="1"/>
      </cdr:nvSpPr>
      <cdr:spPr>
        <a:xfrm xmlns:a="http://schemas.openxmlformats.org/drawingml/2006/main">
          <a:off x="7086600" y="3124200"/>
          <a:ext cx="1371582"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FFFF00"/>
              </a:solidFill>
            </a:rPr>
            <a:t>N at </a:t>
          </a:r>
          <a:r>
            <a:rPr lang="en-US" sz="1300" b="1" dirty="0" smtClean="0">
              <a:solidFill>
                <a:srgbClr val="FFFF00"/>
              </a:solidFill>
            </a:rPr>
            <a:t>risk = 40</a:t>
          </a:r>
          <a:endParaRPr lang="en-US" sz="1300" b="1" dirty="0">
            <a:solidFill>
              <a:srgbClr val="FFFF00"/>
            </a:solidFill>
          </a:endParaRPr>
        </a:p>
      </cdr:txBody>
    </cdr:sp>
  </cdr:relSizeAnchor>
  <cdr:relSizeAnchor xmlns:cdr="http://schemas.openxmlformats.org/drawingml/2006/chartDrawing">
    <cdr:from>
      <cdr:x>0.81416</cdr:x>
      <cdr:y>0.51667</cdr:y>
    </cdr:from>
    <cdr:to>
      <cdr:x>0.97345</cdr:x>
      <cdr:y>0.56667</cdr:y>
    </cdr:to>
    <cdr:sp macro="" textlink="">
      <cdr:nvSpPr>
        <cdr:cNvPr id="4" name="TextBox 1"/>
        <cdr:cNvSpPr txBox="1"/>
      </cdr:nvSpPr>
      <cdr:spPr>
        <a:xfrm xmlns:a="http://schemas.openxmlformats.org/drawingml/2006/main">
          <a:off x="7010400" y="2362200"/>
          <a:ext cx="1371583"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25</a:t>
          </a:r>
          <a:endParaRPr lang="en-US" sz="1300" b="1" dirty="0">
            <a:solidFill>
              <a:srgbClr val="00FF00"/>
            </a:solidFill>
          </a:endParaRPr>
        </a:p>
      </cdr:txBody>
    </cdr:sp>
  </cdr:relSizeAnchor>
  <cdr:relSizeAnchor xmlns:cdr="http://schemas.openxmlformats.org/drawingml/2006/chartDrawing">
    <cdr:from>
      <cdr:x>0.50442</cdr:x>
      <cdr:y>0.36667</cdr:y>
    </cdr:from>
    <cdr:to>
      <cdr:x>0.66371</cdr:x>
      <cdr:y>0.42917</cdr:y>
    </cdr:to>
    <cdr:sp macro="" textlink="">
      <cdr:nvSpPr>
        <cdr:cNvPr id="8" name="TextBox 1"/>
        <cdr:cNvSpPr txBox="1"/>
      </cdr:nvSpPr>
      <cdr:spPr>
        <a:xfrm xmlns:a="http://schemas.openxmlformats.org/drawingml/2006/main">
          <a:off x="4343400" y="1676400"/>
          <a:ext cx="1371583"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133</a:t>
          </a:r>
          <a:endParaRPr lang="en-US" sz="1300" b="1" dirty="0">
            <a:solidFill>
              <a:srgbClr val="FF0000"/>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0.83186</cdr:x>
      <cdr:y>0.7</cdr:y>
    </cdr:from>
    <cdr:to>
      <cdr:x>0.97345</cdr:x>
      <cdr:y>0.7625</cdr:y>
    </cdr:to>
    <cdr:sp macro="" textlink="">
      <cdr:nvSpPr>
        <cdr:cNvPr id="3" name="TextBox 2"/>
        <cdr:cNvSpPr txBox="1"/>
      </cdr:nvSpPr>
      <cdr:spPr>
        <a:xfrm xmlns:a="http://schemas.openxmlformats.org/drawingml/2006/main">
          <a:off x="7162800" y="32004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22</a:t>
          </a:r>
          <a:endParaRPr lang="en-US" sz="1300" b="1" dirty="0">
            <a:solidFill>
              <a:srgbClr val="00FFFF"/>
            </a:solidFill>
          </a:endParaRPr>
        </a:p>
      </cdr:txBody>
    </cdr:sp>
  </cdr:relSizeAnchor>
  <cdr:relSizeAnchor xmlns:cdr="http://schemas.openxmlformats.org/drawingml/2006/chartDrawing">
    <cdr:from>
      <cdr:x>0.83186</cdr:x>
      <cdr:y>0.53333</cdr:y>
    </cdr:from>
    <cdr:to>
      <cdr:x>0.97345</cdr:x>
      <cdr:y>0.59583</cdr:y>
    </cdr:to>
    <cdr:sp macro="" textlink="">
      <cdr:nvSpPr>
        <cdr:cNvPr id="4" name="TextBox 1"/>
        <cdr:cNvSpPr txBox="1"/>
      </cdr:nvSpPr>
      <cdr:spPr>
        <a:xfrm xmlns:a="http://schemas.openxmlformats.org/drawingml/2006/main">
          <a:off x="7162800" y="2438400"/>
          <a:ext cx="1219175"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33</a:t>
          </a:r>
          <a:endParaRPr lang="en-US" sz="1300" b="1" dirty="0">
            <a:solidFill>
              <a:srgbClr val="00FF00"/>
            </a:solidFill>
          </a:endParaRPr>
        </a:p>
      </cdr:txBody>
    </cdr:sp>
  </cdr:relSizeAnchor>
  <cdr:relSizeAnchor xmlns:cdr="http://schemas.openxmlformats.org/drawingml/2006/chartDrawing">
    <cdr:from>
      <cdr:x>0.46903</cdr:x>
      <cdr:y>0.66667</cdr:y>
    </cdr:from>
    <cdr:to>
      <cdr:x>0.75221</cdr:x>
      <cdr:y>0.73333</cdr:y>
    </cdr:to>
    <cdr:sp macro="" textlink="">
      <cdr:nvSpPr>
        <cdr:cNvPr id="6" name="TextBox 1"/>
        <cdr:cNvSpPr txBox="1"/>
      </cdr:nvSpPr>
      <cdr:spPr>
        <a:xfrm xmlns:a="http://schemas.openxmlformats.org/drawingml/2006/main">
          <a:off x="4038600" y="3048000"/>
          <a:ext cx="2438350" cy="3047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FF"/>
              </a:solidFill>
            </a:rPr>
            <a:t>N at </a:t>
          </a:r>
          <a:r>
            <a:rPr lang="en-US" sz="1300" b="1" dirty="0" smtClean="0">
              <a:solidFill>
                <a:srgbClr val="00FFFF"/>
              </a:solidFill>
            </a:rPr>
            <a:t>risk at 10 years = 45</a:t>
          </a:r>
          <a:endParaRPr lang="en-US" sz="1300" b="1" dirty="0">
            <a:solidFill>
              <a:srgbClr val="00FFFF"/>
            </a:solidFill>
          </a:endParaRPr>
        </a:p>
      </cdr:txBody>
    </cdr:sp>
  </cdr:relSizeAnchor>
  <cdr:relSizeAnchor xmlns:cdr="http://schemas.openxmlformats.org/drawingml/2006/chartDrawing">
    <cdr:from>
      <cdr:x>0.54867</cdr:x>
      <cdr:y>0.41667</cdr:y>
    </cdr:from>
    <cdr:to>
      <cdr:x>0.82301</cdr:x>
      <cdr:y>0.48334</cdr:y>
    </cdr:to>
    <cdr:sp macro="" textlink="">
      <cdr:nvSpPr>
        <cdr:cNvPr id="7" name="TextBox 1"/>
        <cdr:cNvSpPr txBox="1"/>
      </cdr:nvSpPr>
      <cdr:spPr>
        <a:xfrm xmlns:a="http://schemas.openxmlformats.org/drawingml/2006/main">
          <a:off x="4724400" y="1905000"/>
          <a:ext cx="2362232"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r>
            <a:rPr lang="en-US" sz="1300" b="1" dirty="0">
              <a:solidFill>
                <a:srgbClr val="00FF00"/>
              </a:solidFill>
            </a:rPr>
            <a:t>N at </a:t>
          </a:r>
          <a:r>
            <a:rPr lang="en-US" sz="1300" b="1" dirty="0" smtClean="0">
              <a:solidFill>
                <a:srgbClr val="00FF00"/>
              </a:solidFill>
            </a:rPr>
            <a:t>risk at 10 years = 141</a:t>
          </a:r>
          <a:endParaRPr lang="en-US" sz="1300" b="1" dirty="0">
            <a:solidFill>
              <a:srgbClr val="00FF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0.48673</cdr:x>
      <cdr:y>0.11594</cdr:y>
    </cdr:from>
    <cdr:to>
      <cdr:x>0.63717</cdr:x>
      <cdr:y>0.19406</cdr:y>
    </cdr:to>
    <cdr:sp macro="" textlink="">
      <cdr:nvSpPr>
        <cdr:cNvPr id="2" name="TextBox 1"/>
        <cdr:cNvSpPr txBox="1"/>
      </cdr:nvSpPr>
      <cdr:spPr>
        <a:xfrm xmlns:a="http://schemas.openxmlformats.org/drawingml/2006/main">
          <a:off x="4191000" y="609600"/>
          <a:ext cx="1295379" cy="4107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smtClean="0">
              <a:solidFill>
                <a:srgbClr val="FFFF00"/>
              </a:solidFill>
            </a:rPr>
            <a:t>p &lt; 0.0001</a:t>
          </a:r>
          <a:endParaRPr lang="en-US" sz="1500" b="1" dirty="0">
            <a:solidFill>
              <a:srgbClr val="FFFF00"/>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0.81416</cdr:x>
      <cdr:y>0.6</cdr:y>
    </cdr:from>
    <cdr:to>
      <cdr:x>0.97345</cdr:x>
      <cdr:y>0.66667</cdr:y>
    </cdr:to>
    <cdr:sp macro="" textlink="">
      <cdr:nvSpPr>
        <cdr:cNvPr id="3" name="TextBox 2"/>
        <cdr:cNvSpPr txBox="1"/>
      </cdr:nvSpPr>
      <cdr:spPr>
        <a:xfrm xmlns:a="http://schemas.openxmlformats.org/drawingml/2006/main">
          <a:off x="7010400" y="2743200"/>
          <a:ext cx="1371583"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FFFF00"/>
              </a:solidFill>
            </a:rPr>
            <a:t>N at </a:t>
          </a:r>
          <a:r>
            <a:rPr lang="en-US" sz="1300" b="1" dirty="0" smtClean="0">
              <a:solidFill>
                <a:srgbClr val="FFFF00"/>
              </a:solidFill>
            </a:rPr>
            <a:t>risk = 235</a:t>
          </a:r>
          <a:endParaRPr lang="en-US" sz="1300" b="1" dirty="0">
            <a:solidFill>
              <a:srgbClr val="FFFF00"/>
            </a:solidFill>
          </a:endParaRPr>
        </a:p>
      </cdr:txBody>
    </cdr:sp>
  </cdr:relSizeAnchor>
  <cdr:relSizeAnchor xmlns:cdr="http://schemas.openxmlformats.org/drawingml/2006/chartDrawing">
    <cdr:from>
      <cdr:x>0.81416</cdr:x>
      <cdr:y>0.41667</cdr:y>
    </cdr:from>
    <cdr:to>
      <cdr:x>0.97345</cdr:x>
      <cdr:y>0.46667</cdr:y>
    </cdr:to>
    <cdr:sp macro="" textlink="">
      <cdr:nvSpPr>
        <cdr:cNvPr id="4" name="TextBox 1"/>
        <cdr:cNvSpPr txBox="1"/>
      </cdr:nvSpPr>
      <cdr:spPr>
        <a:xfrm xmlns:a="http://schemas.openxmlformats.org/drawingml/2006/main">
          <a:off x="7010400" y="1905000"/>
          <a:ext cx="1371582"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141</a:t>
          </a:r>
          <a:endParaRPr lang="en-US" sz="1300" b="1" dirty="0">
            <a:solidFill>
              <a:srgbClr val="00FF00"/>
            </a:solidFill>
          </a:endParaRPr>
        </a:p>
      </cdr:txBody>
    </cdr:sp>
  </cdr:relSizeAnchor>
  <cdr:relSizeAnchor xmlns:cdr="http://schemas.openxmlformats.org/drawingml/2006/chartDrawing">
    <cdr:from>
      <cdr:x>0.43363</cdr:x>
      <cdr:y>0.26667</cdr:y>
    </cdr:from>
    <cdr:to>
      <cdr:x>0.59292</cdr:x>
      <cdr:y>0.32917</cdr:y>
    </cdr:to>
    <cdr:sp macro="" textlink="">
      <cdr:nvSpPr>
        <cdr:cNvPr id="8" name="TextBox 1"/>
        <cdr:cNvSpPr txBox="1"/>
      </cdr:nvSpPr>
      <cdr:spPr>
        <a:xfrm xmlns:a="http://schemas.openxmlformats.org/drawingml/2006/main">
          <a:off x="3733800" y="1219200"/>
          <a:ext cx="1371582"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220</a:t>
          </a:r>
          <a:endParaRPr lang="en-US" sz="1300" b="1" dirty="0">
            <a:solidFill>
              <a:srgbClr val="FF0000"/>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0.03077</cdr:y>
    </cdr:from>
    <cdr:to>
      <cdr:x>0.08696</cdr:x>
      <cdr:y>0.77419</cdr:y>
    </cdr:to>
    <cdr:sp macro="" textlink="">
      <cdr:nvSpPr>
        <cdr:cNvPr id="3" name="TextBox 2"/>
        <cdr:cNvSpPr txBox="1"/>
      </cdr:nvSpPr>
      <cdr:spPr>
        <a:xfrm xmlns:a="http://schemas.openxmlformats.org/drawingml/2006/main">
          <a:off x="0" y="145370"/>
          <a:ext cx="762030" cy="351223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 </a:t>
          </a:r>
        </a:p>
        <a:p xmlns:a="http://schemas.openxmlformats.org/drawingml/2006/main">
          <a:endParaRPr lang="en-US" sz="1500" b="1" dirty="0">
            <a:solidFill>
              <a:schemeClr val="tx1"/>
            </a:solidFill>
          </a:endParaRPr>
        </a:p>
      </cdr:txBody>
    </cdr:sp>
  </cdr:relSizeAnchor>
  <cdr:relSizeAnchor xmlns:cdr="http://schemas.openxmlformats.org/drawingml/2006/chartDrawing">
    <cdr:from>
      <cdr:x>0.13913</cdr:x>
      <cdr:y>0.24194</cdr:y>
    </cdr:from>
    <cdr:to>
      <cdr:x>0.66957</cdr:x>
      <cdr:y>0.30382</cdr:y>
    </cdr:to>
    <cdr:sp macro="" textlink="">
      <cdr:nvSpPr>
        <cdr:cNvPr id="4" name="TextBox 9"/>
        <cdr:cNvSpPr txBox="1"/>
      </cdr:nvSpPr>
      <cdr:spPr>
        <a:xfrm xmlns:a="http://schemas.openxmlformats.org/drawingml/2006/main">
          <a:off x="1219200" y="1143000"/>
          <a:ext cx="46482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No pair-wise comparisons were significant at p &lt; 0.05</a:t>
          </a:r>
          <a:endParaRPr lang="en-US" sz="1300" dirty="0">
            <a:solidFill>
              <a:srgbClr val="FFFF00"/>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cdr:x>
      <cdr:y>0.03077</cdr:y>
    </cdr:from>
    <cdr:to>
      <cdr:x>0.08696</cdr:x>
      <cdr:y>0.82258</cdr:y>
    </cdr:to>
    <cdr:sp macro="" textlink="">
      <cdr:nvSpPr>
        <cdr:cNvPr id="3" name="TextBox 2"/>
        <cdr:cNvSpPr txBox="1"/>
      </cdr:nvSpPr>
      <cdr:spPr>
        <a:xfrm xmlns:a="http://schemas.openxmlformats.org/drawingml/2006/main">
          <a:off x="0" y="145370"/>
          <a:ext cx="762030" cy="374083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rejection within 1 year </a:t>
          </a:r>
        </a:p>
        <a:p xmlns:a="http://schemas.openxmlformats.org/drawingml/2006/main">
          <a:endParaRPr lang="en-US" sz="1500" b="1" dirty="0">
            <a:solidFill>
              <a:schemeClr val="tx1"/>
            </a:solidFill>
          </a:endParaRPr>
        </a:p>
      </cdr:txBody>
    </cdr:sp>
  </cdr:relSizeAnchor>
  <cdr:relSizeAnchor xmlns:cdr="http://schemas.openxmlformats.org/drawingml/2006/chartDrawing">
    <cdr:from>
      <cdr:x>0.13913</cdr:x>
      <cdr:y>0.22581</cdr:y>
    </cdr:from>
    <cdr:to>
      <cdr:x>0.66957</cdr:x>
      <cdr:y>0.2877</cdr:y>
    </cdr:to>
    <cdr:sp macro="" textlink="">
      <cdr:nvSpPr>
        <cdr:cNvPr id="4" name="TextBox 9"/>
        <cdr:cNvSpPr txBox="1"/>
      </cdr:nvSpPr>
      <cdr:spPr>
        <a:xfrm xmlns:a="http://schemas.openxmlformats.org/drawingml/2006/main">
          <a:off x="1219200" y="1066800"/>
          <a:ext cx="4648204"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No pair-wise comparisons were significant at p &lt; 0.05</a:t>
          </a:r>
          <a:endParaRPr lang="en-US" sz="1300" dirty="0">
            <a:solidFill>
              <a:srgbClr val="FFFF00"/>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cdr:x>
      <cdr:y>0.03077</cdr:y>
    </cdr:from>
    <cdr:to>
      <cdr:x>0.08696</cdr:x>
      <cdr:y>0.80645</cdr:y>
    </cdr:to>
    <cdr:sp macro="" textlink="">
      <cdr:nvSpPr>
        <cdr:cNvPr id="3" name="TextBox 2"/>
        <cdr:cNvSpPr txBox="1"/>
      </cdr:nvSpPr>
      <cdr:spPr>
        <a:xfrm xmlns:a="http://schemas.openxmlformats.org/drawingml/2006/main">
          <a:off x="0" y="145370"/>
          <a:ext cx="762030" cy="366463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 </a:t>
          </a:r>
        </a:p>
        <a:p xmlns:a="http://schemas.openxmlformats.org/drawingml/2006/main">
          <a:endParaRPr lang="en-US" sz="1500" b="1" dirty="0">
            <a:solidFill>
              <a:schemeClr val="tx1"/>
            </a:solidFill>
          </a:endParaRPr>
        </a:p>
      </cdr:txBody>
    </cdr:sp>
  </cdr:relSizeAnchor>
  <cdr:relSizeAnchor xmlns:cdr="http://schemas.openxmlformats.org/drawingml/2006/chartDrawing">
    <cdr:from>
      <cdr:x>0.14783</cdr:x>
      <cdr:y>0.20968</cdr:y>
    </cdr:from>
    <cdr:to>
      <cdr:x>0.67827</cdr:x>
      <cdr:y>0.27156</cdr:y>
    </cdr:to>
    <cdr:sp macro="" textlink="">
      <cdr:nvSpPr>
        <cdr:cNvPr id="4" name="TextBox 9"/>
        <cdr:cNvSpPr txBox="1"/>
      </cdr:nvSpPr>
      <cdr:spPr>
        <a:xfrm xmlns:a="http://schemas.openxmlformats.org/drawingml/2006/main">
          <a:off x="1295400" y="990600"/>
          <a:ext cx="4648246" cy="2923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No pair-wise comparisons were significant at p &lt; 0.05</a:t>
          </a:r>
          <a:endParaRPr lang="en-US" sz="1300" dirty="0">
            <a:solidFill>
              <a:srgbClr val="FFFF00"/>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cdr:x>
      <cdr:y>0.03077</cdr:y>
    </cdr:from>
    <cdr:to>
      <cdr:x>0.08696</cdr:x>
      <cdr:y>0.80645</cdr:y>
    </cdr:to>
    <cdr:sp macro="" textlink="">
      <cdr:nvSpPr>
        <cdr:cNvPr id="3" name="TextBox 2"/>
        <cdr:cNvSpPr txBox="1"/>
      </cdr:nvSpPr>
      <cdr:spPr>
        <a:xfrm xmlns:a="http://schemas.openxmlformats.org/drawingml/2006/main">
          <a:off x="0" y="145370"/>
          <a:ext cx="762030" cy="366463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rejection within 1 year </a:t>
          </a:r>
        </a:p>
        <a:p xmlns:a="http://schemas.openxmlformats.org/drawingml/2006/main">
          <a:endParaRPr lang="en-US" sz="1500" b="1" dirty="0">
            <a:solidFill>
              <a:schemeClr val="tx1"/>
            </a:solidFill>
          </a:endParaRPr>
        </a:p>
      </cdr:txBody>
    </cdr:sp>
  </cdr:relSizeAnchor>
  <cdr:relSizeAnchor xmlns:cdr="http://schemas.openxmlformats.org/drawingml/2006/chartDrawing">
    <cdr:from>
      <cdr:x>0.41739</cdr:x>
      <cdr:y>0.20968</cdr:y>
    </cdr:from>
    <cdr:to>
      <cdr:x>0.94783</cdr:x>
      <cdr:y>0.27156</cdr:y>
    </cdr:to>
    <cdr:sp macro="" textlink="">
      <cdr:nvSpPr>
        <cdr:cNvPr id="4" name="TextBox 9"/>
        <cdr:cNvSpPr txBox="1"/>
      </cdr:nvSpPr>
      <cdr:spPr>
        <a:xfrm xmlns:a="http://schemas.openxmlformats.org/drawingml/2006/main">
          <a:off x="3657600" y="990600"/>
          <a:ext cx="4648246" cy="2923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No pair-wise comparisons were significant at p &lt; 0.05</a:t>
          </a:r>
          <a:endParaRPr lang="en-US" sz="1300" dirty="0">
            <a:solidFill>
              <a:srgbClr val="FFFF00"/>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0.06306</cdr:x>
      <cdr:y>0.91379</cdr:y>
    </cdr:from>
    <cdr:to>
      <cdr:x>0.3063</cdr:x>
      <cdr:y>0.97937</cdr:y>
    </cdr:to>
    <cdr:sp macro="" textlink="">
      <cdr:nvSpPr>
        <cdr:cNvPr id="2" name="TextBox 1"/>
        <cdr:cNvSpPr txBox="1"/>
      </cdr:nvSpPr>
      <cdr:spPr>
        <a:xfrm xmlns:a="http://schemas.openxmlformats.org/drawingml/2006/main">
          <a:off x="533400" y="4038600"/>
          <a:ext cx="2057372" cy="289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Any Induction</a:t>
          </a:r>
          <a:endParaRPr lang="en-US" sz="1600" b="1" dirty="0">
            <a:solidFill>
              <a:srgbClr val="FFFF00"/>
            </a:solidFill>
          </a:endParaRPr>
        </a:p>
      </cdr:txBody>
    </cdr:sp>
  </cdr:relSizeAnchor>
  <cdr:relSizeAnchor xmlns:cdr="http://schemas.openxmlformats.org/drawingml/2006/chartDrawing">
    <cdr:from>
      <cdr:x>0.27928</cdr:x>
      <cdr:y>0.91379</cdr:y>
    </cdr:from>
    <cdr:to>
      <cdr:x>0.54955</cdr:x>
      <cdr:y>0.98276</cdr:y>
    </cdr:to>
    <cdr:sp macro="" textlink="">
      <cdr:nvSpPr>
        <cdr:cNvPr id="3" name="TextBox 1"/>
        <cdr:cNvSpPr txBox="1"/>
      </cdr:nvSpPr>
      <cdr:spPr>
        <a:xfrm xmlns:a="http://schemas.openxmlformats.org/drawingml/2006/main">
          <a:off x="2362200" y="4038600"/>
          <a:ext cx="2286014"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Polyclonal ALG/ATG</a:t>
          </a:r>
          <a:endParaRPr lang="en-US" sz="1600" b="1" dirty="0">
            <a:solidFill>
              <a:srgbClr val="FFFF00"/>
            </a:solidFill>
          </a:endParaRPr>
        </a:p>
      </cdr:txBody>
    </cdr:sp>
  </cdr:relSizeAnchor>
  <cdr:relSizeAnchor xmlns:cdr="http://schemas.openxmlformats.org/drawingml/2006/chartDrawing">
    <cdr:from>
      <cdr:x>0.52252</cdr:x>
      <cdr:y>0.91379</cdr:y>
    </cdr:from>
    <cdr:to>
      <cdr:x>0.76577</cdr:x>
      <cdr:y>0.97937</cdr:y>
    </cdr:to>
    <cdr:sp macro="" textlink="">
      <cdr:nvSpPr>
        <cdr:cNvPr id="4" name="TextBox 1"/>
        <cdr:cNvSpPr txBox="1"/>
      </cdr:nvSpPr>
      <cdr:spPr>
        <a:xfrm xmlns:a="http://schemas.openxmlformats.org/drawingml/2006/main">
          <a:off x="4419600" y="4038600"/>
          <a:ext cx="2057457" cy="289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IL-2R Antagonist</a:t>
          </a:r>
          <a:endParaRPr lang="en-US" sz="1600" b="1" dirty="0">
            <a:solidFill>
              <a:srgbClr val="FFFF00"/>
            </a:solidFill>
          </a:endParaRPr>
        </a:p>
      </cdr:txBody>
    </cdr:sp>
  </cdr:relSizeAnchor>
  <cdr:relSizeAnchor xmlns:cdr="http://schemas.openxmlformats.org/drawingml/2006/chartDrawing">
    <cdr:from>
      <cdr:x>0.74775</cdr:x>
      <cdr:y>0.91379</cdr:y>
    </cdr:from>
    <cdr:to>
      <cdr:x>0.991</cdr:x>
      <cdr:y>0.97937</cdr:y>
    </cdr:to>
    <cdr:sp macro="" textlink="">
      <cdr:nvSpPr>
        <cdr:cNvPr id="5" name="TextBox 1"/>
        <cdr:cNvSpPr txBox="1"/>
      </cdr:nvSpPr>
      <cdr:spPr>
        <a:xfrm xmlns:a="http://schemas.openxmlformats.org/drawingml/2006/main">
          <a:off x="6324600" y="4038600"/>
          <a:ext cx="2057457" cy="289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Alemtuzumab </a:t>
          </a:r>
          <a:endParaRPr lang="en-US" sz="1600" dirty="0">
            <a:solidFill>
              <a:srgbClr val="FFFF00"/>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0.39823</cdr:x>
      <cdr:y>0.29032</cdr:y>
    </cdr:from>
    <cdr:to>
      <cdr:x>0.69027</cdr:x>
      <cdr:y>0.35547</cdr:y>
    </cdr:to>
    <cdr:sp macro="" textlink="">
      <cdr:nvSpPr>
        <cdr:cNvPr id="3" name="TextBox 9"/>
        <cdr:cNvSpPr txBox="1"/>
      </cdr:nvSpPr>
      <cdr:spPr>
        <a:xfrm xmlns:a="http://schemas.openxmlformats.org/drawingml/2006/main">
          <a:off x="3429000" y="1371600"/>
          <a:ext cx="25146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N at risk at 5 years = 2,797</a:t>
          </a:r>
          <a:endParaRPr lang="en-US" sz="1400" b="1" dirty="0">
            <a:solidFill>
              <a:srgbClr val="FFFF00"/>
            </a:solidFill>
          </a:endParaRPr>
        </a:p>
      </cdr:txBody>
    </cdr:sp>
  </cdr:relSizeAnchor>
  <cdr:relSizeAnchor xmlns:cdr="http://schemas.openxmlformats.org/drawingml/2006/chartDrawing">
    <cdr:from>
      <cdr:x>0.77876</cdr:x>
      <cdr:y>0.70968</cdr:y>
    </cdr:from>
    <cdr:to>
      <cdr:x>0.9646</cdr:x>
      <cdr:y>0.77482</cdr:y>
    </cdr:to>
    <cdr:sp macro="" textlink="">
      <cdr:nvSpPr>
        <cdr:cNvPr id="4" name="TextBox 9"/>
        <cdr:cNvSpPr txBox="1"/>
      </cdr:nvSpPr>
      <cdr:spPr>
        <a:xfrm xmlns:a="http://schemas.openxmlformats.org/drawingml/2006/main">
          <a:off x="6705600" y="3352800"/>
          <a:ext cx="16002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400" b="1" dirty="0" smtClean="0">
              <a:solidFill>
                <a:srgbClr val="00FF00"/>
              </a:solidFill>
            </a:rPr>
            <a:t>N at risk = 158</a:t>
          </a:r>
          <a:endParaRPr lang="en-US" sz="1400" b="1" dirty="0">
            <a:solidFill>
              <a:srgbClr val="00FF00"/>
            </a:solidFill>
          </a:endParaRPr>
        </a:p>
      </cdr:txBody>
    </cdr:sp>
  </cdr:relSizeAnchor>
  <cdr:relSizeAnchor xmlns:cdr="http://schemas.openxmlformats.org/drawingml/2006/chartDrawing">
    <cdr:from>
      <cdr:x>0.78761</cdr:x>
      <cdr:y>0.53226</cdr:y>
    </cdr:from>
    <cdr:to>
      <cdr:x>0.97345</cdr:x>
      <cdr:y>0.5974</cdr:y>
    </cdr:to>
    <cdr:sp macro="" textlink="">
      <cdr:nvSpPr>
        <cdr:cNvPr id="6" name="TextBox 9"/>
        <cdr:cNvSpPr txBox="1"/>
      </cdr:nvSpPr>
      <cdr:spPr>
        <a:xfrm xmlns:a="http://schemas.openxmlformats.org/drawingml/2006/main">
          <a:off x="6781800" y="2514600"/>
          <a:ext cx="16002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00"/>
              </a:solidFill>
            </a:rPr>
            <a:t>N at risk = 64</a:t>
          </a:r>
          <a:endParaRPr lang="en-US" sz="1400" b="1" dirty="0">
            <a:solidFill>
              <a:srgbClr val="FFFF00"/>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0.42478</cdr:x>
      <cdr:y>0.22581</cdr:y>
    </cdr:from>
    <cdr:to>
      <cdr:x>0.71682</cdr:x>
      <cdr:y>0.29096</cdr:y>
    </cdr:to>
    <cdr:sp macro="" textlink="">
      <cdr:nvSpPr>
        <cdr:cNvPr id="3" name="TextBox 9"/>
        <cdr:cNvSpPr txBox="1"/>
      </cdr:nvSpPr>
      <cdr:spPr>
        <a:xfrm xmlns:a="http://schemas.openxmlformats.org/drawingml/2006/main">
          <a:off x="3657600" y="1066800"/>
          <a:ext cx="2514640" cy="3077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N at risk at 5 years = 2,195</a:t>
          </a:r>
          <a:endParaRPr lang="en-US" sz="1400" b="1" dirty="0">
            <a:solidFill>
              <a:srgbClr val="FFFF00"/>
            </a:solidFill>
          </a:endParaRPr>
        </a:p>
      </cdr:txBody>
    </cdr:sp>
  </cdr:relSizeAnchor>
  <cdr:relSizeAnchor xmlns:cdr="http://schemas.openxmlformats.org/drawingml/2006/chartDrawing">
    <cdr:from>
      <cdr:x>0.77876</cdr:x>
      <cdr:y>0.6129</cdr:y>
    </cdr:from>
    <cdr:to>
      <cdr:x>0.9646</cdr:x>
      <cdr:y>0.67804</cdr:y>
    </cdr:to>
    <cdr:sp macro="" textlink="">
      <cdr:nvSpPr>
        <cdr:cNvPr id="4" name="TextBox 9"/>
        <cdr:cNvSpPr txBox="1"/>
      </cdr:nvSpPr>
      <cdr:spPr>
        <a:xfrm xmlns:a="http://schemas.openxmlformats.org/drawingml/2006/main">
          <a:off x="6705600" y="2895600"/>
          <a:ext cx="1600194" cy="3077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400" b="1" dirty="0" smtClean="0">
              <a:solidFill>
                <a:srgbClr val="00FF00"/>
              </a:solidFill>
            </a:rPr>
            <a:t>N at risk = 135</a:t>
          </a:r>
          <a:endParaRPr lang="en-US" sz="1400" b="1" dirty="0">
            <a:solidFill>
              <a:srgbClr val="00FF00"/>
            </a:solidFill>
          </a:endParaRPr>
        </a:p>
      </cdr:txBody>
    </cdr:sp>
  </cdr:relSizeAnchor>
  <cdr:relSizeAnchor xmlns:cdr="http://schemas.openxmlformats.org/drawingml/2006/chartDrawing">
    <cdr:from>
      <cdr:x>0.78761</cdr:x>
      <cdr:y>0.41935</cdr:y>
    </cdr:from>
    <cdr:to>
      <cdr:x>0.97345</cdr:x>
      <cdr:y>0.48449</cdr:y>
    </cdr:to>
    <cdr:sp macro="" textlink="">
      <cdr:nvSpPr>
        <cdr:cNvPr id="6" name="TextBox 9"/>
        <cdr:cNvSpPr txBox="1"/>
      </cdr:nvSpPr>
      <cdr:spPr>
        <a:xfrm xmlns:a="http://schemas.openxmlformats.org/drawingml/2006/main">
          <a:off x="6781800" y="1981200"/>
          <a:ext cx="1600194" cy="3077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00"/>
              </a:solidFill>
            </a:rPr>
            <a:t>N at risk = 134</a:t>
          </a:r>
          <a:endParaRPr lang="en-US" sz="1400" b="1" dirty="0">
            <a:solidFill>
              <a:srgbClr val="FFFF00"/>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0.23009</cdr:x>
      <cdr:y>0.90476</cdr:y>
    </cdr:from>
    <cdr:to>
      <cdr:x>0.86726</cdr:x>
      <cdr:y>0.968</cdr:y>
    </cdr:to>
    <cdr:sp macro="" textlink="">
      <cdr:nvSpPr>
        <cdr:cNvPr id="2" name="TextBox 1"/>
        <cdr:cNvSpPr txBox="1"/>
      </cdr:nvSpPr>
      <cdr:spPr>
        <a:xfrm xmlns:a="http://schemas.openxmlformats.org/drawingml/2006/main">
          <a:off x="1981200" y="4343400"/>
          <a:ext cx="5486416" cy="3035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a:t>
          </a:r>
          <a:r>
            <a:rPr lang="en-US" sz="1400" b="1" dirty="0" smtClean="0">
              <a:solidFill>
                <a:srgbClr val="FFFF00"/>
              </a:solidFill>
              <a:latin typeface="+mn-lt"/>
              <a:ea typeface="+mn-ea"/>
              <a:cs typeface="+mn-cs"/>
            </a:rPr>
            <a:t>5</a:t>
          </a:r>
          <a:endParaRPr lang="en-US" sz="1400" dirty="0">
            <a:solidFill>
              <a:srgbClr val="FFFF00"/>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0.16522</cdr:x>
      <cdr:y>0.91379</cdr:y>
    </cdr:from>
    <cdr:to>
      <cdr:x>0.40846</cdr:x>
      <cdr:y>0.97937</cdr:y>
    </cdr:to>
    <cdr:sp macro="" textlink="">
      <cdr:nvSpPr>
        <cdr:cNvPr id="2" name="TextBox 1"/>
        <cdr:cNvSpPr txBox="1"/>
      </cdr:nvSpPr>
      <cdr:spPr>
        <a:xfrm xmlns:a="http://schemas.openxmlformats.org/drawingml/2006/main">
          <a:off x="1447800" y="4038600"/>
          <a:ext cx="2131512" cy="289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1-Year Follow-Up</a:t>
          </a:r>
          <a:endParaRPr lang="en-US" sz="1600" b="1" dirty="0">
            <a:solidFill>
              <a:srgbClr val="FFFF00"/>
            </a:solidFill>
          </a:endParaRPr>
        </a:p>
      </cdr:txBody>
    </cdr:sp>
  </cdr:relSizeAnchor>
  <cdr:relSizeAnchor xmlns:cdr="http://schemas.openxmlformats.org/drawingml/2006/chartDrawing">
    <cdr:from>
      <cdr:x>0.66087</cdr:x>
      <cdr:y>0.91379</cdr:y>
    </cdr:from>
    <cdr:to>
      <cdr:x>0.90412</cdr:x>
      <cdr:y>0.97937</cdr:y>
    </cdr:to>
    <cdr:sp macro="" textlink="">
      <cdr:nvSpPr>
        <cdr:cNvPr id="5" name="TextBox 1"/>
        <cdr:cNvSpPr txBox="1"/>
      </cdr:nvSpPr>
      <cdr:spPr>
        <a:xfrm xmlns:a="http://schemas.openxmlformats.org/drawingml/2006/main">
          <a:off x="5791200" y="4038600"/>
          <a:ext cx="2131600" cy="289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5-Year Follow-Up </a:t>
          </a:r>
          <a:endParaRPr lang="en-US" sz="1600" dirty="0">
            <a:solidFill>
              <a:srgbClr val="FFFF00"/>
            </a:solidFill>
          </a:endParaRPr>
        </a:p>
      </cdr:txBody>
    </cdr:sp>
  </cdr:relSizeAnchor>
  <cdr:relSizeAnchor xmlns:cdr="http://schemas.openxmlformats.org/drawingml/2006/chartDrawing">
    <cdr:from>
      <cdr:x>0.22609</cdr:x>
      <cdr:y>0.05172</cdr:y>
    </cdr:from>
    <cdr:to>
      <cdr:x>0.93044</cdr:x>
      <cdr:y>0.17241</cdr:y>
    </cdr:to>
    <cdr:sp macro="" textlink="">
      <cdr:nvSpPr>
        <cdr:cNvPr id="6" name="TextBox 5"/>
        <cdr:cNvSpPr txBox="1"/>
      </cdr:nvSpPr>
      <cdr:spPr>
        <a:xfrm xmlns:a="http://schemas.openxmlformats.org/drawingml/2006/main">
          <a:off x="1981200" y="228600"/>
          <a:ext cx="6172219" cy="533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b="1" dirty="0">
              <a:solidFill>
                <a:schemeClr val="tx1"/>
              </a:solidFill>
            </a:rPr>
            <a:t>Consecutive bars within each drug type represent follow-ups in 2002, 2003, 2004, 2005, 2006, 2007, 2008, </a:t>
          </a:r>
          <a:r>
            <a:rPr lang="en-US" sz="1300" b="1" dirty="0" smtClean="0">
              <a:solidFill>
                <a:schemeClr val="tx1"/>
              </a:solidFill>
            </a:rPr>
            <a:t>2009, 2010, 2011 </a:t>
          </a:r>
          <a:r>
            <a:rPr lang="en-US" sz="1300" b="1" dirty="0">
              <a:solidFill>
                <a:schemeClr val="tx1"/>
              </a:solidFill>
            </a:rPr>
            <a:t>&amp; </a:t>
          </a:r>
          <a:r>
            <a:rPr lang="en-US" sz="1300" b="1" dirty="0" smtClean="0">
              <a:solidFill>
                <a:schemeClr val="tx1"/>
              </a:solidFill>
            </a:rPr>
            <a:t>2012</a:t>
          </a:r>
          <a:endParaRPr lang="en-US" sz="13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0.48673</cdr:x>
      <cdr:y>0.11594</cdr:y>
    </cdr:from>
    <cdr:to>
      <cdr:x>0.63717</cdr:x>
      <cdr:y>0.19406</cdr:y>
    </cdr:to>
    <cdr:sp macro="" textlink="">
      <cdr:nvSpPr>
        <cdr:cNvPr id="2" name="TextBox 1"/>
        <cdr:cNvSpPr txBox="1"/>
      </cdr:nvSpPr>
      <cdr:spPr>
        <a:xfrm xmlns:a="http://schemas.openxmlformats.org/drawingml/2006/main">
          <a:off x="4191000" y="609600"/>
          <a:ext cx="1295379" cy="4107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smtClean="0">
              <a:solidFill>
                <a:srgbClr val="FFFF00"/>
              </a:solidFill>
            </a:rPr>
            <a:t>p &lt; 0.0001</a:t>
          </a:r>
          <a:endParaRPr lang="en-US" sz="1500" b="1" dirty="0">
            <a:solidFill>
              <a:srgbClr val="FFFF00"/>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0.21239</cdr:x>
      <cdr:y>0.91935</cdr:y>
    </cdr:from>
    <cdr:to>
      <cdr:x>0.84956</cdr:x>
      <cdr:y>1</cdr:y>
    </cdr:to>
    <cdr:sp macro="" textlink="">
      <cdr:nvSpPr>
        <cdr:cNvPr id="2" name="TextBox 1"/>
        <cdr:cNvSpPr txBox="1"/>
      </cdr:nvSpPr>
      <cdr:spPr>
        <a:xfrm xmlns:a="http://schemas.openxmlformats.org/drawingml/2006/main">
          <a:off x="1828800" y="4343400"/>
          <a:ext cx="5486416" cy="380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300" b="1" dirty="0">
              <a:solidFill>
                <a:schemeClr val="tx1"/>
              </a:solidFill>
              <a:latin typeface="+mn-lt"/>
              <a:ea typeface="+mn-ea"/>
              <a:cs typeface="+mn-cs"/>
            </a:rPr>
            <a:t>NOTE: Different patients are </a:t>
          </a:r>
          <a:r>
            <a:rPr lang="en-US" sz="1300" b="1" dirty="0" smtClean="0">
              <a:solidFill>
                <a:schemeClr val="tx1"/>
              </a:solidFill>
              <a:latin typeface="+mn-lt"/>
              <a:ea typeface="+mn-ea"/>
              <a:cs typeface="+mn-cs"/>
            </a:rPr>
            <a:t>analyzed </a:t>
          </a:r>
          <a:r>
            <a:rPr lang="en-US" sz="1300" b="1" dirty="0">
              <a:solidFill>
                <a:schemeClr val="tx1"/>
              </a:solidFill>
              <a:latin typeface="+mn-lt"/>
              <a:ea typeface="+mn-ea"/>
              <a:cs typeface="+mn-cs"/>
            </a:rPr>
            <a:t>in Year 1 and Year </a:t>
          </a:r>
          <a:r>
            <a:rPr lang="en-US" sz="1300" b="1" dirty="0" smtClean="0">
              <a:solidFill>
                <a:schemeClr val="tx1"/>
              </a:solidFill>
              <a:latin typeface="+mn-lt"/>
              <a:ea typeface="+mn-ea"/>
              <a:cs typeface="+mn-cs"/>
            </a:rPr>
            <a:t>5</a:t>
          </a:r>
          <a:endParaRPr lang="en-US" sz="1400" dirty="0">
            <a:solidFill>
              <a:schemeClr val="tx1"/>
            </a:solidFill>
          </a:endParaRPr>
        </a:p>
      </cdr:txBody>
    </cdr:sp>
  </cdr:relSizeAnchor>
  <cdr:relSizeAnchor xmlns:cdr="http://schemas.openxmlformats.org/drawingml/2006/chartDrawing">
    <cdr:from>
      <cdr:x>0.12389</cdr:x>
      <cdr:y>0.30645</cdr:y>
    </cdr:from>
    <cdr:to>
      <cdr:x>0.21239</cdr:x>
      <cdr:y>0.3871</cdr:y>
    </cdr:to>
    <cdr:sp macro="" textlink="">
      <cdr:nvSpPr>
        <cdr:cNvPr id="3" name="TextBox 2"/>
        <cdr:cNvSpPr txBox="1"/>
      </cdr:nvSpPr>
      <cdr:spPr>
        <a:xfrm xmlns:a="http://schemas.openxmlformats.org/drawingml/2006/main">
          <a:off x="1066800" y="1447800"/>
          <a:ext cx="762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err="1"/>
            <a:t>T</a:t>
          </a:r>
          <a:r>
            <a:rPr lang="en-US" sz="1500" b="1" dirty="0" err="1" smtClean="0"/>
            <a:t>ac</a:t>
          </a:r>
          <a:endParaRPr lang="en-US" sz="1500" b="1" dirty="0"/>
        </a:p>
      </cdr:txBody>
    </cdr:sp>
  </cdr:relSizeAnchor>
  <cdr:relSizeAnchor xmlns:cdr="http://schemas.openxmlformats.org/drawingml/2006/chartDrawing">
    <cdr:from>
      <cdr:x>0.12389</cdr:x>
      <cdr:y>0.62903</cdr:y>
    </cdr:from>
    <cdr:to>
      <cdr:x>0.21239</cdr:x>
      <cdr:y>0.70968</cdr:y>
    </cdr:to>
    <cdr:sp macro="" textlink="">
      <cdr:nvSpPr>
        <cdr:cNvPr id="4" name="TextBox 1"/>
        <cdr:cNvSpPr txBox="1"/>
      </cdr:nvSpPr>
      <cdr:spPr>
        <a:xfrm xmlns:a="http://schemas.openxmlformats.org/drawingml/2006/main">
          <a:off x="1066800" y="29718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smtClean="0">
              <a:solidFill>
                <a:schemeClr val="tx1"/>
              </a:solidFill>
            </a:rPr>
            <a:t>CyA</a:t>
          </a:r>
          <a:endParaRPr lang="en-US" sz="1500" b="1" dirty="0">
            <a:solidFill>
              <a:schemeClr val="tx1"/>
            </a:solidFill>
          </a:endParaRPr>
        </a:p>
      </cdr:txBody>
    </cdr:sp>
  </cdr:relSizeAnchor>
  <cdr:relSizeAnchor xmlns:cdr="http://schemas.openxmlformats.org/drawingml/2006/chartDrawing">
    <cdr:from>
      <cdr:x>0.62832</cdr:x>
      <cdr:y>0.29032</cdr:y>
    </cdr:from>
    <cdr:to>
      <cdr:x>0.71681</cdr:x>
      <cdr:y>0.37097</cdr:y>
    </cdr:to>
    <cdr:sp macro="" textlink="">
      <cdr:nvSpPr>
        <cdr:cNvPr id="5" name="TextBox 1"/>
        <cdr:cNvSpPr txBox="1"/>
      </cdr:nvSpPr>
      <cdr:spPr>
        <a:xfrm xmlns:a="http://schemas.openxmlformats.org/drawingml/2006/main">
          <a:off x="5410200" y="1371600"/>
          <a:ext cx="7620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a:t>T</a:t>
          </a:r>
          <a:r>
            <a:rPr lang="en-US" sz="1500" b="1" dirty="0" err="1" smtClean="0"/>
            <a:t>ac</a:t>
          </a:r>
          <a:endParaRPr lang="en-US" sz="1500" b="1" dirty="0"/>
        </a:p>
      </cdr:txBody>
    </cdr:sp>
  </cdr:relSizeAnchor>
  <cdr:relSizeAnchor xmlns:cdr="http://schemas.openxmlformats.org/drawingml/2006/chartDrawing">
    <cdr:from>
      <cdr:x>0.62832</cdr:x>
      <cdr:y>0.59677</cdr:y>
    </cdr:from>
    <cdr:to>
      <cdr:x>0.71681</cdr:x>
      <cdr:y>0.67742</cdr:y>
    </cdr:to>
    <cdr:sp macro="" textlink="">
      <cdr:nvSpPr>
        <cdr:cNvPr id="6" name="TextBox 1"/>
        <cdr:cNvSpPr txBox="1"/>
      </cdr:nvSpPr>
      <cdr:spPr>
        <a:xfrm xmlns:a="http://schemas.openxmlformats.org/drawingml/2006/main">
          <a:off x="5410200" y="2819400"/>
          <a:ext cx="7620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smtClean="0">
              <a:solidFill>
                <a:srgbClr val="FFFFFF"/>
              </a:solidFill>
            </a:rPr>
            <a:t>CyA</a:t>
          </a:r>
          <a:endParaRPr lang="en-US" sz="1500" b="1" dirty="0">
            <a:solidFill>
              <a:srgbClr val="FFFFFF"/>
            </a:solidFill>
          </a:endParaRPr>
        </a:p>
      </cdr:txBody>
    </cdr:sp>
  </cdr:relSizeAnchor>
  <cdr:relSizeAnchor xmlns:cdr="http://schemas.openxmlformats.org/drawingml/2006/chartDrawing">
    <cdr:from>
      <cdr:x>0.24779</cdr:x>
      <cdr:y>0.58065</cdr:y>
    </cdr:from>
    <cdr:to>
      <cdr:x>0.33629</cdr:x>
      <cdr:y>0.6613</cdr:y>
    </cdr:to>
    <cdr:sp macro="" textlink="">
      <cdr:nvSpPr>
        <cdr:cNvPr id="7" name="TextBox 1"/>
        <cdr:cNvSpPr txBox="1"/>
      </cdr:nvSpPr>
      <cdr:spPr>
        <a:xfrm xmlns:a="http://schemas.openxmlformats.org/drawingml/2006/main">
          <a:off x="2133600" y="27432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0.75221</cdr:x>
      <cdr:y>0.58065</cdr:y>
    </cdr:from>
    <cdr:to>
      <cdr:x>0.84071</cdr:x>
      <cdr:y>0.6613</cdr:y>
    </cdr:to>
    <cdr:sp macro="" textlink="">
      <cdr:nvSpPr>
        <cdr:cNvPr id="8" name="TextBox 1"/>
        <cdr:cNvSpPr txBox="1"/>
      </cdr:nvSpPr>
      <cdr:spPr>
        <a:xfrm xmlns:a="http://schemas.openxmlformats.org/drawingml/2006/main">
          <a:off x="6477000" y="27432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0.24779</cdr:x>
      <cdr:y>0.27419</cdr:y>
    </cdr:from>
    <cdr:to>
      <cdr:x>0.33629</cdr:x>
      <cdr:y>0.37097</cdr:y>
    </cdr:to>
    <cdr:sp macro="" textlink="">
      <cdr:nvSpPr>
        <cdr:cNvPr id="9" name="TextBox 1"/>
        <cdr:cNvSpPr txBox="1"/>
      </cdr:nvSpPr>
      <cdr:spPr>
        <a:xfrm xmlns:a="http://schemas.openxmlformats.org/drawingml/2006/main">
          <a:off x="2133621" y="1295383"/>
          <a:ext cx="762038" cy="4572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MMF/</a:t>
          </a:r>
        </a:p>
        <a:p xmlns:a="http://schemas.openxmlformats.org/drawingml/2006/main">
          <a:pPr algn="ctr"/>
          <a:r>
            <a:rPr lang="en-US" sz="1500" b="1" dirty="0" smtClean="0">
              <a:solidFill>
                <a:schemeClr val="bg2"/>
              </a:solidFill>
            </a:rPr>
            <a:t>MPA</a:t>
          </a:r>
          <a:endParaRPr lang="en-US" sz="1500" b="1" dirty="0">
            <a:solidFill>
              <a:schemeClr val="bg2"/>
            </a:solidFill>
          </a:endParaRPr>
        </a:p>
      </cdr:txBody>
    </cdr:sp>
  </cdr:relSizeAnchor>
  <cdr:relSizeAnchor xmlns:cdr="http://schemas.openxmlformats.org/drawingml/2006/chartDrawing">
    <cdr:from>
      <cdr:x>0.75221</cdr:x>
      <cdr:y>0.29032</cdr:y>
    </cdr:from>
    <cdr:to>
      <cdr:x>0.84071</cdr:x>
      <cdr:y>0.37097</cdr:y>
    </cdr:to>
    <cdr:sp macro="" textlink="">
      <cdr:nvSpPr>
        <cdr:cNvPr id="10" name="TextBox 1"/>
        <cdr:cNvSpPr txBox="1"/>
      </cdr:nvSpPr>
      <cdr:spPr>
        <a:xfrm xmlns:a="http://schemas.openxmlformats.org/drawingml/2006/main">
          <a:off x="6477000" y="13716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MMF</a:t>
          </a:r>
          <a:endParaRPr lang="en-US" sz="1500" b="1" dirty="0">
            <a:solidFill>
              <a:srgbClr val="000000"/>
            </a:solidFill>
          </a:endParaRPr>
        </a:p>
      </cdr:txBody>
    </cdr:sp>
  </cdr:relSizeAnchor>
  <cdr:relSizeAnchor xmlns:cdr="http://schemas.openxmlformats.org/drawingml/2006/chartDrawing">
    <cdr:from>
      <cdr:x>0.11504</cdr:x>
      <cdr:y>0.83871</cdr:y>
    </cdr:from>
    <cdr:to>
      <cdr:x>0.48673</cdr:x>
      <cdr:y>0.91936</cdr:y>
    </cdr:to>
    <cdr:sp macro="" textlink="">
      <cdr:nvSpPr>
        <cdr:cNvPr id="11" name="TextBox 10"/>
        <cdr:cNvSpPr txBox="1"/>
      </cdr:nvSpPr>
      <cdr:spPr>
        <a:xfrm xmlns:a="http://schemas.openxmlformats.org/drawingml/2006/main">
          <a:off x="990600" y="3962400"/>
          <a:ext cx="3200474" cy="381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rgbClr val="FFFF00"/>
              </a:solidFill>
              <a:latin typeface="+mn-lt"/>
              <a:ea typeface="+mn-ea"/>
              <a:cs typeface="+mn-cs"/>
            </a:rPr>
            <a:t>1 Year Follow-up  (N = </a:t>
          </a:r>
          <a:r>
            <a:rPr lang="en-US" sz="1600" b="1" dirty="0" smtClean="0">
              <a:solidFill>
                <a:srgbClr val="FFFF00"/>
              </a:solidFill>
              <a:latin typeface="+mn-lt"/>
              <a:ea typeface="+mn-ea"/>
              <a:cs typeface="+mn-cs"/>
            </a:rPr>
            <a:t>11,294)</a:t>
          </a:r>
          <a:endParaRPr lang="en-US" sz="1600" dirty="0">
            <a:solidFill>
              <a:srgbClr val="FFFF00"/>
            </a:solidFill>
          </a:endParaRPr>
        </a:p>
      </cdr:txBody>
    </cdr:sp>
  </cdr:relSizeAnchor>
  <cdr:relSizeAnchor xmlns:cdr="http://schemas.openxmlformats.org/drawingml/2006/chartDrawing">
    <cdr:from>
      <cdr:x>0.61947</cdr:x>
      <cdr:y>0.83871</cdr:y>
    </cdr:from>
    <cdr:to>
      <cdr:x>0.9823</cdr:x>
      <cdr:y>0.91936</cdr:y>
    </cdr:to>
    <cdr:sp macro="" textlink="">
      <cdr:nvSpPr>
        <cdr:cNvPr id="12" name="TextBox 1"/>
        <cdr:cNvSpPr txBox="1"/>
      </cdr:nvSpPr>
      <cdr:spPr>
        <a:xfrm xmlns:a="http://schemas.openxmlformats.org/drawingml/2006/main">
          <a:off x="5334000" y="3962400"/>
          <a:ext cx="3124184"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latin typeface="Arial"/>
            </a:rPr>
            <a:t>5 </a:t>
          </a:r>
          <a:r>
            <a:rPr lang="en-US" sz="1600" b="1" dirty="0">
              <a:solidFill>
                <a:srgbClr val="FFFF00"/>
              </a:solidFill>
              <a:latin typeface="Arial"/>
            </a:rPr>
            <a:t>Year Follow-up  (N = </a:t>
          </a:r>
          <a:r>
            <a:rPr lang="en-US" sz="1600" b="1" dirty="0" smtClean="0">
              <a:solidFill>
                <a:srgbClr val="FFFF00"/>
              </a:solidFill>
              <a:latin typeface="Arial"/>
            </a:rPr>
            <a:t>4,784)</a:t>
          </a:r>
          <a:endParaRPr lang="en-US" sz="1600" dirty="0">
            <a:solidFill>
              <a:srgbClr val="FFFF00"/>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cdr:x>
      <cdr:y>0.01515</cdr:y>
    </cdr:from>
    <cdr:to>
      <cdr:x>0.08696</cdr:x>
      <cdr:y>0.72727</cdr:y>
    </cdr:to>
    <cdr:sp macro="" textlink="">
      <cdr:nvSpPr>
        <cdr:cNvPr id="3" name="TextBox 2"/>
        <cdr:cNvSpPr txBox="1"/>
      </cdr:nvSpPr>
      <cdr:spPr>
        <a:xfrm xmlns:a="http://schemas.openxmlformats.org/drawingml/2006/main">
          <a:off x="0" y="76200"/>
          <a:ext cx="762030" cy="35814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cdr:x>
      <cdr:y>0.01515</cdr:y>
    </cdr:from>
    <cdr:to>
      <cdr:x>0.05217</cdr:x>
      <cdr:y>0.72727</cdr:y>
    </cdr:to>
    <cdr:sp macro="" textlink="">
      <cdr:nvSpPr>
        <cdr:cNvPr id="3" name="TextBox 2"/>
        <cdr:cNvSpPr txBox="1"/>
      </cdr:nvSpPr>
      <cdr:spPr>
        <a:xfrm xmlns:a="http://schemas.openxmlformats.org/drawingml/2006/main">
          <a:off x="0" y="76192"/>
          <a:ext cx="457200" cy="358139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rejection within 1 year</a:t>
          </a:r>
          <a:endParaRPr lang="en-US" sz="1500" b="1" dirty="0">
            <a:solidFill>
              <a:schemeClr val="tx1"/>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0.05217</cdr:x>
      <cdr:y>0.84615</cdr:y>
    </cdr:from>
    <cdr:to>
      <cdr:x>0.97391</cdr:x>
      <cdr:y>0.93936</cdr:y>
    </cdr:to>
    <cdr:sp macro="" textlink="">
      <cdr:nvSpPr>
        <cdr:cNvPr id="4" name="TextBox 12"/>
        <cdr:cNvSpPr txBox="1"/>
      </cdr:nvSpPr>
      <cdr:spPr>
        <a:xfrm xmlns:a="http://schemas.openxmlformats.org/drawingml/2006/main">
          <a:off x="457200" y="4191000"/>
          <a:ext cx="8077200" cy="461665"/>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 No induction vs. IL-2R (50-59 years and male) and IL-2R vs. Alemtuzumab (50-59 years and female) were significant at p &lt; 0.05. No other pair-wise comparisons were significant</a:t>
          </a:r>
          <a:endParaRPr lang="en-US" sz="1200" b="1" dirty="0">
            <a:solidFill>
              <a:srgbClr val="FFFF00"/>
            </a:solidFill>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cdr:x>
      <cdr:y>0.03077</cdr:y>
    </cdr:from>
    <cdr:to>
      <cdr:x>0.05217</cdr:x>
      <cdr:y>0.78462</cdr:y>
    </cdr:to>
    <cdr:sp macro="" textlink="">
      <cdr:nvSpPr>
        <cdr:cNvPr id="3" name="TextBox 2"/>
        <cdr:cNvSpPr txBox="1"/>
      </cdr:nvSpPr>
      <cdr:spPr>
        <a:xfrm xmlns:a="http://schemas.openxmlformats.org/drawingml/2006/main">
          <a:off x="0" y="152405"/>
          <a:ext cx="457166" cy="373379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0.0087</cdr:x>
      <cdr:y>0.86154</cdr:y>
    </cdr:from>
    <cdr:to>
      <cdr:x>0.9913</cdr:x>
      <cdr:y>0.95475</cdr:y>
    </cdr:to>
    <cdr:sp macro="" textlink="">
      <cdr:nvSpPr>
        <cdr:cNvPr id="4" name="TextBox 12"/>
        <cdr:cNvSpPr txBox="1"/>
      </cdr:nvSpPr>
      <cdr:spPr>
        <a:xfrm xmlns:a="http://schemas.openxmlformats.org/drawingml/2006/main">
          <a:off x="76200" y="4267200"/>
          <a:ext cx="8610600" cy="461669"/>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 No induction vs. IL-2R (male) , Polyclonal vs. Alemtuzumab (50-59 years) and IL-2R vs. Alemtuzumab (female) were significant at p &lt; 0.05. No other pair-wise comparisons were significant</a:t>
          </a:r>
          <a:endParaRPr lang="en-US" sz="1200" b="1" dirty="0">
            <a:solidFill>
              <a:srgbClr val="FFFF00"/>
            </a:solidFill>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cdr:x>
      <cdr:y>0.03077</cdr:y>
    </cdr:from>
    <cdr:to>
      <cdr:x>0.05217</cdr:x>
      <cdr:y>0.9</cdr:y>
    </cdr:to>
    <cdr:sp macro="" textlink="">
      <cdr:nvSpPr>
        <cdr:cNvPr id="3" name="TextBox 2"/>
        <cdr:cNvSpPr txBox="1"/>
      </cdr:nvSpPr>
      <cdr:spPr>
        <a:xfrm xmlns:a="http://schemas.openxmlformats.org/drawingml/2006/main">
          <a:off x="0" y="140680"/>
          <a:ext cx="457166" cy="397412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0.52174</cdr:x>
      <cdr:y>0.2</cdr:y>
    </cdr:from>
    <cdr:to>
      <cdr:x>0.94783</cdr:x>
      <cdr:y>0.30771</cdr:y>
    </cdr:to>
    <cdr:sp macro="" textlink="">
      <cdr:nvSpPr>
        <cdr:cNvPr id="4" name="TextBox 12"/>
        <cdr:cNvSpPr txBox="1"/>
      </cdr:nvSpPr>
      <cdr:spPr>
        <a:xfrm xmlns:a="http://schemas.openxmlformats.org/drawingml/2006/main">
          <a:off x="4572000" y="914400"/>
          <a:ext cx="3733800" cy="492443"/>
        </a:xfrm>
        <a:prstGeom xmlns:a="http://schemas.openxmlformats.org/drawingml/2006/main" prst="rect">
          <a:avLst/>
        </a:prstGeom>
        <a:solidFill xmlns:a="http://schemas.openxmlformats.org/drawingml/2006/main">
          <a:srgbClr val="000000"/>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All pair-wise comparisons were significant at p &lt; 0.05 except CyA + MMF/MPA vs. TAC + AZA</a:t>
          </a:r>
          <a:endParaRPr lang="en-US" sz="1300" b="1" dirty="0">
            <a:solidFill>
              <a:srgbClr val="FFFF00"/>
            </a:solidFill>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0.52174</cdr:x>
      <cdr:y>0.2</cdr:y>
    </cdr:from>
    <cdr:to>
      <cdr:x>0.94783</cdr:x>
      <cdr:y>0.30771</cdr:y>
    </cdr:to>
    <cdr:sp macro="" textlink="">
      <cdr:nvSpPr>
        <cdr:cNvPr id="4" name="TextBox 12"/>
        <cdr:cNvSpPr txBox="1"/>
      </cdr:nvSpPr>
      <cdr:spPr>
        <a:xfrm xmlns:a="http://schemas.openxmlformats.org/drawingml/2006/main">
          <a:off x="4572000" y="914400"/>
          <a:ext cx="3733834" cy="492443"/>
        </a:xfrm>
        <a:prstGeom xmlns:a="http://schemas.openxmlformats.org/drawingml/2006/main" prst="rect">
          <a:avLst/>
        </a:prstGeom>
        <a:solidFill xmlns:a="http://schemas.openxmlformats.org/drawingml/2006/main">
          <a:srgbClr val="000000"/>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All pair-wise comparisons were significant at p &lt; 0.05 except CyA + MMF/MPA vs. TAC + AZA</a:t>
          </a:r>
          <a:endParaRPr lang="en-US" sz="1300" b="1" dirty="0">
            <a:solidFill>
              <a:srgbClr val="FFFF00"/>
            </a:solidFill>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cdr:x>
      <cdr:y>0.01613</cdr:y>
    </cdr:from>
    <cdr:to>
      <cdr:x>0.07826</cdr:x>
      <cdr:y>0.75806</cdr:y>
    </cdr:to>
    <cdr:sp macro="" textlink="">
      <cdr:nvSpPr>
        <cdr:cNvPr id="3" name="TextBox 2"/>
        <cdr:cNvSpPr txBox="1"/>
      </cdr:nvSpPr>
      <cdr:spPr>
        <a:xfrm xmlns:a="http://schemas.openxmlformats.org/drawingml/2006/main">
          <a:off x="-152400" y="76200"/>
          <a:ext cx="685800" cy="350519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0.03478</cdr:x>
      <cdr:y>0.80645</cdr:y>
    </cdr:from>
    <cdr:to>
      <cdr:x>0.9913</cdr:x>
      <cdr:y>0.94326</cdr:y>
    </cdr:to>
    <cdr:sp macro="" textlink="">
      <cdr:nvSpPr>
        <cdr:cNvPr id="4" name="TextBox 12"/>
        <cdr:cNvSpPr txBox="1"/>
      </cdr:nvSpPr>
      <cdr:spPr>
        <a:xfrm xmlns:a="http://schemas.openxmlformats.org/drawingml/2006/main">
          <a:off x="304800" y="3810000"/>
          <a:ext cx="8381985" cy="646331"/>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 CyA + MMF/MPA vs. CyA + AZA (except 35-49 and &gt;65 years),  CyA + MMF/MPA vs. TAC + MMF/MPA (50-59, female and male), CyA + AZA vs. TAC + MMF/MPA, CyA + AZA vs. TAC + AZA (except &gt;65 years), and TAC + MMF/MPA vs. TAC +  AZA (&gt;65 years and female) were significant at p &lt; 0.05. No other pair-wise comparisons were significant.</a:t>
          </a:r>
          <a:endParaRPr lang="en-US" sz="1200" b="1" dirty="0">
            <a:solidFill>
              <a:srgbClr val="FFFF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0.47788</cdr:x>
      <cdr:y>0.08696</cdr:y>
    </cdr:from>
    <cdr:to>
      <cdr:x>0.62832</cdr:x>
      <cdr:y>0.16509</cdr:y>
    </cdr:to>
    <cdr:sp macro="" textlink="">
      <cdr:nvSpPr>
        <cdr:cNvPr id="2" name="TextBox 1"/>
        <cdr:cNvSpPr txBox="1"/>
      </cdr:nvSpPr>
      <cdr:spPr>
        <a:xfrm xmlns:a="http://schemas.openxmlformats.org/drawingml/2006/main">
          <a:off x="4114800" y="457200"/>
          <a:ext cx="1295378" cy="4107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smtClean="0">
              <a:solidFill>
                <a:srgbClr val="FFFF00"/>
              </a:solidFill>
            </a:rPr>
            <a:t>p &lt; 0.0001</a:t>
          </a:r>
          <a:endParaRPr lang="en-US" sz="1500" b="1" dirty="0">
            <a:solidFill>
              <a:srgbClr val="FFFF00"/>
            </a:solidFill>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cdr:x>
      <cdr:y>0.03077</cdr:y>
    </cdr:from>
    <cdr:to>
      <cdr:x>0.05217</cdr:x>
      <cdr:y>0.74194</cdr:y>
    </cdr:to>
    <cdr:sp macro="" textlink="">
      <cdr:nvSpPr>
        <cdr:cNvPr id="3" name="TextBox 2"/>
        <cdr:cNvSpPr txBox="1"/>
      </cdr:nvSpPr>
      <cdr:spPr>
        <a:xfrm xmlns:a="http://schemas.openxmlformats.org/drawingml/2006/main">
          <a:off x="0" y="145371"/>
          <a:ext cx="457166" cy="335982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0.03478</cdr:x>
      <cdr:y>0.80645</cdr:y>
    </cdr:from>
    <cdr:to>
      <cdr:x>0.9913</cdr:x>
      <cdr:y>0.94326</cdr:y>
    </cdr:to>
    <cdr:sp macro="" textlink="">
      <cdr:nvSpPr>
        <cdr:cNvPr id="4" name="TextBox 12"/>
        <cdr:cNvSpPr txBox="1"/>
      </cdr:nvSpPr>
      <cdr:spPr>
        <a:xfrm xmlns:a="http://schemas.openxmlformats.org/drawingml/2006/main">
          <a:off x="304800" y="3810000"/>
          <a:ext cx="8381985" cy="646331"/>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 CyA + MMF/MPA vs. CyA + AZA (except 35-49 and &gt;65 years),  CyA + MMF/MPA vs. TAC + MMF/MPA (50-59 and male), CyA + AZA vs. TAC + MMF/MPA, CyA + AZA vs. TAC + AZA (except &gt;65 years), and TAC + MMF/MPA vs. TAC +  AZA (except 18-34 and 34-49 years) were significant at p &lt; 0.05. No other pair-wise comparisons were significant.</a:t>
          </a:r>
          <a:endParaRPr lang="en-US" sz="1200" b="1" dirty="0">
            <a:solidFill>
              <a:srgbClr val="FFFF00"/>
            </a:solidFill>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cdr:x>
      <cdr:y>0</cdr:y>
    </cdr:from>
    <cdr:to>
      <cdr:x>0.07826</cdr:x>
      <cdr:y>0.9</cdr:y>
    </cdr:to>
    <cdr:sp macro="" textlink="">
      <cdr:nvSpPr>
        <cdr:cNvPr id="3" name="TextBox 2"/>
        <cdr:cNvSpPr txBox="1"/>
      </cdr:nvSpPr>
      <cdr:spPr>
        <a:xfrm xmlns:a="http://schemas.openxmlformats.org/drawingml/2006/main">
          <a:off x="0" y="0"/>
          <a:ext cx="685800" cy="4114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3 years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0.52174</cdr:x>
      <cdr:y>0.2</cdr:y>
    </cdr:from>
    <cdr:to>
      <cdr:x>0.94783</cdr:x>
      <cdr:y>0.35146</cdr:y>
    </cdr:to>
    <cdr:sp macro="" textlink="">
      <cdr:nvSpPr>
        <cdr:cNvPr id="4" name="TextBox 12"/>
        <cdr:cNvSpPr txBox="1"/>
      </cdr:nvSpPr>
      <cdr:spPr>
        <a:xfrm xmlns:a="http://schemas.openxmlformats.org/drawingml/2006/main">
          <a:off x="4572008" y="914400"/>
          <a:ext cx="3733826" cy="692497"/>
        </a:xfrm>
        <a:prstGeom xmlns:a="http://schemas.openxmlformats.org/drawingml/2006/main" prst="rect">
          <a:avLst/>
        </a:prstGeom>
        <a:solidFill xmlns:a="http://schemas.openxmlformats.org/drawingml/2006/main">
          <a:srgbClr val="000000"/>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All pair-wise comparisons were significant at p &lt; 0.05 except CyA + MMF/MPA vs. TAC + MMF/MPA and CyA + MMF/MPA vs. TAC + AZA</a:t>
          </a:r>
          <a:endParaRPr lang="en-US" sz="1300" b="1" dirty="0">
            <a:solidFill>
              <a:srgbClr val="FFFF00"/>
            </a:solidFill>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3 years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0.52174</cdr:x>
      <cdr:y>0.2</cdr:y>
    </cdr:from>
    <cdr:to>
      <cdr:x>0.94783</cdr:x>
      <cdr:y>0.35146</cdr:y>
    </cdr:to>
    <cdr:sp macro="" textlink="">
      <cdr:nvSpPr>
        <cdr:cNvPr id="4" name="TextBox 12"/>
        <cdr:cNvSpPr txBox="1"/>
      </cdr:nvSpPr>
      <cdr:spPr>
        <a:xfrm xmlns:a="http://schemas.openxmlformats.org/drawingml/2006/main">
          <a:off x="4572008" y="914400"/>
          <a:ext cx="3733826" cy="692497"/>
        </a:xfrm>
        <a:prstGeom xmlns:a="http://schemas.openxmlformats.org/drawingml/2006/main" prst="rect">
          <a:avLst/>
        </a:prstGeom>
        <a:solidFill xmlns:a="http://schemas.openxmlformats.org/drawingml/2006/main">
          <a:srgbClr val="000000"/>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All pair-wise comparisons were significant at p &lt; 0.05 except CyA + MMF/MPA vs. TAC + MMF/MPA and CyA + MMF/MPA vs. TAC + AZA</a:t>
          </a:r>
          <a:endParaRPr lang="en-US" sz="1300" b="1" dirty="0">
            <a:solidFill>
              <a:srgbClr val="FFFF00"/>
            </a:solidFill>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cdr:x>
      <cdr:y>0.01613</cdr:y>
    </cdr:from>
    <cdr:to>
      <cdr:x>0.07826</cdr:x>
      <cdr:y>0.75806</cdr:y>
    </cdr:to>
    <cdr:sp macro="" textlink="">
      <cdr:nvSpPr>
        <cdr:cNvPr id="3" name="TextBox 2"/>
        <cdr:cNvSpPr txBox="1"/>
      </cdr:nvSpPr>
      <cdr:spPr>
        <a:xfrm xmlns:a="http://schemas.openxmlformats.org/drawingml/2006/main">
          <a:off x="-152400" y="76200"/>
          <a:ext cx="685800" cy="350519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3 years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0.03478</cdr:x>
      <cdr:y>0.80645</cdr:y>
    </cdr:from>
    <cdr:to>
      <cdr:x>0.9913</cdr:x>
      <cdr:y>0.94326</cdr:y>
    </cdr:to>
    <cdr:sp macro="" textlink="">
      <cdr:nvSpPr>
        <cdr:cNvPr id="4" name="TextBox 12"/>
        <cdr:cNvSpPr txBox="1"/>
      </cdr:nvSpPr>
      <cdr:spPr>
        <a:xfrm xmlns:a="http://schemas.openxmlformats.org/drawingml/2006/main">
          <a:off x="304800" y="3810000"/>
          <a:ext cx="8381985" cy="646331"/>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chemeClr val="tx1"/>
              </a:solidFill>
            </a:rPr>
            <a:t> </a:t>
          </a:r>
          <a:r>
            <a:rPr lang="en-US" sz="1200" b="1" dirty="0" smtClean="0">
              <a:solidFill>
                <a:srgbClr val="FFFF00"/>
              </a:solidFill>
            </a:rPr>
            <a:t>CyA + MMF/MPA vs. CyA + AZA (except 35-49 and &gt;65 years), CyA + AZA vs. TAC + MMF/MPA (except &gt;65 years), and CyA + AZA vs. TAC + AZA (except  35-49 and &gt;65 years) were significant at p &lt; 0.05. No other pair-wise comparisons were significant.</a:t>
          </a:r>
          <a:endParaRPr lang="en-US" sz="1200" b="1" dirty="0">
            <a:solidFill>
              <a:srgbClr val="FFFF00"/>
            </a:solidFill>
          </a:endParaRPr>
        </a:p>
      </cdr:txBody>
    </cdr:sp>
  </cdr:relSizeAnchor>
</c:userShapes>
</file>

<file path=ppt/drawings/drawing54.xml><?xml version="1.0" encoding="utf-8"?>
<c:userShapes xmlns:c="http://schemas.openxmlformats.org/drawingml/2006/chart">
  <cdr:relSizeAnchor xmlns:cdr="http://schemas.openxmlformats.org/drawingml/2006/chartDrawing">
    <cdr:from>
      <cdr:x>0</cdr:x>
      <cdr:y>0</cdr:y>
    </cdr:from>
    <cdr:to>
      <cdr:x>0.05217</cdr:x>
      <cdr:y>0.74194</cdr:y>
    </cdr:to>
    <cdr:sp macro="" textlink="">
      <cdr:nvSpPr>
        <cdr:cNvPr id="3" name="TextBox 2"/>
        <cdr:cNvSpPr txBox="1"/>
      </cdr:nvSpPr>
      <cdr:spPr>
        <a:xfrm xmlns:a="http://schemas.openxmlformats.org/drawingml/2006/main">
          <a:off x="0" y="0"/>
          <a:ext cx="457166" cy="350522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3 years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0.03478</cdr:x>
      <cdr:y>0.80645</cdr:y>
    </cdr:from>
    <cdr:to>
      <cdr:x>0.9913</cdr:x>
      <cdr:y>0.94326</cdr:y>
    </cdr:to>
    <cdr:sp macro="" textlink="">
      <cdr:nvSpPr>
        <cdr:cNvPr id="4" name="TextBox 12"/>
        <cdr:cNvSpPr txBox="1"/>
      </cdr:nvSpPr>
      <cdr:spPr>
        <a:xfrm xmlns:a="http://schemas.openxmlformats.org/drawingml/2006/main">
          <a:off x="304800" y="3810000"/>
          <a:ext cx="8381985" cy="646331"/>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 CyA + MMF/MPA vs. CyA + AZA (except 35-49 and &gt;65 years), CyA + AZA vs. TAC + MMF/MPA (except &gt;65 years), and CyA + AZA vs. TAC + AZA (except  &gt;65 years) were significant at p &lt; 0.05. No other pair-wise comparisons were significant.</a:t>
          </a:r>
          <a:endParaRPr lang="en-US" sz="1200" b="1" dirty="0">
            <a:solidFill>
              <a:srgbClr val="FFFF00"/>
            </a:solidFill>
          </a:endParaRPr>
        </a:p>
      </cdr:txBody>
    </cdr:sp>
  </cdr:relSizeAnchor>
</c:userShapes>
</file>

<file path=ppt/drawings/drawing55.xml><?xml version="1.0" encoding="utf-8"?>
<c:userShapes xmlns:c="http://schemas.openxmlformats.org/drawingml/2006/chart">
  <cdr:relSizeAnchor xmlns:cdr="http://schemas.openxmlformats.org/drawingml/2006/chartDrawing">
    <cdr:from>
      <cdr:x>0.83186</cdr:x>
      <cdr:y>0.56452</cdr:y>
    </cdr:from>
    <cdr:to>
      <cdr:x>0.97345</cdr:x>
      <cdr:y>0.62641</cdr:y>
    </cdr:to>
    <cdr:sp macro="" textlink="">
      <cdr:nvSpPr>
        <cdr:cNvPr id="3" name="TextBox 8"/>
        <cdr:cNvSpPr txBox="1"/>
      </cdr:nvSpPr>
      <cdr:spPr>
        <a:xfrm xmlns:a="http://schemas.openxmlformats.org/drawingml/2006/main">
          <a:off x="7162800" y="2667000"/>
          <a:ext cx="12192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40 </a:t>
          </a:r>
          <a:endParaRPr lang="en-US" sz="1300" b="1" dirty="0">
            <a:solidFill>
              <a:srgbClr val="00FF00"/>
            </a:solidFill>
          </a:endParaRPr>
        </a:p>
      </cdr:txBody>
    </cdr:sp>
  </cdr:relSizeAnchor>
</c:userShapes>
</file>

<file path=ppt/drawings/drawing56.xml><?xml version="1.0" encoding="utf-8"?>
<c:userShapes xmlns:c="http://schemas.openxmlformats.org/drawingml/2006/chart">
  <cdr:relSizeAnchor xmlns:cdr="http://schemas.openxmlformats.org/drawingml/2006/chartDrawing">
    <cdr:from>
      <cdr:x>0.53097</cdr:x>
      <cdr:y>0.04839</cdr:y>
    </cdr:from>
    <cdr:to>
      <cdr:x>0.87611</cdr:x>
      <cdr:y>0.16565</cdr:y>
    </cdr:to>
    <cdr:sp macro="" textlink="">
      <cdr:nvSpPr>
        <cdr:cNvPr id="2" name="TextBox 9"/>
        <cdr:cNvSpPr txBox="1"/>
      </cdr:nvSpPr>
      <cdr:spPr>
        <a:xfrm xmlns:a="http://schemas.openxmlformats.org/drawingml/2006/main">
          <a:off x="4572000" y="228600"/>
          <a:ext cx="297180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500" b="1" dirty="0" smtClean="0">
              <a:solidFill>
                <a:srgbClr val="FFFF00"/>
              </a:solidFill>
            </a:rPr>
            <a:t>No pair-wise comparisons were significant at p &lt; 0.05</a:t>
          </a:r>
          <a:endParaRPr lang="en-US" sz="1500" b="1" dirty="0">
            <a:solidFill>
              <a:srgbClr val="FFFF00"/>
            </a:solidFill>
          </a:endParaRPr>
        </a:p>
      </cdr:txBody>
    </cdr:sp>
  </cdr:relSizeAnchor>
</c:userShapes>
</file>

<file path=ppt/drawings/drawing57.xml><?xml version="1.0" encoding="utf-8"?>
<c:userShapes xmlns:c="http://schemas.openxmlformats.org/drawingml/2006/chart">
  <cdr:relSizeAnchor xmlns:cdr="http://schemas.openxmlformats.org/drawingml/2006/chartDrawing">
    <cdr:from>
      <cdr:x>0.83186</cdr:x>
      <cdr:y>0.72581</cdr:y>
    </cdr:from>
    <cdr:to>
      <cdr:x>0.97345</cdr:x>
      <cdr:y>0.7877</cdr:y>
    </cdr:to>
    <cdr:sp macro="" textlink="">
      <cdr:nvSpPr>
        <cdr:cNvPr id="3" name="TextBox 8"/>
        <cdr:cNvSpPr txBox="1"/>
      </cdr:nvSpPr>
      <cdr:spPr>
        <a:xfrm xmlns:a="http://schemas.openxmlformats.org/drawingml/2006/main">
          <a:off x="7162800" y="34290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35 </a:t>
          </a:r>
          <a:endParaRPr lang="en-US" sz="1300" b="1" dirty="0">
            <a:solidFill>
              <a:srgbClr val="00FF00"/>
            </a:solidFill>
          </a:endParaRPr>
        </a:p>
      </cdr:txBody>
    </cdr:sp>
  </cdr:relSizeAnchor>
  <cdr:relSizeAnchor xmlns:cdr="http://schemas.openxmlformats.org/drawingml/2006/chartDrawing">
    <cdr:from>
      <cdr:x>0.83186</cdr:x>
      <cdr:y>0.51613</cdr:y>
    </cdr:from>
    <cdr:to>
      <cdr:x>0.97345</cdr:x>
      <cdr:y>0.57802</cdr:y>
    </cdr:to>
    <cdr:sp macro="" textlink="">
      <cdr:nvSpPr>
        <cdr:cNvPr id="4" name="TextBox 8"/>
        <cdr:cNvSpPr txBox="1"/>
      </cdr:nvSpPr>
      <cdr:spPr>
        <a:xfrm xmlns:a="http://schemas.openxmlformats.org/drawingml/2006/main">
          <a:off x="7162800" y="2438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14</a:t>
          </a:r>
          <a:endParaRPr lang="en-US" sz="1300" b="1" dirty="0">
            <a:solidFill>
              <a:srgbClr val="FFFF00"/>
            </a:solidFill>
          </a:endParaRPr>
        </a:p>
      </cdr:txBody>
    </cdr:sp>
  </cdr:relSizeAnchor>
</c:userShapes>
</file>

<file path=ppt/drawings/drawing58.xml><?xml version="1.0" encoding="utf-8"?>
<c:userShapes xmlns:c="http://schemas.openxmlformats.org/drawingml/2006/chart">
  <cdr:relSizeAnchor xmlns:cdr="http://schemas.openxmlformats.org/drawingml/2006/chartDrawing">
    <cdr:from>
      <cdr:x>0.83186</cdr:x>
      <cdr:y>0.69355</cdr:y>
    </cdr:from>
    <cdr:to>
      <cdr:x>0.97345</cdr:x>
      <cdr:y>0.75544</cdr:y>
    </cdr:to>
    <cdr:sp macro="" textlink="">
      <cdr:nvSpPr>
        <cdr:cNvPr id="3" name="TextBox 8"/>
        <cdr:cNvSpPr txBox="1"/>
      </cdr:nvSpPr>
      <cdr:spPr>
        <a:xfrm xmlns:a="http://schemas.openxmlformats.org/drawingml/2006/main">
          <a:off x="7162800" y="32766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35 </a:t>
          </a:r>
          <a:endParaRPr lang="en-US" sz="1300" b="1" dirty="0">
            <a:solidFill>
              <a:srgbClr val="00FF00"/>
            </a:solidFill>
          </a:endParaRPr>
        </a:p>
      </cdr:txBody>
    </cdr:sp>
  </cdr:relSizeAnchor>
  <cdr:relSizeAnchor xmlns:cdr="http://schemas.openxmlformats.org/drawingml/2006/chartDrawing">
    <cdr:from>
      <cdr:x>0.83186</cdr:x>
      <cdr:y>0.51613</cdr:y>
    </cdr:from>
    <cdr:to>
      <cdr:x>0.97345</cdr:x>
      <cdr:y>0.57802</cdr:y>
    </cdr:to>
    <cdr:sp macro="" textlink="">
      <cdr:nvSpPr>
        <cdr:cNvPr id="4" name="TextBox 8"/>
        <cdr:cNvSpPr txBox="1"/>
      </cdr:nvSpPr>
      <cdr:spPr>
        <a:xfrm xmlns:a="http://schemas.openxmlformats.org/drawingml/2006/main">
          <a:off x="7162800" y="2438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14</a:t>
          </a:r>
          <a:endParaRPr lang="en-US" sz="1300" b="1" dirty="0">
            <a:solidFill>
              <a:srgbClr val="FFFF00"/>
            </a:solidFill>
          </a:endParaRPr>
        </a:p>
      </cdr:txBody>
    </cdr:sp>
  </cdr:relSizeAnchor>
</c:userShapes>
</file>

<file path=ppt/drawings/drawing59.xml><?xml version="1.0" encoding="utf-8"?>
<c:userShapes xmlns:c="http://schemas.openxmlformats.org/drawingml/2006/chart">
  <cdr:relSizeAnchor xmlns:cdr="http://schemas.openxmlformats.org/drawingml/2006/chartDrawing">
    <cdr:from>
      <cdr:x>0.83186</cdr:x>
      <cdr:y>0.67742</cdr:y>
    </cdr:from>
    <cdr:to>
      <cdr:x>0.97345</cdr:x>
      <cdr:y>0.73931</cdr:y>
    </cdr:to>
    <cdr:sp macro="" textlink="">
      <cdr:nvSpPr>
        <cdr:cNvPr id="3" name="TextBox 8"/>
        <cdr:cNvSpPr txBox="1"/>
      </cdr:nvSpPr>
      <cdr:spPr>
        <a:xfrm xmlns:a="http://schemas.openxmlformats.org/drawingml/2006/main">
          <a:off x="7162814" y="3200403"/>
          <a:ext cx="1219175"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21 </a:t>
          </a:r>
          <a:endParaRPr lang="en-US" sz="1300" b="1" dirty="0">
            <a:solidFill>
              <a:srgbClr val="00FF00"/>
            </a:solidFill>
          </a:endParaRPr>
        </a:p>
      </cdr:txBody>
    </cdr:sp>
  </cdr:relSizeAnchor>
  <cdr:relSizeAnchor xmlns:cdr="http://schemas.openxmlformats.org/drawingml/2006/chartDrawing">
    <cdr:from>
      <cdr:x>0.83186</cdr:x>
      <cdr:y>0.51613</cdr:y>
    </cdr:from>
    <cdr:to>
      <cdr:x>0.97345</cdr:x>
      <cdr:y>0.57802</cdr:y>
    </cdr:to>
    <cdr:sp macro="" textlink="">
      <cdr:nvSpPr>
        <cdr:cNvPr id="4" name="TextBox 8"/>
        <cdr:cNvSpPr txBox="1"/>
      </cdr:nvSpPr>
      <cdr:spPr>
        <a:xfrm xmlns:a="http://schemas.openxmlformats.org/drawingml/2006/main">
          <a:off x="7162800" y="2438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31</a:t>
          </a:r>
          <a:endParaRPr lang="en-US" sz="1300" b="1" dirty="0">
            <a:solidFill>
              <a:srgbClr val="FFFF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0.56637</cdr:x>
      <cdr:y>0.04839</cdr:y>
    </cdr:from>
    <cdr:to>
      <cdr:x>0.93805</cdr:x>
      <cdr:y>0.26563</cdr:y>
    </cdr:to>
    <cdr:sp macro="" textlink="">
      <cdr:nvSpPr>
        <cdr:cNvPr id="5" name="TextBox 4"/>
        <cdr:cNvSpPr txBox="1"/>
      </cdr:nvSpPr>
      <cdr:spPr>
        <a:xfrm xmlns:a="http://schemas.openxmlformats.org/drawingml/2006/main">
          <a:off x="4876800" y="235988"/>
          <a:ext cx="3200372" cy="1059412"/>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u="sng" dirty="0" smtClean="0">
              <a:solidFill>
                <a:schemeClr val="tx1"/>
              </a:solidFill>
            </a:rPr>
            <a:t>Median survival (years):</a:t>
          </a:r>
        </a:p>
        <a:p xmlns:a="http://schemas.openxmlformats.org/drawingml/2006/main">
          <a:r>
            <a:rPr lang="en-US" sz="1400" b="1" dirty="0" smtClean="0">
              <a:solidFill>
                <a:schemeClr val="tx1"/>
              </a:solidFill>
            </a:rPr>
            <a:t>Double lung: 6.9; Conditional = 9.6</a:t>
          </a:r>
        </a:p>
        <a:p xmlns:a="http://schemas.openxmlformats.org/drawingml/2006/main">
          <a:r>
            <a:rPr lang="en-US" sz="1400" b="1" dirty="0" smtClean="0">
              <a:solidFill>
                <a:schemeClr val="tx1"/>
              </a:solidFill>
            </a:rPr>
            <a:t>Single lung: 4.6; Conditional = 6.5</a:t>
          </a:r>
        </a:p>
        <a:p xmlns:a="http://schemas.openxmlformats.org/drawingml/2006/main">
          <a:r>
            <a:rPr lang="en-US" sz="1400" b="1" dirty="0" smtClean="0">
              <a:solidFill>
                <a:schemeClr val="tx1"/>
              </a:solidFill>
            </a:rPr>
            <a:t>All lungs: 5.6; Conditional = 7.9</a:t>
          </a:r>
          <a:endParaRPr lang="en-US" sz="1400" b="1" dirty="0">
            <a:solidFill>
              <a:schemeClr val="tx1"/>
            </a:solidFill>
          </a:endParaRPr>
        </a:p>
      </cdr:txBody>
    </cdr:sp>
  </cdr:relSizeAnchor>
</c:userShapes>
</file>

<file path=ppt/drawings/drawing60.xml><?xml version="1.0" encoding="utf-8"?>
<c:userShapes xmlns:c="http://schemas.openxmlformats.org/drawingml/2006/chart">
  <cdr:relSizeAnchor xmlns:cdr="http://schemas.openxmlformats.org/drawingml/2006/chartDrawing">
    <cdr:from>
      <cdr:x>0.83186</cdr:x>
      <cdr:y>0.67742</cdr:y>
    </cdr:from>
    <cdr:to>
      <cdr:x>0.97345</cdr:x>
      <cdr:y>0.73931</cdr:y>
    </cdr:to>
    <cdr:sp macro="" textlink="">
      <cdr:nvSpPr>
        <cdr:cNvPr id="3" name="TextBox 8"/>
        <cdr:cNvSpPr txBox="1"/>
      </cdr:nvSpPr>
      <cdr:spPr>
        <a:xfrm xmlns:a="http://schemas.openxmlformats.org/drawingml/2006/main">
          <a:off x="7162814" y="3200403"/>
          <a:ext cx="1219175"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21 </a:t>
          </a:r>
          <a:endParaRPr lang="en-US" sz="1300" b="1" dirty="0">
            <a:solidFill>
              <a:srgbClr val="00FF00"/>
            </a:solidFill>
          </a:endParaRPr>
        </a:p>
      </cdr:txBody>
    </cdr:sp>
  </cdr:relSizeAnchor>
  <cdr:relSizeAnchor xmlns:cdr="http://schemas.openxmlformats.org/drawingml/2006/chartDrawing">
    <cdr:from>
      <cdr:x>0.83186</cdr:x>
      <cdr:y>0.51613</cdr:y>
    </cdr:from>
    <cdr:to>
      <cdr:x>0.97345</cdr:x>
      <cdr:y>0.57802</cdr:y>
    </cdr:to>
    <cdr:sp macro="" textlink="">
      <cdr:nvSpPr>
        <cdr:cNvPr id="4" name="TextBox 8"/>
        <cdr:cNvSpPr txBox="1"/>
      </cdr:nvSpPr>
      <cdr:spPr>
        <a:xfrm xmlns:a="http://schemas.openxmlformats.org/drawingml/2006/main">
          <a:off x="7162800" y="2438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31</a:t>
          </a:r>
          <a:endParaRPr lang="en-US" sz="1300" b="1" dirty="0">
            <a:solidFill>
              <a:srgbClr val="FFFF00"/>
            </a:solidFill>
          </a:endParaRPr>
        </a:p>
      </cdr:txBody>
    </cdr:sp>
  </cdr:relSizeAnchor>
</c:userShapes>
</file>

<file path=ppt/drawings/drawing61.xml><?xml version="1.0" encoding="utf-8"?>
<c:userShapes xmlns:c="http://schemas.openxmlformats.org/drawingml/2006/chart">
  <cdr:relSizeAnchor xmlns:cdr="http://schemas.openxmlformats.org/drawingml/2006/chartDrawing">
    <cdr:from>
      <cdr:x>0.83186</cdr:x>
      <cdr:y>0.46774</cdr:y>
    </cdr:from>
    <cdr:to>
      <cdr:x>0.97345</cdr:x>
      <cdr:y>0.52963</cdr:y>
    </cdr:to>
    <cdr:sp macro="" textlink="">
      <cdr:nvSpPr>
        <cdr:cNvPr id="3" name="TextBox 8"/>
        <cdr:cNvSpPr txBox="1"/>
      </cdr:nvSpPr>
      <cdr:spPr>
        <a:xfrm xmlns:a="http://schemas.openxmlformats.org/drawingml/2006/main">
          <a:off x="7162800" y="22098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23 </a:t>
          </a:r>
          <a:endParaRPr lang="en-US" sz="1300" b="1" dirty="0">
            <a:solidFill>
              <a:srgbClr val="00FF00"/>
            </a:solidFill>
          </a:endParaRPr>
        </a:p>
      </cdr:txBody>
    </cdr:sp>
  </cdr:relSizeAnchor>
</c:userShapes>
</file>

<file path=ppt/drawings/drawing62.xml><?xml version="1.0" encoding="utf-8"?>
<c:userShapes xmlns:c="http://schemas.openxmlformats.org/drawingml/2006/chart">
  <cdr:relSizeAnchor xmlns:cdr="http://schemas.openxmlformats.org/drawingml/2006/chartDrawing">
    <cdr:from>
      <cdr:x>0.14159</cdr:x>
      <cdr:y>0.38462</cdr:y>
    </cdr:from>
    <cdr:to>
      <cdr:x>0.83186</cdr:x>
      <cdr:y>0.54307</cdr:y>
    </cdr:to>
    <cdr:sp macro="" textlink="">
      <cdr:nvSpPr>
        <cdr:cNvPr id="2" name="TextBox 9"/>
        <cdr:cNvSpPr txBox="1"/>
      </cdr:nvSpPr>
      <cdr:spPr>
        <a:xfrm xmlns:a="http://schemas.openxmlformats.org/drawingml/2006/main">
          <a:off x="1219200" y="1905000"/>
          <a:ext cx="5943600" cy="784830"/>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l"/>
          <a:r>
            <a:rPr lang="en-US" sz="1500" b="1" dirty="0" smtClean="0">
              <a:solidFill>
                <a:srgbClr val="FFFF00"/>
              </a:solidFill>
            </a:rPr>
            <a:t>All pair-wise comparisons with 18-34 and 35-59 were significant at p &lt; 0.05 except 18-34 vs. 35-49 and 35-49 vs. &gt;65. No other pair-wise comparisons were significant at p &lt; 0.05</a:t>
          </a:r>
          <a:endParaRPr lang="en-US" sz="1500" b="1" dirty="0">
            <a:solidFill>
              <a:srgbClr val="FFFF00"/>
            </a:solidFill>
          </a:endParaRPr>
        </a:p>
      </cdr:txBody>
    </cdr:sp>
  </cdr:relSizeAnchor>
</c:userShapes>
</file>

<file path=ppt/drawings/drawing63.xml><?xml version="1.0" encoding="utf-8"?>
<c:userShapes xmlns:c="http://schemas.openxmlformats.org/drawingml/2006/chart">
  <cdr:relSizeAnchor xmlns:cdr="http://schemas.openxmlformats.org/drawingml/2006/chartDrawing">
    <cdr:from>
      <cdr:x>0.82301</cdr:x>
      <cdr:y>0.46774</cdr:y>
    </cdr:from>
    <cdr:to>
      <cdr:x>0.9646</cdr:x>
      <cdr:y>0.52963</cdr:y>
    </cdr:to>
    <cdr:sp macro="" textlink="">
      <cdr:nvSpPr>
        <cdr:cNvPr id="3" name="TextBox 8"/>
        <cdr:cNvSpPr txBox="1"/>
      </cdr:nvSpPr>
      <cdr:spPr>
        <a:xfrm xmlns:a="http://schemas.openxmlformats.org/drawingml/2006/main">
          <a:off x="7086600" y="22098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23 </a:t>
          </a:r>
          <a:endParaRPr lang="en-US" sz="1300" b="1" dirty="0">
            <a:solidFill>
              <a:srgbClr val="00FF00"/>
            </a:solidFill>
          </a:endParaRPr>
        </a:p>
      </cdr:txBody>
    </cdr:sp>
  </cdr:relSizeAnchor>
</c:userShapes>
</file>

<file path=ppt/drawings/drawing64.xml><?xml version="1.0" encoding="utf-8"?>
<c:userShapes xmlns:c="http://schemas.openxmlformats.org/drawingml/2006/chart">
  <cdr:relSizeAnchor xmlns:cdr="http://schemas.openxmlformats.org/drawingml/2006/chartDrawing">
    <cdr:from>
      <cdr:x>0</cdr:x>
      <cdr:y>0.01515</cdr:y>
    </cdr:from>
    <cdr:to>
      <cdr:x>0.06087</cdr:x>
      <cdr:y>0.89655</cdr:y>
    </cdr:to>
    <cdr:sp macro="" textlink="">
      <cdr:nvSpPr>
        <cdr:cNvPr id="3" name="TextBox 2"/>
        <cdr:cNvSpPr txBox="1"/>
      </cdr:nvSpPr>
      <cdr:spPr>
        <a:xfrm xmlns:a="http://schemas.openxmlformats.org/drawingml/2006/main">
          <a:off x="0" y="66957"/>
          <a:ext cx="533400" cy="389544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re-transplants out of all transplants</a:t>
          </a:r>
          <a:endParaRPr lang="en-US" sz="1500" b="1"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0.17699</cdr:x>
      <cdr:y>0.92063</cdr:y>
    </cdr:from>
    <cdr:to>
      <cdr:x>0.30088</cdr:x>
      <cdr:y>0.9862</cdr:y>
    </cdr:to>
    <cdr:sp macro="" textlink="">
      <cdr:nvSpPr>
        <cdr:cNvPr id="2" name="TextBox 1"/>
        <cdr:cNvSpPr txBox="1"/>
      </cdr:nvSpPr>
      <cdr:spPr>
        <a:xfrm xmlns:a="http://schemas.openxmlformats.org/drawingml/2006/main">
          <a:off x="1524000" y="4419600"/>
          <a:ext cx="1066767" cy="31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tx1"/>
              </a:solidFill>
            </a:rPr>
            <a:t>AT Def</a:t>
          </a:r>
          <a:endParaRPr lang="en-US" sz="1500" b="1" dirty="0">
            <a:solidFill>
              <a:schemeClr val="tx1"/>
            </a:solidFill>
          </a:endParaRPr>
        </a:p>
      </cdr:txBody>
    </cdr:sp>
  </cdr:relSizeAnchor>
  <cdr:relSizeAnchor xmlns:cdr="http://schemas.openxmlformats.org/drawingml/2006/chartDrawing">
    <cdr:from>
      <cdr:x>0.38053</cdr:x>
      <cdr:y>0.92063</cdr:y>
    </cdr:from>
    <cdr:to>
      <cdr:x>0.50442</cdr:x>
      <cdr:y>0.9862</cdr:y>
    </cdr:to>
    <cdr:sp macro="" textlink="">
      <cdr:nvSpPr>
        <cdr:cNvPr id="3" name="TextBox 1"/>
        <cdr:cNvSpPr txBox="1"/>
      </cdr:nvSpPr>
      <cdr:spPr>
        <a:xfrm xmlns:a="http://schemas.openxmlformats.org/drawingml/2006/main">
          <a:off x="32766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COPD</a:t>
          </a:r>
          <a:endParaRPr lang="en-US" sz="1500" b="1" dirty="0">
            <a:solidFill>
              <a:srgbClr val="FFFFFF"/>
            </a:solidFill>
          </a:endParaRPr>
        </a:p>
      </cdr:txBody>
    </cdr:sp>
  </cdr:relSizeAnchor>
  <cdr:relSizeAnchor xmlns:cdr="http://schemas.openxmlformats.org/drawingml/2006/chartDrawing">
    <cdr:from>
      <cdr:x>0.61062</cdr:x>
      <cdr:y>0.92063</cdr:y>
    </cdr:from>
    <cdr:to>
      <cdr:x>0.73451</cdr:x>
      <cdr:y>0.9862</cdr:y>
    </cdr:to>
    <cdr:sp macro="" textlink="">
      <cdr:nvSpPr>
        <cdr:cNvPr id="4" name="TextBox 1"/>
        <cdr:cNvSpPr txBox="1"/>
      </cdr:nvSpPr>
      <cdr:spPr>
        <a:xfrm xmlns:a="http://schemas.openxmlformats.org/drawingml/2006/main">
          <a:off x="52578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IPF</a:t>
          </a:r>
          <a:endParaRPr lang="en-US" sz="1500" b="1" dirty="0">
            <a:solidFill>
              <a:srgbClr val="FFFFFF"/>
            </a:solidFill>
          </a:endParaRPr>
        </a:p>
      </cdr:txBody>
    </cdr:sp>
  </cdr:relSizeAnchor>
  <cdr:relSizeAnchor xmlns:cdr="http://schemas.openxmlformats.org/drawingml/2006/chartDrawing">
    <cdr:from>
      <cdr:x>0.84071</cdr:x>
      <cdr:y>0.92063</cdr:y>
    </cdr:from>
    <cdr:to>
      <cdr:x>0.9646</cdr:x>
      <cdr:y>0.9862</cdr:y>
    </cdr:to>
    <cdr:sp macro="" textlink="">
      <cdr:nvSpPr>
        <cdr:cNvPr id="5" name="TextBox 1"/>
        <cdr:cNvSpPr txBox="1"/>
      </cdr:nvSpPr>
      <cdr:spPr>
        <a:xfrm xmlns:a="http://schemas.openxmlformats.org/drawingml/2006/main">
          <a:off x="72390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IPAH</a:t>
          </a:r>
          <a:endParaRPr lang="en-US" sz="1500" b="1" dirty="0">
            <a:solidFill>
              <a:srgbClr val="FFFFFF"/>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0.5463</cdr:x>
      <cdr:y>0.22807</cdr:y>
    </cdr:from>
    <cdr:to>
      <cdr:x>0.97222</cdr:x>
      <cdr:y>0.85965</cdr:y>
    </cdr:to>
    <cdr:sp macro="" textlink="">
      <cdr:nvSpPr>
        <cdr:cNvPr id="2" name="TextBox 1"/>
        <cdr:cNvSpPr txBox="1"/>
      </cdr:nvSpPr>
      <cdr:spPr>
        <a:xfrm xmlns:a="http://schemas.openxmlformats.org/drawingml/2006/main">
          <a:off x="4495800" y="990600"/>
          <a:ext cx="3505200" cy="2743200"/>
        </a:xfrm>
        <a:prstGeom xmlns:a="http://schemas.openxmlformats.org/drawingml/2006/main" prst="rect">
          <a:avLst/>
        </a:prstGeom>
        <a:solidFill xmlns:a="http://schemas.openxmlformats.org/drawingml/2006/main">
          <a:srgbClr val="000000"/>
        </a:solidFill>
        <a:ln xmlns:a="http://schemas.openxmlformats.org/drawingml/2006/main">
          <a:solidFill>
            <a:srgbClr val="FFFFFF"/>
          </a:solidFill>
        </a:ln>
      </cdr:spPr>
      <cdr:txBody>
        <a:bodyPr xmlns:a="http://schemas.openxmlformats.org/drawingml/2006/main" vertOverflow="clip" wrap="square" rtlCol="0"/>
        <a:lstStyle xmlns:a="http://schemas.openxmlformats.org/drawingml/2006/main"/>
        <a:p xmlns:a="http://schemas.openxmlformats.org/drawingml/2006/main">
          <a:pPr>
            <a:spcBef>
              <a:spcPts val="600"/>
            </a:spcBef>
          </a:pPr>
          <a:r>
            <a:rPr lang="en-US" sz="1400" b="1" u="sng" dirty="0">
              <a:solidFill>
                <a:srgbClr val="FFFF00"/>
              </a:solidFill>
              <a:latin typeface="+mn-lt"/>
              <a:ea typeface="+mn-ea"/>
              <a:cs typeface="+mn-cs"/>
            </a:rPr>
            <a:t>*Other includes:</a:t>
          </a:r>
        </a:p>
        <a:p xmlns:a="http://schemas.openxmlformats.org/drawingml/2006/main">
          <a:pPr>
            <a:spcBef>
              <a:spcPts val="600"/>
            </a:spcBef>
          </a:pPr>
          <a:r>
            <a:rPr lang="en-US" sz="1400" b="1" dirty="0" smtClean="0">
              <a:solidFill>
                <a:schemeClr val="tx1"/>
              </a:solidFill>
            </a:rPr>
            <a:t>Pulmonary Fibrosis, Other:	4.0%</a:t>
          </a:r>
        </a:p>
        <a:p xmlns:a="http://schemas.openxmlformats.org/drawingml/2006/main">
          <a:pPr>
            <a:spcBef>
              <a:spcPts val="600"/>
            </a:spcBef>
          </a:pPr>
          <a:r>
            <a:rPr lang="en-US" sz="1400" b="1" dirty="0" smtClean="0">
              <a:solidFill>
                <a:schemeClr val="tx1"/>
              </a:solidFill>
            </a:rPr>
            <a:t>Bronchiectasis: 		0.4%</a:t>
          </a:r>
        </a:p>
        <a:p xmlns:a="http://schemas.openxmlformats.org/drawingml/2006/main">
          <a:pPr>
            <a:spcBef>
              <a:spcPts val="600"/>
            </a:spcBef>
          </a:pPr>
          <a:r>
            <a:rPr lang="en-US" sz="1400" b="1" dirty="0" smtClean="0">
              <a:solidFill>
                <a:schemeClr val="tx1"/>
              </a:solidFill>
            </a:rPr>
            <a:t>Sarcoidosis: 		1.9%</a:t>
          </a:r>
        </a:p>
        <a:p xmlns:a="http://schemas.openxmlformats.org/drawingml/2006/main">
          <a:pPr>
            <a:spcBef>
              <a:spcPts val="600"/>
            </a:spcBef>
          </a:pPr>
          <a:r>
            <a:rPr lang="en-US" sz="1400" b="1" dirty="0" smtClean="0">
              <a:solidFill>
                <a:schemeClr val="tx1"/>
              </a:solidFill>
            </a:rPr>
            <a:t>Connective Tissue Disease:	1.1%</a:t>
          </a:r>
        </a:p>
        <a:p xmlns:a="http://schemas.openxmlformats.org/drawingml/2006/main">
          <a:pPr>
            <a:spcBef>
              <a:spcPts val="600"/>
            </a:spcBef>
          </a:pPr>
          <a:r>
            <a:rPr lang="en-US" sz="1400" b="1" dirty="0" smtClean="0">
              <a:solidFill>
                <a:schemeClr val="tx1"/>
              </a:solidFill>
            </a:rPr>
            <a:t>OB (non-</a:t>
          </a:r>
          <a:r>
            <a:rPr lang="en-US" sz="1400" b="1" dirty="0" err="1" smtClean="0">
              <a:solidFill>
                <a:schemeClr val="tx1"/>
              </a:solidFill>
            </a:rPr>
            <a:t>ReTx</a:t>
          </a:r>
          <a:r>
            <a:rPr lang="en-US" sz="1400" b="1" dirty="0" smtClean="0">
              <a:solidFill>
                <a:schemeClr val="tx1"/>
              </a:solidFill>
            </a:rPr>
            <a:t>): 		0.7%</a:t>
          </a:r>
        </a:p>
        <a:p xmlns:a="http://schemas.openxmlformats.org/drawingml/2006/main">
          <a:pPr>
            <a:spcBef>
              <a:spcPts val="600"/>
            </a:spcBef>
          </a:pPr>
          <a:r>
            <a:rPr lang="en-US" sz="1400" b="1" dirty="0" smtClean="0">
              <a:solidFill>
                <a:schemeClr val="tx1"/>
              </a:solidFill>
            </a:rPr>
            <a:t>LAM: 			1.0%</a:t>
          </a:r>
        </a:p>
        <a:p xmlns:a="http://schemas.openxmlformats.org/drawingml/2006/main">
          <a:pPr>
            <a:spcBef>
              <a:spcPts val="600"/>
            </a:spcBef>
          </a:pPr>
          <a:r>
            <a:rPr lang="en-US" sz="1400" b="1" dirty="0" smtClean="0">
              <a:solidFill>
                <a:schemeClr val="tx1"/>
              </a:solidFill>
            </a:rPr>
            <a:t>Congenital Heart Disease: 	0.4%</a:t>
          </a:r>
        </a:p>
        <a:p xmlns:a="http://schemas.openxmlformats.org/drawingml/2006/main">
          <a:pPr>
            <a:spcBef>
              <a:spcPts val="600"/>
            </a:spcBef>
          </a:pPr>
          <a:r>
            <a:rPr lang="en-US" sz="1400" b="1" dirty="0" smtClean="0">
              <a:solidFill>
                <a:schemeClr val="tx1"/>
              </a:solidFill>
            </a:rPr>
            <a:t>Miscellaneous:		1.1%</a:t>
          </a:r>
          <a:endParaRPr lang="en-US" sz="1400"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0.5463</cdr:x>
      <cdr:y>0.24561</cdr:y>
    </cdr:from>
    <cdr:to>
      <cdr:x>0.97222</cdr:x>
      <cdr:y>0.87719</cdr:y>
    </cdr:to>
    <cdr:sp macro="" textlink="">
      <cdr:nvSpPr>
        <cdr:cNvPr id="2" name="TextBox 1"/>
        <cdr:cNvSpPr txBox="1"/>
      </cdr:nvSpPr>
      <cdr:spPr>
        <a:xfrm xmlns:a="http://schemas.openxmlformats.org/drawingml/2006/main">
          <a:off x="4495800" y="1066800"/>
          <a:ext cx="3505152" cy="2743205"/>
        </a:xfrm>
        <a:prstGeom xmlns:a="http://schemas.openxmlformats.org/drawingml/2006/main" prst="rect">
          <a:avLst/>
        </a:prstGeom>
        <a:solidFill xmlns:a="http://schemas.openxmlformats.org/drawingml/2006/main">
          <a:srgbClr val="000000"/>
        </a:solidFill>
        <a:ln xmlns:a="http://schemas.openxmlformats.org/drawingml/2006/main">
          <a:solidFill>
            <a:srgbClr val="FFFFFF"/>
          </a:solidFill>
        </a:ln>
      </cdr:spPr>
      <cdr:txBody>
        <a:bodyPr xmlns:a="http://schemas.openxmlformats.org/drawingml/2006/main" vertOverflow="clip" wrap="square" rtlCol="0"/>
        <a:lstStyle xmlns:a="http://schemas.openxmlformats.org/drawingml/2006/main"/>
        <a:p xmlns:a="http://schemas.openxmlformats.org/drawingml/2006/main">
          <a:pPr>
            <a:spcBef>
              <a:spcPts val="600"/>
            </a:spcBef>
          </a:pPr>
          <a:r>
            <a:rPr lang="en-US" sz="1400" b="1" u="sng" dirty="0">
              <a:solidFill>
                <a:srgbClr val="FFFF00"/>
              </a:solidFill>
              <a:latin typeface="+mn-lt"/>
              <a:ea typeface="+mn-ea"/>
              <a:cs typeface="+mn-cs"/>
            </a:rPr>
            <a:t>*Other includes:</a:t>
          </a:r>
        </a:p>
        <a:p xmlns:a="http://schemas.openxmlformats.org/drawingml/2006/main">
          <a:pPr>
            <a:spcBef>
              <a:spcPts val="600"/>
            </a:spcBef>
          </a:pPr>
          <a:r>
            <a:rPr lang="en-US" sz="1400" b="1" dirty="0" smtClean="0">
              <a:solidFill>
                <a:schemeClr val="tx1"/>
              </a:solidFill>
            </a:rPr>
            <a:t>Pulmonary Fibrosis, Other:	3.5%</a:t>
          </a:r>
        </a:p>
        <a:p xmlns:a="http://schemas.openxmlformats.org/drawingml/2006/main">
          <a:pPr>
            <a:spcBef>
              <a:spcPts val="600"/>
            </a:spcBef>
          </a:pPr>
          <a:r>
            <a:rPr lang="en-US" sz="1400" b="1" dirty="0" smtClean="0">
              <a:solidFill>
                <a:schemeClr val="tx1"/>
              </a:solidFill>
            </a:rPr>
            <a:t>Bronchiectasis: 		4.1%</a:t>
          </a:r>
        </a:p>
        <a:p xmlns:a="http://schemas.openxmlformats.org/drawingml/2006/main">
          <a:pPr>
            <a:spcBef>
              <a:spcPts val="600"/>
            </a:spcBef>
          </a:pPr>
          <a:r>
            <a:rPr lang="en-US" sz="1400" b="1" dirty="0" smtClean="0">
              <a:solidFill>
                <a:schemeClr val="tx1"/>
              </a:solidFill>
            </a:rPr>
            <a:t>Sarcoidosis: 		2.9%</a:t>
          </a:r>
        </a:p>
        <a:p xmlns:a="http://schemas.openxmlformats.org/drawingml/2006/main">
          <a:pPr>
            <a:spcBef>
              <a:spcPts val="600"/>
            </a:spcBef>
          </a:pPr>
          <a:r>
            <a:rPr lang="en-US" sz="1400" b="1" dirty="0" smtClean="0">
              <a:solidFill>
                <a:schemeClr val="tx1"/>
              </a:solidFill>
            </a:rPr>
            <a:t>Connective Tissue Disease:	1.4%</a:t>
          </a:r>
        </a:p>
        <a:p xmlns:a="http://schemas.openxmlformats.org/drawingml/2006/main">
          <a:pPr>
            <a:spcBef>
              <a:spcPts val="600"/>
            </a:spcBef>
          </a:pPr>
          <a:r>
            <a:rPr lang="en-US" sz="1400" b="1" dirty="0" smtClean="0">
              <a:solidFill>
                <a:schemeClr val="tx1"/>
              </a:solidFill>
            </a:rPr>
            <a:t>OB (non-</a:t>
          </a:r>
          <a:r>
            <a:rPr lang="en-US" sz="1400" b="1" dirty="0" err="1" smtClean="0">
              <a:solidFill>
                <a:schemeClr val="tx1"/>
              </a:solidFill>
            </a:rPr>
            <a:t>ReTx</a:t>
          </a:r>
          <a:r>
            <a:rPr lang="en-US" sz="1400" b="1" dirty="0" smtClean="0">
              <a:solidFill>
                <a:schemeClr val="tx1"/>
              </a:solidFill>
            </a:rPr>
            <a:t>): 		1.3%</a:t>
          </a:r>
        </a:p>
        <a:p xmlns:a="http://schemas.openxmlformats.org/drawingml/2006/main">
          <a:pPr>
            <a:spcBef>
              <a:spcPts val="600"/>
            </a:spcBef>
          </a:pPr>
          <a:r>
            <a:rPr lang="en-US" sz="1400" b="1" dirty="0" smtClean="0">
              <a:solidFill>
                <a:schemeClr val="tx1"/>
              </a:solidFill>
            </a:rPr>
            <a:t>LAM: 			1.1%</a:t>
          </a:r>
        </a:p>
        <a:p xmlns:a="http://schemas.openxmlformats.org/drawingml/2006/main">
          <a:pPr>
            <a:spcBef>
              <a:spcPts val="600"/>
            </a:spcBef>
          </a:pPr>
          <a:r>
            <a:rPr lang="en-US" sz="1400" b="1" dirty="0" smtClean="0">
              <a:solidFill>
                <a:schemeClr val="tx1"/>
              </a:solidFill>
            </a:rPr>
            <a:t>Congenital Heart Disease: 	1.2%</a:t>
          </a:r>
        </a:p>
        <a:p xmlns:a="http://schemas.openxmlformats.org/drawingml/2006/main">
          <a:pPr>
            <a:spcBef>
              <a:spcPts val="600"/>
            </a:spcBef>
          </a:pPr>
          <a:r>
            <a:rPr lang="en-US" sz="1400" b="1" dirty="0" smtClean="0">
              <a:solidFill>
                <a:schemeClr val="tx1"/>
              </a:solidFill>
            </a:rPr>
            <a:t>Miscellaneous:		1.8%</a:t>
          </a:r>
          <a:endParaRPr lang="en-US" sz="14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10/2/2013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127</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a:t>
            </a:r>
            <a:r>
              <a:rPr lang="en-US" sz="1200" kern="1200" smtClean="0">
                <a:solidFill>
                  <a:schemeClr val="tx1"/>
                </a:solidFill>
                <a:latin typeface="+mn-lt"/>
                <a:ea typeface="+mn-ea"/>
                <a:cs typeface="+mn-cs"/>
              </a:rPr>
              <a:t>of IPF.</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a:t>
            </a:r>
            <a:r>
              <a:rPr lang="en-US" sz="1200" kern="1200" smtClean="0">
                <a:solidFill>
                  <a:schemeClr val="tx1"/>
                </a:solidFill>
                <a:latin typeface="+mn-lt"/>
                <a:ea typeface="+mn-ea"/>
                <a:cs typeface="+mn-cs"/>
              </a:rPr>
              <a:t>of IPF.</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158</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159</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163</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165</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167</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168</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171</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175</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donor age 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age distribution of lung transplant recipients was compared between eras using a chi-square test.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Only pair-wise comparisons statistically significant at p &lt; 0.05 are shown on the slide.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3 months. Therefore, only patients surviving to at least 3 months were included in the calculation. The conditional median survival is the estimated time point at which 50% of the recipients who survive to at least 3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3 months. Therefore, only patients surviving to at least 3 months were included in the calculation. The conditional median survival is the estimated time point at which 50% of the recipients who survive to at least 3 months have died.</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12 months. Therefore, only patients surviving to at least 12 months were included in the calculation. The conditional median survival is the estimated time point at which 50% of the recipients who survive to at least 12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12 months. Therefore, only patients surviving to at least 12 months were included in the calculation. The conditional median survival is the estimated time point at which 50% of the recipients who survive to at least 12 months have died.</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age distribution of lung transplant recipients was compared between the two eras using a chi-square test.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Survival rates were compared using the log-rank test statistic. A significant p-value means that at least one of the groups is different than the others but it doesn’t identify which group it is.</a:t>
            </a: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r>
              <a:rPr lang="en-US" sz="1200" kern="1200" dirty="0" smtClean="0">
                <a:solidFill>
                  <a:schemeClr val="tx1"/>
                </a:solidFill>
                <a:latin typeface="+mn-lt"/>
                <a:ea typeface="+mn-ea"/>
                <a:cs typeface="+mn-cs"/>
              </a:rPr>
              <a:t>Only pair-wise comparisons statistically significant at p &lt; 0.05 are shown on the slide.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12 months.  Therefore, only patients surviving to at least 12 months were included in the calculation.</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12 months.  Therefore, only patients surviving to at least 12 months were included in the calculation.</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age distribution of lung transplant recipients was compared between the two eras using a chi-square test.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Bonferroni</a:t>
            </a:r>
            <a:r>
              <a:rPr lang="en-US" sz="1200" kern="1200" baseline="0" dirty="0" smtClean="0">
                <a:solidFill>
                  <a:schemeClr val="tx1"/>
                </a:solidFill>
                <a:latin typeface="+mn-lt"/>
                <a:ea typeface="+mn-ea"/>
                <a:cs typeface="+mn-cs"/>
              </a:rPr>
              <a:t>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 represents those at risk for rejection.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Karnofsky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March 2005 and June 2012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age distribution of lung transplant recipients was compared between the two eras using a chi-square test.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the 1-year, 3-year and 5-year annual follow-ups.  Because all follow-ups between April 1994 and June 2012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5-year and 10-year annual follow-ups, representing the hospitalizations between discharge and 1 year, between the 2-year and 3-year follow-up, and  between the 4-year and 5-year follow-up, respectively.  Because all follow-ups between April 1994 and June 2012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2002 and June 2012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2002 and June 2012 were included.  Therefore, this figure does not represent changes in practice between the 1-year follow-up and 5-year follow-up on a cohort of patients.  The patients in the 1-year tabulation are not the same patients as in the 5-year tabulation.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annual follow-up forms.  As different patients were transplanted each year this figure does not represent changes in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age distribution of lung transplant recipients was compared between eras using a chi-square test. A significant p-value means that at least one of the groups is different than the others but it doesn’t identify which group it is.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2002 and June 2012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2002 and June 2012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10 years following transplantation. The percentages are based on patients with known responses.  To reduce bias, only patients with responses reported on every follow-up through the 10-year annual follow-up were included.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96</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date of follow-up was used as the date of occurrence.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date of follow-up was used as the date of occurrence.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date of follow-up was used as the date of occurrence.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date of follow-up was used as the date of occurrence.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year, within 5 years and within 10 years following transplantation. The percentages are based on patients with known responses.  To reduce bias, only patients with responses reported on every follow-up through the 5-year (10-year) annual follow-up were included in the “5-Year Survivors”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year and within 5 years following transplantation. The percentages are based on patients with known responses.  To reduce bias, only patients with responses reported on every follow-up through the 5-year annual follow-up were included in the “5-Year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date of follow-up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date of follow-up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date of follow-up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0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0.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1.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2.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5.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0.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4.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6.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LUNG TRANSPLANTATION</a:t>
            </a:r>
            <a:endParaRPr lang="en-US" sz="4000" dirty="0"/>
          </a:p>
        </p:txBody>
      </p:sp>
      <p:sp>
        <p:nvSpPr>
          <p:cNvPr id="3" name="Subtitle 2"/>
          <p:cNvSpPr>
            <a:spLocks noGrp="1"/>
          </p:cNvSpPr>
          <p:nvPr>
            <p:ph type="subTitle" idx="1"/>
          </p:nvPr>
        </p:nvSpPr>
        <p:spPr/>
        <p:txBody>
          <a:bodyPr/>
          <a:lstStyle/>
          <a:p>
            <a:r>
              <a:rPr lang="en-US" dirty="0" smtClean="0"/>
              <a:t>Adult Recipients</a:t>
            </a:r>
            <a:endParaRPr lang="en-US" dirty="0"/>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2"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pPr>
              <a:lnSpc>
                <a:spcPct val="90000"/>
              </a:lnSpc>
            </a:pPr>
            <a:r>
              <a:rPr lang="en-US" sz="2600" dirty="0" smtClean="0"/>
              <a:t>Adult Lung Transplants</a:t>
            </a:r>
            <a:r>
              <a:rPr lang="en-US" sz="2400" dirty="0" smtClean="0"/>
              <a:t/>
            </a:r>
            <a:br>
              <a:rPr lang="en-US" sz="2400" dirty="0" smtClean="0"/>
            </a:br>
            <a:r>
              <a:rPr lang="en-US" sz="2400" dirty="0" smtClean="0"/>
              <a:t>Indications</a:t>
            </a:r>
            <a:r>
              <a:rPr lang="en-US" sz="1800" dirty="0" smtClean="0"/>
              <a:t> </a:t>
            </a:r>
            <a:r>
              <a:rPr lang="en-US" sz="2000" dirty="0" smtClean="0"/>
              <a:t>(Transplants: January 1995 – June 2012)</a:t>
            </a:r>
            <a:endParaRPr lang="en-US" sz="2000" dirty="0"/>
          </a:p>
        </p:txBody>
      </p:sp>
      <p:graphicFrame>
        <p:nvGraphicFramePr>
          <p:cNvPr id="11" name="Content Placeholder 10">
            <a:hlinkClick r:id="rId3"/>
          </p:cNvPr>
          <p:cNvGraphicFramePr>
            <a:graphicFrameLocks noGrp="1"/>
          </p:cNvGraphicFramePr>
          <p:nvPr>
            <p:ph idx="1"/>
          </p:nvPr>
        </p:nvGraphicFramePr>
        <p:xfrm>
          <a:off x="304800" y="1066805"/>
          <a:ext cx="8382001" cy="5044586"/>
        </p:xfrm>
        <a:graphic>
          <a:graphicData uri="http://schemas.openxmlformats.org/drawingml/2006/table">
            <a:tbl>
              <a:tblPr bandRow="1">
                <a:tableStyleId>{5C22544A-7EE6-4342-B048-85BDC9FD1C3A}</a:tableStyleId>
              </a:tblPr>
              <a:tblGrid>
                <a:gridCol w="3962400"/>
                <a:gridCol w="1371600"/>
                <a:gridCol w="1447800"/>
                <a:gridCol w="1600201"/>
              </a:tblGrid>
              <a:tr h="267306">
                <a:tc>
                  <a:txBody>
                    <a:bodyPr/>
                    <a:lstStyle/>
                    <a:p>
                      <a:pPr rtl="0" fontAlgn="t"/>
                      <a:r>
                        <a:rPr lang="en-US" sz="1300" b="1" dirty="0">
                          <a:solidFill>
                            <a:srgbClr val="FFFF00"/>
                          </a:solidFill>
                        </a:rPr>
                        <a:t>Diagnosis</a:t>
                      </a:r>
                      <a:endParaRPr lang="en-US" sz="1300" dirty="0">
                        <a:solidFill>
                          <a:srgbClr val="FFFF00"/>
                        </a:solidFill>
                      </a:endParaRPr>
                    </a:p>
                  </a:txBody>
                  <a:tcPr marL="45720" marR="457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pt-BR" sz="1300" b="1" dirty="0">
                          <a:solidFill>
                            <a:schemeClr val="tx1"/>
                          </a:solidFill>
                        </a:rPr>
                        <a:t>SLT (N = </a:t>
                      </a:r>
                      <a:r>
                        <a:rPr lang="pt-BR" sz="1300" b="1" dirty="0" smtClean="0">
                          <a:solidFill>
                            <a:schemeClr val="tx1"/>
                          </a:solidFill>
                        </a:rPr>
                        <a:t>14,197)</a:t>
                      </a:r>
                      <a:endParaRPr lang="en-US" sz="1300" dirty="0">
                        <a:solidFill>
                          <a:schemeClr val="tx1"/>
                        </a:solidFill>
                      </a:endParaRPr>
                    </a:p>
                  </a:txBody>
                  <a:tcPr marL="45720" marR="457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pt-BR" sz="1300" b="1" dirty="0">
                          <a:solidFill>
                            <a:schemeClr val="tx1"/>
                          </a:solidFill>
                        </a:rPr>
                        <a:t>BLT (N = </a:t>
                      </a:r>
                      <a:r>
                        <a:rPr lang="pt-BR" sz="1300" b="1" dirty="0" smtClean="0">
                          <a:solidFill>
                            <a:schemeClr val="tx1"/>
                          </a:solidFill>
                        </a:rPr>
                        <a:t>23,384)</a:t>
                      </a:r>
                      <a:endParaRPr lang="en-US" sz="1300" dirty="0">
                        <a:solidFill>
                          <a:schemeClr val="tx1"/>
                        </a:solidFill>
                      </a:endParaRPr>
                    </a:p>
                  </a:txBody>
                  <a:tcPr marL="45720" marR="457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pt-BR" sz="1300" b="1" dirty="0">
                          <a:solidFill>
                            <a:schemeClr val="tx1"/>
                          </a:solidFill>
                        </a:rPr>
                        <a:t>TOTAL (N = </a:t>
                      </a:r>
                      <a:r>
                        <a:rPr lang="pt-BR" sz="1300" b="1" dirty="0" smtClean="0">
                          <a:solidFill>
                            <a:schemeClr val="tx1"/>
                          </a:solidFill>
                        </a:rPr>
                        <a:t>37,581)</a:t>
                      </a:r>
                      <a:endParaRPr lang="en-US" sz="1300" dirty="0">
                        <a:solidFill>
                          <a:schemeClr val="tx1"/>
                        </a:solidFill>
                      </a:endParaRPr>
                    </a:p>
                  </a:txBody>
                  <a:tcPr marL="45720" marR="457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COPD/Emphysema</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6,312 (44.5%)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6,290 (26.9%)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12,602 (33.5%)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Idiopathic Pulmonary Fibrosis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4,872 (34.3%)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4,032 (17.2%)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8,904 (23.7%)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Cystic Fibrosis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229 (1.6%)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6,002 (25.7%)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6,231 (16.6%)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Alpha-1</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753 (5.3%)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1,429 (6.1%)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2,182 (5.8%)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Idiopathic Pulmonary Arterial Hypertension</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87 (0.6%)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1,073 (4.6%)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1,160 (3.1%)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Pulmonary Fibrosis, Other</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563 (4.0%)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820 (3.5%)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1,383 (3.7%)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Bronchiectasis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59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956 (4.1%)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1,015 (2.7%)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Sarcoidosis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265 (1.9%)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689 (2.9%)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954 (2.5%)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Re-Transplant: Obliterative Bronchiolitis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276 (1.9%)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292 (1.2%)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568 (1.5%)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Connective Tissue Disease</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156 (1.1%)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332 (1.4%)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488 (1.3%)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Obliterative Bronchiolitis (Not Re-Transplant)</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98 (0.7%)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298 (1.3%)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396 (1.1%)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LAM</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136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255 (1.1%)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391 (1.0%)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Re-Transplant: Not Obliterative Bronchiolitis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182 (1.3%)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220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402 (1.1%)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Congenital Heart Disease</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56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269 (1.2%)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325 (0.9%)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a:solidFill>
                            <a:schemeClr val="tx1"/>
                          </a:solidFill>
                        </a:rPr>
                        <a:t>Cancer</a:t>
                      </a:r>
                      <a:endParaRPr lang="en-US" sz="130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7 (0.0%)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29 (0.1%)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36 (0.1%)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Other</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146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latin typeface="+mn-lt"/>
                        </a:rPr>
                        <a:t>398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latin typeface="+mn-lt"/>
                        </a:rPr>
                        <a:t>544 (1.4%)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bl>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600200"/>
          </a:xfrm>
        </p:spPr>
        <p:txBody>
          <a:bodyPr/>
          <a:lstStyle/>
          <a:p>
            <a:r>
              <a:rPr lang="en-US" sz="2600" dirty="0" smtClean="0"/>
              <a:t>Adult Lung Transplants</a:t>
            </a:r>
            <a:r>
              <a:rPr lang="en-US" sz="2800" dirty="0" smtClean="0"/>
              <a:t/>
            </a:r>
            <a:br>
              <a:rPr lang="en-US" sz="2800" dirty="0" smtClean="0"/>
            </a:br>
            <a:r>
              <a:rPr lang="en-US" sz="2400" dirty="0" smtClean="0"/>
              <a:t>Freedom from Severe Renal Dysfunction* by Maintenance Immunosuppression Combinations at Discharge</a:t>
            </a:r>
            <a:r>
              <a:rPr lang="en-US" sz="2000" dirty="0" smtClean="0"/>
              <a:t/>
            </a:r>
            <a:br>
              <a:rPr lang="en-US" sz="2000" dirty="0" smtClean="0"/>
            </a:br>
            <a:r>
              <a:rPr lang="en-US" sz="2000" dirty="0" smtClean="0"/>
              <a:t> </a:t>
            </a:r>
            <a:r>
              <a:rPr lang="en-US" sz="1900" dirty="0" smtClean="0"/>
              <a:t>Conditional on Survival to 14 Days (Transplants: January 2000 – June 2011)</a:t>
            </a:r>
            <a:r>
              <a:rPr lang="en-US" sz="2000" dirty="0" smtClean="0"/>
              <a:t/>
            </a:r>
            <a:br>
              <a:rPr lang="en-US" sz="2000" dirty="0" smtClean="0"/>
            </a:br>
            <a:r>
              <a:rPr lang="en-US" sz="2000" i="1" dirty="0" smtClean="0">
                <a:solidFill>
                  <a:srgbClr val="FFFF00"/>
                </a:solidFill>
              </a:rPr>
              <a:t>Analysis limited to patients receiving prednisone</a:t>
            </a:r>
            <a:endParaRPr lang="en-US" sz="2000" dirty="0"/>
          </a:p>
        </p:txBody>
      </p:sp>
      <p:graphicFrame>
        <p:nvGraphicFramePr>
          <p:cNvPr id="4" name="Content Placeholder 3"/>
          <p:cNvGraphicFramePr>
            <a:graphicFrameLocks noGrp="1"/>
          </p:cNvGraphicFramePr>
          <p:nvPr>
            <p:ph idx="1"/>
          </p:nvPr>
        </p:nvGraphicFramePr>
        <p:xfrm>
          <a:off x="2286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3505200"/>
            <a:ext cx="45720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a:t>
            </a:r>
            <a:r>
              <a:rPr lang="en-US" sz="1500" b="1" dirty="0" err="1" smtClean="0"/>
              <a:t>μmol</a:t>
            </a:r>
            <a:r>
              <a:rPr lang="en-US" sz="1500" b="1" dirty="0" smtClean="0"/>
              <a:t>/L), dialysis or renal transplant</a:t>
            </a:r>
            <a:endParaRPr lang="en-US" sz="1500" b="1" dirty="0"/>
          </a:p>
        </p:txBody>
      </p:sp>
      <p:sp>
        <p:nvSpPr>
          <p:cNvPr id="11" name="TextBox 10"/>
          <p:cNvSpPr txBox="1"/>
          <p:nvPr/>
        </p:nvSpPr>
        <p:spPr>
          <a:xfrm>
            <a:off x="1219200" y="4114800"/>
            <a:ext cx="6705600" cy="523220"/>
          </a:xfrm>
          <a:prstGeom prst="rect">
            <a:avLst/>
          </a:prstGeom>
          <a:noFill/>
        </p:spPr>
        <p:txBody>
          <a:bodyPr wrap="square" rtlCol="0">
            <a:spAutoFit/>
          </a:bodyPr>
          <a:lstStyle/>
          <a:p>
            <a:r>
              <a:rPr lang="en-US" sz="1400" b="1" dirty="0" smtClean="0">
                <a:solidFill>
                  <a:srgbClr val="FFFF00"/>
                </a:solidFill>
              </a:rPr>
              <a:t>All pair-wise comparisons with CyA + MMF/MPA were significant at p &lt; 0.05. No other pair-wise comparisons were significant.</a:t>
            </a:r>
            <a:endParaRPr lang="en-US" sz="14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500" dirty="0" smtClean="0"/>
              <a:t/>
            </a:r>
            <a:br>
              <a:rPr lang="en-US" sz="2500" dirty="0" smtClean="0"/>
            </a:br>
            <a:r>
              <a:rPr lang="en-US" sz="2500" dirty="0" smtClean="0"/>
              <a:t> </a:t>
            </a:r>
            <a:r>
              <a:rPr lang="en-US" sz="2400" dirty="0" smtClean="0"/>
              <a:t>Post Transplant Malignancy </a:t>
            </a:r>
            <a:r>
              <a:rPr lang="en-US" sz="2000" dirty="0" smtClean="0"/>
              <a:t>(Follow-ups: April 1994 – June 2012)</a:t>
            </a:r>
            <a:r>
              <a:rPr lang="en-US" sz="2500" dirty="0" smtClean="0"/>
              <a:t/>
            </a:r>
            <a:br>
              <a:rPr lang="en-US" sz="2500" dirty="0" smtClean="0"/>
            </a:br>
            <a:r>
              <a:rPr lang="en-US" sz="2500" dirty="0" smtClean="0"/>
              <a:t> </a:t>
            </a:r>
            <a:r>
              <a:rPr lang="en-US" sz="2400" dirty="0" smtClean="0"/>
              <a:t>Cumulative Morbidity Rates in </a:t>
            </a:r>
            <a:r>
              <a:rPr lang="en-US" sz="2400" u="sng" dirty="0" smtClean="0"/>
              <a:t>Survivors</a:t>
            </a:r>
            <a:endParaRPr lang="en-US" sz="2000" dirty="0"/>
          </a:p>
        </p:txBody>
      </p:sp>
      <p:graphicFrame>
        <p:nvGraphicFramePr>
          <p:cNvPr id="13" name="Content Placeholder 12"/>
          <p:cNvGraphicFramePr>
            <a:graphicFrameLocks noGrp="1"/>
          </p:cNvGraphicFramePr>
          <p:nvPr>
            <p:ph idx="1"/>
          </p:nvPr>
        </p:nvGraphicFramePr>
        <p:xfrm>
          <a:off x="304800" y="1524000"/>
          <a:ext cx="8305800" cy="2878980"/>
        </p:xfrm>
        <a:graphic>
          <a:graphicData uri="http://schemas.openxmlformats.org/drawingml/2006/table">
            <a:tbl>
              <a:tblPr bandRow="1">
                <a:tableStyleId>{5C22544A-7EE6-4342-B048-85BDC9FD1C3A}</a:tableStyleId>
              </a:tblPr>
              <a:tblGrid>
                <a:gridCol w="1371600"/>
                <a:gridCol w="2057400"/>
                <a:gridCol w="1625600"/>
                <a:gridCol w="1625600"/>
                <a:gridCol w="1625600"/>
              </a:tblGrid>
              <a:tr h="519541">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t"/>
                      <a:r>
                        <a:rPr lang="en-US" sz="1600" b="1" i="0" u="none" strike="noStrike">
                          <a:solidFill>
                            <a:schemeClr val="tx1"/>
                          </a:solidFill>
                          <a:latin typeface="+mn-lt"/>
                        </a:rPr>
                        <a:t>17,068 (96.4%)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a:solidFill>
                            <a:schemeClr val="tx1"/>
                          </a:solidFill>
                          <a:latin typeface="+mn-lt"/>
                        </a:rPr>
                        <a:t>5,040 (85.3%)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a:solidFill>
                            <a:schemeClr val="tx1"/>
                          </a:solidFill>
                          <a:latin typeface="+mn-lt"/>
                        </a:rPr>
                        <a:t>883 (73.2%)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t"/>
                      <a:r>
                        <a:rPr lang="en-US" sz="1600" b="1" i="0" u="none" strike="noStrike">
                          <a:solidFill>
                            <a:schemeClr val="tx1"/>
                          </a:solidFill>
                          <a:latin typeface="+mn-lt"/>
                        </a:rPr>
                        <a:t>630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a:solidFill>
                            <a:schemeClr val="tx1"/>
                          </a:solidFill>
                          <a:latin typeface="+mn-lt"/>
                        </a:rPr>
                        <a:t>871 (14.7%)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a:solidFill>
                            <a:schemeClr val="tx1"/>
                          </a:solidFill>
                          <a:latin typeface="+mn-lt"/>
                        </a:rPr>
                        <a:t>324 (26.8%)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a:solidFill>
                            <a:schemeClr val="tx2">
                              <a:lumMod val="20000"/>
                              <a:lumOff val="80000"/>
                            </a:schemeClr>
                          </a:solidFill>
                        </a:rPr>
                        <a:t>Skin</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latin typeface="+mn-lt"/>
                        </a:rPr>
                        <a:t>199</a:t>
                      </a: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latin typeface="+mn-lt"/>
                        </a:rPr>
                        <a:t>590</a:t>
                      </a: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mn-lt"/>
                        </a:rPr>
                        <a:t>226</a:t>
                      </a: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latin typeface="+mn-lt"/>
                        </a:rPr>
                        <a:t>243</a:t>
                      </a: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latin typeface="+mn-lt"/>
                        </a:rPr>
                        <a:t>94</a:t>
                      </a: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mn-lt"/>
                        </a:rPr>
                        <a:t>38</a:t>
                      </a: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Other</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mn-lt"/>
                        </a:rPr>
                        <a:t>164</a:t>
                      </a: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latin typeface="+mn-lt"/>
                        </a:rPr>
                        <a:t>227</a:t>
                      </a: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latin typeface="+mn-lt"/>
                        </a:rPr>
                        <a:t>93</a:t>
                      </a: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mn-lt"/>
                        </a:rPr>
                        <a:t>24</a:t>
                      </a: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mn-lt"/>
                        </a:rPr>
                        <a:t>9</a:t>
                      </a: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latin typeface="+mn-lt"/>
                        </a:rPr>
                        <a:t>0</a:t>
                      </a: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85800" y="5334000"/>
            <a:ext cx="8229600" cy="553998"/>
          </a:xfrm>
          <a:prstGeom prst="rect">
            <a:avLst/>
          </a:prstGeom>
          <a:noFill/>
        </p:spPr>
        <p:txBody>
          <a:bodyPr wrap="square" rtlCol="0">
            <a:spAutoFit/>
          </a:bodyPr>
          <a:lstStyle/>
          <a:p>
            <a:r>
              <a:rPr lang="en-US" sz="1500" b="1" dirty="0" smtClean="0"/>
              <a:t>* Recipients may have experienced more than one type of malignancy so sum of individual malignancy types may be greater than total number with malignancy.</a:t>
            </a:r>
            <a:endParaRPr lang="en-US" sz="1500" dirty="0"/>
          </a:p>
        </p:txBody>
      </p:sp>
      <p:sp>
        <p:nvSpPr>
          <p:cNvPr id="10" name="TextBox 9"/>
          <p:cNvSpPr txBox="1"/>
          <p:nvPr/>
        </p:nvSpPr>
        <p:spPr>
          <a:xfrm>
            <a:off x="381000" y="4572000"/>
            <a:ext cx="8229600" cy="738664"/>
          </a:xfrm>
          <a:prstGeom prst="rect">
            <a:avLst/>
          </a:prstGeom>
          <a:noFill/>
        </p:spPr>
        <p:txBody>
          <a:bodyPr wrap="square" rtlCol="0">
            <a:spAutoFit/>
          </a:bodyPr>
          <a:lstStyle/>
          <a:p>
            <a:r>
              <a:rPr lang="en-US" sz="1400" b="1" dirty="0" smtClean="0">
                <a:solidFill>
                  <a:srgbClr val="FFFF00"/>
                </a:solidFill>
              </a:rPr>
              <a:t>Other malignancies reported include: </a:t>
            </a:r>
            <a:r>
              <a:rPr lang="en-US" sz="1400" b="1" dirty="0" err="1" smtClean="0">
                <a:solidFill>
                  <a:srgbClr val="FFFF00"/>
                </a:solidFill>
              </a:rPr>
              <a:t>adenocarcinoma</a:t>
            </a:r>
            <a:r>
              <a:rPr lang="en-US" sz="1400" b="1" dirty="0" smtClean="0">
                <a:solidFill>
                  <a:srgbClr val="FFFF00"/>
                </a:solidFill>
              </a:rPr>
              <a:t> (2; 2; 1), bladder (2; 1; 0), lung (2; 4; 0), breast (1; 5; 2); prostate (0; 5; 1), cervical (1; 1; 0); liver (1; 1; 1); colon (1; 1; 0).  Numbers in parentheses represent the number of reported cases within each time period.</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500" dirty="0" smtClean="0"/>
              <a:t/>
            </a:r>
            <a:br>
              <a:rPr lang="en-US" sz="2500" dirty="0" smtClean="0"/>
            </a:br>
            <a:r>
              <a:rPr lang="en-US" sz="2500" dirty="0" smtClean="0"/>
              <a:t> </a:t>
            </a:r>
            <a:r>
              <a:rPr lang="en-US" sz="2400" dirty="0" smtClean="0"/>
              <a:t>Post Transplant Malignancy </a:t>
            </a:r>
            <a:r>
              <a:rPr lang="en-US" sz="2000" dirty="0" smtClean="0"/>
              <a:t>(Follow-ups: April 1994 – June 2012)</a:t>
            </a:r>
            <a:r>
              <a:rPr lang="en-US" sz="2500" dirty="0" smtClean="0"/>
              <a:t/>
            </a:r>
            <a:br>
              <a:rPr lang="en-US" sz="2500" dirty="0" smtClean="0"/>
            </a:br>
            <a:r>
              <a:rPr lang="en-US" sz="2500" dirty="0" smtClean="0"/>
              <a:t> </a:t>
            </a:r>
            <a:r>
              <a:rPr lang="en-US" sz="2400" dirty="0" smtClean="0"/>
              <a:t>Cumulative Morbidity Rates in </a:t>
            </a:r>
            <a:r>
              <a:rPr lang="en-US" sz="2400" u="sng" dirty="0" smtClean="0"/>
              <a:t>Survivors</a:t>
            </a:r>
            <a:endParaRPr lang="en-US" sz="2000" dirty="0"/>
          </a:p>
        </p:txBody>
      </p:sp>
      <p:graphicFrame>
        <p:nvGraphicFramePr>
          <p:cNvPr id="13" name="Content Placeholder 12"/>
          <p:cNvGraphicFramePr>
            <a:graphicFrameLocks noGrp="1"/>
          </p:cNvGraphicFramePr>
          <p:nvPr>
            <p:ph idx="1"/>
          </p:nvPr>
        </p:nvGraphicFramePr>
        <p:xfrm>
          <a:off x="304800" y="1524000"/>
          <a:ext cx="8305800" cy="3557159"/>
        </p:xfrm>
        <a:graphic>
          <a:graphicData uri="http://schemas.openxmlformats.org/drawingml/2006/table">
            <a:tbl>
              <a:tblPr bandRow="1">
                <a:tableStyleId>{5C22544A-7EE6-4342-B048-85BDC9FD1C3A}</a:tableStyleId>
              </a:tblPr>
              <a:tblGrid>
                <a:gridCol w="1295400"/>
                <a:gridCol w="1752600"/>
                <a:gridCol w="1447800"/>
                <a:gridCol w="1295400"/>
                <a:gridCol w="1295400"/>
                <a:gridCol w="1219200"/>
              </a:tblGrid>
              <a:tr h="519541">
                <a:tc rowSpan="2" gridSpan="2">
                  <a:txBody>
                    <a:bodyPr/>
                    <a:lstStyle/>
                    <a:p>
                      <a:pPr algn="ctr" rtl="0" fontAlgn="t"/>
                      <a:r>
                        <a:rPr lang="en-US" sz="1500" b="1" dirty="0">
                          <a:solidFill>
                            <a:srgbClr val="FFFF00"/>
                          </a:solidFill>
                        </a:rPr>
                        <a:t>Malignancy/Type</a:t>
                      </a:r>
                      <a:endParaRPr lang="en-US" sz="15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h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500" b="1" u="none" strike="noStrike" kern="1200" dirty="0" smtClean="0">
                          <a:solidFill>
                            <a:srgbClr val="FFFF00"/>
                          </a:solidFill>
                          <a:latin typeface="+mn-lt"/>
                          <a:ea typeface="Times New Roman"/>
                          <a:cs typeface="Times New Roman"/>
                        </a:rPr>
                        <a:t>Age: 18-65 years</a:t>
                      </a:r>
                      <a:endParaRPr lang="en-US" sz="1500" b="1" u="none" strike="noStrike" kern="1200"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kern="1200" dirty="0" smtClean="0">
                          <a:solidFill>
                            <a:srgbClr val="FFFF00"/>
                          </a:solidFill>
                          <a:latin typeface="+mn-lt"/>
                          <a:ea typeface="Times New Roman"/>
                          <a:cs typeface="Times New Roman"/>
                        </a:rPr>
                        <a:t>Age:</a:t>
                      </a:r>
                      <a:r>
                        <a:rPr lang="en-US" sz="1500" b="1" u="none" strike="noStrike" kern="1200" baseline="0" dirty="0" smtClean="0">
                          <a:solidFill>
                            <a:srgbClr val="FFFF00"/>
                          </a:solidFill>
                          <a:latin typeface="+mn-lt"/>
                          <a:ea typeface="Times New Roman"/>
                          <a:cs typeface="Times New Roman"/>
                        </a:rPr>
                        <a:t> &gt;65 years</a:t>
                      </a:r>
                      <a:endParaRPr lang="en-US" sz="1500" b="1" u="none" strike="noStrike" kern="1200" dirty="0" smtClean="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519541">
                <a:tc gridSpan="2"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vMerge="1">
                  <a:txBody>
                    <a:bodyPr/>
                    <a:lstStyle/>
                    <a:p>
                      <a:endParaRPr lang="en-US"/>
                    </a:p>
                  </a:txBody>
                  <a:tcPr/>
                </a:tc>
                <a:tc>
                  <a:txBody>
                    <a:bodyPr/>
                    <a:lstStyle/>
                    <a:p>
                      <a:pPr algn="ctr" rtl="0" fontAlgn="t"/>
                      <a:r>
                        <a:rPr lang="en-US" sz="1500" b="1" dirty="0">
                          <a:solidFill>
                            <a:srgbClr val="FFFF00"/>
                          </a:solidFill>
                        </a:rPr>
                        <a:t>1-Year  Survivors</a:t>
                      </a:r>
                      <a:endParaRPr lang="en-US" sz="15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500" b="1" dirty="0">
                          <a:solidFill>
                            <a:srgbClr val="FFFF00"/>
                          </a:solidFill>
                        </a:rPr>
                        <a:t>5-Year Survivors</a:t>
                      </a:r>
                      <a:endParaRPr lang="en-US" sz="15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500" b="1" dirty="0">
                          <a:solidFill>
                            <a:srgbClr val="FFFF00"/>
                          </a:solidFill>
                        </a:rPr>
                        <a:t>1-Year  Survivors</a:t>
                      </a:r>
                      <a:endParaRPr lang="en-US" sz="15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500" b="1" dirty="0">
                          <a:solidFill>
                            <a:srgbClr val="FFFF00"/>
                          </a:solidFill>
                        </a:rPr>
                        <a:t>5-Year Survivors</a:t>
                      </a:r>
                      <a:endParaRPr lang="en-US" sz="15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500" b="1" dirty="0">
                          <a:solidFill>
                            <a:schemeClr val="tx1"/>
                          </a:solidFill>
                        </a:rPr>
                        <a:t>No Malignancy</a:t>
                      </a:r>
                      <a:endParaRPr lang="en-US" sz="15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t"/>
                      <a:r>
                        <a:rPr lang="en-US" sz="1500" b="1" i="0" u="none" strike="noStrike" dirty="0">
                          <a:solidFill>
                            <a:schemeClr val="tx1"/>
                          </a:solidFill>
                          <a:latin typeface="+mn-lt"/>
                        </a:rPr>
                        <a:t>15,686 (96.6%)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500" b="1" i="0" u="none" strike="noStrike" dirty="0">
                          <a:solidFill>
                            <a:schemeClr val="tx1"/>
                          </a:solidFill>
                          <a:latin typeface="+mn-lt"/>
                        </a:rPr>
                        <a:t>4,904 (85.9%)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500" b="1" i="0" u="none" strike="noStrike" dirty="0">
                          <a:solidFill>
                            <a:schemeClr val="tx1"/>
                          </a:solidFill>
                          <a:latin typeface="+mn-lt"/>
                        </a:rPr>
                        <a:t>1,382 (94.5%)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500" b="1" i="0" u="none" strike="noStrike" dirty="0">
                          <a:solidFill>
                            <a:schemeClr val="tx1"/>
                          </a:solidFill>
                          <a:latin typeface="+mn-lt"/>
                        </a:rPr>
                        <a:t>136 (</a:t>
                      </a:r>
                      <a:r>
                        <a:rPr lang="en-US" sz="1500" b="1" i="0" u="none" strike="noStrike" dirty="0" smtClean="0">
                          <a:solidFill>
                            <a:schemeClr val="tx1"/>
                          </a:solidFill>
                          <a:latin typeface="+mn-lt"/>
                        </a:rPr>
                        <a:t>67.0%)</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500" b="1" dirty="0">
                          <a:solidFill>
                            <a:schemeClr val="tx1"/>
                          </a:solidFill>
                        </a:rPr>
                        <a:t>Malignancy (all </a:t>
                      </a:r>
                      <a:r>
                        <a:rPr lang="en-US" sz="1500" b="1" dirty="0" smtClean="0">
                          <a:solidFill>
                            <a:schemeClr val="tx1"/>
                          </a:solidFill>
                        </a:rPr>
                        <a:t>types</a:t>
                      </a:r>
                      <a:r>
                        <a:rPr lang="en-US" sz="1500" b="1" baseline="0" dirty="0" smtClean="0">
                          <a:solidFill>
                            <a:schemeClr val="tx1"/>
                          </a:solidFill>
                        </a:rPr>
                        <a:t> </a:t>
                      </a:r>
                      <a:r>
                        <a:rPr lang="en-US" sz="1500" b="1" dirty="0" smtClean="0">
                          <a:solidFill>
                            <a:schemeClr val="tx1"/>
                          </a:solidFill>
                        </a:rPr>
                        <a:t>combined</a:t>
                      </a:r>
                      <a:r>
                        <a:rPr lang="en-US" sz="1500" b="1" dirty="0">
                          <a:solidFill>
                            <a:schemeClr val="tx1"/>
                          </a:solidFill>
                        </a:rPr>
                        <a:t>)</a:t>
                      </a:r>
                      <a:endParaRPr lang="en-US" sz="1500" dirty="0">
                        <a:solidFill>
                          <a:schemeClr val="tx1"/>
                        </a:solidFill>
                      </a:endParaRPr>
                    </a:p>
                  </a:txBody>
                  <a:tcPr marL="45720"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t"/>
                      <a:r>
                        <a:rPr lang="en-US" sz="1500" b="1" i="0" u="none" strike="noStrike">
                          <a:solidFill>
                            <a:schemeClr val="tx1"/>
                          </a:solidFill>
                          <a:latin typeface="+mn-lt"/>
                        </a:rPr>
                        <a:t>549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500" b="1" i="0" u="none" strike="noStrike" dirty="0">
                          <a:solidFill>
                            <a:schemeClr val="tx1"/>
                          </a:solidFill>
                          <a:latin typeface="+mn-lt"/>
                        </a:rPr>
                        <a:t>804 (14.1%)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500" b="1" i="0" u="none" strike="noStrike" dirty="0">
                          <a:solidFill>
                            <a:schemeClr val="tx1"/>
                          </a:solidFill>
                          <a:latin typeface="+mn-lt"/>
                        </a:rPr>
                        <a:t>81 (5.5%)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500" b="1" i="0" u="none" strike="noStrike" dirty="0">
                          <a:solidFill>
                            <a:schemeClr val="tx1"/>
                          </a:solidFill>
                          <a:latin typeface="+mn-lt"/>
                        </a:rPr>
                        <a:t>67 (</a:t>
                      </a:r>
                      <a:r>
                        <a:rPr lang="en-US" sz="1500" b="1" i="0" u="none" strike="noStrike" dirty="0" smtClean="0">
                          <a:solidFill>
                            <a:schemeClr val="tx1"/>
                          </a:solidFill>
                          <a:latin typeface="+mn-lt"/>
                        </a:rPr>
                        <a:t>33.0%)</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500" b="1" i="1" kern="1200" baseline="0" dirty="0" smtClean="0">
                          <a:solidFill>
                            <a:schemeClr val="tx2">
                              <a:lumMod val="20000"/>
                              <a:lumOff val="80000"/>
                            </a:schemeClr>
                          </a:solidFill>
                          <a:latin typeface="+mn-lt"/>
                          <a:ea typeface="+mn-ea"/>
                          <a:cs typeface="+mn-cs"/>
                        </a:rPr>
                        <a:t>Malignancy Type</a:t>
                      </a:r>
                      <a:r>
                        <a:rPr lang="en-US" sz="1600" b="1" i="1" kern="1200" baseline="0" dirty="0" smtClean="0">
                          <a:solidFill>
                            <a:schemeClr val="tx2">
                              <a:lumMod val="20000"/>
                              <a:lumOff val="80000"/>
                            </a:schemeClr>
                          </a:solidFill>
                          <a:latin typeface="+mn-lt"/>
                          <a:ea typeface="+mn-ea"/>
                          <a:cs typeface="+mn-cs"/>
                        </a:rPr>
                        <a:t>*</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500" b="1" i="1" baseline="0" dirty="0">
                          <a:solidFill>
                            <a:schemeClr val="tx2">
                              <a:lumMod val="20000"/>
                              <a:lumOff val="80000"/>
                            </a:schemeClr>
                          </a:solidFill>
                        </a:rPr>
                        <a:t>Skin</a:t>
                      </a:r>
                      <a:endParaRPr lang="en-US" sz="15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500" b="1" i="1" u="none" strike="noStrike" dirty="0">
                          <a:solidFill>
                            <a:schemeClr val="tx2">
                              <a:lumMod val="20000"/>
                              <a:lumOff val="80000"/>
                            </a:schemeClr>
                          </a:solidFill>
                          <a:latin typeface="+mn-lt"/>
                        </a:rPr>
                        <a:t>163</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500" b="1" i="1" u="none" strike="noStrike" dirty="0">
                          <a:solidFill>
                            <a:schemeClr val="tx2">
                              <a:lumMod val="20000"/>
                              <a:lumOff val="80000"/>
                            </a:schemeClr>
                          </a:solidFill>
                          <a:latin typeface="+mn-lt"/>
                        </a:rPr>
                        <a:t>540</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500" b="1" i="1" u="none" strike="noStrike" dirty="0">
                          <a:solidFill>
                            <a:schemeClr val="tx2">
                              <a:lumMod val="20000"/>
                              <a:lumOff val="80000"/>
                            </a:schemeClr>
                          </a:solidFill>
                          <a:latin typeface="+mn-lt"/>
                        </a:rPr>
                        <a:t>36</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500" b="1" i="1" u="none" strike="noStrike">
                          <a:solidFill>
                            <a:schemeClr val="tx2">
                              <a:lumMod val="20000"/>
                              <a:lumOff val="80000"/>
                            </a:schemeClr>
                          </a:solidFill>
                          <a:latin typeface="+mn-lt"/>
                        </a:rPr>
                        <a:t>50</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500" b="1" i="1" baseline="0" dirty="0" smtClean="0">
                          <a:solidFill>
                            <a:schemeClr val="tx2">
                              <a:lumMod val="20000"/>
                              <a:lumOff val="80000"/>
                            </a:schemeClr>
                          </a:solidFill>
                        </a:rPr>
                        <a:t>Lymphoma</a:t>
                      </a:r>
                      <a:endParaRPr lang="en-US" sz="15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a:solidFill>
                            <a:schemeClr val="tx2">
                              <a:lumMod val="20000"/>
                              <a:lumOff val="80000"/>
                            </a:schemeClr>
                          </a:solidFill>
                          <a:latin typeface="+mn-lt"/>
                        </a:rPr>
                        <a:t>222</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dirty="0">
                          <a:solidFill>
                            <a:schemeClr val="tx2">
                              <a:lumMod val="20000"/>
                              <a:lumOff val="80000"/>
                            </a:schemeClr>
                          </a:solidFill>
                          <a:latin typeface="+mn-lt"/>
                        </a:rPr>
                        <a:t>90</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dirty="0">
                          <a:solidFill>
                            <a:schemeClr val="tx2">
                              <a:lumMod val="20000"/>
                              <a:lumOff val="80000"/>
                            </a:schemeClr>
                          </a:solidFill>
                          <a:latin typeface="+mn-lt"/>
                        </a:rPr>
                        <a:t>21</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dirty="0">
                          <a:solidFill>
                            <a:schemeClr val="tx2">
                              <a:lumMod val="20000"/>
                              <a:lumOff val="80000"/>
                            </a:schemeClr>
                          </a:solidFill>
                          <a:latin typeface="+mn-lt"/>
                        </a:rPr>
                        <a:t>4</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500" b="1" i="1" kern="1200" baseline="0" dirty="0" smtClean="0">
                          <a:solidFill>
                            <a:schemeClr val="tx2">
                              <a:lumMod val="20000"/>
                              <a:lumOff val="80000"/>
                            </a:schemeClr>
                          </a:solidFill>
                          <a:latin typeface="+mn-lt"/>
                          <a:ea typeface="+mn-ea"/>
                          <a:cs typeface="+mn-cs"/>
                        </a:rPr>
                        <a:t>Other</a:t>
                      </a:r>
                      <a:endParaRPr lang="en-US" sz="15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500" b="1" i="1" u="none" strike="noStrike">
                          <a:solidFill>
                            <a:schemeClr val="tx2">
                              <a:lumMod val="20000"/>
                              <a:lumOff val="80000"/>
                            </a:schemeClr>
                          </a:solidFill>
                          <a:latin typeface="+mn-lt"/>
                        </a:rPr>
                        <a:t>142</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500" b="1" i="1" u="none" strike="noStrike">
                          <a:solidFill>
                            <a:schemeClr val="tx2">
                              <a:lumMod val="20000"/>
                              <a:lumOff val="80000"/>
                            </a:schemeClr>
                          </a:solidFill>
                          <a:latin typeface="+mn-lt"/>
                        </a:rPr>
                        <a:t>209</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500" b="1" i="1" u="none" strike="noStrike" dirty="0">
                          <a:solidFill>
                            <a:schemeClr val="tx2">
                              <a:lumMod val="20000"/>
                              <a:lumOff val="80000"/>
                            </a:schemeClr>
                          </a:solidFill>
                          <a:latin typeface="+mn-lt"/>
                        </a:rPr>
                        <a:t>22</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500" b="1" i="1" u="none" strike="noStrike" dirty="0">
                          <a:solidFill>
                            <a:schemeClr val="tx2">
                              <a:lumMod val="20000"/>
                              <a:lumOff val="80000"/>
                            </a:schemeClr>
                          </a:solidFill>
                          <a:latin typeface="+mn-lt"/>
                        </a:rPr>
                        <a:t>18</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500" b="1" i="1" baseline="0" dirty="0" smtClean="0">
                          <a:solidFill>
                            <a:schemeClr val="tx2">
                              <a:lumMod val="20000"/>
                              <a:lumOff val="80000"/>
                            </a:schemeClr>
                          </a:solidFill>
                        </a:rPr>
                        <a:t>Type Not Reported</a:t>
                      </a:r>
                      <a:endParaRPr lang="en-US" sz="15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a:solidFill>
                            <a:schemeClr val="tx2">
                              <a:lumMod val="20000"/>
                              <a:lumOff val="80000"/>
                            </a:schemeClr>
                          </a:solidFill>
                          <a:latin typeface="+mn-lt"/>
                        </a:rPr>
                        <a:t>22</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a:solidFill>
                            <a:schemeClr val="tx2">
                              <a:lumMod val="20000"/>
                              <a:lumOff val="80000"/>
                            </a:schemeClr>
                          </a:solidFill>
                          <a:latin typeface="+mn-lt"/>
                        </a:rPr>
                        <a:t>9</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a:solidFill>
                            <a:schemeClr val="tx2">
                              <a:lumMod val="20000"/>
                              <a:lumOff val="80000"/>
                            </a:schemeClr>
                          </a:solidFill>
                          <a:latin typeface="+mn-lt"/>
                        </a:rPr>
                        <a:t>2</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dirty="0">
                          <a:solidFill>
                            <a:schemeClr val="tx2">
                              <a:lumMod val="20000"/>
                              <a:lumOff val="80000"/>
                            </a:schemeClr>
                          </a:solidFill>
                          <a:latin typeface="+mn-lt"/>
                        </a:rPr>
                        <a:t>0</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85800" y="5334000"/>
            <a:ext cx="8229600" cy="553998"/>
          </a:xfrm>
          <a:prstGeom prst="rect">
            <a:avLst/>
          </a:prstGeom>
          <a:noFill/>
        </p:spPr>
        <p:txBody>
          <a:bodyPr wrap="square" rtlCol="0">
            <a:spAutoFit/>
          </a:bodyPr>
          <a:lstStyle/>
          <a:p>
            <a:r>
              <a:rPr lang="en-US" sz="1500" b="1" dirty="0" smtClean="0"/>
              <a:t>* Recipients may have experienced more than one type of malignancy so sum of individual malignancy types may be greater than total number with malignancy.</a:t>
            </a:r>
            <a:endParaRPr lang="en-US" sz="1500" dirty="0"/>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lstStyle/>
          <a:p>
            <a:r>
              <a:rPr lang="en-US" sz="2600" dirty="0" smtClean="0"/>
              <a:t>Adult Lung Transplants </a:t>
            </a:r>
            <a:r>
              <a:rPr lang="en-US" sz="2800" dirty="0" smtClean="0"/>
              <a:t/>
            </a:r>
            <a:br>
              <a:rPr lang="en-US" sz="2800" dirty="0" smtClean="0"/>
            </a:br>
            <a:r>
              <a:rPr lang="en-US" sz="2400" dirty="0" smtClean="0"/>
              <a:t>Freedom from Malignancy </a:t>
            </a:r>
            <a:r>
              <a:rPr lang="en-US" sz="2000" dirty="0" smtClean="0"/>
              <a:t>(Follow-ups: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2954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lstStyle/>
          <a:p>
            <a:r>
              <a:rPr lang="en-US" sz="2600" dirty="0" smtClean="0"/>
              <a:t>Adult Lung Transplants </a:t>
            </a:r>
            <a:r>
              <a:rPr lang="en-US" sz="2800" dirty="0" smtClean="0"/>
              <a:t/>
            </a:r>
            <a:br>
              <a:rPr lang="en-US" sz="2800" dirty="0" smtClean="0"/>
            </a:br>
            <a:r>
              <a:rPr lang="en-US" sz="2400" dirty="0" smtClean="0"/>
              <a:t>Freedom from Malignancy by Age Group</a:t>
            </a:r>
            <a:br>
              <a:rPr lang="en-US" sz="2400" dirty="0" smtClean="0"/>
            </a:br>
            <a:r>
              <a:rPr lang="en-US" sz="2000" dirty="0" smtClean="0"/>
              <a:t>(Follow-ups: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2954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9"/>
          <p:cNvSpPr txBox="1"/>
          <p:nvPr/>
        </p:nvSpPr>
        <p:spPr>
          <a:xfrm>
            <a:off x="1295400" y="3733800"/>
            <a:ext cx="6705600" cy="553998"/>
          </a:xfrm>
          <a:prstGeom prst="rect">
            <a:avLst/>
          </a:prstGeom>
          <a:solidFill>
            <a:schemeClr val="bg2"/>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500" b="1" dirty="0" smtClean="0">
                <a:solidFill>
                  <a:srgbClr val="FFFF00"/>
                </a:solidFill>
              </a:rPr>
              <a:t>Pair-wise comparisons for all malignancy and skin were significant at p &lt; 0.0001. No other pair-wise comparisons were significant at p &lt; 0.05</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Lung Transplants</a:t>
            </a:r>
            <a:r>
              <a:rPr lang="en-US" sz="2800" dirty="0" smtClean="0"/>
              <a:t/>
            </a:r>
            <a:br>
              <a:rPr lang="en-US" sz="2800" dirty="0" smtClean="0"/>
            </a:br>
            <a:r>
              <a:rPr lang="en-US" sz="2400" dirty="0" smtClean="0"/>
              <a:t>Freedom from Malignancy Conditional on Survival to 1 Year</a:t>
            </a:r>
            <a:br>
              <a:rPr lang="en-US" sz="2400" dirty="0" smtClean="0"/>
            </a:br>
            <a:r>
              <a:rPr lang="en-US" sz="2000" dirty="0" smtClean="0"/>
              <a:t> (Follow-ups: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52400"/>
            <a:ext cx="9144000" cy="1143000"/>
          </a:xfrm>
        </p:spPr>
        <p:txBody>
          <a:bodyPr/>
          <a:lstStyle/>
          <a:p>
            <a:r>
              <a:rPr lang="en-US" sz="2600" dirty="0" smtClean="0">
                <a:solidFill>
                  <a:schemeClr val="tx1"/>
                </a:solidFill>
              </a:rPr>
              <a:t>Adult Lung Transplants</a:t>
            </a:r>
            <a:br>
              <a:rPr lang="en-US" sz="2600" dirty="0" smtClean="0">
                <a:solidFill>
                  <a:schemeClr val="tx1"/>
                </a:solidFill>
              </a:rPr>
            </a:br>
            <a:r>
              <a:rPr lang="en-US" sz="2400" dirty="0" smtClean="0">
                <a:solidFill>
                  <a:schemeClr val="tx1"/>
                </a:solidFill>
              </a:rPr>
              <a:t>% of Re-transplanted Recipients by Age Group</a:t>
            </a:r>
            <a:br>
              <a:rPr lang="en-US" sz="2400" dirty="0" smtClean="0">
                <a:solidFill>
                  <a:schemeClr val="tx1"/>
                </a:solidFill>
              </a:rPr>
            </a:br>
            <a:r>
              <a:rPr lang="en-US" sz="2000" dirty="0" smtClean="0">
                <a:solidFill>
                  <a:schemeClr val="tx1"/>
                </a:solidFill>
              </a:rPr>
              <a:t> (Transplants: January 2005 – June 2012)</a:t>
            </a:r>
          </a:p>
        </p:txBody>
      </p:sp>
      <p:sp>
        <p:nvSpPr>
          <p:cNvPr id="8196" name="Rectangle 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graphicFrame>
        <p:nvGraphicFramePr>
          <p:cNvPr id="12" name="Content Placeholder 3"/>
          <p:cNvGraphicFramePr>
            <a:graphicFrameLocks/>
          </p:cNvGraphicFramePr>
          <p:nvPr/>
        </p:nvGraphicFramePr>
        <p:xfrm>
          <a:off x="152400" y="1447800"/>
          <a:ext cx="87630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Lung Transplants</a:t>
            </a:r>
            <a:br>
              <a:rPr lang="en-US" sz="2600" dirty="0" smtClean="0"/>
            </a:br>
            <a:r>
              <a:rPr lang="en-US" sz="2400" dirty="0" smtClean="0"/>
              <a:t>Cause of Death </a:t>
            </a:r>
            <a:r>
              <a:rPr lang="en-US" sz="2000" dirty="0" smtClean="0"/>
              <a:t>(Deaths: January 1992 – June 2012)</a:t>
            </a:r>
            <a:endParaRPr lang="en-US" sz="2000" dirty="0"/>
          </a:p>
        </p:txBody>
      </p:sp>
      <p:graphicFrame>
        <p:nvGraphicFramePr>
          <p:cNvPr id="13" name="Content Placeholder 12"/>
          <p:cNvGraphicFramePr>
            <a:graphicFrameLocks noGrp="1"/>
          </p:cNvGraphicFramePr>
          <p:nvPr>
            <p:ph idx="1"/>
          </p:nvPr>
        </p:nvGraphicFramePr>
        <p:xfrm>
          <a:off x="228601" y="1143000"/>
          <a:ext cx="8686798" cy="4800605"/>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734855">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0-30 Days </a:t>
                      </a:r>
                      <a:endParaRPr lang="en-US" sz="1200" b="1" dirty="0" smtClean="0">
                        <a:solidFill>
                          <a:schemeClr val="tx1"/>
                        </a:solidFill>
                      </a:endParaRPr>
                    </a:p>
                    <a:p>
                      <a:pPr algn="ctr" rtl="0"/>
                      <a:r>
                        <a:rPr lang="en-US" sz="1200" b="1" dirty="0" smtClean="0">
                          <a:solidFill>
                            <a:schemeClr val="tx1"/>
                          </a:solidFill>
                        </a:rPr>
                        <a:t>(</a:t>
                      </a:r>
                      <a:r>
                        <a:rPr lang="en-US" sz="1200" b="1" dirty="0">
                          <a:solidFill>
                            <a:schemeClr val="tx1"/>
                          </a:solidFill>
                        </a:rPr>
                        <a:t>N </a:t>
                      </a:r>
                      <a:r>
                        <a:rPr lang="en-US" sz="1200" b="1" dirty="0" smtClean="0">
                          <a:solidFill>
                            <a:schemeClr val="tx1"/>
                          </a:solidFill>
                        </a:rPr>
                        <a:t>= 2,725)</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31 </a:t>
                      </a:r>
                      <a:r>
                        <a:rPr lang="en-US" sz="1200" b="1" dirty="0" smtClean="0">
                          <a:solidFill>
                            <a:schemeClr val="tx1"/>
                          </a:solidFill>
                        </a:rPr>
                        <a:t>Days - 1 </a:t>
                      </a:r>
                      <a:r>
                        <a:rPr lang="en-US" sz="1200" b="1" dirty="0">
                          <a:solidFill>
                            <a:schemeClr val="tx1"/>
                          </a:solidFill>
                        </a:rPr>
                        <a:t>Year  </a:t>
                      </a:r>
                    </a:p>
                    <a:p>
                      <a:pPr algn="ctr" rtl="0"/>
                      <a:r>
                        <a:rPr lang="en-US" sz="1200" b="1" dirty="0">
                          <a:solidFill>
                            <a:schemeClr val="tx1"/>
                          </a:solidFill>
                        </a:rPr>
                        <a:t> (N = </a:t>
                      </a:r>
                      <a:r>
                        <a:rPr lang="en-US" sz="1200" b="1" dirty="0" smtClean="0">
                          <a:solidFill>
                            <a:schemeClr val="tx1"/>
                          </a:solidFill>
                        </a:rPr>
                        <a:t>4,737)</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 &gt;1 </a:t>
                      </a:r>
                      <a:r>
                        <a:rPr lang="en-US" sz="1200" b="1" dirty="0" smtClean="0">
                          <a:solidFill>
                            <a:schemeClr val="tx1"/>
                          </a:solidFill>
                        </a:rPr>
                        <a:t>Year - 3 </a:t>
                      </a:r>
                      <a:r>
                        <a:rPr lang="en-US" sz="1200" b="1" dirty="0">
                          <a:solidFill>
                            <a:schemeClr val="tx1"/>
                          </a:solidFill>
                        </a:rPr>
                        <a:t>Years </a:t>
                      </a:r>
                    </a:p>
                    <a:p>
                      <a:pPr algn="ctr" rtl="0"/>
                      <a:r>
                        <a:rPr lang="en-US" sz="1200" b="1" dirty="0">
                          <a:solidFill>
                            <a:schemeClr val="tx1"/>
                          </a:solidFill>
                        </a:rPr>
                        <a:t> (N = </a:t>
                      </a:r>
                      <a:r>
                        <a:rPr lang="en-US" sz="1200" b="1" dirty="0" smtClean="0">
                          <a:solidFill>
                            <a:schemeClr val="tx1"/>
                          </a:solidFill>
                        </a:rPr>
                        <a:t>4,315)</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&gt;3 </a:t>
                      </a:r>
                      <a:r>
                        <a:rPr lang="en-US" sz="1200" b="1" dirty="0" smtClean="0">
                          <a:solidFill>
                            <a:schemeClr val="tx1"/>
                          </a:solidFill>
                        </a:rPr>
                        <a:t>Years - 5 </a:t>
                      </a:r>
                      <a:r>
                        <a:rPr lang="en-US" sz="1200" b="1" dirty="0">
                          <a:solidFill>
                            <a:schemeClr val="tx1"/>
                          </a:solidFill>
                        </a:rPr>
                        <a:t>Years   </a:t>
                      </a:r>
                    </a:p>
                    <a:p>
                      <a:pPr algn="ctr" rtl="0"/>
                      <a:r>
                        <a:rPr lang="en-US" sz="1200" b="1" dirty="0">
                          <a:solidFill>
                            <a:schemeClr val="tx1"/>
                          </a:solidFill>
                        </a:rPr>
                        <a:t>(N = </a:t>
                      </a:r>
                      <a:r>
                        <a:rPr lang="en-US" sz="1200" b="1" dirty="0" smtClean="0">
                          <a:solidFill>
                            <a:schemeClr val="tx1"/>
                          </a:solidFill>
                        </a:rPr>
                        <a:t>2,449)</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&gt;5 </a:t>
                      </a:r>
                      <a:r>
                        <a:rPr lang="en-US" sz="1200" b="1" dirty="0" smtClean="0">
                          <a:solidFill>
                            <a:schemeClr val="tx1"/>
                          </a:solidFill>
                        </a:rPr>
                        <a:t>Years – 10 Years   </a:t>
                      </a:r>
                      <a:endParaRPr lang="en-US" sz="1200" b="1" dirty="0">
                        <a:solidFill>
                          <a:schemeClr val="tx1"/>
                        </a:solidFill>
                      </a:endParaRPr>
                    </a:p>
                    <a:p>
                      <a:pPr algn="ctr" rtl="0"/>
                      <a:r>
                        <a:rPr lang="en-US" sz="1200" b="1" dirty="0">
                          <a:solidFill>
                            <a:schemeClr val="tx1"/>
                          </a:solidFill>
                        </a:rPr>
                        <a:t>(N = </a:t>
                      </a:r>
                      <a:r>
                        <a:rPr lang="en-US" sz="1200" b="1" dirty="0" smtClean="0">
                          <a:solidFill>
                            <a:schemeClr val="tx1"/>
                          </a:solidFill>
                        </a:rPr>
                        <a:t>2,892)</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smtClean="0">
                          <a:solidFill>
                            <a:schemeClr val="tx1"/>
                          </a:solidFill>
                        </a:rPr>
                        <a:t>&gt;10 Years (N = 899)</a:t>
                      </a:r>
                      <a:endParaRPr lang="en-US" sz="12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Bronchiolitis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8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216 (4.6%)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1,119 (25.9%)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710 (29.0%)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734 (25.4%)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188 (20.9%)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94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85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63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16 (0.7%)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17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110 (2.3%)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78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36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56 (1.9%)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31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5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134 (2.8%)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329 (7.6%)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266 (10.9%)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379 (13.1%)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113 (12.6%)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112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42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535 (19.6%)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1,687 (35.6%)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971 (22.5%)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471 (19.2%)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523 (18.1%)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154 (17.1%)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672 (24.7%)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790 (16.7%)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807 (18.7%)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440 (18.0%)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515 (17.8%)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156 (17.4%)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298 (10.9%)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228 (4.8%)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179 (4.1%)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120 (4.9%)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148 (5.1%)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58 (6.5%)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301 (11.0%)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162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38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14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24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811 (29.8%)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1,213 (25.6%)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689 (16.0%)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369 (15.1%)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492 (17.0%)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188 (20.9%)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867400" y="6172200"/>
            <a:ext cx="29718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br>
              <a:rPr lang="en-US" sz="2600" dirty="0" smtClean="0"/>
            </a:br>
            <a:r>
              <a:rPr lang="en-US" sz="2400" dirty="0" smtClean="0"/>
              <a:t>Cause of Death Stratified by Age Group</a:t>
            </a:r>
            <a:br>
              <a:rPr lang="en-US" sz="2400" dirty="0" smtClean="0"/>
            </a:br>
            <a:r>
              <a:rPr lang="en-US" sz="2000" dirty="0" smtClean="0"/>
              <a:t> (Deaths: January 1992 – June 2012)</a:t>
            </a:r>
            <a:endParaRPr lang="en-US" sz="2000" dirty="0"/>
          </a:p>
        </p:txBody>
      </p:sp>
      <p:graphicFrame>
        <p:nvGraphicFramePr>
          <p:cNvPr id="13" name="Content Placeholder 12"/>
          <p:cNvGraphicFramePr>
            <a:graphicFrameLocks noGrp="1"/>
          </p:cNvGraphicFramePr>
          <p:nvPr>
            <p:ph idx="1"/>
          </p:nvPr>
        </p:nvGraphicFramePr>
        <p:xfrm>
          <a:off x="228600" y="1447800"/>
          <a:ext cx="8534401" cy="4685786"/>
        </p:xfrm>
        <a:graphic>
          <a:graphicData uri="http://schemas.openxmlformats.org/drawingml/2006/table">
            <a:tbl>
              <a:tblPr>
                <a:tableStyleId>{5C22544A-7EE6-4342-B048-85BDC9FD1C3A}</a:tableStyleId>
              </a:tblPr>
              <a:tblGrid>
                <a:gridCol w="1098488"/>
                <a:gridCol w="1943478"/>
                <a:gridCol w="1098487"/>
                <a:gridCol w="1098487"/>
                <a:gridCol w="1098487"/>
                <a:gridCol w="1098487"/>
                <a:gridCol w="1098487"/>
              </a:tblGrid>
              <a:tr h="53340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00" b="1" kern="1200" dirty="0" smtClean="0">
                          <a:solidFill>
                            <a:srgbClr val="FFFF00"/>
                          </a:solidFill>
                          <a:latin typeface="+mn-lt"/>
                          <a:ea typeface="+mn-ea"/>
                          <a:cs typeface="+mn-cs"/>
                        </a:rPr>
                        <a:t>Age Group</a:t>
                      </a:r>
                      <a:endParaRPr lang="en-US" sz="1300" dirty="0" smtClean="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smtClean="0">
                          <a:solidFill>
                            <a:srgbClr val="FFFF00"/>
                          </a:solidFill>
                        </a:rPr>
                        <a:t>Cause of Death</a:t>
                      </a:r>
                      <a:r>
                        <a:rPr lang="en-US" sz="1300" b="1" baseline="0" dirty="0" smtClean="0">
                          <a:solidFill>
                            <a:srgbClr val="FFFF00"/>
                          </a:solidFill>
                        </a:rPr>
                        <a:t> </a:t>
                      </a:r>
                      <a:endParaRPr lang="en-US" sz="1300"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0-30 </a:t>
                      </a:r>
                      <a:r>
                        <a:rPr lang="en-US" sz="1300" b="1" dirty="0" smtClean="0">
                          <a:solidFill>
                            <a:schemeClr val="tx1"/>
                          </a:solidFill>
                        </a:rPr>
                        <a:t>Days</a:t>
                      </a:r>
                      <a:endParaRPr lang="en-US" sz="13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31 </a:t>
                      </a:r>
                      <a:r>
                        <a:rPr lang="en-US" sz="1300" b="1" dirty="0" smtClean="0">
                          <a:solidFill>
                            <a:schemeClr val="tx1"/>
                          </a:solidFill>
                        </a:rPr>
                        <a:t>Days - 1 </a:t>
                      </a:r>
                      <a:r>
                        <a:rPr lang="en-US" sz="1300" b="1" dirty="0">
                          <a:solidFill>
                            <a:schemeClr val="tx1"/>
                          </a:solidFill>
                        </a:rPr>
                        <a:t>Year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 &gt;1 </a:t>
                      </a:r>
                      <a:r>
                        <a:rPr lang="en-US" sz="1300" b="1" dirty="0" smtClean="0">
                          <a:solidFill>
                            <a:schemeClr val="tx1"/>
                          </a:solidFill>
                        </a:rPr>
                        <a:t>Year - 3 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&gt;3 </a:t>
                      </a:r>
                      <a:r>
                        <a:rPr lang="en-US" sz="1300" b="1" dirty="0" smtClean="0">
                          <a:solidFill>
                            <a:schemeClr val="tx1"/>
                          </a:solidFill>
                        </a:rPr>
                        <a:t>Years - 5 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&gt;5 </a:t>
                      </a:r>
                      <a:r>
                        <a:rPr lang="en-US" sz="1300" b="1" dirty="0" smtClean="0">
                          <a:solidFill>
                            <a:schemeClr val="tx1"/>
                          </a:solidFill>
                        </a:rPr>
                        <a:t>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rowSpan="7">
                  <a:txBody>
                    <a:bodyPr/>
                    <a:lstStyle/>
                    <a:p>
                      <a:pPr algn="ctr"/>
                      <a:r>
                        <a:rPr lang="en-US" sz="1300" b="1" dirty="0" smtClean="0">
                          <a:solidFill>
                            <a:schemeClr val="tx1"/>
                          </a:solidFill>
                        </a:rPr>
                        <a:t>18-65</a:t>
                      </a:r>
                      <a:endParaRPr lang="en-US" sz="13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300" b="1" dirty="0" smtClean="0">
                          <a:solidFill>
                            <a:schemeClr val="tx1"/>
                          </a:solidFill>
                        </a:rPr>
                        <a:t>Bronchiolitis</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8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201 (4.6%)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1,065 (26.4%)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691 (29.6%)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910 (24.5%)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Malignancy</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5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220 (5.0%)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361 (8.9%)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275 (11.8%)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569 (15.3%)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Infection</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514 (19.7%)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1,686 (38.3%)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957 (23.7%)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450 (19.3%)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665 (17.9%)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Graft Failure</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644 (24.7%)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724 (16.5%)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757 (18.7%)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422 (18.1%)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661 (17.8%)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Cardiovascular</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280 (10.7%)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198 (4.5%)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161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113 (4.8%)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200 (5.4%)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Technical</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290 (11.1%)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157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38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14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32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All known causes</a:t>
                      </a:r>
                      <a:endParaRPr lang="en-US" sz="1300" b="1"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2,610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4,397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4,040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2,333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3,721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rowSpan="7">
                  <a:txBody>
                    <a:bodyPr/>
                    <a:lstStyle/>
                    <a:p>
                      <a:pPr algn="ctr"/>
                      <a:r>
                        <a:rPr lang="en-US" sz="1300" b="1" dirty="0" smtClean="0">
                          <a:solidFill>
                            <a:schemeClr val="tx1"/>
                          </a:solidFill>
                        </a:rPr>
                        <a:t>&gt;65</a:t>
                      </a:r>
                      <a:endParaRPr lang="en-US" sz="13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300" b="1" dirty="0" smtClean="0">
                          <a:solidFill>
                            <a:schemeClr val="tx1"/>
                          </a:solidFill>
                        </a:rPr>
                        <a:t>Bronchiolitis</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15 (4.4%)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54 (19.6%)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19 (16.4%)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12 (17.1%)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Malignancy</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1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24 (7.1%)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46 (16.7%)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27 (23.3%)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10 (14.3%)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Infection</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21 (18.3%)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113 (33.2%)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56 (20.4%)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28 (24.1%)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17 (24.3%)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Graft Failure</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latin typeface="+mn-lt"/>
                        </a:rPr>
                        <a:t>28 (24.3%)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latin typeface="+mn-lt"/>
                        </a:rPr>
                        <a:t>66 (19.4%)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latin typeface="+mn-lt"/>
                        </a:rPr>
                        <a:t>50 (18.2%)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latin typeface="+mn-lt"/>
                        </a:rPr>
                        <a:t>18 (15.5%)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dirty="0">
                          <a:solidFill>
                            <a:schemeClr val="tx1"/>
                          </a:solidFill>
                          <a:latin typeface="+mn-lt"/>
                        </a:rPr>
                        <a:t>10 (14.3%)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Cardiovascular</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18 (15.7%)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30 (8.8%)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18 (6.5%)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7 (6.0%)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6 (8.6%)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Technical</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latin typeface="+mn-lt"/>
                        </a:rPr>
                        <a:t>11 (9.6%)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latin typeface="+mn-lt"/>
                        </a:rPr>
                        <a:t>5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dirty="0">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All known causes</a:t>
                      </a:r>
                      <a:endParaRPr lang="en-US" sz="1300" b="1"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115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340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275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116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5486400" y="6243935"/>
            <a:ext cx="3429000" cy="461665"/>
          </a:xfrm>
          <a:prstGeom prst="rect">
            <a:avLst/>
          </a:prstGeom>
          <a:noFill/>
        </p:spPr>
        <p:txBody>
          <a:bodyPr wrap="square" rtlCol="0">
            <a:spAutoFit/>
          </a:bodyPr>
          <a:lstStyle/>
          <a:p>
            <a:r>
              <a:rPr lang="en-US" sz="1200" b="1" dirty="0" smtClean="0">
                <a:solidFill>
                  <a:srgbClr val="FFFF00"/>
                </a:solidFill>
              </a:rPr>
              <a:t>Acute rejection and other causes of death are not shown on the slide</a:t>
            </a: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Lung Transplants </a:t>
            </a:r>
            <a:br>
              <a:rPr lang="en-US" sz="2600" dirty="0" smtClean="0"/>
            </a:br>
            <a:r>
              <a:rPr lang="en-US" sz="2400" dirty="0" smtClean="0"/>
              <a:t>Relative Incidence of Leading Causes of Death</a:t>
            </a:r>
            <a:r>
              <a:rPr lang="en-US" sz="2800" dirty="0" smtClean="0"/>
              <a:t/>
            </a:r>
            <a:br>
              <a:rPr lang="en-US" sz="2800" dirty="0" smtClean="0"/>
            </a:br>
            <a:r>
              <a:rPr lang="en-US" sz="2000" dirty="0" smtClean="0"/>
              <a:t>(Deaths: January 1992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pPr>
              <a:lnSpc>
                <a:spcPct val="90000"/>
              </a:lnSpc>
            </a:pPr>
            <a:r>
              <a:rPr lang="en-US" sz="2600" dirty="0" smtClean="0"/>
              <a:t>Adult Lung Transplants</a:t>
            </a:r>
            <a:r>
              <a:rPr lang="en-US" sz="2400" dirty="0" smtClean="0"/>
              <a:t/>
            </a:r>
            <a:br>
              <a:rPr lang="en-US" sz="2400" dirty="0" smtClean="0"/>
            </a:br>
            <a:r>
              <a:rPr lang="en-US" sz="2400" dirty="0" smtClean="0"/>
              <a:t>Distribution of Procedure Type for Major Indications by Year</a:t>
            </a:r>
            <a:endParaRPr lang="en-US" sz="2000" dirty="0"/>
          </a:p>
        </p:txBody>
      </p:sp>
      <p:graphicFrame>
        <p:nvGraphicFramePr>
          <p:cNvPr id="11" name="Content Placeholder 10">
            <a:hlinkClick r:id="rId3"/>
          </p:cNvPr>
          <p:cNvGraphicFramePr>
            <a:graphicFrameLocks noGrp="1"/>
          </p:cNvGraphicFramePr>
          <p:nvPr>
            <p:ph idx="1"/>
          </p:nvPr>
        </p:nvGraphicFramePr>
        <p:xfrm>
          <a:off x="381000" y="1219200"/>
          <a:ext cx="8382000" cy="4759337"/>
        </p:xfrm>
        <a:graphic>
          <a:graphicData uri="http://schemas.openxmlformats.org/drawingml/2006/table">
            <a:tbl>
              <a:tblPr bandRow="1">
                <a:tableStyleId>{5C22544A-7EE6-4342-B048-85BDC9FD1C3A}</a:tableStyleId>
              </a:tblPr>
              <a:tblGrid>
                <a:gridCol w="762000"/>
                <a:gridCol w="762000"/>
                <a:gridCol w="762000"/>
                <a:gridCol w="762000"/>
                <a:gridCol w="762000"/>
                <a:gridCol w="762000"/>
                <a:gridCol w="762000"/>
                <a:gridCol w="762000"/>
                <a:gridCol w="762000"/>
                <a:gridCol w="762000"/>
                <a:gridCol w="762000"/>
              </a:tblGrid>
              <a:tr h="279961">
                <a:tc rowSpan="2">
                  <a:txBody>
                    <a:bodyPr/>
                    <a:lstStyle/>
                    <a:p>
                      <a:pPr algn="ctr" rtl="0"/>
                      <a:r>
                        <a:rPr lang="en-US" sz="1300" b="1" dirty="0">
                          <a:solidFill>
                            <a:srgbClr val="FFFF00"/>
                          </a:solidFill>
                        </a:rPr>
                        <a:t>Year of TX</a:t>
                      </a:r>
                      <a:endParaRPr lang="en-US" sz="1300" dirty="0"/>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Alpha-1</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COPD</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Cystic Fibrosis</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IPF</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IPAH</a:t>
                      </a:r>
                      <a:endParaRPr lang="en-US" sz="1300" dirty="0"/>
                    </a:p>
                  </a:txBody>
                  <a:tcPr marL="45720" marR="45720" marT="27432" marB="2743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79961">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rtl="0" fontAlgn="t"/>
                      <a:r>
                        <a:rPr lang="en-US" sz="1300" b="1">
                          <a:solidFill>
                            <a:srgbClr val="FFFF00"/>
                          </a:solidFill>
                        </a:rPr>
                        <a:t>Double</a:t>
                      </a:r>
                      <a:endParaRPr lang="en-US" sz="13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a:solidFill>
                            <a:srgbClr val="FFFF00"/>
                          </a:solidFill>
                        </a:rPr>
                        <a:t>Double</a:t>
                      </a:r>
                      <a:endParaRPr lang="en-US" sz="13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a:solidFill>
                            <a:srgbClr val="FFFF00"/>
                          </a:solidFill>
                        </a:rPr>
                        <a:t>Double</a:t>
                      </a:r>
                      <a:endParaRPr lang="en-US" sz="13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a:solidFill>
                            <a:srgbClr val="FFFF00"/>
                          </a:solidFill>
                        </a:rPr>
                        <a:t>Single</a:t>
                      </a:r>
                      <a:endParaRPr lang="en-US" sz="13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a:solidFill>
                            <a:srgbClr val="FFFF00"/>
                          </a:solidFill>
                        </a:rPr>
                        <a:t>Double</a:t>
                      </a:r>
                      <a:endParaRPr lang="en-US" sz="13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a:solidFill>
                            <a:srgbClr val="FFFF00"/>
                          </a:solidFill>
                        </a:rPr>
                        <a:t>Single</a:t>
                      </a:r>
                      <a:endParaRPr lang="en-US" sz="13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a:solidFill>
                            <a:srgbClr val="FFFF00"/>
                          </a:solidFill>
                        </a:rPr>
                        <a:t>Double</a:t>
                      </a:r>
                      <a:endParaRPr lang="en-US" sz="13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dirty="0">
                          <a:solidFill>
                            <a:srgbClr val="FFFF00"/>
                          </a:solidFill>
                          <a:latin typeface="+mn-lt"/>
                        </a:rPr>
                        <a:t>1997</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53.6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latin typeface="+mn-lt"/>
                        </a:rPr>
                        <a:t>27.5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latin typeface="+mn-lt"/>
                        </a:rPr>
                        <a:t>72.5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78.5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latin typeface="+mn-lt"/>
                        </a:rPr>
                        <a:t>1998</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dirty="0">
                          <a:solidFill>
                            <a:schemeClr val="tx1"/>
                          </a:solidFill>
                          <a:latin typeface="+mn-lt"/>
                        </a:rPr>
                        <a:t>48.2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30.2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69.8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dirty="0">
                          <a:solidFill>
                            <a:schemeClr val="tx1"/>
                          </a:solidFill>
                          <a:latin typeface="+mn-lt"/>
                        </a:rPr>
                        <a:t>93.6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80.9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t"/>
                      <a:r>
                        <a:rPr lang="en-US" sz="1300" b="1" i="0" u="none" strike="noStrike">
                          <a:solidFill>
                            <a:srgbClr val="FFFF00"/>
                          </a:solidFill>
                          <a:latin typeface="+mn-lt"/>
                        </a:rPr>
                        <a:t>1999</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53.4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latin typeface="+mn-lt"/>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76.7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86.4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13.6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latin typeface="+mn-lt"/>
                        </a:rPr>
                        <a:t>2000</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42.1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dirty="0">
                          <a:solidFill>
                            <a:schemeClr val="tx1"/>
                          </a:solidFill>
                          <a:latin typeface="+mn-lt"/>
                        </a:rPr>
                        <a:t>29.3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dirty="0">
                          <a:solidFill>
                            <a:schemeClr val="tx1"/>
                          </a:solidFill>
                          <a:latin typeface="+mn-lt"/>
                        </a:rPr>
                        <a:t>70.7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94.2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dirty="0">
                          <a:solidFill>
                            <a:schemeClr val="tx1"/>
                          </a:solidFill>
                          <a:latin typeface="+mn-lt"/>
                        </a:rPr>
                        <a:t>30.7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69.3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t"/>
                      <a:r>
                        <a:rPr lang="en-US" sz="1300" b="1" i="0" u="none" strike="noStrike">
                          <a:solidFill>
                            <a:srgbClr val="FFFF00"/>
                          </a:solidFill>
                          <a:latin typeface="+mn-lt"/>
                        </a:rPr>
                        <a:t>2001</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59.9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30.2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69.8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31.2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68.8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latin typeface="+mn-lt"/>
                        </a:rPr>
                        <a:t>2002</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43.7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38.9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61.1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dirty="0">
                          <a:solidFill>
                            <a:schemeClr val="tx1"/>
                          </a:solidFill>
                          <a:latin typeface="+mn-lt"/>
                        </a:rPr>
                        <a:t>96.2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dirty="0">
                          <a:solidFill>
                            <a:schemeClr val="tx1"/>
                          </a:solidFill>
                          <a:latin typeface="+mn-lt"/>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88.1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11.9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t"/>
                      <a:r>
                        <a:rPr lang="en-US" sz="1300" b="1" i="0" u="none" strike="noStrike">
                          <a:solidFill>
                            <a:srgbClr val="FFFF00"/>
                          </a:solidFill>
                          <a:latin typeface="+mn-lt"/>
                        </a:rPr>
                        <a:t>2003</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65.2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34.8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56.8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latin typeface="+mn-lt"/>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58.7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latin typeface="+mn-lt"/>
                        </a:rPr>
                        <a:t>2004</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73.9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26.1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45.8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96.3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44.1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dirty="0">
                          <a:solidFill>
                            <a:schemeClr val="tx1"/>
                          </a:solidFill>
                          <a:latin typeface="+mn-lt"/>
                        </a:rPr>
                        <a:t>55.9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94.5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t"/>
                      <a:r>
                        <a:rPr lang="en-US" sz="1300" b="1" i="0" u="none" strike="noStrike">
                          <a:solidFill>
                            <a:srgbClr val="FFFF00"/>
                          </a:solidFill>
                          <a:latin typeface="+mn-lt"/>
                        </a:rPr>
                        <a:t>2005</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50.6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latin typeface="+mn-lt"/>
                        </a:rPr>
                        <a:t>45.9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54.1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7.4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latin typeface="+mn-lt"/>
                        </a:rPr>
                        <a:t>2006</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72.8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27.2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41.7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98.5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46.7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dirty="0">
                          <a:solidFill>
                            <a:schemeClr val="tx1"/>
                          </a:solidFill>
                          <a:latin typeface="+mn-lt"/>
                        </a:rPr>
                        <a:t>53.3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dirty="0">
                          <a:solidFill>
                            <a:schemeClr val="tx1"/>
                          </a:solidFill>
                          <a:latin typeface="+mn-lt"/>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t"/>
                      <a:r>
                        <a:rPr lang="en-US" sz="1300" b="1" i="0" u="none" strike="noStrike">
                          <a:solidFill>
                            <a:srgbClr val="FFFF00"/>
                          </a:solidFill>
                          <a:latin typeface="+mn-lt"/>
                        </a:rPr>
                        <a:t>2007</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83.6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63.8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36.2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latin typeface="+mn-lt"/>
                        </a:rPr>
                        <a:t>51.1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latin typeface="+mn-lt"/>
                        </a:rPr>
                        <a:t>5.3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latin typeface="+mn-lt"/>
                        </a:rPr>
                        <a:t>2008</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80.2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65.6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34.4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98.6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48.8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dirty="0">
                          <a:solidFill>
                            <a:schemeClr val="tx1"/>
                          </a:solidFill>
                          <a:latin typeface="+mn-lt"/>
                        </a:rPr>
                        <a:t>93.9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dirty="0">
                          <a:solidFill>
                            <a:schemeClr val="tx1"/>
                          </a:solidFill>
                          <a:latin typeface="+mn-lt"/>
                        </a:rPr>
                        <a:t>6.1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t"/>
                      <a:r>
                        <a:rPr lang="en-US" sz="1300" b="1" i="0" u="none" strike="noStrike">
                          <a:solidFill>
                            <a:srgbClr val="FFFF00"/>
                          </a:solidFill>
                          <a:latin typeface="+mn-lt"/>
                        </a:rPr>
                        <a:t>2009</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86.4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66.4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33.6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50.8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latin typeface="+mn-lt"/>
                        </a:rPr>
                        <a:t>1.4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latin typeface="+mn-lt"/>
                        </a:rPr>
                        <a:t>2010</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86.2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70.4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29.6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99.2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44.7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dirty="0">
                          <a:solidFill>
                            <a:schemeClr val="tx1"/>
                          </a:solidFill>
                          <a:latin typeface="+mn-lt"/>
                        </a:rPr>
                        <a:t>95.7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dirty="0">
                          <a:solidFill>
                            <a:schemeClr val="tx1"/>
                          </a:solidFill>
                          <a:latin typeface="+mn-lt"/>
                        </a:rPr>
                        <a:t>4.3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t"/>
                      <a:r>
                        <a:rPr lang="en-US" sz="1300" b="1" i="0" u="none" strike="noStrike" dirty="0">
                          <a:solidFill>
                            <a:srgbClr val="FFFF00"/>
                          </a:solidFill>
                          <a:latin typeface="+mn-lt"/>
                        </a:rPr>
                        <a:t>2011</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latin typeface="+mn-lt"/>
                        </a:rPr>
                        <a:t>87.1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72.8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53.5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latin typeface="+mn-lt"/>
                        </a:rPr>
                        <a:t>46.5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96.8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latin typeface="+mn-lt"/>
                        </a:rPr>
                        <a:t>3.2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bl>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Lung Transplants </a:t>
            </a:r>
            <a:br>
              <a:rPr lang="en-US" sz="2600" dirty="0" smtClean="0"/>
            </a:br>
            <a:r>
              <a:rPr lang="en-US" sz="2400" dirty="0" smtClean="0"/>
              <a:t>Relative Incidence of Leading Causes of Death by Age Group</a:t>
            </a:r>
            <a:r>
              <a:rPr lang="en-US" sz="2800" dirty="0" smtClean="0"/>
              <a:t/>
            </a:r>
            <a:br>
              <a:rPr lang="en-US" sz="2800" dirty="0" smtClean="0"/>
            </a:br>
            <a:r>
              <a:rPr lang="en-US" sz="2000" dirty="0" smtClean="0"/>
              <a:t>(Deaths: January 1992 – June 2012)</a:t>
            </a:r>
            <a:endParaRPr lang="en-US" sz="2000" dirty="0"/>
          </a:p>
        </p:txBody>
      </p:sp>
      <p:graphicFrame>
        <p:nvGraphicFramePr>
          <p:cNvPr id="4" name="Content Placeholder 3"/>
          <p:cNvGraphicFramePr>
            <a:graphicFrameLocks noGrp="1"/>
          </p:cNvGraphicFramePr>
          <p:nvPr>
            <p:ph idx="1"/>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br>
              <a:rPr lang="en-US" sz="2600" dirty="0" smtClean="0"/>
            </a:br>
            <a:r>
              <a:rPr lang="en-US" sz="2400" dirty="0" smtClean="0"/>
              <a:t>Cause of Death Stratified by Donor/Recipient CMV Status</a:t>
            </a:r>
            <a:br>
              <a:rPr lang="en-US" sz="2400" dirty="0" smtClean="0"/>
            </a:br>
            <a:r>
              <a:rPr lang="en-US" sz="2000" dirty="0" smtClean="0"/>
              <a:t> (Deaths: January 1992 – June 2012)</a:t>
            </a:r>
            <a:endParaRPr lang="en-US" sz="2000" dirty="0"/>
          </a:p>
        </p:txBody>
      </p:sp>
      <p:graphicFrame>
        <p:nvGraphicFramePr>
          <p:cNvPr id="13" name="Content Placeholder 12"/>
          <p:cNvGraphicFramePr>
            <a:graphicFrameLocks noGrp="1"/>
          </p:cNvGraphicFramePr>
          <p:nvPr>
            <p:ph idx="1"/>
          </p:nvPr>
        </p:nvGraphicFramePr>
        <p:xfrm>
          <a:off x="228600" y="1447800"/>
          <a:ext cx="8686794" cy="4495805"/>
        </p:xfrm>
        <a:graphic>
          <a:graphicData uri="http://schemas.openxmlformats.org/drawingml/2006/table">
            <a:tbl>
              <a:tblPr>
                <a:tableStyleId>{5C22544A-7EE6-4342-B048-85BDC9FD1C3A}</a:tableStyleId>
              </a:tblPr>
              <a:tblGrid>
                <a:gridCol w="990600"/>
                <a:gridCol w="1752600"/>
                <a:gridCol w="990599"/>
                <a:gridCol w="990599"/>
                <a:gridCol w="990599"/>
                <a:gridCol w="990599"/>
                <a:gridCol w="990599"/>
                <a:gridCol w="990599"/>
              </a:tblGrid>
              <a:tr h="936617">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kern="1200" dirty="0" smtClean="0">
                          <a:solidFill>
                            <a:srgbClr val="FFFF00"/>
                          </a:solidFill>
                          <a:latin typeface="+mn-lt"/>
                          <a:ea typeface="+mn-ea"/>
                          <a:cs typeface="+mn-cs"/>
                        </a:rPr>
                        <a:t>Donor/ Recipient CMV Status</a:t>
                      </a:r>
                      <a:endParaRPr lang="en-US" sz="1200" dirty="0" smtClean="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200" b="1" dirty="0">
                          <a:solidFill>
                            <a:srgbClr val="FFFF00"/>
                          </a:solidFill>
                        </a:rPr>
                        <a:t>CAUSE OF DEATH</a:t>
                      </a:r>
                      <a:endParaRPr lang="en-US" sz="1200"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0-30 </a:t>
                      </a:r>
                      <a:r>
                        <a:rPr lang="en-US" sz="1200" b="1" dirty="0" smtClean="0">
                          <a:solidFill>
                            <a:schemeClr val="tx1"/>
                          </a:solidFill>
                        </a:rPr>
                        <a:t>Days</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31 </a:t>
                      </a:r>
                      <a:r>
                        <a:rPr lang="en-US" sz="1200" b="1" dirty="0" smtClean="0">
                          <a:solidFill>
                            <a:schemeClr val="tx1"/>
                          </a:solidFill>
                        </a:rPr>
                        <a:t>Days - 1 </a:t>
                      </a:r>
                      <a:r>
                        <a:rPr lang="en-US" sz="1200" b="1" dirty="0">
                          <a:solidFill>
                            <a:schemeClr val="tx1"/>
                          </a:solidFill>
                        </a:rPr>
                        <a:t>Year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 &gt;1 </a:t>
                      </a:r>
                      <a:r>
                        <a:rPr lang="en-US" sz="1200" b="1" dirty="0" smtClean="0">
                          <a:solidFill>
                            <a:schemeClr val="tx1"/>
                          </a:solidFill>
                        </a:rPr>
                        <a:t>Year - 3 Years</a:t>
                      </a:r>
                      <a:endParaRPr lang="en-US" sz="12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&gt;3 </a:t>
                      </a:r>
                      <a:r>
                        <a:rPr lang="en-US" sz="1200" b="1" dirty="0" smtClean="0">
                          <a:solidFill>
                            <a:schemeClr val="tx1"/>
                          </a:solidFill>
                        </a:rPr>
                        <a:t>Years - 5 Years</a:t>
                      </a:r>
                      <a:endParaRPr lang="en-US" sz="12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&gt;5 </a:t>
                      </a:r>
                      <a:r>
                        <a:rPr lang="en-US" sz="1200" b="1" dirty="0" smtClean="0">
                          <a:solidFill>
                            <a:schemeClr val="tx1"/>
                          </a:solidFill>
                        </a:rPr>
                        <a:t>Years – 10 Years</a:t>
                      </a:r>
                      <a:endParaRPr lang="en-US" sz="12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smtClean="0">
                          <a:solidFill>
                            <a:schemeClr val="tx1"/>
                          </a:solidFill>
                        </a:rPr>
                        <a:t>&gt;10 Years</a:t>
                      </a:r>
                      <a:endParaRPr lang="en-US" sz="12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rowSpan="3">
                  <a:txBody>
                    <a:bodyPr/>
                    <a:lstStyle/>
                    <a:p>
                      <a:pPr algn="ctr"/>
                      <a:r>
                        <a:rPr lang="en-US" sz="1200" b="1" dirty="0" smtClean="0">
                          <a:solidFill>
                            <a:schemeClr val="tx1"/>
                          </a:solidFill>
                        </a:rPr>
                        <a:t>D(-)/R(-)</a:t>
                      </a:r>
                    </a:p>
                    <a:p>
                      <a:pPr algn="ctr"/>
                      <a:r>
                        <a:rPr lang="en-US" sz="1200" b="1" dirty="0" smtClean="0">
                          <a:solidFill>
                            <a:schemeClr val="tx1"/>
                          </a:solidFill>
                        </a:rPr>
                        <a:t>(N=1,714)</a:t>
                      </a: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100" b="1" dirty="0">
                          <a:solidFill>
                            <a:schemeClr val="tx1"/>
                          </a:solidFill>
                        </a:rPr>
                        <a:t>BRONCHIOLITIS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24 (6.0%)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109 (24.8%)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86 (32.1%)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75 (24.5%)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20 (18.2%)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34 (18.1%)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140 (34.8%)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103 (23.4%)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45 (16.8%)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45 (14.7%)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17 (15.5%)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52 (27.7%)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76 (18.9%)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89 (20.2%)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53 (19.8%)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55 (18.0%)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20 (18.2%)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rowSpan="3">
                  <a:txBody>
                    <a:bodyPr/>
                    <a:lstStyle/>
                    <a:p>
                      <a:pPr algn="ctr"/>
                      <a:r>
                        <a:rPr lang="en-US" sz="1200" b="1" dirty="0" smtClean="0">
                          <a:solidFill>
                            <a:schemeClr val="tx1"/>
                          </a:solidFill>
                        </a:rPr>
                        <a:t>D(-)/R(+)</a:t>
                      </a:r>
                    </a:p>
                    <a:p>
                      <a:pPr algn="ctr"/>
                      <a:r>
                        <a:rPr lang="en-US" sz="1200" b="1" dirty="0" smtClean="0">
                          <a:solidFill>
                            <a:schemeClr val="tx1"/>
                          </a:solidFill>
                        </a:rPr>
                        <a:t>(N=2,573)</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200" b="1" dirty="0">
                          <a:solidFill>
                            <a:schemeClr val="tx1"/>
                          </a:solidFill>
                        </a:rPr>
                        <a:t>BRONCHIOLITIS</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32 (5.8%)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163 (27.1%)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106 (25.0%)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151 (28.0%)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38 (23.5%)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58 (20.0%)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214 (38.5%)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141 (23.5%)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96 (22.6%)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92 (17.0%)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28 (17.3%)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82 (28.3%)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93 (16.7%)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112 (18.6%)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69 (16.3%)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105 (19.4%)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28 (17.3%)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rowSpan="3">
                  <a:txBody>
                    <a:bodyPr/>
                    <a:lstStyle/>
                    <a:p>
                      <a:pPr algn="ctr"/>
                      <a:r>
                        <a:rPr lang="en-US" sz="1200" b="1" dirty="0" smtClean="0">
                          <a:solidFill>
                            <a:schemeClr val="tx1"/>
                          </a:solidFill>
                        </a:rPr>
                        <a:t>D(+)/R(-)</a:t>
                      </a:r>
                    </a:p>
                    <a:p>
                      <a:pPr algn="ctr"/>
                      <a:r>
                        <a:rPr lang="en-US" sz="1200" b="1" dirty="0" smtClean="0">
                          <a:solidFill>
                            <a:schemeClr val="tx1"/>
                          </a:solidFill>
                        </a:rPr>
                        <a:t>(N=2,295)</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200" b="1" dirty="0">
                          <a:solidFill>
                            <a:schemeClr val="tx1"/>
                          </a:solidFill>
                        </a:rPr>
                        <a:t>BRONCHIOLITIS</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22 (3.3%)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135 (22.0%)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76 (24.1%)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92 (25.9%)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11 (11.8%)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47 (18.3%)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244 (36.9%)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145 (23.6%)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49 (15.6%)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55 (15.5%)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27 (29.0%)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68 (26.5%)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134 (20.3%)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132 (21.5%)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68 (21.6%)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82 (23.1%)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18 (19.4%)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rowSpan="3">
                  <a:txBody>
                    <a:bodyPr/>
                    <a:lstStyle/>
                    <a:p>
                      <a:pPr algn="ctr"/>
                      <a:r>
                        <a:rPr lang="en-US" sz="1200" b="1" dirty="0" smtClean="0">
                          <a:solidFill>
                            <a:schemeClr val="tx1"/>
                          </a:solidFill>
                        </a:rPr>
                        <a:t>D(+)/R(+)</a:t>
                      </a:r>
                    </a:p>
                    <a:p>
                      <a:pPr algn="ctr"/>
                      <a:r>
                        <a:rPr lang="en-US" sz="1200" b="1" dirty="0" smtClean="0">
                          <a:solidFill>
                            <a:schemeClr val="tx1"/>
                          </a:solidFill>
                        </a:rPr>
                        <a:t>(N=3,980)</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200" b="1" dirty="0">
                          <a:solidFill>
                            <a:schemeClr val="tx1"/>
                          </a:solidFill>
                        </a:rPr>
                        <a:t>BRONCHIOLITIS</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49 (5.2%)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271 (26.2%)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170 (26.9%)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170 (24.3%)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39 (19.4%)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latin typeface="+mn-lt"/>
                        </a:rPr>
                        <a:t>81 (17.6%)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latin typeface="+mn-lt"/>
                        </a:rPr>
                        <a:t>339 (35.6%)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latin typeface="+mn-lt"/>
                        </a:rPr>
                        <a:t>226 (21.9%)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latin typeface="+mn-lt"/>
                        </a:rPr>
                        <a:t>126 (19.9%)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latin typeface="+mn-lt"/>
                        </a:rPr>
                        <a:t>128 (18.3%)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dirty="0">
                          <a:solidFill>
                            <a:schemeClr val="tx1"/>
                          </a:solidFill>
                          <a:latin typeface="+mn-lt"/>
                        </a:rPr>
                        <a:t>27 (13.4%)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296599">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141 (30.6%)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205 (21.6%)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198 (19.1%)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125 (19.8%)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138 (19.7%)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40 (19.9%)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Multivariable Analyses</a:t>
            </a:r>
            <a:endParaRPr lang="en-US" sz="4000" dirty="0"/>
          </a:p>
        </p:txBody>
      </p:sp>
      <p:grpSp>
        <p:nvGrpSpPr>
          <p:cNvPr id="7" name="Group 6"/>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Adult Lung Transplants </a:t>
            </a:r>
            <a:r>
              <a:rPr lang="en-US" sz="2000" dirty="0" smtClean="0"/>
              <a:t>(January 1999 – June 2011)</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142999"/>
          <a:ext cx="8458200" cy="4632518"/>
        </p:xfrm>
        <a:graphic>
          <a:graphicData uri="http://schemas.openxmlformats.org/drawingml/2006/table">
            <a:tbl>
              <a:tblPr firstRow="1" bandRow="1">
                <a:tableStyleId>{C083E6E3-FA7D-4D7B-A595-EF9225AFEA82}</a:tableStyleId>
              </a:tblPr>
              <a:tblGrid>
                <a:gridCol w="4100945"/>
                <a:gridCol w="768927"/>
                <a:gridCol w="939800"/>
                <a:gridCol w="854364"/>
                <a:gridCol w="939800"/>
                <a:gridCol w="854364"/>
              </a:tblGrid>
              <a:tr h="613987">
                <a:tc>
                  <a:txBody>
                    <a:bodyPr/>
                    <a:lstStyle/>
                    <a:p>
                      <a:pPr algn="ctr"/>
                      <a:r>
                        <a:rPr lang="en-US" sz="1500" b="1" i="1" kern="1200" dirty="0" smtClean="0">
                          <a:solidFill>
                            <a:srgbClr val="FFFF00"/>
                          </a:solidFill>
                          <a:latin typeface="+mn-lt"/>
                          <a:ea typeface="+mn-ea"/>
                          <a:cs typeface="+mn-cs"/>
                        </a:rPr>
                        <a:t>DIAGNOSIS</a:t>
                      </a:r>
                      <a:endParaRPr lang="en-US" sz="1500" dirty="0">
                        <a:solidFill>
                          <a:srgbClr val="FFFF00"/>
                        </a:solidFill>
                      </a:endParaRPr>
                    </a:p>
                  </a:txBody>
                  <a:tcPr marL="45720" marR="0" marT="91440" marB="0">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sz="1500"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sz="1500"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sz="1500"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sz="1500" dirty="0"/>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6532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Retransplant </a:t>
                      </a:r>
                      <a:endParaRPr lang="en-US" sz="1500" dirty="0" smtClean="0"/>
                    </a:p>
                  </a:txBody>
                  <a:tcPr marR="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chemeClr val="tx1"/>
                          </a:solidFill>
                          <a:latin typeface="Arial"/>
                        </a:rPr>
                        <a:t>585</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chemeClr val="tx1"/>
                          </a:solidFill>
                          <a:latin typeface="Arial"/>
                        </a:rPr>
                        <a:t>1.69</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chemeClr val="tx1"/>
                          </a:solidFill>
                          <a:latin typeface="Arial"/>
                        </a:rPr>
                        <a:t>&lt;.0001</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500" b="1" i="0" u="none" strike="noStrike" dirty="0" smtClean="0">
                          <a:solidFill>
                            <a:schemeClr val="tx1"/>
                          </a:solidFill>
                          <a:latin typeface="Arial"/>
                        </a:rPr>
                        <a:t>1.38 -</a:t>
                      </a:r>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500" b="1" i="0" u="none" strike="noStrike" dirty="0">
                          <a:solidFill>
                            <a:schemeClr val="tx1"/>
                          </a:solidFill>
                          <a:latin typeface="Arial"/>
                        </a:rPr>
                        <a:t>2.07</a:t>
                      </a:r>
                    </a:p>
                  </a:txBody>
                  <a:tcPr marL="45720" marR="45720" marT="9525" marB="0" anchor="ctr">
                    <a:lnR>
                      <a:noFill/>
                    </a:lnR>
                    <a:lnT w="12700" cap="flat" cmpd="sng" algn="ctr">
                      <a:solidFill>
                        <a:srgbClr val="FFFF00"/>
                      </a:solidFill>
                      <a:prstDash val="solid"/>
                      <a:round/>
                      <a:headEnd type="none" w="med" len="med"/>
                      <a:tailEnd type="none" w="med" len="med"/>
                    </a:lnT>
                    <a:solidFill>
                      <a:schemeClr val="bg2"/>
                    </a:solidFill>
                  </a:tcPr>
                </a:tc>
              </a:tr>
              <a:tr h="36532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solidFill>
                            <a:schemeClr val="tx1"/>
                          </a:solidFill>
                        </a:rPr>
                        <a:t>Connective Tissue Disease</a:t>
                      </a:r>
                      <a:endParaRPr lang="en-US" sz="1500" dirty="0" smtClean="0">
                        <a:solidFill>
                          <a:schemeClr val="tx1"/>
                        </a:solidFill>
                      </a:endParaRPr>
                    </a:p>
                  </a:txBody>
                  <a:tcPr marR="0" anchor="ctr">
                    <a:lnL>
                      <a:noFill/>
                    </a:lnL>
                    <a:solidFill>
                      <a:schemeClr val="bg2"/>
                    </a:solidFill>
                  </a:tcPr>
                </a:tc>
                <a:tc>
                  <a:txBody>
                    <a:bodyPr/>
                    <a:lstStyle/>
                    <a:p>
                      <a:pPr algn="ctr" fontAlgn="t"/>
                      <a:r>
                        <a:rPr lang="en-US" sz="1500" b="1" i="0" u="none" strike="noStrike" dirty="0">
                          <a:solidFill>
                            <a:schemeClr val="tx1"/>
                          </a:solidFill>
                          <a:latin typeface="Arial"/>
                        </a:rPr>
                        <a:t>297</a:t>
                      </a:r>
                    </a:p>
                  </a:txBody>
                  <a:tcPr marL="9525" marR="9525" marT="9525" marB="0" anchor="ctr">
                    <a:solidFill>
                      <a:schemeClr val="bg2"/>
                    </a:solidFill>
                  </a:tcPr>
                </a:tc>
                <a:tc>
                  <a:txBody>
                    <a:bodyPr/>
                    <a:lstStyle/>
                    <a:p>
                      <a:pPr algn="ctr" fontAlgn="t"/>
                      <a:r>
                        <a:rPr lang="en-US" sz="1500" b="1" i="0" u="none" strike="noStrike" dirty="0">
                          <a:solidFill>
                            <a:schemeClr val="tx1"/>
                          </a:solidFill>
                          <a:latin typeface="Arial"/>
                        </a:rPr>
                        <a:t>1.36</a:t>
                      </a:r>
                    </a:p>
                  </a:txBody>
                  <a:tcPr marL="9525" marR="9525" marT="9525" marB="0" anchor="ctr">
                    <a:solidFill>
                      <a:schemeClr val="bg2"/>
                    </a:solidFill>
                  </a:tcPr>
                </a:tc>
                <a:tc>
                  <a:txBody>
                    <a:bodyPr/>
                    <a:lstStyle/>
                    <a:p>
                      <a:pPr algn="ctr" fontAlgn="t"/>
                      <a:r>
                        <a:rPr lang="en-US" sz="1500" b="1" i="0" u="none" strike="noStrike" dirty="0">
                          <a:solidFill>
                            <a:schemeClr val="tx1"/>
                          </a:solidFill>
                          <a:latin typeface="Arial"/>
                        </a:rPr>
                        <a:t>0.0226</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1.04 -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1.76</a:t>
                      </a:r>
                    </a:p>
                  </a:txBody>
                  <a:tcPr marL="45720" marR="45720" marT="9525" marB="0" anchor="ctr">
                    <a:lnR>
                      <a:noFill/>
                    </a:lnR>
                    <a:solidFill>
                      <a:schemeClr val="bg2"/>
                    </a:solidFill>
                  </a:tcPr>
                </a:tc>
              </a:tr>
              <a:tr h="36532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Other*</a:t>
                      </a:r>
                      <a:endParaRPr lang="en-US" sz="1500" b="1" dirty="0"/>
                    </a:p>
                  </a:txBody>
                  <a:tcPr marR="0" anchor="ctr">
                    <a:lnL>
                      <a:noFill/>
                    </a:lnL>
                    <a:solidFill>
                      <a:schemeClr val="bg2"/>
                    </a:solidFill>
                  </a:tcPr>
                </a:tc>
                <a:tc>
                  <a:txBody>
                    <a:bodyPr/>
                    <a:lstStyle/>
                    <a:p>
                      <a:pPr algn="ctr" fontAlgn="t"/>
                      <a:r>
                        <a:rPr lang="en-US" sz="1500" b="1" i="0" u="none" strike="noStrike">
                          <a:solidFill>
                            <a:schemeClr val="tx1"/>
                          </a:solidFill>
                          <a:latin typeface="Arial"/>
                        </a:rPr>
                        <a:t>787</a:t>
                      </a:r>
                    </a:p>
                  </a:txBody>
                  <a:tcPr marL="9525" marR="9525" marT="9525" marB="0" anchor="ctr">
                    <a:solidFill>
                      <a:schemeClr val="bg2"/>
                    </a:solidFill>
                  </a:tcPr>
                </a:tc>
                <a:tc>
                  <a:txBody>
                    <a:bodyPr/>
                    <a:lstStyle/>
                    <a:p>
                      <a:pPr algn="ctr" fontAlgn="t"/>
                      <a:r>
                        <a:rPr lang="en-US" sz="1500" b="1" i="0" u="none" strike="noStrike" dirty="0">
                          <a:solidFill>
                            <a:schemeClr val="tx1"/>
                          </a:solidFill>
                          <a:latin typeface="Arial"/>
                        </a:rPr>
                        <a:t>1.32</a:t>
                      </a:r>
                    </a:p>
                  </a:txBody>
                  <a:tcPr marL="9525" marR="9525" marT="9525" marB="0" anchor="ctr">
                    <a:solidFill>
                      <a:schemeClr val="bg2"/>
                    </a:solidFill>
                  </a:tcPr>
                </a:tc>
                <a:tc>
                  <a:txBody>
                    <a:bodyPr/>
                    <a:lstStyle/>
                    <a:p>
                      <a:pPr algn="ctr" fontAlgn="t"/>
                      <a:r>
                        <a:rPr lang="en-US" sz="1500" b="1" i="0" u="none" strike="noStrike" dirty="0">
                          <a:solidFill>
                            <a:schemeClr val="tx1"/>
                          </a:solidFill>
                          <a:latin typeface="Arial"/>
                        </a:rPr>
                        <a:t>0.0035</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1.10 -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smtClean="0">
                          <a:solidFill>
                            <a:schemeClr val="tx1"/>
                          </a:solidFill>
                          <a:latin typeface="Arial"/>
                        </a:rPr>
                        <a:t>1.60</a:t>
                      </a:r>
                      <a:endParaRPr lang="en-US" sz="1500" b="1" i="0" u="none" strike="noStrike" dirty="0">
                        <a:solidFill>
                          <a:schemeClr val="tx1"/>
                        </a:solidFill>
                        <a:latin typeface="Arial"/>
                      </a:endParaRPr>
                    </a:p>
                  </a:txBody>
                  <a:tcPr marL="45720" marR="45720" marT="9525" marB="0" anchor="ctr">
                    <a:lnR>
                      <a:noFill/>
                    </a:lnR>
                    <a:solidFill>
                      <a:schemeClr val="bg2"/>
                    </a:solidFill>
                  </a:tcPr>
                </a:tc>
              </a:tr>
              <a:tr h="365321">
                <a:tc>
                  <a:txBody>
                    <a:bodyPr/>
                    <a:lstStyle/>
                    <a:p>
                      <a:pPr rtl="0" fontAlgn="t"/>
                      <a:r>
                        <a:rPr lang="en-US" sz="1500" b="1" dirty="0" smtClean="0"/>
                        <a:t>LAM</a:t>
                      </a:r>
                      <a:endParaRPr lang="en-US" sz="1500" b="1" dirty="0"/>
                    </a:p>
                  </a:txBody>
                  <a:tcPr marR="0" anchor="ctr">
                    <a:lnL>
                      <a:noFill/>
                    </a:lnL>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129</a:t>
                      </a:r>
                    </a:p>
                  </a:txBody>
                  <a:tcPr marL="9525" marR="9525" marT="9525" marB="0" anchor="ctr">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0.47</a:t>
                      </a:r>
                    </a:p>
                  </a:txBody>
                  <a:tcPr marL="9525" marR="9525" marT="9525" marB="0" anchor="ctr">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0.0289</a:t>
                      </a:r>
                    </a:p>
                  </a:txBody>
                  <a:tcPr marL="9525" marR="9525" marT="9525" marB="0" anchor="ctr">
                    <a:lnB w="1270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0.24 -</a:t>
                      </a:r>
                      <a:endParaRPr lang="en-US" sz="1500" b="1" i="0" u="none" strike="noStrike" dirty="0">
                        <a:solidFill>
                          <a:schemeClr val="tx1"/>
                        </a:solidFill>
                        <a:latin typeface="Arial"/>
                      </a:endParaRPr>
                    </a:p>
                  </a:txBody>
                  <a:tcPr marL="45720" marR="45720" marT="9525" marB="0" anchor="ctr">
                    <a:lnB w="1270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0.93</a:t>
                      </a:r>
                    </a:p>
                  </a:txBody>
                  <a:tcPr marL="45720" marR="45720" marT="9525" marB="0" anchor="ctr">
                    <a:lnR>
                      <a:noFill/>
                    </a:lnR>
                    <a:lnB w="12700" cap="flat" cmpd="sng" algn="ctr">
                      <a:solidFill>
                        <a:srgbClr val="FFFF00"/>
                      </a:solidFill>
                      <a:prstDash val="solid"/>
                      <a:round/>
                      <a:headEnd type="none" w="med" len="med"/>
                      <a:tailEnd type="none" w="med" len="med"/>
                    </a:lnB>
                    <a:solidFill>
                      <a:schemeClr val="bg2"/>
                    </a:solidFill>
                  </a:tcPr>
                </a:tc>
              </a:tr>
              <a:tr h="36532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TRANSPLANT CHARACTERISTICS</a:t>
                      </a:r>
                    </a:p>
                  </a:txBody>
                  <a:tcPr marR="0" anchor="ctr">
                    <a:lnL>
                      <a:noFill/>
                    </a:lnL>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rgbClr val="FFFF00"/>
                        </a:solidFill>
                        <a:latin typeface="Arial"/>
                      </a:endParaRPr>
                    </a:p>
                  </a:txBody>
                  <a:tcPr marL="9525" marR="9525"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rgbClr val="FFFF00"/>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rgbClr val="FFFF00"/>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r" fontAlgn="t"/>
                      <a:endParaRPr lang="en-US" sz="1500" b="1" i="0" u="none" strike="noStrike" dirty="0">
                        <a:solidFill>
                          <a:srgbClr val="FFFF00"/>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l" fontAlgn="t"/>
                      <a:endParaRPr lang="en-US" sz="1500" b="1" i="0" u="none" strike="noStrike" dirty="0">
                        <a:solidFill>
                          <a:srgbClr val="FFFF00"/>
                        </a:solidFill>
                        <a:latin typeface="Arial"/>
                      </a:endParaRPr>
                    </a:p>
                  </a:txBody>
                  <a:tcPr marL="45720" marR="45720" marT="9525" marB="0" anchor="ctr">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r>
              <a:tr h="365321">
                <a:tc>
                  <a:txBody>
                    <a:bodyPr/>
                    <a:lstStyle/>
                    <a:p>
                      <a:pPr rtl="0" fontAlgn="t"/>
                      <a:r>
                        <a:rPr lang="en-US" sz="1500" b="1" dirty="0"/>
                        <a:t>Transplant year = </a:t>
                      </a:r>
                      <a:r>
                        <a:rPr lang="en-US" sz="1500" b="1" dirty="0" smtClean="0"/>
                        <a:t>1999/2000 </a:t>
                      </a:r>
                      <a:r>
                        <a:rPr lang="en-US" sz="1500" b="1" dirty="0"/>
                        <a:t>vs. </a:t>
                      </a:r>
                      <a:r>
                        <a:rPr lang="en-US" sz="1500" b="1" dirty="0" smtClean="0"/>
                        <a:t>2010/2011</a:t>
                      </a:r>
                      <a:endParaRPr lang="en-US" sz="1500" dirty="0"/>
                    </a:p>
                  </a:txBody>
                  <a:tcPr marL="45720" marR="4572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chemeClr val="tx1"/>
                          </a:solidFill>
                          <a:latin typeface="Arial"/>
                        </a:rPr>
                        <a:t>1,655</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chemeClr val="tx1"/>
                          </a:solidFill>
                          <a:latin typeface="Arial"/>
                        </a:rPr>
                        <a:t>2.23</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chemeClr val="tx1"/>
                          </a:solidFill>
                          <a:latin typeface="Arial"/>
                        </a:rPr>
                        <a:t>&lt;.0001</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500" b="1" i="0" u="none" strike="noStrike" dirty="0" smtClean="0">
                          <a:solidFill>
                            <a:schemeClr val="tx1"/>
                          </a:solidFill>
                          <a:latin typeface="Arial"/>
                        </a:rPr>
                        <a:t>1.92 -</a:t>
                      </a:r>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500" b="1" i="0" u="none" strike="noStrike" dirty="0" smtClean="0">
                          <a:solidFill>
                            <a:schemeClr val="tx1"/>
                          </a:solidFill>
                          <a:latin typeface="Arial"/>
                        </a:rPr>
                        <a:t>2.60</a:t>
                      </a:r>
                      <a:endParaRPr lang="en-US" sz="1500" b="1" i="0" u="none" strike="noStrike" dirty="0">
                        <a:solidFill>
                          <a:schemeClr val="tx1"/>
                        </a:solidFill>
                        <a:latin typeface="Arial"/>
                      </a:endParaRPr>
                    </a:p>
                  </a:txBody>
                  <a:tcPr marL="45720" marR="45720" marT="9525" marB="0" anchor="ctr">
                    <a:lnR>
                      <a:noFill/>
                    </a:lnR>
                    <a:lnT w="12700" cap="flat" cmpd="sng" algn="ctr">
                      <a:solidFill>
                        <a:srgbClr val="FFFF00"/>
                      </a:solidFill>
                      <a:prstDash val="solid"/>
                      <a:round/>
                      <a:headEnd type="none" w="med" len="med"/>
                      <a:tailEnd type="none" w="med" len="med"/>
                    </a:lnT>
                    <a:solidFill>
                      <a:schemeClr val="bg2"/>
                    </a:solidFill>
                  </a:tcPr>
                </a:tc>
              </a:tr>
              <a:tr h="365321">
                <a:tc>
                  <a:txBody>
                    <a:bodyPr/>
                    <a:lstStyle/>
                    <a:p>
                      <a:pPr rtl="0" fontAlgn="t"/>
                      <a:r>
                        <a:rPr lang="en-US" sz="1500" b="1" dirty="0"/>
                        <a:t>Transplant year = </a:t>
                      </a:r>
                      <a:r>
                        <a:rPr lang="en-US" sz="1500" b="1" dirty="0" smtClean="0"/>
                        <a:t>2001/2002 </a:t>
                      </a:r>
                      <a:r>
                        <a:rPr lang="en-US" sz="1500" b="1" dirty="0"/>
                        <a:t>vs. </a:t>
                      </a:r>
                      <a:r>
                        <a:rPr lang="en-US" sz="1500" b="1" dirty="0" smtClean="0"/>
                        <a:t>2010/2011</a:t>
                      </a:r>
                      <a:endParaRPr lang="en-US" sz="1500" dirty="0"/>
                    </a:p>
                  </a:txBody>
                  <a:tcPr marL="45720" marR="45720" anchor="ctr">
                    <a:lnL>
                      <a:noFill/>
                    </a:lnL>
                    <a:solidFill>
                      <a:schemeClr val="bg2"/>
                    </a:solidFill>
                  </a:tcPr>
                </a:tc>
                <a:tc>
                  <a:txBody>
                    <a:bodyPr/>
                    <a:lstStyle/>
                    <a:p>
                      <a:pPr algn="ctr" fontAlgn="t"/>
                      <a:r>
                        <a:rPr lang="en-US" sz="1500" b="1" i="0" u="none" strike="noStrike">
                          <a:solidFill>
                            <a:schemeClr val="tx1"/>
                          </a:solidFill>
                          <a:latin typeface="Arial"/>
                        </a:rPr>
                        <a:t>2,030</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1.82</a:t>
                      </a:r>
                    </a:p>
                  </a:txBody>
                  <a:tcPr marL="9525" marR="9525" marT="9525" marB="0" anchor="ctr">
                    <a:solidFill>
                      <a:schemeClr val="bg2"/>
                    </a:solidFill>
                  </a:tcPr>
                </a:tc>
                <a:tc>
                  <a:txBody>
                    <a:bodyPr/>
                    <a:lstStyle/>
                    <a:p>
                      <a:pPr algn="ctr" fontAlgn="t"/>
                      <a:r>
                        <a:rPr lang="en-US" sz="1500" b="1" i="0" u="none" strike="noStrike" dirty="0">
                          <a:solidFill>
                            <a:schemeClr val="tx1"/>
                          </a:solidFill>
                          <a:latin typeface="Arial"/>
                        </a:rPr>
                        <a:t>&lt;.0001</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1.56 -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2.11</a:t>
                      </a:r>
                    </a:p>
                  </a:txBody>
                  <a:tcPr marL="45720" marR="45720" marT="9525" marB="0" anchor="ctr">
                    <a:lnR>
                      <a:noFill/>
                    </a:lnR>
                    <a:solidFill>
                      <a:schemeClr val="bg2"/>
                    </a:solidFill>
                  </a:tcPr>
                </a:tc>
              </a:tr>
              <a:tr h="365321">
                <a:tc>
                  <a:txBody>
                    <a:bodyPr/>
                    <a:lstStyle/>
                    <a:p>
                      <a:pPr rtl="0" fontAlgn="t"/>
                      <a:r>
                        <a:rPr lang="en-US" sz="1500" b="1" dirty="0"/>
                        <a:t>Transplant year = </a:t>
                      </a:r>
                      <a:r>
                        <a:rPr lang="en-US" sz="1500" b="1" dirty="0" smtClean="0"/>
                        <a:t>2003/2004 </a:t>
                      </a:r>
                      <a:r>
                        <a:rPr lang="en-US" sz="1500" b="1" dirty="0"/>
                        <a:t>vs. </a:t>
                      </a:r>
                      <a:r>
                        <a:rPr lang="en-US" sz="1500" b="1" dirty="0" smtClean="0"/>
                        <a:t>2010/2011</a:t>
                      </a:r>
                      <a:endParaRPr lang="en-US" sz="1500" dirty="0"/>
                    </a:p>
                  </a:txBody>
                  <a:tcPr marL="45720" marR="45720" anchor="ctr">
                    <a:lnL>
                      <a:noFill/>
                    </a:lnL>
                    <a:solidFill>
                      <a:schemeClr val="bg2"/>
                    </a:solidFill>
                  </a:tcPr>
                </a:tc>
                <a:tc>
                  <a:txBody>
                    <a:bodyPr/>
                    <a:lstStyle/>
                    <a:p>
                      <a:pPr algn="ctr" fontAlgn="t"/>
                      <a:r>
                        <a:rPr lang="en-US" sz="1500" b="1" i="0" u="none" strike="noStrike">
                          <a:solidFill>
                            <a:schemeClr val="tx1"/>
                          </a:solidFill>
                          <a:latin typeface="Arial"/>
                        </a:rPr>
                        <a:t>2,188</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1.39</a:t>
                      </a:r>
                    </a:p>
                  </a:txBody>
                  <a:tcPr marL="9525" marR="9525" marT="9525" marB="0" anchor="ctr">
                    <a:solidFill>
                      <a:schemeClr val="bg2"/>
                    </a:solidFill>
                  </a:tcPr>
                </a:tc>
                <a:tc>
                  <a:txBody>
                    <a:bodyPr/>
                    <a:lstStyle/>
                    <a:p>
                      <a:pPr algn="ctr" fontAlgn="t"/>
                      <a:r>
                        <a:rPr lang="en-US" sz="1500" b="1" i="0" u="none" strike="noStrike" dirty="0">
                          <a:solidFill>
                            <a:schemeClr val="tx1"/>
                          </a:solidFill>
                          <a:latin typeface="Arial"/>
                        </a:rPr>
                        <a:t>&lt;.0001</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1.19 -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1.62</a:t>
                      </a:r>
                    </a:p>
                  </a:txBody>
                  <a:tcPr marL="45720" marR="45720" marT="9525" marB="0" anchor="ctr">
                    <a:lnR>
                      <a:noFill/>
                    </a:lnR>
                    <a:solidFill>
                      <a:schemeClr val="bg2"/>
                    </a:solidFill>
                  </a:tcPr>
                </a:tc>
              </a:tr>
              <a:tr h="365321">
                <a:tc>
                  <a:txBody>
                    <a:bodyPr/>
                    <a:lstStyle/>
                    <a:p>
                      <a:pPr rtl="0" fontAlgn="t"/>
                      <a:r>
                        <a:rPr lang="en-US" sz="1500" b="1" dirty="0"/>
                        <a:t>Transplant year = </a:t>
                      </a:r>
                      <a:r>
                        <a:rPr lang="en-US" sz="1500" b="1" dirty="0" smtClean="0"/>
                        <a:t>2005/2006 </a:t>
                      </a:r>
                      <a:r>
                        <a:rPr lang="en-US" sz="1500" b="1" dirty="0"/>
                        <a:t>vs. </a:t>
                      </a:r>
                      <a:r>
                        <a:rPr lang="en-US" sz="1500" b="1" dirty="0" smtClean="0"/>
                        <a:t>2010/2011</a:t>
                      </a:r>
                      <a:endParaRPr lang="en-US" sz="1500" dirty="0"/>
                    </a:p>
                  </a:txBody>
                  <a:tcPr marL="45720" marR="45720" anchor="ctr">
                    <a:lnL>
                      <a:noFill/>
                    </a:lnL>
                    <a:solidFill>
                      <a:schemeClr val="bg2"/>
                    </a:solidFill>
                  </a:tcPr>
                </a:tc>
                <a:tc>
                  <a:txBody>
                    <a:bodyPr/>
                    <a:lstStyle/>
                    <a:p>
                      <a:pPr algn="ctr" fontAlgn="t"/>
                      <a:r>
                        <a:rPr lang="en-US" sz="1500" b="1" i="0" u="none" strike="noStrike">
                          <a:solidFill>
                            <a:schemeClr val="tx1"/>
                          </a:solidFill>
                          <a:latin typeface="Arial"/>
                        </a:rPr>
                        <a:t>2,753</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1.37</a:t>
                      </a:r>
                    </a:p>
                  </a:txBody>
                  <a:tcPr marL="9525" marR="9525" marT="9525" marB="0" anchor="ctr">
                    <a:solidFill>
                      <a:schemeClr val="bg2"/>
                    </a:solidFill>
                  </a:tcPr>
                </a:tc>
                <a:tc>
                  <a:txBody>
                    <a:bodyPr/>
                    <a:lstStyle/>
                    <a:p>
                      <a:pPr algn="ctr" fontAlgn="t"/>
                      <a:r>
                        <a:rPr lang="en-US" sz="1500" b="1" i="0" u="none" strike="noStrike" dirty="0">
                          <a:solidFill>
                            <a:schemeClr val="tx1"/>
                          </a:solidFill>
                          <a:latin typeface="Arial"/>
                        </a:rPr>
                        <a:t>&lt;.0001</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1.19 -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1.57</a:t>
                      </a:r>
                    </a:p>
                  </a:txBody>
                  <a:tcPr marL="45720" marR="45720" marT="9525" marB="0" anchor="ctr">
                    <a:lnR>
                      <a:noFill/>
                    </a:lnR>
                    <a:solidFill>
                      <a:schemeClr val="bg2"/>
                    </a:solidFill>
                  </a:tcPr>
                </a:tc>
              </a:tr>
              <a:tr h="365321">
                <a:tc>
                  <a:txBody>
                    <a:bodyPr/>
                    <a:lstStyle/>
                    <a:p>
                      <a:pPr rtl="0" fontAlgn="t"/>
                      <a:r>
                        <a:rPr lang="en-US" sz="1500" b="1" dirty="0"/>
                        <a:t>Transplant year = </a:t>
                      </a:r>
                      <a:r>
                        <a:rPr lang="en-US" sz="1500" b="1" dirty="0" smtClean="0"/>
                        <a:t>2007/2008 </a:t>
                      </a:r>
                      <a:r>
                        <a:rPr lang="en-US" sz="1500" b="1" dirty="0"/>
                        <a:t>vs. </a:t>
                      </a:r>
                      <a:r>
                        <a:rPr lang="en-US" sz="1500" b="1" dirty="0" smtClean="0"/>
                        <a:t>2010/2011</a:t>
                      </a:r>
                      <a:endParaRPr lang="en-US" sz="1500" dirty="0"/>
                    </a:p>
                  </a:txBody>
                  <a:tcPr marL="45720" marR="45720" anchor="ctr">
                    <a:lnL>
                      <a:noFill/>
                    </a:lnL>
                    <a:solidFill>
                      <a:schemeClr val="bg2"/>
                    </a:solidFill>
                  </a:tcPr>
                </a:tc>
                <a:tc>
                  <a:txBody>
                    <a:bodyPr/>
                    <a:lstStyle/>
                    <a:p>
                      <a:pPr algn="ctr" fontAlgn="t"/>
                      <a:r>
                        <a:rPr lang="en-US" sz="1500" b="1" i="0" u="none" strike="noStrike">
                          <a:solidFill>
                            <a:schemeClr val="tx1"/>
                          </a:solidFill>
                          <a:latin typeface="Arial"/>
                        </a:rPr>
                        <a:t>2,903</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1.25</a:t>
                      </a:r>
                    </a:p>
                  </a:txBody>
                  <a:tcPr marL="9525" marR="9525" marT="9525" marB="0" anchor="ctr">
                    <a:solidFill>
                      <a:schemeClr val="bg2"/>
                    </a:solidFill>
                  </a:tcPr>
                </a:tc>
                <a:tc>
                  <a:txBody>
                    <a:bodyPr/>
                    <a:lstStyle/>
                    <a:p>
                      <a:pPr algn="ctr" fontAlgn="t"/>
                      <a:r>
                        <a:rPr lang="en-US" sz="1500" b="1" i="0" u="none" strike="noStrike" dirty="0" smtClean="0">
                          <a:solidFill>
                            <a:schemeClr val="tx1"/>
                          </a:solidFill>
                          <a:latin typeface="Arial"/>
                        </a:rPr>
                        <a:t>0.0010</a:t>
                      </a:r>
                      <a:endParaRPr lang="en-US" sz="1500" b="1" i="0" u="none" strike="noStrike" dirty="0">
                        <a:solidFill>
                          <a:schemeClr val="tx1"/>
                        </a:solidFill>
                        <a:latin typeface="Arial"/>
                      </a:endParaRP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1.09 -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1.43</a:t>
                      </a:r>
                    </a:p>
                  </a:txBody>
                  <a:tcPr marL="45720" marR="45720" marT="9525" marB="0" anchor="ctr">
                    <a:lnR>
                      <a:noFill/>
                    </a:lnR>
                    <a:solidFill>
                      <a:schemeClr val="bg2"/>
                    </a:solidFill>
                  </a:tcPr>
                </a:tc>
              </a:tr>
              <a:tr h="365321">
                <a:tc>
                  <a:txBody>
                    <a:bodyPr/>
                    <a:lstStyle/>
                    <a:p>
                      <a:pPr rtl="0" fontAlgn="t"/>
                      <a:r>
                        <a:rPr lang="en-US" sz="1500" b="1" dirty="0"/>
                        <a:t>Donor CMV +/ Recipient CMV -</a:t>
                      </a:r>
                      <a:endParaRPr lang="en-US" sz="1500" dirty="0"/>
                    </a:p>
                  </a:txBody>
                  <a:tcPr marL="45720" marR="45720" anchor="ctr">
                    <a:lnL>
                      <a:noFill/>
                    </a:lnL>
                    <a:lnB>
                      <a:noFill/>
                    </a:lnB>
                    <a:solidFill>
                      <a:schemeClr val="bg2"/>
                    </a:solidFill>
                  </a:tcPr>
                </a:tc>
                <a:tc>
                  <a:txBody>
                    <a:bodyPr/>
                    <a:lstStyle/>
                    <a:p>
                      <a:pPr algn="ctr" fontAlgn="t"/>
                      <a:r>
                        <a:rPr lang="en-US" sz="1500" b="1" i="0" u="none" strike="noStrike">
                          <a:solidFill>
                            <a:schemeClr val="tx1"/>
                          </a:solidFill>
                          <a:latin typeface="Arial"/>
                        </a:rPr>
                        <a:t>3,416</a:t>
                      </a:r>
                    </a:p>
                  </a:txBody>
                  <a:tcPr marL="9525" marR="9525" marT="9525" marB="0" anchor="ctr">
                    <a:lnB>
                      <a:noFill/>
                    </a:lnB>
                    <a:solidFill>
                      <a:schemeClr val="bg2"/>
                    </a:solidFill>
                  </a:tcPr>
                </a:tc>
                <a:tc>
                  <a:txBody>
                    <a:bodyPr/>
                    <a:lstStyle/>
                    <a:p>
                      <a:pPr algn="ctr" fontAlgn="t"/>
                      <a:r>
                        <a:rPr lang="en-US" sz="1500" b="1" i="0" u="none" strike="noStrike">
                          <a:solidFill>
                            <a:schemeClr val="tx1"/>
                          </a:solidFill>
                          <a:latin typeface="Arial"/>
                        </a:rPr>
                        <a:t>1.17</a:t>
                      </a:r>
                    </a:p>
                  </a:txBody>
                  <a:tcPr marL="9525" marR="9525" marT="9525" marB="0" anchor="ctr">
                    <a:lnB>
                      <a:noFill/>
                    </a:lnB>
                    <a:solidFill>
                      <a:schemeClr val="bg2"/>
                    </a:solidFill>
                  </a:tcPr>
                </a:tc>
                <a:tc>
                  <a:txBody>
                    <a:bodyPr/>
                    <a:lstStyle/>
                    <a:p>
                      <a:pPr algn="ctr" fontAlgn="t"/>
                      <a:r>
                        <a:rPr lang="en-US" sz="1500" b="1" i="0" u="none" strike="noStrike" dirty="0">
                          <a:solidFill>
                            <a:schemeClr val="tx1"/>
                          </a:solidFill>
                          <a:latin typeface="Arial"/>
                        </a:rPr>
                        <a:t>0.0007</a:t>
                      </a:r>
                    </a:p>
                  </a:txBody>
                  <a:tcPr marL="9525" marR="9525" marT="9525" marB="0" anchor="ctr">
                    <a:lnB>
                      <a:noFill/>
                    </a:lnB>
                    <a:solidFill>
                      <a:schemeClr val="bg2"/>
                    </a:solidFill>
                  </a:tcPr>
                </a:tc>
                <a:tc>
                  <a:txBody>
                    <a:bodyPr/>
                    <a:lstStyle/>
                    <a:p>
                      <a:pPr algn="r" fontAlgn="t"/>
                      <a:r>
                        <a:rPr lang="en-US" sz="1500" b="1" i="0" u="none" strike="noStrike" dirty="0" smtClean="0">
                          <a:solidFill>
                            <a:schemeClr val="tx1"/>
                          </a:solidFill>
                          <a:latin typeface="Arial"/>
                        </a:rPr>
                        <a:t>1.07 -</a:t>
                      </a:r>
                      <a:endParaRPr lang="en-US" sz="1500" b="1" i="0" u="none" strike="noStrike" dirty="0">
                        <a:solidFill>
                          <a:schemeClr val="tx1"/>
                        </a:solidFill>
                        <a:latin typeface="Arial"/>
                      </a:endParaRPr>
                    </a:p>
                  </a:txBody>
                  <a:tcPr marL="45720" marR="45720" marT="9525" marB="0" anchor="ctr">
                    <a:lnB>
                      <a:noFill/>
                    </a:lnB>
                    <a:solidFill>
                      <a:schemeClr val="bg2"/>
                    </a:solidFill>
                  </a:tcPr>
                </a:tc>
                <a:tc>
                  <a:txBody>
                    <a:bodyPr/>
                    <a:lstStyle/>
                    <a:p>
                      <a:pPr algn="l" fontAlgn="t"/>
                      <a:r>
                        <a:rPr lang="en-US" sz="1500" b="1" i="0" u="none" strike="noStrike" dirty="0">
                          <a:solidFill>
                            <a:schemeClr val="tx1"/>
                          </a:solidFill>
                          <a:latin typeface="Arial"/>
                        </a:rPr>
                        <a:t>1.28</a:t>
                      </a:r>
                    </a:p>
                  </a:txBody>
                  <a:tcPr marL="45720" marR="45720" marT="9525" marB="0" anchor="ctr">
                    <a:lnR>
                      <a:noFill/>
                    </a:lnR>
                    <a:lnB>
                      <a:noFill/>
                    </a:lnB>
                    <a:solidFill>
                      <a:schemeClr val="bg2"/>
                    </a:solidFill>
                  </a:tcPr>
                </a:tc>
              </a:tr>
            </a:tbl>
          </a:graphicData>
        </a:graphic>
      </p:graphicFrame>
      <p:sp>
        <p:nvSpPr>
          <p:cNvPr id="9" name="TextBox 8"/>
          <p:cNvSpPr txBox="1"/>
          <p:nvPr/>
        </p:nvSpPr>
        <p:spPr>
          <a:xfrm>
            <a:off x="3657600" y="5817513"/>
            <a:ext cx="1828800" cy="430887"/>
          </a:xfrm>
          <a:prstGeom prst="rect">
            <a:avLst/>
          </a:prstGeom>
          <a:noFill/>
        </p:spPr>
        <p:txBody>
          <a:bodyPr wrap="square" rtlCol="0">
            <a:spAutoFit/>
          </a:bodyPr>
          <a:lstStyle/>
          <a:p>
            <a:pPr algn="ctr"/>
            <a:r>
              <a:rPr lang="en-US" sz="2200" b="1" dirty="0" smtClean="0">
                <a:solidFill>
                  <a:srgbClr val="FFFF00"/>
                </a:solidFill>
              </a:rPr>
              <a:t>N = 15,822</a:t>
            </a:r>
            <a:endParaRPr lang="en-US" sz="2200" b="1" dirty="0">
              <a:solidFill>
                <a:srgbClr val="FFFF00"/>
              </a:solidFill>
            </a:endParaRPr>
          </a:p>
        </p:txBody>
      </p:sp>
      <p:sp>
        <p:nvSpPr>
          <p:cNvPr id="11" name="TextBox 10"/>
          <p:cNvSpPr txBox="1"/>
          <p:nvPr/>
        </p:nvSpPr>
        <p:spPr>
          <a:xfrm>
            <a:off x="6629400" y="5895201"/>
            <a:ext cx="2286000" cy="276999"/>
          </a:xfrm>
          <a:prstGeom prst="rect">
            <a:avLst/>
          </a:prstGeom>
          <a:noFill/>
        </p:spPr>
        <p:txBody>
          <a:bodyPr wrap="square" rtlCol="0">
            <a:spAutoFit/>
          </a:bodyPr>
          <a:lstStyle/>
          <a:p>
            <a:r>
              <a:rPr lang="en-US" sz="1200" b="1" dirty="0" smtClean="0">
                <a:solidFill>
                  <a:srgbClr val="FFFF00"/>
                </a:solidFill>
              </a:rPr>
              <a:t>Reference group = IPF</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13" name="TextBox 12"/>
          <p:cNvSpPr txBox="1"/>
          <p:nvPr/>
        </p:nvSpPr>
        <p:spPr>
          <a:xfrm>
            <a:off x="4800600" y="6181636"/>
            <a:ext cx="4267200" cy="600164"/>
          </a:xfrm>
          <a:prstGeom prst="rect">
            <a:avLst/>
          </a:prstGeom>
          <a:noFill/>
        </p:spPr>
        <p:txBody>
          <a:bodyPr wrap="square" lIns="9144" rIns="9144" rtlCol="0">
            <a:spAutoFit/>
          </a:bodyPr>
          <a:lstStyle/>
          <a:p>
            <a:r>
              <a:rPr lang="en-US" sz="1100" b="1" dirty="0" smtClean="0"/>
              <a:t>*</a:t>
            </a:r>
            <a:r>
              <a:rPr lang="en-US" sz="1100" b="1" i="1" dirty="0" smtClean="0"/>
              <a:t>Other = All diagnoses other than COPD, IPAH, IPF, cystic fibrosis, pulmonary fibrosis,</a:t>
            </a:r>
            <a:r>
              <a:rPr lang="en-US" sz="1100" b="1" dirty="0" smtClean="0"/>
              <a:t> </a:t>
            </a:r>
            <a:r>
              <a:rPr lang="en-US" sz="1100" b="1" i="1" dirty="0" smtClean="0"/>
              <a:t>Bronchiectasis,</a:t>
            </a:r>
            <a:r>
              <a:rPr lang="en-US" sz="1100" b="1" dirty="0" smtClean="0"/>
              <a:t> </a:t>
            </a:r>
            <a:r>
              <a:rPr lang="en-US" sz="1100" b="1" i="1" dirty="0" smtClean="0"/>
              <a:t>alpha-1 antitrypsin deficiency, retransplant , LAM and </a:t>
            </a:r>
            <a:r>
              <a:rPr lang="en-US" sz="1100" b="1" dirty="0" smtClean="0"/>
              <a:t>Connective Tissue Disease</a:t>
            </a:r>
            <a:r>
              <a:rPr lang="en-US" sz="1100" b="1" i="1" dirty="0" smtClean="0"/>
              <a:t>.</a:t>
            </a:r>
            <a:endParaRPr lang="en-US" sz="1100" dirty="0"/>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Adult Lung Transplants </a:t>
            </a:r>
            <a:r>
              <a:rPr lang="en-US" sz="2000" dirty="0" smtClean="0"/>
              <a:t>(January 1999 – June 2011)</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447800"/>
          <a:ext cx="8458200" cy="3934785"/>
        </p:xfrm>
        <a:graphic>
          <a:graphicData uri="http://schemas.openxmlformats.org/drawingml/2006/table">
            <a:tbl>
              <a:tblPr firstRow="1" bandRow="1">
                <a:tableStyleId>{C083E6E3-FA7D-4D7B-A595-EF9225AFEA82}</a:tableStyleId>
              </a:tblPr>
              <a:tblGrid>
                <a:gridCol w="4267200"/>
                <a:gridCol w="838200"/>
                <a:gridCol w="990600"/>
                <a:gridCol w="838200"/>
                <a:gridCol w="685800"/>
                <a:gridCol w="838200"/>
              </a:tblGrid>
              <a:tr h="838203">
                <a:tc>
                  <a:txBody>
                    <a:bodyPr/>
                    <a:lstStyle/>
                    <a:p>
                      <a:pPr algn="ctr"/>
                      <a:r>
                        <a:rPr lang="en-US" sz="1500" b="1" i="1" kern="1200" dirty="0" smtClean="0">
                          <a:solidFill>
                            <a:srgbClr val="FFFF00"/>
                          </a:solidFill>
                          <a:latin typeface="+mn-lt"/>
                          <a:ea typeface="+mn-ea"/>
                          <a:cs typeface="+mn-cs"/>
                        </a:rPr>
                        <a:t>DONOR CHARACTERISTICS</a:t>
                      </a:r>
                      <a:endParaRPr lang="en-US" sz="1500" b="1" i="1" kern="1200" dirty="0">
                        <a:solidFill>
                          <a:srgbClr val="FFFF00"/>
                        </a:solidFill>
                        <a:latin typeface="+mn-lt"/>
                        <a:ea typeface="+mn-ea"/>
                        <a:cs typeface="+mn-cs"/>
                      </a:endParaRPr>
                    </a:p>
                  </a:txBody>
                  <a:tcPr marL="45720" marR="45720">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45720" marR="4572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16097">
                <a:tc>
                  <a:txBody>
                    <a:bodyPr/>
                    <a:lstStyle/>
                    <a:p>
                      <a:pPr rtl="0" fontAlgn="t"/>
                      <a:r>
                        <a:rPr lang="en-US" sz="1500" b="1" dirty="0"/>
                        <a:t>Donor history of diabetes</a:t>
                      </a:r>
                      <a:endParaRPr lang="en-US" dirty="0"/>
                    </a:p>
                  </a:txBody>
                  <a:tcPr marL="45720" marR="45720" anchor="ctr">
                    <a:lnL>
                      <a:noFill/>
                    </a:lnL>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mn-lt"/>
                        </a:rPr>
                        <a:t>764</a:t>
                      </a:r>
                    </a:p>
                  </a:txBody>
                  <a:tcPr marL="9525" marR="9525"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mn-lt"/>
                        </a:rPr>
                        <a:t>1.43</a:t>
                      </a:r>
                    </a:p>
                  </a:txBody>
                  <a:tcPr marL="9525" marR="9525"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mn-lt"/>
                        </a:rPr>
                        <a:t>&lt;.0001</a:t>
                      </a:r>
                    </a:p>
                  </a:txBody>
                  <a:tcPr marL="9525" marR="9525"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mn-lt"/>
                        </a:rPr>
                        <a:t>1.21 -</a:t>
                      </a:r>
                      <a:endParaRPr lang="en-US" sz="1500" b="1" i="0" u="none" strike="noStrike" dirty="0">
                        <a:solidFill>
                          <a:schemeClr val="tx1"/>
                        </a:solidFill>
                        <a:latin typeface="+mn-lt"/>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mn-lt"/>
                        </a:rPr>
                        <a:t>1.68</a:t>
                      </a:r>
                    </a:p>
                  </a:txBody>
                  <a:tcPr marL="45720" marR="45720" marT="9525" marB="0" anchor="ctr">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r>
              <a:tr h="516097">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RECIPIENT CHARACTERISTICS</a:t>
                      </a:r>
                    </a:p>
                  </a:txBody>
                  <a:tcPr marL="45720" marR="45720" anchor="ctr">
                    <a:lnL>
                      <a:noFill/>
                    </a:lnL>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endParaRPr lang="en-US" sz="1500" b="1" dirty="0">
                        <a:latin typeface="+mn-lt"/>
                      </a:endParaRPr>
                    </a:p>
                  </a:txBody>
                  <a:tcPr marL="45720" marR="4572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endParaRPr lang="en-US" sz="1500" b="1" dirty="0">
                        <a:solidFill>
                          <a:schemeClr val="tx1"/>
                        </a:solidFill>
                        <a:latin typeface="+mn-lt"/>
                      </a:endParaRPr>
                    </a:p>
                  </a:txBody>
                  <a:tcPr marL="45720" marR="4572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endParaRPr lang="en-US" sz="1500" b="1" dirty="0">
                        <a:solidFill>
                          <a:schemeClr val="tx1"/>
                        </a:solidFill>
                        <a:latin typeface="+mn-lt"/>
                      </a:endParaRPr>
                    </a:p>
                  </a:txBody>
                  <a:tcPr marL="45720" marR="4572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r" rtl="0" fontAlgn="t"/>
                      <a:endParaRPr lang="en-US" sz="1500" b="1" dirty="0">
                        <a:solidFill>
                          <a:schemeClr val="tx1"/>
                        </a:solidFill>
                        <a:latin typeface="+mn-lt"/>
                      </a:endParaRPr>
                    </a:p>
                  </a:txBody>
                  <a:tcPr marL="45720" marR="4572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l" rtl="0" fontAlgn="t"/>
                      <a:endParaRPr lang="en-US" sz="1500" b="1" dirty="0">
                        <a:solidFill>
                          <a:schemeClr val="tx1"/>
                        </a:solidFill>
                        <a:latin typeface="+mn-lt"/>
                      </a:endParaRPr>
                    </a:p>
                  </a:txBody>
                  <a:tcPr marL="45720" marR="45720" anchor="ctr">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r>
              <a:tr h="516097">
                <a:tc>
                  <a:txBody>
                    <a:bodyPr/>
                    <a:lstStyle/>
                    <a:p>
                      <a:pPr rtl="0" fontAlgn="t"/>
                      <a:r>
                        <a:rPr lang="en-US" sz="1500" b="1" dirty="0"/>
                        <a:t>Recipient on dialysis</a:t>
                      </a:r>
                      <a:endParaRPr lang="en-US" dirty="0"/>
                    </a:p>
                  </a:txBody>
                  <a:tcPr marL="45720" marR="4572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mn-lt"/>
                        </a:rPr>
                        <a:t>79</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mn-lt"/>
                        </a:rPr>
                        <a:t>1.92</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chemeClr val="tx1"/>
                          </a:solidFill>
                          <a:latin typeface="+mn-lt"/>
                        </a:rPr>
                        <a:t>0.0004</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500" b="1" i="0" u="none" strike="noStrike" dirty="0" smtClean="0">
                          <a:solidFill>
                            <a:schemeClr val="tx1"/>
                          </a:solidFill>
                          <a:latin typeface="+mn-lt"/>
                        </a:rPr>
                        <a:t>1.34 -</a:t>
                      </a:r>
                      <a:endParaRPr lang="en-US" sz="1500" b="1" i="0" u="none" strike="noStrike" dirty="0">
                        <a:solidFill>
                          <a:schemeClr val="tx1"/>
                        </a:solidFill>
                        <a:latin typeface="+mn-lt"/>
                      </a:endParaRP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500" b="1" i="0" u="none" strike="noStrike">
                          <a:solidFill>
                            <a:schemeClr val="tx1"/>
                          </a:solidFill>
                          <a:latin typeface="+mn-lt"/>
                        </a:rPr>
                        <a:t>2.75</a:t>
                      </a:r>
                    </a:p>
                  </a:txBody>
                  <a:tcPr marL="45720" marR="45720" marT="9525" marB="0" anchor="ctr">
                    <a:lnR>
                      <a:noFill/>
                    </a:lnR>
                    <a:lnT w="12700" cap="flat" cmpd="sng" algn="ctr">
                      <a:solidFill>
                        <a:srgbClr val="FFFF00"/>
                      </a:solidFill>
                      <a:prstDash val="solid"/>
                      <a:round/>
                      <a:headEnd type="none" w="med" len="med"/>
                      <a:tailEnd type="none" w="med" len="med"/>
                    </a:lnT>
                    <a:solidFill>
                      <a:schemeClr val="bg2"/>
                    </a:solidFill>
                  </a:tcPr>
                </a:tc>
              </a:tr>
              <a:tr h="516097">
                <a:tc>
                  <a:txBody>
                    <a:bodyPr/>
                    <a:lstStyle/>
                    <a:p>
                      <a:pPr rtl="0" fontAlgn="t"/>
                      <a:r>
                        <a:rPr lang="en-US" sz="1500" b="1" dirty="0"/>
                        <a:t>Hospitalized (including ICU)</a:t>
                      </a:r>
                      <a:endParaRPr lang="en-US" dirty="0"/>
                    </a:p>
                  </a:txBody>
                  <a:tcPr marL="45720" marR="45720" anchor="ctr">
                    <a:lnL>
                      <a:noFill/>
                    </a:lnL>
                    <a:solidFill>
                      <a:schemeClr val="bg2"/>
                    </a:solidFill>
                  </a:tcPr>
                </a:tc>
                <a:tc>
                  <a:txBody>
                    <a:bodyPr/>
                    <a:lstStyle/>
                    <a:p>
                      <a:pPr algn="ctr" fontAlgn="t"/>
                      <a:r>
                        <a:rPr lang="en-US" sz="1500" b="1" i="0" u="none" strike="noStrike">
                          <a:solidFill>
                            <a:schemeClr val="tx1"/>
                          </a:solidFill>
                          <a:latin typeface="+mn-lt"/>
                        </a:rPr>
                        <a:t>1,984</a:t>
                      </a:r>
                    </a:p>
                  </a:txBody>
                  <a:tcPr marL="9525" marR="9525" marT="9525" marB="0" anchor="ctr">
                    <a:solidFill>
                      <a:schemeClr val="bg2"/>
                    </a:solidFill>
                  </a:tcPr>
                </a:tc>
                <a:tc>
                  <a:txBody>
                    <a:bodyPr/>
                    <a:lstStyle/>
                    <a:p>
                      <a:pPr algn="ctr" fontAlgn="t"/>
                      <a:r>
                        <a:rPr lang="en-US" sz="1500" b="1" i="0" u="none" strike="noStrike">
                          <a:solidFill>
                            <a:schemeClr val="tx1"/>
                          </a:solidFill>
                          <a:latin typeface="+mn-lt"/>
                        </a:rPr>
                        <a:t>1.70</a:t>
                      </a:r>
                    </a:p>
                  </a:txBody>
                  <a:tcPr marL="9525" marR="9525" marT="9525" marB="0" anchor="ctr">
                    <a:solidFill>
                      <a:schemeClr val="bg2"/>
                    </a:solidFill>
                  </a:tcPr>
                </a:tc>
                <a:tc>
                  <a:txBody>
                    <a:bodyPr/>
                    <a:lstStyle/>
                    <a:p>
                      <a:pPr algn="ctr" fontAlgn="t"/>
                      <a:r>
                        <a:rPr lang="en-US" sz="1500" b="1" i="0" u="none" strike="noStrike">
                          <a:solidFill>
                            <a:schemeClr val="tx1"/>
                          </a:solidFill>
                          <a:latin typeface="+mn-lt"/>
                        </a:rPr>
                        <a:t>&lt;.0001</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mn-lt"/>
                        </a:rPr>
                        <a:t>1.51 -</a:t>
                      </a:r>
                      <a:endParaRPr lang="en-US" sz="1500" b="1" i="0" u="none" strike="noStrike" dirty="0">
                        <a:solidFill>
                          <a:schemeClr val="tx1"/>
                        </a:solidFill>
                        <a:latin typeface="+mn-lt"/>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mn-lt"/>
                        </a:rPr>
                        <a:t>1.91</a:t>
                      </a:r>
                    </a:p>
                  </a:txBody>
                  <a:tcPr marL="45720" marR="45720" marT="9525" marB="0" anchor="ctr">
                    <a:lnR>
                      <a:noFill/>
                    </a:lnR>
                    <a:solidFill>
                      <a:schemeClr val="bg2"/>
                    </a:solidFill>
                  </a:tcPr>
                </a:tc>
              </a:tr>
              <a:tr h="516097">
                <a:tc>
                  <a:txBody>
                    <a:bodyPr/>
                    <a:lstStyle/>
                    <a:p>
                      <a:pPr rtl="0" fontAlgn="t"/>
                      <a:r>
                        <a:rPr lang="en-US" sz="1500" b="1" dirty="0"/>
                        <a:t>Ventilator</a:t>
                      </a:r>
                      <a:endParaRPr lang="en-US" dirty="0"/>
                    </a:p>
                  </a:txBody>
                  <a:tcPr marL="45720" marR="45720" anchor="ctr">
                    <a:lnL>
                      <a:noFill/>
                    </a:lnL>
                    <a:solidFill>
                      <a:schemeClr val="bg2"/>
                    </a:solidFill>
                  </a:tcPr>
                </a:tc>
                <a:tc>
                  <a:txBody>
                    <a:bodyPr/>
                    <a:lstStyle/>
                    <a:p>
                      <a:pPr algn="ctr" fontAlgn="t"/>
                      <a:r>
                        <a:rPr lang="en-US" sz="1500" b="1" i="0" u="none" strike="noStrike">
                          <a:solidFill>
                            <a:schemeClr val="tx1"/>
                          </a:solidFill>
                          <a:latin typeface="+mn-lt"/>
                        </a:rPr>
                        <a:t>737</a:t>
                      </a:r>
                    </a:p>
                  </a:txBody>
                  <a:tcPr marL="9525" marR="9525" marT="9525" marB="0" anchor="ctr">
                    <a:solidFill>
                      <a:schemeClr val="bg2"/>
                    </a:solidFill>
                  </a:tcPr>
                </a:tc>
                <a:tc>
                  <a:txBody>
                    <a:bodyPr/>
                    <a:lstStyle/>
                    <a:p>
                      <a:pPr algn="ctr" fontAlgn="t"/>
                      <a:r>
                        <a:rPr lang="en-US" sz="1500" b="1" i="0" u="none" strike="noStrike">
                          <a:solidFill>
                            <a:schemeClr val="tx1"/>
                          </a:solidFill>
                          <a:latin typeface="+mn-lt"/>
                        </a:rPr>
                        <a:t>1.53</a:t>
                      </a:r>
                    </a:p>
                  </a:txBody>
                  <a:tcPr marL="9525" marR="9525" marT="9525" marB="0" anchor="ctr">
                    <a:solidFill>
                      <a:schemeClr val="bg2"/>
                    </a:solidFill>
                  </a:tcPr>
                </a:tc>
                <a:tc>
                  <a:txBody>
                    <a:bodyPr/>
                    <a:lstStyle/>
                    <a:p>
                      <a:pPr algn="ctr" fontAlgn="t"/>
                      <a:r>
                        <a:rPr lang="en-US" sz="1500" b="1" i="0" u="none" strike="noStrike">
                          <a:solidFill>
                            <a:schemeClr val="tx1"/>
                          </a:solidFill>
                          <a:latin typeface="+mn-lt"/>
                        </a:rPr>
                        <a:t>&lt;.0001</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mn-lt"/>
                        </a:rPr>
                        <a:t>1.30 -</a:t>
                      </a:r>
                      <a:endParaRPr lang="en-US" sz="1500" b="1" i="0" u="none" strike="noStrike" dirty="0">
                        <a:solidFill>
                          <a:schemeClr val="tx1"/>
                        </a:solidFill>
                        <a:latin typeface="+mn-lt"/>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mn-lt"/>
                        </a:rPr>
                        <a:t>1.79</a:t>
                      </a:r>
                    </a:p>
                  </a:txBody>
                  <a:tcPr marL="45720" marR="45720" marT="9525" marB="0" anchor="ctr">
                    <a:lnR>
                      <a:noFill/>
                    </a:lnR>
                    <a:solidFill>
                      <a:schemeClr val="bg2"/>
                    </a:solidFill>
                  </a:tcPr>
                </a:tc>
              </a:tr>
              <a:tr h="51609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Prior transfusion</a:t>
                      </a:r>
                    </a:p>
                  </a:txBody>
                  <a:tcPr marL="45720" marR="45720" anchor="ctr">
                    <a:lnL>
                      <a:noFill/>
                    </a:lnL>
                    <a:lnB>
                      <a:noFill/>
                    </a:lnB>
                    <a:solidFill>
                      <a:schemeClr val="bg2"/>
                    </a:solidFill>
                  </a:tcPr>
                </a:tc>
                <a:tc>
                  <a:txBody>
                    <a:bodyPr/>
                    <a:lstStyle/>
                    <a:p>
                      <a:pPr algn="ctr" fontAlgn="t"/>
                      <a:r>
                        <a:rPr lang="en-US" sz="1500" b="1" i="0" u="none" strike="noStrike">
                          <a:solidFill>
                            <a:schemeClr val="tx1"/>
                          </a:solidFill>
                          <a:latin typeface="+mn-lt"/>
                        </a:rPr>
                        <a:t>802</a:t>
                      </a:r>
                    </a:p>
                  </a:txBody>
                  <a:tcPr marL="9525" marR="9525" marT="9525" marB="0" anchor="ctr">
                    <a:lnB>
                      <a:noFill/>
                    </a:lnB>
                    <a:solidFill>
                      <a:schemeClr val="bg2"/>
                    </a:solidFill>
                  </a:tcPr>
                </a:tc>
                <a:tc>
                  <a:txBody>
                    <a:bodyPr/>
                    <a:lstStyle/>
                    <a:p>
                      <a:pPr algn="ctr" fontAlgn="t"/>
                      <a:r>
                        <a:rPr lang="en-US" sz="1500" b="1" i="0" u="none" strike="noStrike">
                          <a:solidFill>
                            <a:schemeClr val="tx1"/>
                          </a:solidFill>
                          <a:latin typeface="+mn-lt"/>
                        </a:rPr>
                        <a:t>1.18</a:t>
                      </a:r>
                    </a:p>
                  </a:txBody>
                  <a:tcPr marL="9525" marR="9525" marT="9525" marB="0" anchor="ctr">
                    <a:lnB>
                      <a:noFill/>
                    </a:lnB>
                    <a:solidFill>
                      <a:schemeClr val="bg2"/>
                    </a:solidFill>
                  </a:tcPr>
                </a:tc>
                <a:tc>
                  <a:txBody>
                    <a:bodyPr/>
                    <a:lstStyle/>
                    <a:p>
                      <a:pPr algn="ctr" fontAlgn="t"/>
                      <a:r>
                        <a:rPr lang="en-US" sz="1500" b="1" i="0" u="none" strike="noStrike">
                          <a:solidFill>
                            <a:schemeClr val="tx1"/>
                          </a:solidFill>
                          <a:latin typeface="+mn-lt"/>
                        </a:rPr>
                        <a:t>0.037</a:t>
                      </a:r>
                    </a:p>
                  </a:txBody>
                  <a:tcPr marL="9525" marR="9525" marT="9525" marB="0" anchor="ctr">
                    <a:lnB>
                      <a:noFill/>
                    </a:lnB>
                    <a:solidFill>
                      <a:schemeClr val="bg2"/>
                    </a:solidFill>
                  </a:tcPr>
                </a:tc>
                <a:tc>
                  <a:txBody>
                    <a:bodyPr/>
                    <a:lstStyle/>
                    <a:p>
                      <a:pPr algn="r" fontAlgn="t"/>
                      <a:r>
                        <a:rPr lang="en-US" sz="1500" b="1" i="0" u="none" strike="noStrike" dirty="0" smtClean="0">
                          <a:solidFill>
                            <a:schemeClr val="tx1"/>
                          </a:solidFill>
                          <a:latin typeface="+mn-lt"/>
                        </a:rPr>
                        <a:t>1.01 -</a:t>
                      </a:r>
                      <a:endParaRPr lang="en-US" sz="1500" b="1" i="0" u="none" strike="noStrike" dirty="0">
                        <a:solidFill>
                          <a:schemeClr val="tx1"/>
                        </a:solidFill>
                        <a:latin typeface="+mn-lt"/>
                      </a:endParaRPr>
                    </a:p>
                  </a:txBody>
                  <a:tcPr marL="45720" marR="45720" marT="9525" marB="0" anchor="ctr">
                    <a:lnB>
                      <a:noFill/>
                    </a:lnB>
                    <a:solidFill>
                      <a:schemeClr val="bg2"/>
                    </a:solidFill>
                  </a:tcPr>
                </a:tc>
                <a:tc>
                  <a:txBody>
                    <a:bodyPr/>
                    <a:lstStyle/>
                    <a:p>
                      <a:pPr algn="l" fontAlgn="t"/>
                      <a:r>
                        <a:rPr lang="en-US" sz="1500" b="1" i="0" u="none" strike="noStrike" dirty="0">
                          <a:solidFill>
                            <a:schemeClr val="tx1"/>
                          </a:solidFill>
                          <a:latin typeface="+mn-lt"/>
                        </a:rPr>
                        <a:t>1.38</a:t>
                      </a:r>
                    </a:p>
                  </a:txBody>
                  <a:tcPr marL="45720" marR="45720" marT="9525" marB="0" anchor="ctr">
                    <a:lnR>
                      <a:noFill/>
                    </a:lnR>
                    <a:lnB>
                      <a:noFill/>
                    </a:lnB>
                    <a:solidFill>
                      <a:schemeClr val="bg2"/>
                    </a:solidFill>
                  </a:tcPr>
                </a:tc>
              </a:tr>
            </a:tbl>
          </a:graphicData>
        </a:graphic>
      </p:graphicFrame>
      <p:sp>
        <p:nvSpPr>
          <p:cNvPr id="9" name="TextBox 8"/>
          <p:cNvSpPr txBox="1"/>
          <p:nvPr/>
        </p:nvSpPr>
        <p:spPr>
          <a:xfrm>
            <a:off x="3657600" y="5562600"/>
            <a:ext cx="1828800" cy="430887"/>
          </a:xfrm>
          <a:prstGeom prst="rect">
            <a:avLst/>
          </a:prstGeom>
          <a:noFill/>
        </p:spPr>
        <p:txBody>
          <a:bodyPr wrap="square" rtlCol="0">
            <a:spAutoFit/>
          </a:bodyPr>
          <a:lstStyle/>
          <a:p>
            <a:pPr algn="ctr"/>
            <a:r>
              <a:rPr lang="en-US" sz="2200" b="1" dirty="0" smtClean="0">
                <a:solidFill>
                  <a:srgbClr val="FFFF00"/>
                </a:solidFill>
              </a:rPr>
              <a:t>N = 15,822</a:t>
            </a:r>
            <a:endParaRPr lang="en-US" sz="2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Adult Lung Transplants </a:t>
            </a:r>
            <a:r>
              <a:rPr lang="en-US" sz="2000" dirty="0" smtClean="0"/>
              <a:t>(January 1999 – June 2011)</a:t>
            </a:r>
            <a:br>
              <a:rPr lang="en-US" sz="2000" dirty="0" smtClean="0"/>
            </a:br>
            <a:r>
              <a:rPr lang="en-US" sz="2400" i="1" dirty="0" smtClean="0"/>
              <a:t> Borderline Significant</a:t>
            </a:r>
            <a:r>
              <a:rPr lang="en-US" sz="2400" dirty="0" smtClean="0"/>
              <a:t> 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142994"/>
          <a:ext cx="8458200" cy="4191008"/>
        </p:xfrm>
        <a:graphic>
          <a:graphicData uri="http://schemas.openxmlformats.org/drawingml/2006/table">
            <a:tbl>
              <a:tblPr firstRow="1" bandRow="1">
                <a:tableStyleId>{C083E6E3-FA7D-4D7B-A595-EF9225AFEA82}</a:tableStyleId>
              </a:tblPr>
              <a:tblGrid>
                <a:gridCol w="4267200"/>
                <a:gridCol w="838200"/>
                <a:gridCol w="990600"/>
                <a:gridCol w="838200"/>
                <a:gridCol w="685800"/>
                <a:gridCol w="838200"/>
              </a:tblGrid>
              <a:tr h="89278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RECIPIENT CHARACTERISTICS</a:t>
                      </a:r>
                    </a:p>
                  </a:txBody>
                  <a:tcPr marL="45720" marR="45720">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45720" marR="4572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solidFill>
                          <a:srgbClr val="FFFF00"/>
                        </a:solidFill>
                      </a:endParaRPr>
                    </a:p>
                  </a:txBody>
                  <a:tcPr marL="45720" marR="4572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4970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Pulmonary</a:t>
                      </a:r>
                      <a:r>
                        <a:rPr lang="en-US" sz="1500" b="1" baseline="0" dirty="0" smtClean="0"/>
                        <a:t> embolism</a:t>
                      </a:r>
                      <a:endParaRPr lang="en-US" sz="1500" b="1" dirty="0" smtClean="0"/>
                    </a:p>
                  </a:txBody>
                  <a:tcPr marR="45720" anchor="ctr">
                    <a:lnL>
                      <a:noFill/>
                    </a:lnL>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135</a:t>
                      </a:r>
                    </a:p>
                  </a:txBody>
                  <a:tcPr marL="9525" marR="9525" marT="9525"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1.32</a:t>
                      </a:r>
                    </a:p>
                  </a:txBody>
                  <a:tcPr marL="9525" marR="9525" marT="9525"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0.0928</a:t>
                      </a:r>
                    </a:p>
                  </a:txBody>
                  <a:tcPr marL="9525" marR="9525" marT="9525"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0.95 -</a:t>
                      </a:r>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1.83</a:t>
                      </a:r>
                    </a:p>
                  </a:txBody>
                  <a:tcPr marL="45720" marR="45720" marT="9525" marB="0" anchor="ctr">
                    <a:lnR>
                      <a:noFill/>
                    </a:lnR>
                    <a:lnT w="12700" cap="flat" cmpd="sng" algn="ctr">
                      <a:solidFill>
                        <a:srgbClr val="FFFF00"/>
                      </a:solidFill>
                      <a:prstDash val="solid"/>
                      <a:round/>
                      <a:headEnd type="none" w="med" len="med"/>
                      <a:tailEnd type="none" w="med" len="med"/>
                    </a:lnT>
                    <a:lnB>
                      <a:noFill/>
                    </a:lnB>
                    <a:solidFill>
                      <a:schemeClr val="bg2"/>
                    </a:solidFill>
                  </a:tcPr>
                </a:tc>
              </a:tr>
              <a:tr h="549704">
                <a:tc>
                  <a:txBody>
                    <a:bodyPr/>
                    <a:lstStyle/>
                    <a:p>
                      <a:pPr rtl="0" fontAlgn="t"/>
                      <a:r>
                        <a:rPr lang="en-US" sz="1500" b="1" dirty="0" smtClean="0"/>
                        <a:t>Diagnosis = IPAH</a:t>
                      </a:r>
                      <a:endParaRPr lang="en-US" sz="1600" dirty="0"/>
                    </a:p>
                  </a:txBody>
                  <a:tcPr marR="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375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1.31</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0.0571</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0.99 -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1.72</a:t>
                      </a:r>
                    </a:p>
                  </a:txBody>
                  <a:tcPr marL="45720" marR="45720" marT="9525" marB="0" anchor="ctr">
                    <a:lnR>
                      <a:noFill/>
                    </a:lnR>
                    <a:lnT w="12700" cap="flat" cmpd="sng" algn="ctr">
                      <a:noFill/>
                      <a:prstDash val="solid"/>
                      <a:round/>
                      <a:headEnd type="none" w="med" len="med"/>
                      <a:tailEnd type="none" w="med" len="med"/>
                    </a:lnT>
                    <a:lnB>
                      <a:noFill/>
                    </a:lnB>
                    <a:solidFill>
                      <a:schemeClr val="bg2"/>
                    </a:solidFill>
                  </a:tcPr>
                </a:tc>
              </a:tr>
              <a:tr h="54970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Diagnosis = Sarcoidosis,</a:t>
                      </a:r>
                      <a:r>
                        <a:rPr lang="en-US" sz="1500" b="1" baseline="0" dirty="0" smtClean="0"/>
                        <a:t> double lung</a:t>
                      </a:r>
                      <a:endParaRPr lang="en-US" sz="1500" b="1" dirty="0" smtClean="0"/>
                    </a:p>
                  </a:txBody>
                  <a:tcPr marR="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365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1.27</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0.0673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0.98 -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1.64</a:t>
                      </a:r>
                    </a:p>
                  </a:txBody>
                  <a:tcPr marL="45720" marR="45720" marT="9525" marB="0" anchor="ctr">
                    <a:lnR>
                      <a:noFill/>
                    </a:lnR>
                    <a:lnT w="12700" cap="flat" cmpd="sng" algn="ctr">
                      <a:noFill/>
                      <a:prstDash val="solid"/>
                      <a:round/>
                      <a:headEnd type="none" w="med" len="med"/>
                      <a:tailEnd type="none" w="med" len="med"/>
                    </a:lnT>
                    <a:lnB>
                      <a:noFill/>
                    </a:lnB>
                    <a:solidFill>
                      <a:schemeClr val="bg2"/>
                    </a:solidFill>
                  </a:tcPr>
                </a:tc>
              </a:tr>
              <a:tr h="549704">
                <a:tc>
                  <a:txBody>
                    <a:bodyPr/>
                    <a:lstStyle/>
                    <a:p>
                      <a:pPr rtl="0" fontAlgn="t"/>
                      <a:r>
                        <a:rPr lang="en-US" sz="1500" b="1" dirty="0" smtClean="0"/>
                        <a:t>Diagnosis = Alpha-1 antitrypsin deficiency </a:t>
                      </a:r>
                      <a:endParaRPr lang="en-US" sz="1500" b="1" dirty="0"/>
                    </a:p>
                  </a:txBody>
                  <a:tcPr marR="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708</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0.0750</a:t>
                      </a:r>
                      <a:endParaRPr lang="en-US" sz="1500" b="1" i="0" u="none" strike="noStrike" dirty="0">
                        <a:solidFill>
                          <a:schemeClr val="tx1"/>
                        </a:solidFill>
                        <a:latin typeface="Arial"/>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0.98 -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1.59</a:t>
                      </a:r>
                    </a:p>
                  </a:txBody>
                  <a:tcPr marL="45720" marR="45720" marT="9525" marB="0" anchor="ctr">
                    <a:lnR>
                      <a:noFill/>
                    </a:lnR>
                    <a:lnT w="12700" cap="flat" cmpd="sng" algn="ctr">
                      <a:noFill/>
                      <a:prstDash val="solid"/>
                      <a:round/>
                      <a:headEnd type="none" w="med" len="med"/>
                      <a:tailEnd type="none" w="med" len="med"/>
                    </a:lnT>
                    <a:lnB>
                      <a:noFill/>
                    </a:lnB>
                    <a:solidFill>
                      <a:schemeClr val="bg2"/>
                    </a:solidFill>
                  </a:tcPr>
                </a:tc>
              </a:tr>
              <a:tr h="54970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Chronic steroid use</a:t>
                      </a:r>
                      <a:endParaRPr lang="en-US" sz="1600" dirty="0" smtClean="0"/>
                    </a:p>
                  </a:txBody>
                  <a:tcPr marR="45720" anchor="ctr">
                    <a:lnL>
                      <a:noFill/>
                    </a:lnL>
                    <a:lnT w="1270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7,562</a:t>
                      </a:r>
                    </a:p>
                  </a:txBody>
                  <a:tcPr marL="9525" marR="9525" marT="9525" marB="0" anchor="ctr">
                    <a:lnT w="1270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1.07</a:t>
                      </a:r>
                    </a:p>
                  </a:txBody>
                  <a:tcPr marL="9525" marR="9525" marT="9525" marB="0" anchor="ctr">
                    <a:lnT w="1270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0.0765</a:t>
                      </a:r>
                    </a:p>
                  </a:txBody>
                  <a:tcPr marL="9525" marR="9525" marT="9525" marB="0" anchor="ctr">
                    <a:lnT w="1270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0.99 -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1.16</a:t>
                      </a:r>
                    </a:p>
                  </a:txBody>
                  <a:tcPr marL="45720" marR="45720" marT="9525" marB="0" anchor="ctr">
                    <a:lnR>
                      <a:noFill/>
                    </a:lnR>
                    <a:lnT>
                      <a:noFill/>
                    </a:lnT>
                    <a:lnB>
                      <a:noFill/>
                    </a:lnB>
                    <a:solidFill>
                      <a:schemeClr val="bg2"/>
                    </a:solidFill>
                  </a:tcPr>
                </a:tc>
              </a:tr>
              <a:tr h="54970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Diagnosis = </a:t>
                      </a:r>
                      <a:r>
                        <a:rPr lang="en-US" sz="1500" b="1" dirty="0" smtClean="0">
                          <a:solidFill>
                            <a:schemeClr val="tx1"/>
                          </a:solidFill>
                        </a:rPr>
                        <a:t>COPD, single</a:t>
                      </a:r>
                      <a:r>
                        <a:rPr lang="en-US" sz="1500" b="1" baseline="0" dirty="0" smtClean="0">
                          <a:solidFill>
                            <a:schemeClr val="tx1"/>
                          </a:solidFill>
                        </a:rPr>
                        <a:t> lung</a:t>
                      </a:r>
                      <a:endParaRPr lang="en-US" sz="1500" dirty="0" smtClean="0">
                        <a:solidFill>
                          <a:schemeClr val="tx1"/>
                        </a:solidFill>
                      </a:endParaRPr>
                    </a:p>
                  </a:txBody>
                  <a:tcPr marR="45720" anchor="ctr">
                    <a:lnL>
                      <a:noFill/>
                    </a:lnL>
                    <a:lnT w="1270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2,867</a:t>
                      </a:r>
                    </a:p>
                  </a:txBody>
                  <a:tcPr marL="9525" marR="9525" marT="9525" marB="0" anchor="ctr">
                    <a:lnT w="1270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0.85</a:t>
                      </a:r>
                    </a:p>
                  </a:txBody>
                  <a:tcPr marL="9525" marR="9525" marT="9525" marB="0" anchor="ctr">
                    <a:lnT w="1270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0.0921</a:t>
                      </a:r>
                    </a:p>
                  </a:txBody>
                  <a:tcPr marL="9525" marR="9525" marT="9525" marB="0" anchor="ctr">
                    <a:lnT w="1270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0.71 -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1.03</a:t>
                      </a:r>
                    </a:p>
                  </a:txBody>
                  <a:tcPr marL="45720" marR="45720" marT="9525" marB="0" anchor="ctr">
                    <a:lnR>
                      <a:noFill/>
                    </a:lnR>
                    <a:lnT>
                      <a:noFill/>
                    </a:lnT>
                    <a:lnB>
                      <a:noFill/>
                    </a:lnB>
                    <a:solidFill>
                      <a:schemeClr val="bg2"/>
                    </a:solidFill>
                  </a:tcPr>
                </a:tc>
              </a:tr>
            </a:tbl>
          </a:graphicData>
        </a:graphic>
      </p:graphicFrame>
      <p:sp>
        <p:nvSpPr>
          <p:cNvPr id="9" name="TextBox 8"/>
          <p:cNvSpPr txBox="1"/>
          <p:nvPr/>
        </p:nvSpPr>
        <p:spPr>
          <a:xfrm>
            <a:off x="3657600" y="5588913"/>
            <a:ext cx="1828800" cy="430887"/>
          </a:xfrm>
          <a:prstGeom prst="rect">
            <a:avLst/>
          </a:prstGeom>
          <a:noFill/>
        </p:spPr>
        <p:txBody>
          <a:bodyPr wrap="square" rtlCol="0">
            <a:spAutoFit/>
          </a:bodyPr>
          <a:lstStyle/>
          <a:p>
            <a:pPr algn="ctr"/>
            <a:r>
              <a:rPr lang="en-US" sz="2200" b="1" dirty="0" smtClean="0">
                <a:solidFill>
                  <a:srgbClr val="FFFF00"/>
                </a:solidFill>
              </a:rPr>
              <a:t>N = 15,822</a:t>
            </a:r>
            <a:endParaRPr lang="en-US" sz="2200" b="1" dirty="0">
              <a:solidFill>
                <a:srgbClr val="FFFF00"/>
              </a:solidFill>
            </a:endParaRPr>
          </a:p>
        </p:txBody>
      </p:sp>
      <p:sp>
        <p:nvSpPr>
          <p:cNvPr id="11" name="TextBox 10"/>
          <p:cNvSpPr txBox="1"/>
          <p:nvPr/>
        </p:nvSpPr>
        <p:spPr>
          <a:xfrm>
            <a:off x="6629400" y="6019800"/>
            <a:ext cx="2286000" cy="276999"/>
          </a:xfrm>
          <a:prstGeom prst="rect">
            <a:avLst/>
          </a:prstGeom>
          <a:noFill/>
        </p:spPr>
        <p:txBody>
          <a:bodyPr wrap="square" rtlCol="0">
            <a:spAutoFit/>
          </a:bodyPr>
          <a:lstStyle/>
          <a:p>
            <a:pPr algn="ctr"/>
            <a:r>
              <a:rPr lang="en-US" sz="1200" b="1" dirty="0" smtClean="0">
                <a:solidFill>
                  <a:srgbClr val="FFFF00"/>
                </a:solidFill>
              </a:rPr>
              <a:t>Reference group = IPF</a:t>
            </a:r>
            <a:endParaRPr lang="en-US" sz="1200"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Adult Lung Transplants </a:t>
            </a:r>
            <a:r>
              <a:rPr lang="en-US" sz="2000" dirty="0" smtClean="0"/>
              <a:t>(January 1999 – June 2011) </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2895601"/>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a:t>Recipient age</a:t>
                      </a:r>
                      <a:endParaRPr lang="en-US" sz="1800"/>
                    </a:p>
                  </a:txBody>
                  <a:tcPr marL="45720" marR="0" marT="0" marB="0" anchor="ctr">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Cardiac output</a:t>
                      </a:r>
                      <a:endParaRPr lang="en-US" sz="1800" dirty="0" smtClean="0"/>
                    </a:p>
                  </a:txBody>
                  <a:tcPr marL="45720" marR="0" marT="0" marB="0" anchor="ctr">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a:t>Transplant center volume </a:t>
                      </a:r>
                      <a:endParaRPr lang="en-US" sz="1800" dirty="0"/>
                    </a:p>
                  </a:txBody>
                  <a:tcPr marL="45720" marR="0" marT="0" marB="0" anchor="ctr">
                    <a:lnL>
                      <a:noFill/>
                    </a:lnL>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Height difference</a:t>
                      </a:r>
                      <a:endParaRPr lang="en-US" sz="1800" dirty="0" smtClean="0"/>
                    </a:p>
                  </a:txBody>
                  <a:tcPr marL="45720" marR="0" marT="0" marB="0" anchor="ctr">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Bilirubin</a:t>
                      </a:r>
                      <a:endParaRPr lang="en-US" sz="1800" dirty="0" smtClean="0"/>
                    </a:p>
                  </a:txBody>
                  <a:tcPr marL="45720" marR="0" marT="0" marB="0" anchor="ctr">
                    <a:lnL>
                      <a:noFill/>
                    </a:lnL>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FVC % predicted</a:t>
                      </a:r>
                      <a:endParaRPr lang="en-US" sz="1800" dirty="0" smtClean="0"/>
                    </a:p>
                  </a:txBody>
                  <a:tcPr marL="45720" marR="0" marT="0" marB="0" anchor="ctr">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oxygen required at rest</a:t>
                      </a:r>
                      <a:endParaRPr lang="en-US" sz="1800" dirty="0" smtClean="0"/>
                    </a:p>
                  </a:txBody>
                  <a:tcPr marL="4572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rtl="0">
                        <a:defRPr sz="1700" b="1" i="0" u="none" strike="noStrike" kern="1200" baseline="0">
                          <a:solidFill>
                            <a:srgbClr val="FFFFFF"/>
                          </a:solidFill>
                          <a:latin typeface="+mn-lt"/>
                          <a:ea typeface="+mn-ea"/>
                          <a:cs typeface="+mn-cs"/>
                        </a:defRPr>
                      </a:pPr>
                      <a:r>
                        <a:rPr lang="en-US" sz="1800" dirty="0" smtClean="0"/>
                        <a:t>PCO</a:t>
                      </a:r>
                      <a:r>
                        <a:rPr lang="en-US" sz="1800" baseline="-25000" dirty="0" smtClean="0"/>
                        <a:t>2</a:t>
                      </a:r>
                      <a:endParaRPr lang="en-US" sz="1800" baseline="-25000" dirty="0"/>
                    </a:p>
                  </a:txBody>
                  <a:tcPr marL="4572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 </a:t>
            </a:r>
            <a:r>
              <a:rPr lang="en-US" sz="2000" dirty="0" smtClean="0"/>
              <a:t>(January 1999 – June 2011)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 </a:t>
            </a:r>
            <a:r>
              <a:rPr lang="en-US" sz="2000" dirty="0" smtClean="0"/>
              <a:t>(January 1999 – June 2011)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45720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 </a:t>
            </a:r>
            <a:r>
              <a:rPr lang="en-US" sz="2000" dirty="0" smtClean="0"/>
              <a:t>(January 1999 – June 2011) </a:t>
            </a:r>
            <a:r>
              <a:rPr lang="en-US" sz="2800" dirty="0" smtClean="0"/>
              <a:t/>
            </a:r>
            <a:br>
              <a:rPr lang="en-US" sz="2800" dirty="0" smtClean="0"/>
            </a:br>
            <a:r>
              <a:rPr lang="en-US" sz="2400" dirty="0" smtClean="0"/>
              <a:t>Risk Factors For 1 Year Mortality with 95% Confidence Limits </a:t>
            </a:r>
            <a:br>
              <a:rPr lang="en-US" sz="2400" dirty="0" smtClean="0"/>
            </a:br>
            <a:r>
              <a:rPr lang="en-US" sz="2400" dirty="0" smtClean="0">
                <a:solidFill>
                  <a:srgbClr val="FFFF00"/>
                </a:solidFill>
              </a:rPr>
              <a:t>Recipient Pre-Transplant Bilirubin</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 0.0085</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Adult Lung Transplants</a:t>
            </a:r>
            <a:r>
              <a:rPr lang="en-US" sz="2400" dirty="0" smtClean="0"/>
              <a:t/>
            </a:r>
            <a:br>
              <a:rPr lang="en-US" sz="2400" dirty="0" smtClean="0"/>
            </a:br>
            <a:r>
              <a:rPr lang="en-US" sz="2400" dirty="0" smtClean="0"/>
              <a:t> Procedure Type within Indication, by Year</a:t>
            </a:r>
            <a:endParaRPr lang="en-US" sz="2000" dirty="0"/>
          </a:p>
        </p:txBody>
      </p:sp>
      <p:graphicFrame>
        <p:nvGraphicFramePr>
          <p:cNvPr id="10" name="Content Placeholder 9"/>
          <p:cNvGraphicFramePr>
            <a:graphicFrameLocks noGrp="1"/>
          </p:cNvGraphicFramePr>
          <p:nvPr>
            <p:ph idx="1"/>
          </p:nvPr>
        </p:nvGraphicFramePr>
        <p:xfrm>
          <a:off x="228600" y="1066800"/>
          <a:ext cx="86106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 </a:t>
            </a:r>
            <a:r>
              <a:rPr lang="en-US" sz="2000" dirty="0" smtClean="0"/>
              <a:t>(January 1999 – June 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Oxygen Required at Rest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 </a:t>
            </a:r>
            <a:r>
              <a:rPr lang="en-US" sz="2000" dirty="0" smtClean="0"/>
              <a:t>(January 1999 – June 2011) </a:t>
            </a:r>
            <a:r>
              <a:rPr lang="en-US" sz="2800" dirty="0" smtClean="0"/>
              <a:t/>
            </a:r>
            <a:br>
              <a:rPr lang="en-US" sz="2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Pre-Transplant Cardiac Output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4572000"/>
            <a:ext cx="1828800" cy="323165"/>
          </a:xfrm>
          <a:prstGeom prst="rect">
            <a:avLst/>
          </a:prstGeom>
          <a:noFill/>
        </p:spPr>
        <p:txBody>
          <a:bodyPr wrap="square" rtlCol="0">
            <a:spAutoFit/>
          </a:bodyPr>
          <a:lstStyle/>
          <a:p>
            <a:pPr algn="ctr"/>
            <a:r>
              <a:rPr lang="en-US" sz="1500" b="1" dirty="0" smtClean="0">
                <a:solidFill>
                  <a:srgbClr val="FFFF00"/>
                </a:solidFill>
              </a:rPr>
              <a:t>p = 0.0001</a:t>
            </a:r>
            <a:endParaRPr lang="en-US" sz="15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 </a:t>
            </a:r>
            <a:r>
              <a:rPr lang="en-US" sz="2000" dirty="0" smtClean="0"/>
              <a:t>(January 1999 – June 2011)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Height Difference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4724400"/>
            <a:ext cx="1828800" cy="323165"/>
          </a:xfrm>
          <a:prstGeom prst="rect">
            <a:avLst/>
          </a:prstGeom>
          <a:noFill/>
        </p:spPr>
        <p:txBody>
          <a:bodyPr wrap="square" rtlCol="0">
            <a:spAutoFit/>
          </a:bodyPr>
          <a:lstStyle/>
          <a:p>
            <a:pPr algn="ctr"/>
            <a:r>
              <a:rPr lang="en-US" sz="1500" b="1" dirty="0" smtClean="0">
                <a:solidFill>
                  <a:srgbClr val="FFFF00"/>
                </a:solidFill>
              </a:rPr>
              <a:t>p = 0.0032</a:t>
            </a:r>
            <a:endParaRPr lang="en-US" sz="15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 </a:t>
            </a:r>
            <a:r>
              <a:rPr lang="en-US" sz="2000" dirty="0" smtClean="0"/>
              <a:t>(January 1999 – June 2011)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FVC (% predicted)</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0" y="4724400"/>
            <a:ext cx="1828800" cy="323165"/>
          </a:xfrm>
          <a:prstGeom prst="rect">
            <a:avLst/>
          </a:prstGeom>
          <a:noFill/>
        </p:spPr>
        <p:txBody>
          <a:bodyPr wrap="square" rtlCol="0">
            <a:spAutoFit/>
          </a:bodyPr>
          <a:lstStyle/>
          <a:p>
            <a:pPr algn="ctr"/>
            <a:r>
              <a:rPr lang="en-US" sz="1500" b="1" dirty="0" smtClean="0">
                <a:solidFill>
                  <a:srgbClr val="FFFF00"/>
                </a:solidFill>
              </a:rPr>
              <a:t>p = 0.0018</a:t>
            </a:r>
            <a:endParaRPr lang="en-US" sz="15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 </a:t>
            </a:r>
            <a:r>
              <a:rPr lang="en-US" sz="2000" dirty="0" smtClean="0"/>
              <a:t>(January 1999 – June 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PCO</a:t>
            </a:r>
            <a:r>
              <a:rPr lang="en-US" sz="2400" baseline="-25000" dirty="0" smtClean="0">
                <a:solidFill>
                  <a:srgbClr val="FFFF00"/>
                </a:solidFill>
              </a:rPr>
              <a:t>2</a:t>
            </a:r>
            <a:endParaRPr lang="en-US" sz="2400" baseline="-250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572000"/>
            <a:ext cx="1828800" cy="323165"/>
          </a:xfrm>
          <a:prstGeom prst="rect">
            <a:avLst/>
          </a:prstGeom>
          <a:noFill/>
        </p:spPr>
        <p:txBody>
          <a:bodyPr wrap="square" rtlCol="0">
            <a:spAutoFit/>
          </a:bodyPr>
          <a:lstStyle/>
          <a:p>
            <a:pPr algn="ctr"/>
            <a:r>
              <a:rPr lang="en-US" sz="1500" b="1" dirty="0" smtClean="0">
                <a:solidFill>
                  <a:srgbClr val="FFFF00"/>
                </a:solidFill>
              </a:rPr>
              <a:t>p = 0.0096</a:t>
            </a:r>
            <a:endParaRPr lang="en-US" sz="15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lstStyle/>
          <a:p>
            <a:r>
              <a:rPr lang="en-US" sz="2600" dirty="0" smtClean="0"/>
              <a:t>Adult Lung Transplants </a:t>
            </a:r>
            <a:r>
              <a:rPr lang="en-US" sz="2000" dirty="0" smtClean="0"/>
              <a:t>(January 1999 – June 2011)</a:t>
            </a:r>
            <a:br>
              <a:rPr lang="en-US" sz="2000" dirty="0" smtClean="0"/>
            </a:br>
            <a:r>
              <a:rPr lang="en-US" sz="2400" dirty="0" smtClean="0">
                <a:solidFill>
                  <a:srgbClr val="FFFF00"/>
                </a:solidFill>
              </a:rPr>
              <a:t>Diagnosis = COPD/Emphysema</a:t>
            </a:r>
            <a:r>
              <a:rPr lang="en-US" sz="2400" dirty="0" smtClean="0"/>
              <a:t/>
            </a:r>
            <a:br>
              <a:rPr lang="en-US" sz="2400" dirty="0" smtClean="0"/>
            </a:br>
            <a:r>
              <a:rPr lang="en-US" sz="2400" dirty="0" smtClean="0"/>
              <a:t>Risk Factors For 1 Year Mortality</a:t>
            </a:r>
            <a:endParaRPr lang="en-US" sz="2400" dirty="0"/>
          </a:p>
        </p:txBody>
      </p:sp>
      <p:sp>
        <p:nvSpPr>
          <p:cNvPr id="9" name="TextBox 8"/>
          <p:cNvSpPr txBox="1"/>
          <p:nvPr/>
        </p:nvSpPr>
        <p:spPr>
          <a:xfrm>
            <a:off x="3962400" y="5562600"/>
            <a:ext cx="1828800" cy="430887"/>
          </a:xfrm>
          <a:prstGeom prst="rect">
            <a:avLst/>
          </a:prstGeom>
          <a:noFill/>
        </p:spPr>
        <p:txBody>
          <a:bodyPr wrap="square" rtlCol="0">
            <a:spAutoFit/>
          </a:bodyPr>
          <a:lstStyle/>
          <a:p>
            <a:pPr algn="ctr"/>
            <a:r>
              <a:rPr lang="en-US" sz="2200" b="1" dirty="0" smtClean="0">
                <a:solidFill>
                  <a:srgbClr val="FFFF00"/>
                </a:solidFill>
              </a:rPr>
              <a:t>N = 5,230</a:t>
            </a:r>
            <a:endParaRPr lang="en-US" sz="2200" b="1" dirty="0">
              <a:solidFill>
                <a:srgbClr val="FFFF00"/>
              </a:solidFill>
            </a:endParaRPr>
          </a:p>
        </p:txBody>
      </p:sp>
      <p:graphicFrame>
        <p:nvGraphicFramePr>
          <p:cNvPr id="12" name="Content Placeholder 9"/>
          <p:cNvGraphicFramePr>
            <a:graphicFrameLocks/>
          </p:cNvGraphicFramePr>
          <p:nvPr/>
        </p:nvGraphicFramePr>
        <p:xfrm>
          <a:off x="304800" y="1524000"/>
          <a:ext cx="8458200" cy="3657601"/>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886303">
                <a:tc>
                  <a:txBody>
                    <a:bodyPr/>
                    <a:lstStyle/>
                    <a:p>
                      <a:pPr algn="ctr"/>
                      <a:r>
                        <a:rPr lang="en-US" sz="1500" b="1" i="1" kern="1200" dirty="0" smtClean="0">
                          <a:solidFill>
                            <a:srgbClr val="FFFF00"/>
                          </a:solidFill>
                          <a:latin typeface="+mn-lt"/>
                          <a:ea typeface="+mn-ea"/>
                          <a:cs typeface="+mn-cs"/>
                        </a:rPr>
                        <a:t>RECIPIENT</a:t>
                      </a:r>
                      <a:r>
                        <a:rPr lang="en-US" sz="1500" b="1" i="1" kern="1200" baseline="0" dirty="0" smtClean="0">
                          <a:solidFill>
                            <a:srgbClr val="FFFF00"/>
                          </a:solidFill>
                          <a:latin typeface="+mn-lt"/>
                          <a:ea typeface="+mn-ea"/>
                          <a:cs typeface="+mn-cs"/>
                        </a:rPr>
                        <a:t> </a:t>
                      </a:r>
                      <a:r>
                        <a:rPr lang="en-US" sz="1500" b="1" i="1" kern="1200" dirty="0" smtClean="0">
                          <a:solidFill>
                            <a:srgbClr val="FFFF00"/>
                          </a:solidFill>
                          <a:latin typeface="+mn-lt"/>
                          <a:ea typeface="+mn-ea"/>
                          <a:cs typeface="+mn-cs"/>
                        </a:rPr>
                        <a:t>CHARACTERISTICS</a:t>
                      </a:r>
                      <a:endParaRPr lang="en-US" sz="1500" b="1" i="1" kern="1200" dirty="0">
                        <a:solidFill>
                          <a:srgbClr val="FFFF00"/>
                        </a:solidFill>
                        <a:latin typeface="+mn-lt"/>
                        <a:ea typeface="+mn-ea"/>
                        <a:cs typeface="+mn-cs"/>
                      </a:endParaRP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61883">
                <a:tc>
                  <a:txBody>
                    <a:bodyPr/>
                    <a:lstStyle/>
                    <a:p>
                      <a:pPr rtl="0" fontAlgn="t"/>
                      <a:r>
                        <a:rPr lang="en-US" sz="1500" b="1" dirty="0"/>
                        <a:t>Hospitalized (including ICU)</a:t>
                      </a:r>
                      <a:endParaRPr lang="en-US" dirty="0"/>
                    </a:p>
                  </a:txBody>
                  <a:tcPr marL="45720" marR="45720" anchor="ctr">
                    <a:lnL>
                      <a:noFill/>
                    </a:lnL>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281</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2.22</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&lt;.0001</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1.74 -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2.85</a:t>
                      </a:r>
                    </a:p>
                  </a:txBody>
                  <a:tcPr marL="45720" marR="45720" marT="9525" marB="0" anchor="ctr">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461883">
                <a:tc>
                  <a:txBody>
                    <a:bodyPr/>
                    <a:lstStyle/>
                    <a:p>
                      <a:pPr rtl="0" fontAlgn="t"/>
                      <a:r>
                        <a:rPr lang="en-US" sz="1500" b="1" dirty="0"/>
                        <a:t>Chronic steroid use</a:t>
                      </a:r>
                      <a:endParaRPr lang="en-US" dirty="0"/>
                    </a:p>
                  </a:txBody>
                  <a:tcPr marL="45720" marR="4572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2,290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0.0018</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1.09 -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1.45</a:t>
                      </a:r>
                    </a:p>
                  </a:txBody>
                  <a:tcPr marL="45720" marR="45720" marT="9525"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46188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i="0" kern="1200" dirty="0" smtClean="0">
                          <a:solidFill>
                            <a:schemeClr val="tx1"/>
                          </a:solidFill>
                          <a:latin typeface="+mn-lt"/>
                          <a:ea typeface="+mn-ea"/>
                          <a:cs typeface="+mn-cs"/>
                        </a:rPr>
                        <a:t>Female</a:t>
                      </a:r>
                      <a:r>
                        <a:rPr lang="en-US" sz="1500" b="1" i="0" kern="1200" baseline="0" dirty="0" smtClean="0">
                          <a:solidFill>
                            <a:schemeClr val="tx1"/>
                          </a:solidFill>
                          <a:latin typeface="+mn-lt"/>
                          <a:ea typeface="+mn-ea"/>
                          <a:cs typeface="+mn-cs"/>
                        </a:rPr>
                        <a:t> recipient</a:t>
                      </a:r>
                      <a:endParaRPr lang="en-US" sz="1500" b="1" i="0" kern="1200" dirty="0" smtClean="0">
                        <a:solidFill>
                          <a:schemeClr val="tx1"/>
                        </a:solidFill>
                        <a:latin typeface="+mn-lt"/>
                        <a:ea typeface="+mn-ea"/>
                        <a:cs typeface="+mn-cs"/>
                      </a:endParaRPr>
                    </a:p>
                  </a:txBody>
                  <a:tcPr marL="45720" marR="45720" anchor="ctr">
                    <a:lnL>
                      <a:noFill/>
                    </a:lnL>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2,642</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0.72</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0.0004</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0.60 -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0.86</a:t>
                      </a:r>
                    </a:p>
                  </a:txBody>
                  <a:tcPr marL="45720" marR="45720" marT="9525" marB="0" anchor="ctr">
                    <a:lnR>
                      <a:noFill/>
                    </a:ln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61883">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TRANSPLANT CHARACTERISTICS</a:t>
                      </a: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 </a:t>
                      </a:r>
                    </a:p>
                  </a:txBody>
                  <a:tcPr marL="9525" marR="9525"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 </a:t>
                      </a:r>
                    </a:p>
                  </a:txBody>
                  <a:tcPr marL="9525" marR="9525"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 </a:t>
                      </a:r>
                    </a:p>
                  </a:txBody>
                  <a:tcPr marL="9525" marR="9525"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 </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61883">
                <a:tc>
                  <a:txBody>
                    <a:bodyPr/>
                    <a:lstStyle/>
                    <a:p>
                      <a:pPr rtl="0" fontAlgn="t"/>
                      <a:r>
                        <a:rPr lang="en-US" sz="1500" b="1" dirty="0"/>
                        <a:t>Transplant Year: </a:t>
                      </a:r>
                      <a:r>
                        <a:rPr lang="en-US" sz="1500" b="1" dirty="0" smtClean="0"/>
                        <a:t>1990/2000 </a:t>
                      </a:r>
                      <a:r>
                        <a:rPr lang="en-US" sz="1500" b="1" dirty="0"/>
                        <a:t>vs. </a:t>
                      </a:r>
                      <a:r>
                        <a:rPr lang="en-US" sz="1500" b="1" dirty="0" smtClean="0"/>
                        <a:t>2010/2011</a:t>
                      </a:r>
                      <a:endParaRPr lang="en-US" dirty="0"/>
                    </a:p>
                  </a:txBody>
                  <a:tcPr marL="45720" marR="45720" anchor="ctr">
                    <a:lnL>
                      <a:noFill/>
                    </a:lnL>
                    <a:lnT w="1905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752</a:t>
                      </a:r>
                    </a:p>
                  </a:txBody>
                  <a:tcPr marL="9525" marR="9525" marT="9525" marB="0" anchor="ctr">
                    <a:lnT w="1905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1.68</a:t>
                      </a:r>
                    </a:p>
                  </a:txBody>
                  <a:tcPr marL="9525" marR="9525" marT="9525" marB="0" anchor="ctr">
                    <a:lnT w="1905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0.0006</a:t>
                      </a:r>
                    </a:p>
                  </a:txBody>
                  <a:tcPr marL="9525" marR="9525" marT="9525" marB="0" anchor="ctr">
                    <a:lnT w="19050" cap="flat" cmpd="sng" algn="ctr">
                      <a:solidFill>
                        <a:srgbClr val="FFFF00"/>
                      </a:solid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1.25 -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2.25</a:t>
                      </a:r>
                    </a:p>
                  </a:txBody>
                  <a:tcPr marL="45720" marR="45720" marT="9525" marB="0" anchor="ctr">
                    <a:lnR>
                      <a:noFill/>
                    </a:lnR>
                    <a:lnT w="19050" cap="flat" cmpd="sng" algn="ctr">
                      <a:solidFill>
                        <a:srgbClr val="FFFF00"/>
                      </a:solidFill>
                      <a:prstDash val="solid"/>
                      <a:round/>
                      <a:headEnd type="none" w="med" len="med"/>
                      <a:tailEnd type="none" w="med" len="med"/>
                    </a:lnT>
                    <a:lnB>
                      <a:noFill/>
                    </a:lnB>
                    <a:solidFill>
                      <a:schemeClr val="bg2"/>
                    </a:solidFill>
                  </a:tcPr>
                </a:tc>
              </a:tr>
              <a:tr h="461883">
                <a:tc>
                  <a:txBody>
                    <a:bodyPr/>
                    <a:lstStyle/>
                    <a:p>
                      <a:pPr rtl="0" fontAlgn="t"/>
                      <a:r>
                        <a:rPr lang="en-US" sz="1500" b="1" dirty="0"/>
                        <a:t>Transplant Year: </a:t>
                      </a:r>
                      <a:r>
                        <a:rPr lang="en-US" sz="1500" b="1" dirty="0" smtClean="0"/>
                        <a:t>2001/2002 </a:t>
                      </a:r>
                      <a:r>
                        <a:rPr lang="en-US" sz="1500" b="1" dirty="0"/>
                        <a:t>vs. </a:t>
                      </a:r>
                      <a:r>
                        <a:rPr lang="en-US" sz="1500" b="1" dirty="0" smtClean="0"/>
                        <a:t>2010/2011</a:t>
                      </a:r>
                      <a:endParaRPr lang="en-US" sz="1600" dirty="0"/>
                    </a:p>
                  </a:txBody>
                  <a:tcPr marL="45720" marR="4572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Arial"/>
                        </a:rPr>
                        <a:t>874</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Arial"/>
                        </a:rPr>
                        <a:t>1.37</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Arial"/>
                        </a:rPr>
                        <a:t>0.0372</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0" u="none" strike="noStrike" dirty="0" smtClean="0">
                          <a:solidFill>
                            <a:schemeClr val="tx1"/>
                          </a:solidFill>
                          <a:latin typeface="Arial"/>
                        </a:rPr>
                        <a:t>1.02 -</a:t>
                      </a:r>
                      <a:endParaRPr lang="en-US" sz="1500" b="1" i="0" u="none" strike="noStrike" dirty="0">
                        <a:solidFill>
                          <a:schemeClr val="tx1"/>
                        </a:solidFill>
                        <a:latin typeface="Arial"/>
                      </a:endParaRPr>
                    </a:p>
                  </a:txBody>
                  <a:tcPr marL="45720" marR="45720"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500" b="1" i="0" u="none" strike="noStrike" dirty="0">
                          <a:solidFill>
                            <a:schemeClr val="tx1"/>
                          </a:solidFill>
                          <a:latin typeface="Arial"/>
                        </a:rPr>
                        <a:t>1.83</a:t>
                      </a:r>
                    </a:p>
                  </a:txBody>
                  <a:tcPr marL="45720" marR="45720"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Lung Transplants </a:t>
            </a:r>
            <a:r>
              <a:rPr lang="en-US" sz="2000" dirty="0" smtClean="0"/>
              <a:t>(January 1999 – June 2011)</a:t>
            </a:r>
            <a:br>
              <a:rPr lang="en-US" sz="2000" dirty="0" smtClean="0"/>
            </a:br>
            <a:r>
              <a:rPr lang="en-US" sz="2000" dirty="0" smtClean="0"/>
              <a:t> </a:t>
            </a:r>
            <a:r>
              <a:rPr lang="en-US" sz="2400" dirty="0" smtClean="0">
                <a:solidFill>
                  <a:srgbClr val="FFFF00"/>
                </a:solidFill>
              </a:rPr>
              <a:t>Diagnosis = COPD/Emphysema</a:t>
            </a:r>
            <a:r>
              <a:rPr lang="en-US" sz="2400" dirty="0" smtClean="0"/>
              <a:t/>
            </a:r>
            <a:br>
              <a:rPr lang="en-US" sz="2400" dirty="0" smtClean="0"/>
            </a:br>
            <a:r>
              <a:rPr lang="en-US" sz="2400" dirty="0" smtClean="0"/>
              <a:t>Risk Factors For 1 Year Mortality</a:t>
            </a:r>
            <a:endParaRPr lang="en-US" sz="2400" dirty="0"/>
          </a:p>
        </p:txBody>
      </p:sp>
      <p:sp>
        <p:nvSpPr>
          <p:cNvPr id="9" name="TextBox 8"/>
          <p:cNvSpPr txBox="1"/>
          <p:nvPr/>
        </p:nvSpPr>
        <p:spPr>
          <a:xfrm>
            <a:off x="3962400" y="5486400"/>
            <a:ext cx="1828800" cy="430887"/>
          </a:xfrm>
          <a:prstGeom prst="rect">
            <a:avLst/>
          </a:prstGeom>
          <a:noFill/>
        </p:spPr>
        <p:txBody>
          <a:bodyPr wrap="square" rtlCol="0">
            <a:spAutoFit/>
          </a:bodyPr>
          <a:lstStyle/>
          <a:p>
            <a:pPr algn="ctr"/>
            <a:r>
              <a:rPr lang="en-US" sz="2200" b="1" dirty="0" smtClean="0">
                <a:solidFill>
                  <a:srgbClr val="FFFF00"/>
                </a:solidFill>
              </a:rPr>
              <a:t>N = 5,230</a:t>
            </a:r>
          </a:p>
        </p:txBody>
      </p:sp>
      <p:graphicFrame>
        <p:nvGraphicFramePr>
          <p:cNvPr id="12" name="Content Placeholder 9"/>
          <p:cNvGraphicFramePr>
            <a:graphicFrameLocks/>
          </p:cNvGraphicFramePr>
          <p:nvPr/>
        </p:nvGraphicFramePr>
        <p:xfrm>
          <a:off x="304800" y="1600200"/>
          <a:ext cx="8458200" cy="3117590"/>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864635">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dirty="0" smtClean="0">
                          <a:solidFill>
                            <a:srgbClr val="FFFF00"/>
                          </a:solidFill>
                        </a:rPr>
                        <a:t>DONOR </a:t>
                      </a:r>
                      <a:r>
                        <a:rPr lang="en-US" sz="1500" b="1" i="1" kern="1200" dirty="0" smtClean="0">
                          <a:solidFill>
                            <a:srgbClr val="FFFF00"/>
                          </a:solidFill>
                          <a:latin typeface="+mn-lt"/>
                          <a:ea typeface="+mn-ea"/>
                          <a:cs typeface="+mn-cs"/>
                        </a:rPr>
                        <a:t>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50591">
                <a:tc>
                  <a:txBody>
                    <a:bodyPr/>
                    <a:lstStyle/>
                    <a:p>
                      <a:pPr rtl="0" fontAlgn="t"/>
                      <a:r>
                        <a:rPr lang="en-US" sz="1500" b="1" dirty="0"/>
                        <a:t>Donor history of diabetes</a:t>
                      </a:r>
                      <a:endParaRPr lang="en-US" dirty="0"/>
                    </a:p>
                  </a:txBody>
                  <a:tcPr marL="45720" marR="45720" anchor="ctr">
                    <a:lnL>
                      <a:noFill/>
                    </a:lnL>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chemeClr val="tx1"/>
                          </a:solidFill>
                          <a:latin typeface="+mn-lt"/>
                        </a:rPr>
                        <a:t>249</a:t>
                      </a:r>
                    </a:p>
                  </a:txBody>
                  <a:tcPr marL="9525" marR="9525"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chemeClr val="tx1"/>
                          </a:solidFill>
                          <a:latin typeface="+mn-lt"/>
                        </a:rPr>
                        <a:t>1.49</a:t>
                      </a:r>
                    </a:p>
                  </a:txBody>
                  <a:tcPr marL="9525" marR="9525"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chemeClr val="tx1"/>
                          </a:solidFill>
                          <a:latin typeface="+mn-lt"/>
                        </a:rPr>
                        <a:t>0.0063</a:t>
                      </a:r>
                    </a:p>
                  </a:txBody>
                  <a:tcPr marL="9525" marR="9525"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500" b="1" i="0" u="none" strike="noStrike" dirty="0" smtClean="0">
                          <a:solidFill>
                            <a:schemeClr val="tx1"/>
                          </a:solidFill>
                          <a:latin typeface="+mn-lt"/>
                        </a:rPr>
                        <a:t>1.12 -</a:t>
                      </a:r>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500" b="1" i="0" u="none" strike="noStrike">
                          <a:solidFill>
                            <a:schemeClr val="tx1"/>
                          </a:solidFill>
                          <a:latin typeface="+mn-lt"/>
                        </a:rPr>
                        <a:t>1.99</a:t>
                      </a:r>
                    </a:p>
                  </a:txBody>
                  <a:tcPr marL="45720" marR="45720" marT="9525" marB="0" anchor="ctr">
                    <a:lnR>
                      <a:noFill/>
                    </a:lnR>
                    <a:lnT w="19050" cap="flat" cmpd="sng" algn="ctr">
                      <a:solidFill>
                        <a:srgbClr val="FFFF00"/>
                      </a:solidFill>
                      <a:prstDash val="solid"/>
                      <a:round/>
                      <a:headEnd type="none" w="med" len="med"/>
                      <a:tailEnd type="none" w="med" len="med"/>
                    </a:lnT>
                    <a:solidFill>
                      <a:schemeClr val="bg2"/>
                    </a:solidFill>
                  </a:tcPr>
                </a:tc>
              </a:tr>
              <a:tr h="450591">
                <a:tc>
                  <a:txBody>
                    <a:bodyPr/>
                    <a:lstStyle/>
                    <a:p>
                      <a:pPr rtl="0" fontAlgn="t"/>
                      <a:r>
                        <a:rPr lang="en-US" sz="1500" b="1" dirty="0"/>
                        <a:t>Donor history of cancer</a:t>
                      </a:r>
                      <a:endParaRPr lang="en-US" dirty="0"/>
                    </a:p>
                  </a:txBody>
                  <a:tcPr marL="45720" marR="45720" anchor="ctr">
                    <a:lnL>
                      <a:noFill/>
                    </a:lnL>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87</a:t>
                      </a:r>
                    </a:p>
                  </a:txBody>
                  <a:tcPr marL="9525" marR="9525" marT="9525" marB="0" anchor="ctr">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0.40</a:t>
                      </a:r>
                    </a:p>
                  </a:txBody>
                  <a:tcPr marL="9525" marR="9525" marT="9525" marB="0" anchor="ctr">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mn-lt"/>
                        </a:rPr>
                        <a:t>0.0248</a:t>
                      </a:r>
                    </a:p>
                  </a:txBody>
                  <a:tcPr marL="9525" marR="9525" marT="9525" marB="0" anchor="ctr">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mn-lt"/>
                        </a:rPr>
                        <a:t>0.18 -</a:t>
                      </a:r>
                      <a:endParaRPr lang="en-US" sz="1500" b="1" i="0" u="none" strike="noStrike" dirty="0">
                        <a:solidFill>
                          <a:schemeClr val="tx1"/>
                        </a:solidFill>
                        <a:latin typeface="+mn-lt"/>
                      </a:endParaRPr>
                    </a:p>
                  </a:txBody>
                  <a:tcPr marL="45720" marR="45720" marT="9525" marB="0" anchor="ctr">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mn-lt"/>
                        </a:rPr>
                        <a:t>0.89</a:t>
                      </a:r>
                    </a:p>
                  </a:txBody>
                  <a:tcPr marL="45720" marR="45720" marT="9525" marB="0" anchor="ctr">
                    <a:lnR>
                      <a:noFill/>
                    </a:lnR>
                    <a:lnB w="19050" cap="flat" cmpd="sng" algn="ctr">
                      <a:solidFill>
                        <a:srgbClr val="FFFF00"/>
                      </a:solidFill>
                      <a:prstDash val="solid"/>
                      <a:round/>
                      <a:headEnd type="none" w="med" len="med"/>
                      <a:tailEnd type="none" w="med" len="med"/>
                    </a:lnB>
                    <a:solidFill>
                      <a:schemeClr val="bg2"/>
                    </a:solidFill>
                  </a:tcPr>
                </a:tc>
              </a:tr>
              <a:tr h="45059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i="1" dirty="0" smtClean="0">
                          <a:solidFill>
                            <a:srgbClr val="FFFF00"/>
                          </a:solidFill>
                        </a:rPr>
                        <a:t>BORDERLINE</a:t>
                      </a:r>
                      <a:r>
                        <a:rPr lang="en-US" sz="1500" b="1" i="1" baseline="0" dirty="0" smtClean="0">
                          <a:solidFill>
                            <a:srgbClr val="FFFF00"/>
                          </a:solidFill>
                        </a:rPr>
                        <a:t> SIGNIFICANT</a:t>
                      </a:r>
                      <a:endParaRPr lang="en-US" sz="1500" b="1" i="1" kern="1200" dirty="0" smtClean="0">
                        <a:solidFill>
                          <a:srgbClr val="FFFF00"/>
                        </a:solidFill>
                        <a:latin typeface="+mn-lt"/>
                        <a:ea typeface="+mn-ea"/>
                        <a:cs typeface="+mn-cs"/>
                      </a:endParaRP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b"/>
                      <a:endParaRPr lang="en-US" sz="1500" b="1" i="0" u="none" strike="noStrike" dirty="0">
                        <a:solidFill>
                          <a:schemeClr val="tx1"/>
                        </a:solidFill>
                        <a:latin typeface="+mn-lt"/>
                      </a:endParaRP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50591">
                <a:tc>
                  <a:txBody>
                    <a:bodyPr/>
                    <a:lstStyle/>
                    <a:p>
                      <a:pPr rtl="0" fontAlgn="t"/>
                      <a:r>
                        <a:rPr lang="en-US" sz="1500" b="1" dirty="0" smtClean="0"/>
                        <a:t>Ventilator</a:t>
                      </a:r>
                      <a:endParaRPr lang="en-US" dirty="0"/>
                    </a:p>
                  </a:txBody>
                  <a:tcPr marL="45720" marR="45720" anchor="ctr">
                    <a:lnL>
                      <a:noFill/>
                    </a:lnL>
                    <a:lnR>
                      <a:noFill/>
                    </a:lnR>
                    <a:lnT w="19050" cap="flat" cmpd="sng" algn="ctr">
                      <a:solidFill>
                        <a:srgbClr val="FFFF00"/>
                      </a:solid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106</a:t>
                      </a:r>
                    </a:p>
                  </a:txBody>
                  <a:tcPr marL="9525" marR="9525" marT="9525" marB="0" anchor="ctr">
                    <a:lnL>
                      <a:noFill/>
                    </a:lnL>
                    <a:lnR>
                      <a:noFill/>
                    </a:lnR>
                    <a:lnT w="19050" cap="flat" cmpd="sng" algn="ctr">
                      <a:solidFill>
                        <a:srgbClr val="FFFF00"/>
                      </a:solid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1.46</a:t>
                      </a:r>
                    </a:p>
                  </a:txBody>
                  <a:tcPr marL="9525" marR="9525" marT="9525" marB="0" anchor="ctr">
                    <a:lnL>
                      <a:noFill/>
                    </a:lnL>
                    <a:lnR>
                      <a:noFill/>
                    </a:lnR>
                    <a:lnT w="19050" cap="flat" cmpd="sng" algn="ctr">
                      <a:solidFill>
                        <a:srgbClr val="FFFF00"/>
                      </a:solid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0.0645</a:t>
                      </a:r>
                    </a:p>
                  </a:txBody>
                  <a:tcPr marL="9525" marR="9525" marT="9525" marB="0" anchor="ctr">
                    <a:lnL>
                      <a:noFill/>
                    </a:lnL>
                    <a:lnR>
                      <a:noFill/>
                    </a:lnR>
                    <a:lnT w="19050" cap="flat" cmpd="sng" algn="ctr">
                      <a:solidFill>
                        <a:srgbClr val="FFFF00"/>
                      </a:solid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r" fontAlgn="t"/>
                      <a:r>
                        <a:rPr lang="en-US" sz="1500" b="1" i="0" u="none" strike="noStrike" dirty="0" smtClean="0">
                          <a:solidFill>
                            <a:schemeClr val="tx1"/>
                          </a:solidFill>
                          <a:latin typeface="+mn-lt"/>
                        </a:rPr>
                        <a:t>0.98 -</a:t>
                      </a:r>
                      <a:endParaRPr lang="en-US" sz="1500" b="1" i="0" u="none" strike="noStrike" dirty="0">
                        <a:solidFill>
                          <a:schemeClr val="tx1"/>
                        </a:solidFill>
                        <a:latin typeface="+mn-lt"/>
                      </a:endParaRPr>
                    </a:p>
                  </a:txBody>
                  <a:tcPr marL="45720" marR="45720" marT="9525" marB="0" anchor="ctr">
                    <a:lnL>
                      <a:noFill/>
                    </a:lnL>
                    <a:lnR>
                      <a:noFill/>
                    </a:lnR>
                    <a:lnT w="19050" cap="flat" cmpd="sng" algn="ctr">
                      <a:solidFill>
                        <a:srgbClr val="FFFF00"/>
                      </a:solid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l" fontAlgn="t"/>
                      <a:r>
                        <a:rPr lang="en-US" sz="1500" b="1" i="0" u="none" strike="noStrike" dirty="0">
                          <a:solidFill>
                            <a:schemeClr val="tx1"/>
                          </a:solidFill>
                          <a:latin typeface="+mn-lt"/>
                        </a:rPr>
                        <a:t>2.19</a:t>
                      </a:r>
                    </a:p>
                  </a:txBody>
                  <a:tcPr marL="45720" marR="45720" marT="9525" marB="0" anchor="ctr">
                    <a:lnL>
                      <a:noFill/>
                    </a:lnL>
                    <a:lnR>
                      <a:noFill/>
                    </a:lnR>
                    <a:lnT w="19050" cap="flat" cmpd="sng" algn="ctr">
                      <a:solidFill>
                        <a:srgbClr val="FFFF00"/>
                      </a:solid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r>
              <a:tr h="45059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Transplant Year: 2007/2008 vs. 2010/2011</a:t>
                      </a:r>
                      <a:endParaRPr lang="en-US" sz="1500" dirty="0" smtClean="0"/>
                    </a:p>
                  </a:txBody>
                  <a:tcPr marL="45720" marR="4572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814</a:t>
                      </a:r>
                    </a:p>
                  </a:txBody>
                  <a:tcPr marL="9525" marR="9525" marT="9525" marB="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1.29</a:t>
                      </a:r>
                    </a:p>
                  </a:txBody>
                  <a:tcPr marL="9525" marR="9525" marT="9525" marB="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0.0718</a:t>
                      </a:r>
                    </a:p>
                  </a:txBody>
                  <a:tcPr marL="9525" marR="9525" marT="9525" marB="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r" fontAlgn="t"/>
                      <a:r>
                        <a:rPr lang="en-US" sz="1500" b="1" i="0" u="none" strike="noStrike" dirty="0" smtClean="0">
                          <a:solidFill>
                            <a:schemeClr val="tx1"/>
                          </a:solidFill>
                          <a:latin typeface="+mn-lt"/>
                        </a:rPr>
                        <a:t>0.98 -</a:t>
                      </a:r>
                      <a:endParaRPr lang="en-US" sz="1500" b="1" i="0" u="none" strike="noStrike" dirty="0">
                        <a:solidFill>
                          <a:schemeClr val="tx1"/>
                        </a:solidFill>
                        <a:latin typeface="+mn-lt"/>
                      </a:endParaRPr>
                    </a:p>
                  </a:txBody>
                  <a:tcPr marL="45720" marR="45720" marT="9525" marB="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l" fontAlgn="t"/>
                      <a:r>
                        <a:rPr lang="en-US" sz="1500" b="1" i="0" u="none" strike="noStrike" dirty="0" smtClean="0">
                          <a:solidFill>
                            <a:schemeClr val="tx1"/>
                          </a:solidFill>
                          <a:latin typeface="+mn-lt"/>
                        </a:rPr>
                        <a:t>1.70</a:t>
                      </a:r>
                      <a:endParaRPr lang="en-US" sz="1500" b="1" i="0" u="none" strike="noStrike" dirty="0">
                        <a:solidFill>
                          <a:schemeClr val="tx1"/>
                        </a:solidFill>
                        <a:latin typeface="+mn-lt"/>
                      </a:endParaRPr>
                    </a:p>
                  </a:txBody>
                  <a:tcPr marL="45720" marR="45720" marT="9525" marB="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r>
            </a:tbl>
          </a:graphicData>
        </a:graphic>
      </p:graphicFrame>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1999 – June 2011)</a:t>
            </a:r>
            <a:br>
              <a:rPr lang="en-US" sz="2000" dirty="0" smtClean="0"/>
            </a:br>
            <a:r>
              <a:rPr lang="en-US" sz="2400" dirty="0" smtClean="0">
                <a:solidFill>
                  <a:srgbClr val="FFFF00"/>
                </a:solidFill>
              </a:rPr>
              <a:t>Diagnosis = COPD/Emphysema </a:t>
            </a:r>
            <a:r>
              <a:rPr lang="en-US" sz="2400" dirty="0" smtClean="0"/>
              <a:t/>
            </a:r>
            <a:br>
              <a:rPr lang="en-US" sz="24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2342253"/>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a:t>Recipient age</a:t>
                      </a:r>
                      <a:endParaRPr lang="en-US" sz="1800" dirty="0"/>
                    </a:p>
                  </a:txBody>
                  <a:tcPr marL="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Cardiac output</a:t>
                      </a:r>
                      <a:endParaRPr lang="en-US" sz="1800" dirty="0" smtClean="0"/>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endParaRPr lang="en-US" sz="1800" dirty="0"/>
                    </a:p>
                  </a:txBody>
                  <a:tcPr marL="0" marR="0" marT="0" marB="0">
                    <a:lnL>
                      <a:noFill/>
                    </a:lnL>
                    <a:lnB>
                      <a:noFill/>
                    </a:lnB>
                    <a:solidFill>
                      <a:schemeClr val="bg2"/>
                    </a:solidFill>
                  </a:tcPr>
                </a:tc>
                <a:tc>
                  <a:txBody>
                    <a:bodyPr/>
                    <a:lstStyle/>
                    <a:p>
                      <a:pPr algn="l" rtl="0">
                        <a:defRPr sz="1700" b="1" i="0" u="none" strike="noStrike" kern="1200" baseline="0">
                          <a:solidFill>
                            <a:srgbClr val="FFFFFF"/>
                          </a:solidFill>
                          <a:latin typeface="+mn-lt"/>
                          <a:ea typeface="+mn-ea"/>
                          <a:cs typeface="+mn-cs"/>
                        </a:defRPr>
                      </a:pPr>
                      <a:r>
                        <a:rPr lang="en-US" sz="1800" dirty="0" smtClean="0"/>
                        <a:t>PCO</a:t>
                      </a:r>
                      <a:r>
                        <a:rPr lang="en-US" sz="1800" baseline="-25000" dirty="0" smtClean="0"/>
                        <a:t>2</a:t>
                      </a:r>
                      <a:endParaRPr lang="en-US" sz="1800" baseline="-25000" dirty="0"/>
                    </a:p>
                  </a:txBody>
                  <a:tcPr marL="0" marR="0" marT="0" marB="0">
                    <a:lnB>
                      <a:noFill/>
                    </a:lnB>
                    <a:solidFill>
                      <a:schemeClr val="bg2"/>
                    </a:solidFill>
                  </a:tcPr>
                </a:tc>
              </a:tr>
              <a:tr h="553348">
                <a:tc>
                  <a:txBody>
                    <a:bodyPr/>
                    <a:lstStyle/>
                    <a:p>
                      <a:pPr rtl="0" fontAlgn="t"/>
                      <a:r>
                        <a:rPr lang="en-US" sz="1800" b="1" dirty="0"/>
                        <a:t>Recipient oxygen required at rest</a:t>
                      </a:r>
                      <a:endParaRPr lang="en-US" sz="1800" dirty="0"/>
                    </a:p>
                  </a:txBody>
                  <a:tcPr marL="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rtl="0" fontAlgn="t"/>
                      <a:r>
                        <a:rPr lang="en-US" sz="1800" b="1" dirty="0" smtClean="0"/>
                        <a:t>Donor</a:t>
                      </a:r>
                      <a:r>
                        <a:rPr lang="en-US" sz="1800" b="1" baseline="0" dirty="0" smtClean="0"/>
                        <a:t> height</a:t>
                      </a:r>
                      <a:endParaRPr lang="en-US" sz="1800" b="1" dirty="0"/>
                    </a:p>
                  </a:txBody>
                  <a:tcPr marL="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r>
              <a:rPr lang="en-US" sz="2800" dirty="0" smtClean="0"/>
              <a:t/>
            </a:r>
            <a:br>
              <a:rPr lang="en-US" sz="2800" dirty="0" smtClean="0"/>
            </a:br>
            <a:r>
              <a:rPr lang="en-US" sz="2400" dirty="0" smtClean="0">
                <a:solidFill>
                  <a:srgbClr val="FFFF00"/>
                </a:solidFill>
              </a:rPr>
              <a:t>Diagnosis = COPD/Emphysema</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br>
              <a:rPr lang="en-US" sz="2000" dirty="0" smtClean="0"/>
            </a:br>
            <a:r>
              <a:rPr lang="en-US" sz="2400" dirty="0" smtClean="0">
                <a:solidFill>
                  <a:srgbClr val="FFFF00"/>
                </a:solidFill>
              </a:rPr>
              <a:t> Diagnosis = COPD/Emphysema</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4648200"/>
            <a:ext cx="1828800" cy="323165"/>
          </a:xfrm>
          <a:prstGeom prst="rect">
            <a:avLst/>
          </a:prstGeom>
          <a:noFill/>
        </p:spPr>
        <p:txBody>
          <a:bodyPr wrap="square" rtlCol="0">
            <a:spAutoFit/>
          </a:bodyPr>
          <a:lstStyle/>
          <a:p>
            <a:r>
              <a:rPr lang="en-US" sz="1500" b="1" dirty="0" smtClean="0">
                <a:solidFill>
                  <a:srgbClr val="FFFF00"/>
                </a:solidFill>
              </a:rPr>
              <a:t>p = 0.0013</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400" dirty="0" smtClean="0"/>
              <a:t/>
            </a:r>
            <a:br>
              <a:rPr lang="en-US" sz="2400" dirty="0" smtClean="0"/>
            </a:br>
            <a:r>
              <a:rPr lang="en-US" sz="2400" dirty="0" smtClean="0"/>
              <a:t> Indications for Single Lung Transplants </a:t>
            </a:r>
            <a:r>
              <a:rPr lang="en-US" sz="2000" dirty="0" smtClean="0"/>
              <a:t/>
            </a:r>
            <a:br>
              <a:rPr lang="en-US" sz="2000" dirty="0" smtClean="0"/>
            </a:br>
            <a:r>
              <a:rPr lang="en-US" sz="2000" dirty="0" smtClean="0"/>
              <a:t>(Transplants: January 1995 – June 2012)</a:t>
            </a:r>
            <a:endParaRPr lang="en-US" sz="2000" dirty="0"/>
          </a:p>
        </p:txBody>
      </p:sp>
      <p:graphicFrame>
        <p:nvGraphicFramePr>
          <p:cNvPr id="11" name="Content Placeholder 10"/>
          <p:cNvGraphicFramePr>
            <a:graphicFrameLocks noGrp="1"/>
          </p:cNvGraphicFramePr>
          <p:nvPr>
            <p:ph idx="1"/>
          </p:nvPr>
        </p:nvGraphicFramePr>
        <p:xfrm>
          <a:off x="533400" y="1371600"/>
          <a:ext cx="8229600" cy="4343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br>
              <a:rPr lang="en-US" sz="2000" dirty="0" smtClean="0"/>
            </a:br>
            <a:r>
              <a:rPr lang="en-US" sz="2400" dirty="0" smtClean="0">
                <a:solidFill>
                  <a:srgbClr val="FFFF00"/>
                </a:solidFill>
              </a:rPr>
              <a:t> Diagnosis = COPD/Emphysema</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Recipient Oxygen Required at Rest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724400"/>
            <a:ext cx="1828800" cy="323165"/>
          </a:xfrm>
          <a:prstGeom prst="rect">
            <a:avLst/>
          </a:prstGeom>
          <a:noFill/>
        </p:spPr>
        <p:txBody>
          <a:bodyPr wrap="square" rtlCol="0">
            <a:spAutoFit/>
          </a:bodyPr>
          <a:lstStyle/>
          <a:p>
            <a:r>
              <a:rPr lang="en-US" sz="1500" b="1" dirty="0" smtClean="0">
                <a:solidFill>
                  <a:srgbClr val="FFFF00"/>
                </a:solidFill>
              </a:rPr>
              <a:t>p = 0.0098</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br>
              <a:rPr lang="en-US" sz="2000" dirty="0" smtClean="0"/>
            </a:br>
            <a:r>
              <a:rPr lang="en-US" sz="1800" dirty="0" smtClean="0">
                <a:solidFill>
                  <a:srgbClr val="FFFF00"/>
                </a:solidFill>
              </a:rPr>
              <a:t> </a:t>
            </a:r>
            <a:r>
              <a:rPr lang="en-US" sz="2400" dirty="0" smtClean="0">
                <a:solidFill>
                  <a:srgbClr val="FFFF00"/>
                </a:solidFill>
              </a:rPr>
              <a:t>Diagnosis = COPD/Emphysema</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Pre-Transplant Cardiac Output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133600"/>
            <a:ext cx="1828800" cy="323165"/>
          </a:xfrm>
          <a:prstGeom prst="rect">
            <a:avLst/>
          </a:prstGeom>
          <a:noFill/>
        </p:spPr>
        <p:txBody>
          <a:bodyPr wrap="square" rtlCol="0">
            <a:spAutoFit/>
          </a:bodyPr>
          <a:lstStyle/>
          <a:p>
            <a:pPr algn="ctr"/>
            <a:r>
              <a:rPr lang="en-US" sz="1500" b="1" dirty="0" smtClean="0">
                <a:solidFill>
                  <a:srgbClr val="FFFF00"/>
                </a:solidFill>
              </a:rPr>
              <a:t>p = 0.0036</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br>
              <a:rPr lang="en-US" sz="2000" dirty="0" smtClean="0"/>
            </a:br>
            <a:r>
              <a:rPr lang="en-US" sz="1800" dirty="0" smtClean="0">
                <a:solidFill>
                  <a:srgbClr val="FFFF00"/>
                </a:solidFill>
              </a:rPr>
              <a:t> </a:t>
            </a:r>
            <a:r>
              <a:rPr lang="en-US" sz="2400" dirty="0" smtClean="0">
                <a:solidFill>
                  <a:srgbClr val="FFFF00"/>
                </a:solidFill>
              </a:rPr>
              <a:t>Diagnosis = COPD/Emphysema</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PCO</a:t>
            </a:r>
            <a:r>
              <a:rPr lang="en-US" sz="2400" baseline="-25000" dirty="0" smtClean="0">
                <a:solidFill>
                  <a:srgbClr val="FFFF00"/>
                </a:solidFill>
              </a:rPr>
              <a:t>2</a:t>
            </a:r>
            <a:endParaRPr lang="en-US" sz="2400" baseline="-25000" dirty="0">
              <a:solidFill>
                <a:srgbClr val="FFFF00"/>
              </a:solidFill>
            </a:endParaRPr>
          </a:p>
        </p:txBody>
      </p:sp>
      <p:graphicFrame>
        <p:nvGraphicFramePr>
          <p:cNvPr id="4" name="Content Placeholder 3"/>
          <p:cNvGraphicFramePr>
            <a:graphicFrameLocks noGrp="1"/>
          </p:cNvGraphicFramePr>
          <p:nvPr>
            <p:ph idx="1"/>
          </p:nvPr>
        </p:nvGraphicFramePr>
        <p:xfrm>
          <a:off x="228600" y="17526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572000"/>
            <a:ext cx="1828800" cy="323165"/>
          </a:xfrm>
          <a:prstGeom prst="rect">
            <a:avLst/>
          </a:prstGeom>
          <a:noFill/>
        </p:spPr>
        <p:txBody>
          <a:bodyPr wrap="square" rtlCol="0">
            <a:spAutoFit/>
          </a:bodyPr>
          <a:lstStyle/>
          <a:p>
            <a:pPr algn="ctr"/>
            <a:r>
              <a:rPr lang="en-US" sz="1500" b="1" dirty="0" smtClean="0">
                <a:solidFill>
                  <a:srgbClr val="FFFF00"/>
                </a:solidFill>
              </a:rPr>
              <a:t>p = 0.0342</a:t>
            </a:r>
            <a:endParaRPr lang="en-US" sz="15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br>
              <a:rPr lang="en-US" sz="2000" dirty="0" smtClean="0"/>
            </a:br>
            <a:r>
              <a:rPr lang="en-US" sz="2400" dirty="0" smtClean="0">
                <a:solidFill>
                  <a:srgbClr val="FFFF00"/>
                </a:solidFill>
              </a:rPr>
              <a:t> Diagnosis = COPD/Emphysema</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Donor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572000"/>
            <a:ext cx="1828800" cy="323165"/>
          </a:xfrm>
          <a:prstGeom prst="rect">
            <a:avLst/>
          </a:prstGeom>
          <a:noFill/>
        </p:spPr>
        <p:txBody>
          <a:bodyPr wrap="square" rtlCol="0">
            <a:spAutoFit/>
          </a:bodyPr>
          <a:lstStyle/>
          <a:p>
            <a:pPr algn="ctr"/>
            <a:r>
              <a:rPr lang="en-US" sz="1500" b="1" dirty="0" smtClean="0">
                <a:solidFill>
                  <a:srgbClr val="FFFF00"/>
                </a:solidFill>
              </a:rPr>
              <a:t>p = 0.0466</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1999 – June 2011)</a:t>
            </a:r>
            <a:br>
              <a:rPr lang="en-US" sz="2000" dirty="0" smtClean="0"/>
            </a:br>
            <a:r>
              <a:rPr lang="en-US" sz="2000" dirty="0" smtClean="0"/>
              <a:t> </a:t>
            </a:r>
            <a:r>
              <a:rPr lang="en-US" sz="2400" dirty="0" smtClean="0">
                <a:solidFill>
                  <a:srgbClr val="FFFF00"/>
                </a:solidFill>
              </a:rPr>
              <a:t>Diagnosis = IPF</a:t>
            </a:r>
            <a:r>
              <a:rPr lang="en-US" sz="2400" dirty="0" smtClean="0"/>
              <a:t/>
            </a:r>
            <a:br>
              <a:rPr lang="en-US" sz="2400" dirty="0" smtClean="0"/>
            </a:br>
            <a:r>
              <a:rPr lang="en-US" sz="2400" dirty="0" smtClean="0"/>
              <a:t>Risk Factors For 1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4,463</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600200"/>
          <a:ext cx="8458200" cy="3886201"/>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1076612">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TRANSPLANT 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65353">
                <a:tc>
                  <a:txBody>
                    <a:bodyPr/>
                    <a:lstStyle/>
                    <a:p>
                      <a:pPr rtl="0" fontAlgn="t"/>
                      <a:r>
                        <a:rPr lang="en-US" sz="1500" b="1" dirty="0"/>
                        <a:t>Transplant Year: </a:t>
                      </a:r>
                      <a:r>
                        <a:rPr lang="en-US" sz="1500" b="1" dirty="0" smtClean="0"/>
                        <a:t>1999/2000 </a:t>
                      </a:r>
                      <a:r>
                        <a:rPr lang="en-US" sz="1500" b="1" dirty="0"/>
                        <a:t>vs. </a:t>
                      </a:r>
                      <a:r>
                        <a:rPr lang="en-US" sz="1500" b="1" dirty="0" smtClean="0"/>
                        <a:t>2010/2011</a:t>
                      </a:r>
                      <a:endParaRPr lang="en-US" dirty="0"/>
                    </a:p>
                  </a:txBody>
                  <a:tcPr marL="45720" marR="45720" anchor="ctr">
                    <a:lnL>
                      <a:noFill/>
                    </a:lnL>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277</a:t>
                      </a:r>
                    </a:p>
                  </a:txBody>
                  <a:tcPr marL="9525" marR="9525"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chemeClr val="tx1"/>
                          </a:solidFill>
                          <a:latin typeface="Arial"/>
                        </a:rPr>
                        <a:t>2.98</a:t>
                      </a:r>
                    </a:p>
                  </a:txBody>
                  <a:tcPr marL="9525" marR="9525"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500" b="1" i="0" u="none" strike="noStrike" dirty="0" smtClean="0">
                          <a:solidFill>
                            <a:schemeClr val="tx1"/>
                          </a:solidFill>
                          <a:latin typeface="Arial"/>
                        </a:rPr>
                        <a:t>2.24 -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500" b="1" i="0" u="none" strike="noStrike">
                          <a:solidFill>
                            <a:schemeClr val="tx1"/>
                          </a:solidFill>
                          <a:latin typeface="Arial"/>
                        </a:rPr>
                        <a:t>3.97</a:t>
                      </a:r>
                    </a:p>
                  </a:txBody>
                  <a:tcPr marL="45720" marR="45720" marT="9525" marB="0" anchor="ctr">
                    <a:lnR>
                      <a:noFill/>
                    </a:lnR>
                    <a:lnT w="19050" cap="flat" cmpd="sng" algn="ctr">
                      <a:solidFill>
                        <a:srgbClr val="FFFF00"/>
                      </a:solidFill>
                      <a:prstDash val="solid"/>
                      <a:round/>
                      <a:headEnd type="none" w="med" len="med"/>
                      <a:tailEnd type="none" w="med" len="med"/>
                    </a:lnT>
                    <a:solidFill>
                      <a:schemeClr val="bg2"/>
                    </a:solidFill>
                  </a:tcPr>
                </a:tc>
              </a:tr>
              <a:tr h="56105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a:t>Transplant Year: </a:t>
                      </a:r>
                      <a:r>
                        <a:rPr lang="en-US" sz="1500" b="1" dirty="0" smtClean="0"/>
                        <a:t>2001/2002 </a:t>
                      </a:r>
                      <a:r>
                        <a:rPr lang="en-US" sz="1500" b="1" dirty="0"/>
                        <a:t>vs. </a:t>
                      </a:r>
                      <a:r>
                        <a:rPr lang="en-US" sz="1500" b="1" dirty="0" smtClean="0"/>
                        <a:t>2010/2011</a:t>
                      </a:r>
                      <a:endParaRPr lang="en-US" sz="1500" dirty="0" smtClean="0"/>
                    </a:p>
                  </a:txBody>
                  <a:tcPr marL="45720" marR="45720" anchor="ctr">
                    <a:lnL>
                      <a:noFill/>
                    </a:lnL>
                    <a:solidFill>
                      <a:schemeClr val="bg2"/>
                    </a:solidFill>
                  </a:tcPr>
                </a:tc>
                <a:tc>
                  <a:txBody>
                    <a:bodyPr/>
                    <a:lstStyle/>
                    <a:p>
                      <a:pPr algn="ctr" fontAlgn="t"/>
                      <a:r>
                        <a:rPr lang="en-US" sz="1500" b="1" i="0" u="none" strike="noStrike">
                          <a:solidFill>
                            <a:schemeClr val="tx1"/>
                          </a:solidFill>
                          <a:latin typeface="Arial"/>
                        </a:rPr>
                        <a:t>366</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1.99</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1.49 -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2.65</a:t>
                      </a:r>
                    </a:p>
                  </a:txBody>
                  <a:tcPr marL="45720" marR="45720" marT="9525" marB="0" anchor="ctr">
                    <a:lnR>
                      <a:noFill/>
                    </a:lnR>
                    <a:solidFill>
                      <a:schemeClr val="bg2"/>
                    </a:solidFill>
                  </a:tcPr>
                </a:tc>
              </a:tr>
              <a:tr h="561059">
                <a:tc>
                  <a:txBody>
                    <a:bodyPr/>
                    <a:lstStyle/>
                    <a:p>
                      <a:pPr rtl="0" fontAlgn="t"/>
                      <a:r>
                        <a:rPr lang="en-US" sz="1500" b="1" dirty="0" smtClean="0"/>
                        <a:t>Transplant Year: 2003/2004 vs. 2010/2011</a:t>
                      </a:r>
                      <a:endParaRPr lang="en-US" sz="1600" dirty="0"/>
                    </a:p>
                  </a:txBody>
                  <a:tcPr marL="45720" marR="45720" anchor="ctr">
                    <a:lnL>
                      <a:noFill/>
                    </a:lnL>
                    <a:solidFill>
                      <a:schemeClr val="bg2"/>
                    </a:solidFill>
                  </a:tcPr>
                </a:tc>
                <a:tc>
                  <a:txBody>
                    <a:bodyPr/>
                    <a:lstStyle/>
                    <a:p>
                      <a:pPr algn="ctr" fontAlgn="t"/>
                      <a:r>
                        <a:rPr lang="en-US" sz="1500" b="1" i="0" u="none" strike="noStrike" dirty="0">
                          <a:solidFill>
                            <a:schemeClr val="tx1"/>
                          </a:solidFill>
                          <a:latin typeface="Arial"/>
                        </a:rPr>
                        <a:t>508</a:t>
                      </a:r>
                    </a:p>
                  </a:txBody>
                  <a:tcPr marL="9525" marR="9525" marT="9525" marB="0" anchor="ctr">
                    <a:solidFill>
                      <a:schemeClr val="bg2"/>
                    </a:solidFill>
                  </a:tcPr>
                </a:tc>
                <a:tc>
                  <a:txBody>
                    <a:bodyPr/>
                    <a:lstStyle/>
                    <a:p>
                      <a:pPr algn="ctr" fontAlgn="t"/>
                      <a:r>
                        <a:rPr lang="en-US" sz="1500" b="1" i="0" u="none" strike="noStrike" dirty="0" smtClean="0">
                          <a:solidFill>
                            <a:schemeClr val="tx1"/>
                          </a:solidFill>
                          <a:latin typeface="Arial"/>
                        </a:rPr>
                        <a:t>1.70</a:t>
                      </a:r>
                      <a:endParaRPr lang="en-US" sz="1500" b="1" i="0" u="none" strike="noStrike" dirty="0">
                        <a:solidFill>
                          <a:schemeClr val="tx1"/>
                        </a:solidFill>
                        <a:latin typeface="Arial"/>
                      </a:endParaRP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1.31 -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2.22</a:t>
                      </a:r>
                    </a:p>
                  </a:txBody>
                  <a:tcPr marL="45720" marR="45720" marT="9525" marB="0" anchor="ctr">
                    <a:lnR>
                      <a:noFill/>
                    </a:lnR>
                    <a:solidFill>
                      <a:schemeClr val="bg2"/>
                    </a:solidFill>
                  </a:tcPr>
                </a:tc>
              </a:tr>
              <a:tr h="561059">
                <a:tc>
                  <a:txBody>
                    <a:bodyPr/>
                    <a:lstStyle/>
                    <a:p>
                      <a:pPr rtl="0" fontAlgn="t"/>
                      <a:r>
                        <a:rPr lang="en-US" sz="1500" b="1" dirty="0" smtClean="0"/>
                        <a:t>Transplant Year: 2005/2006 vs. 2010/2011</a:t>
                      </a:r>
                      <a:endParaRPr lang="en-US" sz="1600" dirty="0"/>
                    </a:p>
                  </a:txBody>
                  <a:tcPr marL="45720" marR="45720" anchor="ctr">
                    <a:lnL>
                      <a:noFill/>
                    </a:lnL>
                    <a:lnB>
                      <a:noFill/>
                    </a:lnB>
                    <a:solidFill>
                      <a:schemeClr val="bg2"/>
                    </a:solidFill>
                  </a:tcPr>
                </a:tc>
                <a:tc>
                  <a:txBody>
                    <a:bodyPr/>
                    <a:lstStyle/>
                    <a:p>
                      <a:pPr algn="ctr" fontAlgn="t"/>
                      <a:r>
                        <a:rPr lang="en-US" sz="1500" b="1" i="0" u="none" strike="noStrike">
                          <a:solidFill>
                            <a:schemeClr val="tx1"/>
                          </a:solidFill>
                          <a:latin typeface="Arial"/>
                        </a:rPr>
                        <a:t>809</a:t>
                      </a:r>
                    </a:p>
                  </a:txBody>
                  <a:tcPr marL="9525" marR="9525" marT="9525" marB="0" anchor="ctr">
                    <a:lnB>
                      <a:noFill/>
                    </a:lnB>
                    <a:solidFill>
                      <a:schemeClr val="bg2"/>
                    </a:solidFill>
                  </a:tcPr>
                </a:tc>
                <a:tc>
                  <a:txBody>
                    <a:bodyPr/>
                    <a:lstStyle/>
                    <a:p>
                      <a:pPr algn="ctr" fontAlgn="t"/>
                      <a:r>
                        <a:rPr lang="en-US" sz="1500" b="1" i="0" u="none" strike="noStrike">
                          <a:solidFill>
                            <a:schemeClr val="tx1"/>
                          </a:solidFill>
                          <a:latin typeface="Arial"/>
                        </a:rPr>
                        <a:t>1.46</a:t>
                      </a:r>
                    </a:p>
                  </a:txBody>
                  <a:tcPr marL="9525" marR="9525" marT="9525" marB="0" anchor="ctr">
                    <a:lnB>
                      <a:noFill/>
                    </a:lnB>
                    <a:solidFill>
                      <a:schemeClr val="bg2"/>
                    </a:solidFill>
                  </a:tcPr>
                </a:tc>
                <a:tc>
                  <a:txBody>
                    <a:bodyPr/>
                    <a:lstStyle/>
                    <a:p>
                      <a:pPr algn="ctr" fontAlgn="t"/>
                      <a:r>
                        <a:rPr lang="en-US" sz="1500" b="1" i="0" u="none" strike="noStrike">
                          <a:solidFill>
                            <a:schemeClr val="tx1"/>
                          </a:solidFill>
                          <a:latin typeface="Arial"/>
                        </a:rPr>
                        <a:t>0.0013</a:t>
                      </a:r>
                    </a:p>
                  </a:txBody>
                  <a:tcPr marL="9525" marR="9525" marT="9525" marB="0" anchor="ctr">
                    <a:lnB>
                      <a:noFill/>
                    </a:lnB>
                    <a:solidFill>
                      <a:schemeClr val="bg2"/>
                    </a:solidFill>
                  </a:tcPr>
                </a:tc>
                <a:tc>
                  <a:txBody>
                    <a:bodyPr/>
                    <a:lstStyle/>
                    <a:p>
                      <a:pPr algn="r" fontAlgn="t"/>
                      <a:r>
                        <a:rPr lang="en-US" sz="1500" b="1" i="0" u="none" strike="noStrike" dirty="0" smtClean="0">
                          <a:solidFill>
                            <a:schemeClr val="tx1"/>
                          </a:solidFill>
                          <a:latin typeface="Arial"/>
                        </a:rPr>
                        <a:t>1.16 -</a:t>
                      </a:r>
                      <a:endParaRPr lang="en-US" sz="1500" b="1" i="0" u="none" strike="noStrike" dirty="0">
                        <a:solidFill>
                          <a:schemeClr val="tx1"/>
                        </a:solidFill>
                        <a:latin typeface="Arial"/>
                      </a:endParaRPr>
                    </a:p>
                  </a:txBody>
                  <a:tcPr marL="45720" marR="45720" marT="9525" marB="0" anchor="ctr">
                    <a:lnB>
                      <a:noFill/>
                    </a:lnB>
                    <a:solidFill>
                      <a:schemeClr val="bg2"/>
                    </a:solidFill>
                  </a:tcPr>
                </a:tc>
                <a:tc>
                  <a:txBody>
                    <a:bodyPr/>
                    <a:lstStyle/>
                    <a:p>
                      <a:pPr algn="l" fontAlgn="t"/>
                      <a:r>
                        <a:rPr lang="en-US" sz="1500" b="1" i="0" u="none" strike="noStrike" dirty="0">
                          <a:solidFill>
                            <a:schemeClr val="tx1"/>
                          </a:solidFill>
                          <a:latin typeface="Arial"/>
                        </a:rPr>
                        <a:t>1.84</a:t>
                      </a:r>
                    </a:p>
                  </a:txBody>
                  <a:tcPr marL="45720" marR="45720" marT="9525" marB="0" anchor="ctr">
                    <a:lnR>
                      <a:noFill/>
                    </a:lnR>
                    <a:lnB>
                      <a:noFill/>
                    </a:lnB>
                    <a:solidFill>
                      <a:schemeClr val="bg2"/>
                    </a:solidFill>
                  </a:tcPr>
                </a:tc>
              </a:tr>
              <a:tr h="561059">
                <a:tc>
                  <a:txBody>
                    <a:bodyPr/>
                    <a:lstStyle/>
                    <a:p>
                      <a:pPr rtl="0" fontAlgn="t"/>
                      <a:r>
                        <a:rPr lang="en-US" sz="1500" b="1" dirty="0"/>
                        <a:t>Donor CMV +/ Recipient CMV -</a:t>
                      </a:r>
                      <a:endParaRPr lang="en-US" dirty="0"/>
                    </a:p>
                  </a:txBody>
                  <a:tcPr marL="45720" marR="4572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Arial"/>
                        </a:rPr>
                        <a:t>952</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Arial"/>
                        </a:rPr>
                        <a:t>1.37</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0" u="none" strike="noStrike" dirty="0" smtClean="0">
                          <a:solidFill>
                            <a:schemeClr val="tx1"/>
                          </a:solidFill>
                          <a:latin typeface="Arial"/>
                        </a:rPr>
                        <a:t>1.17 -</a:t>
                      </a:r>
                      <a:endParaRPr lang="en-US" sz="1500" b="1" i="0" u="none" strike="noStrike" dirty="0">
                        <a:solidFill>
                          <a:schemeClr val="tx1"/>
                        </a:solidFill>
                        <a:latin typeface="Arial"/>
                      </a:endParaRPr>
                    </a:p>
                  </a:txBody>
                  <a:tcPr marL="45720" marR="45720"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500" b="1" i="0" u="none" strike="noStrike" dirty="0" smtClean="0">
                          <a:solidFill>
                            <a:schemeClr val="tx1"/>
                          </a:solidFill>
                          <a:latin typeface="Arial"/>
                        </a:rPr>
                        <a:t>1.60</a:t>
                      </a:r>
                      <a:endParaRPr lang="en-US" sz="1500" b="1" i="0" u="none" strike="noStrike" dirty="0">
                        <a:solidFill>
                          <a:schemeClr val="tx1"/>
                        </a:solidFill>
                        <a:latin typeface="Arial"/>
                      </a:endParaRPr>
                    </a:p>
                  </a:txBody>
                  <a:tcPr marL="45720" marR="45720"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1999 – June 2011)</a:t>
            </a:r>
            <a:r>
              <a:rPr lang="en-US" sz="2800" dirty="0" smtClean="0"/>
              <a:t/>
            </a:r>
            <a:br>
              <a:rPr lang="en-US" sz="2800" dirty="0" smtClean="0"/>
            </a:br>
            <a:r>
              <a:rPr lang="en-US" sz="2400" dirty="0" smtClean="0">
                <a:solidFill>
                  <a:srgbClr val="FFFF00"/>
                </a:solidFill>
              </a:rPr>
              <a:t>Diagnosis = IPF</a:t>
            </a:r>
            <a:r>
              <a:rPr lang="en-US" sz="2400" dirty="0" smtClean="0"/>
              <a:t/>
            </a:r>
            <a:br>
              <a:rPr lang="en-US" sz="2400" dirty="0" smtClean="0"/>
            </a:br>
            <a:r>
              <a:rPr lang="en-US" sz="2400" dirty="0" smtClean="0"/>
              <a:t>Risk Factors For 1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4,463</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600200"/>
          <a:ext cx="8458200" cy="3886198"/>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941698">
                <a:tc>
                  <a:txBody>
                    <a:bodyPr/>
                    <a:lstStyle/>
                    <a:p>
                      <a:pPr algn="ctr"/>
                      <a:r>
                        <a:rPr lang="en-US" sz="1500" b="1" i="1" kern="1200" dirty="0" smtClean="0">
                          <a:solidFill>
                            <a:srgbClr val="FFFF00"/>
                          </a:solidFill>
                          <a:latin typeface="+mn-lt"/>
                          <a:ea typeface="+mn-ea"/>
                          <a:cs typeface="+mn-cs"/>
                        </a:rPr>
                        <a:t>RECIPIENT</a:t>
                      </a:r>
                      <a:r>
                        <a:rPr lang="en-US" sz="1500" b="1" i="1" kern="1200" baseline="0" dirty="0" smtClean="0">
                          <a:solidFill>
                            <a:srgbClr val="FFFF00"/>
                          </a:solidFill>
                          <a:latin typeface="+mn-lt"/>
                          <a:ea typeface="+mn-ea"/>
                          <a:cs typeface="+mn-cs"/>
                        </a:rPr>
                        <a:t> </a:t>
                      </a:r>
                      <a:r>
                        <a:rPr lang="en-US" sz="1500" b="1" i="1" kern="1200" dirty="0" smtClean="0">
                          <a:solidFill>
                            <a:srgbClr val="FFFF00"/>
                          </a:solidFill>
                          <a:latin typeface="+mn-lt"/>
                          <a:ea typeface="+mn-ea"/>
                          <a:cs typeface="+mn-cs"/>
                        </a:rPr>
                        <a:t>CHARACTERISTICS</a:t>
                      </a:r>
                      <a:endParaRPr lang="en-US" sz="1500" b="1" i="1" kern="1200" dirty="0">
                        <a:solidFill>
                          <a:srgbClr val="FFFF00"/>
                        </a:solidFill>
                        <a:latin typeface="+mn-lt"/>
                        <a:ea typeface="+mn-ea"/>
                        <a:cs typeface="+mn-cs"/>
                      </a:endParaRP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90750">
                <a:tc>
                  <a:txBody>
                    <a:bodyPr/>
                    <a:lstStyle/>
                    <a:p>
                      <a:pPr rtl="0" fontAlgn="t"/>
                      <a:r>
                        <a:rPr lang="en-US" sz="1500" b="1" dirty="0"/>
                        <a:t>Hospitalized (including ICU)</a:t>
                      </a:r>
                      <a:endParaRPr lang="en-US" dirty="0"/>
                    </a:p>
                  </a:txBody>
                  <a:tcPr marL="45720" marR="45720" anchor="ctr">
                    <a:lnL>
                      <a:noFill/>
                    </a:lnL>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604</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1.80</a:t>
                      </a:r>
                      <a:endParaRPr lang="en-US" sz="1500" b="1" i="0" u="none" strike="noStrike" dirty="0">
                        <a:solidFill>
                          <a:schemeClr val="tx1"/>
                        </a:solidFill>
                        <a:latin typeface="Arial"/>
                      </a:endParaRP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1.46 -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2.21</a:t>
                      </a:r>
                    </a:p>
                  </a:txBody>
                  <a:tcPr marL="45720" marR="45720" marT="9525" marB="0" anchor="ctr">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490750">
                <a:tc>
                  <a:txBody>
                    <a:bodyPr/>
                    <a:lstStyle/>
                    <a:p>
                      <a:pPr rtl="0" fontAlgn="t"/>
                      <a:r>
                        <a:rPr lang="en-US" sz="1500" b="1" dirty="0"/>
                        <a:t>Ventilator</a:t>
                      </a:r>
                      <a:endParaRPr lang="en-US" dirty="0"/>
                    </a:p>
                  </a:txBody>
                  <a:tcPr marL="45720" marR="4572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223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1.61</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0.0012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1.21 -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2.14</a:t>
                      </a:r>
                    </a:p>
                  </a:txBody>
                  <a:tcPr marL="45720" marR="45720" marT="9525"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490750">
                <a:tc>
                  <a:txBody>
                    <a:bodyPr/>
                    <a:lstStyle/>
                    <a:p>
                      <a:pPr rtl="0" fontAlgn="t"/>
                      <a:r>
                        <a:rPr lang="en-US" sz="1500" b="1" dirty="0" smtClean="0"/>
                        <a:t>Prior</a:t>
                      </a:r>
                      <a:r>
                        <a:rPr lang="en-US" sz="1500" b="1" baseline="0" dirty="0" smtClean="0"/>
                        <a:t> transfusion</a:t>
                      </a:r>
                      <a:endParaRPr lang="en-US" sz="1500" b="1" dirty="0"/>
                    </a:p>
                  </a:txBody>
                  <a:tcPr marL="45720" marR="45720" anchor="ctr">
                    <a:lnL>
                      <a:noFill/>
                    </a:lnL>
                    <a:lnT w="1270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147</a:t>
                      </a:r>
                    </a:p>
                  </a:txBody>
                  <a:tcPr marL="9525" marR="9525" marT="9525" marB="0" anchor="ctr">
                    <a:lnT w="1270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1.46</a:t>
                      </a:r>
                    </a:p>
                  </a:txBody>
                  <a:tcPr marL="9525" marR="9525" marT="9525" marB="0" anchor="ctr">
                    <a:lnT w="1270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0.0179</a:t>
                      </a:r>
                    </a:p>
                  </a:txBody>
                  <a:tcPr marL="9525" marR="9525" marT="9525" marB="0" anchor="ctr">
                    <a:lnT w="1270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1.07 -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1.99</a:t>
                      </a:r>
                    </a:p>
                  </a:txBody>
                  <a:tcPr marL="45720" marR="45720" marT="9525" marB="0" anchor="ctr">
                    <a:lnR>
                      <a:noFill/>
                    </a:lnR>
                    <a:lnT w="1270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r>
              <a:tr h="49075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BORDERLINE CHARACTERISTICS</a:t>
                      </a:r>
                    </a:p>
                  </a:txBody>
                  <a:tcPr marL="45720" marR="45720" anchor="ctr">
                    <a:lnL>
                      <a:noFill/>
                    </a:lnL>
                    <a:lnT w="127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endParaRPr lang="en-US" sz="1500" b="1" i="0" u="none" strike="noStrike" dirty="0">
                        <a:solidFill>
                          <a:schemeClr val="tx1"/>
                        </a:solidFill>
                        <a:latin typeface="Arial"/>
                      </a:endParaRPr>
                    </a:p>
                  </a:txBody>
                  <a:tcPr marL="45720" marR="45720" marT="9525" marB="0" anchor="ctr">
                    <a:lnR>
                      <a:noFill/>
                    </a:lnR>
                    <a:lnT w="127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90750">
                <a:tc>
                  <a:txBody>
                    <a:bodyPr/>
                    <a:lstStyle/>
                    <a:p>
                      <a:pPr rtl="0" fontAlgn="t"/>
                      <a:r>
                        <a:rPr lang="en-US" sz="1500" b="1" dirty="0" smtClean="0"/>
                        <a:t>Donor history of diabetes</a:t>
                      </a:r>
                      <a:endParaRPr lang="en-US" sz="1600" dirty="0"/>
                    </a:p>
                  </a:txBody>
                  <a:tcPr marL="45720" marR="4572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227</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1.29</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0.0748</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0.97 -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1.71</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9075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Transplant Year: 2007/2008 vs. 2010/2011</a:t>
                      </a:r>
                      <a:endParaRPr lang="en-US" sz="1500" dirty="0" smtClean="0"/>
                    </a:p>
                  </a:txBody>
                  <a:tcPr marL="45720" marR="45720" anchor="ctr">
                    <a:lnL>
                      <a:noFill/>
                    </a:lnL>
                    <a:lnR>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Arial"/>
                        </a:rPr>
                        <a:t>972</a:t>
                      </a:r>
                    </a:p>
                  </a:txBody>
                  <a:tcPr marL="9525" marR="9525" marT="9525" marB="0" anchor="ctr">
                    <a:lnL>
                      <a:noFill/>
                    </a:lnL>
                    <a:lnR>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Arial"/>
                        </a:rPr>
                        <a:t>1.24</a:t>
                      </a:r>
                    </a:p>
                  </a:txBody>
                  <a:tcPr marL="9525" marR="9525" marT="9525" marB="0" anchor="ctr">
                    <a:lnL>
                      <a:noFill/>
                    </a:lnL>
                    <a:lnR>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Arial"/>
                        </a:rPr>
                        <a:t>0.0525</a:t>
                      </a:r>
                    </a:p>
                  </a:txBody>
                  <a:tcPr marL="9525" marR="9525" marT="9525" marB="0" anchor="ctr">
                    <a:lnL>
                      <a:noFill/>
                    </a:lnL>
                    <a:lnR>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0" u="none" strike="noStrike" dirty="0" smtClean="0">
                          <a:solidFill>
                            <a:schemeClr val="tx1"/>
                          </a:solidFill>
                          <a:latin typeface="Arial"/>
                        </a:rPr>
                        <a:t>1.00 -</a:t>
                      </a:r>
                      <a:endParaRPr lang="en-US" sz="1500" b="1" i="0" u="none" strike="noStrike" dirty="0">
                        <a:solidFill>
                          <a:schemeClr val="tx1"/>
                        </a:solidFill>
                        <a:latin typeface="Arial"/>
                      </a:endParaRPr>
                    </a:p>
                  </a:txBody>
                  <a:tcPr marL="45720" marR="45720" marT="9525" marB="0" anchor="ctr">
                    <a:lnL>
                      <a:noFill/>
                    </a:lnL>
                    <a:lnR>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500" b="1" i="0" u="none" strike="noStrike" dirty="0">
                          <a:solidFill>
                            <a:schemeClr val="tx1"/>
                          </a:solidFill>
                          <a:latin typeface="Arial"/>
                        </a:rPr>
                        <a:t>1.54</a:t>
                      </a:r>
                    </a:p>
                  </a:txBody>
                  <a:tcPr marL="45720" marR="45720" marT="9525" marB="0" anchor="ctr">
                    <a:lnL>
                      <a:noFill/>
                    </a:lnL>
                    <a:lnR>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1999 – June 2011)</a:t>
            </a:r>
            <a:r>
              <a:rPr lang="en-US" sz="2800" dirty="0" smtClean="0"/>
              <a:t/>
            </a:r>
            <a:br>
              <a:rPr lang="en-US" sz="2800" dirty="0" smtClean="0"/>
            </a:br>
            <a:r>
              <a:rPr lang="en-US" sz="2400" dirty="0" smtClean="0">
                <a:solidFill>
                  <a:srgbClr val="FFFF00"/>
                </a:solidFill>
              </a:rPr>
              <a:t>Diagnosis = IPF </a:t>
            </a:r>
            <a:r>
              <a:rPr lang="en-US" sz="2400" dirty="0" smtClean="0"/>
              <a:t/>
            </a:r>
            <a:br>
              <a:rPr lang="en-US" sz="24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3448949"/>
        </p:xfrm>
        <a:graphic>
          <a:graphicData uri="http://schemas.openxmlformats.org/drawingml/2006/table">
            <a:tbl>
              <a:tblPr firstRow="1" bandRow="1">
                <a:tableStyleId>{C083E6E3-FA7D-4D7B-A595-EF9225AFEA82}</a:tableStyleId>
              </a:tblPr>
              <a:tblGrid>
                <a:gridCol w="4267200"/>
                <a:gridCol w="4038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a:t>Recipient age</a:t>
                      </a:r>
                      <a:endParaRPr lang="en-US" sz="1800"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FVC % predicted</a:t>
                      </a:r>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endParaRPr lang="en-US" sz="1800" dirty="0" smtClean="0"/>
                    </a:p>
                    <a:p>
                      <a:pPr rtl="0" fontAlgn="t"/>
                      <a:endParaRPr lang="en-US" sz="1800" dirty="0"/>
                    </a:p>
                  </a:txBody>
                  <a:tcPr marL="45720" marR="0" marT="0" marB="0">
                    <a:lnL>
                      <a:noFill/>
                    </a:lnL>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Donor height</a:t>
                      </a:r>
                    </a:p>
                  </a:txBody>
                  <a:tcPr marL="0" marR="0" marT="0" marB="0">
                    <a:solidFill>
                      <a:schemeClr val="bg2"/>
                    </a:solidFill>
                  </a:tcPr>
                </a:tc>
              </a:tr>
              <a:tr h="553348">
                <a:tc>
                  <a:txBody>
                    <a:bodyPr/>
                    <a:lstStyle/>
                    <a:p>
                      <a:pPr rtl="0" fontAlgn="t"/>
                      <a:r>
                        <a:rPr lang="en-US" sz="1800" b="1" dirty="0"/>
                        <a:t>Recipient oxygen required at rest</a:t>
                      </a:r>
                      <a:endParaRPr lang="en-US" sz="1800" dirty="0"/>
                    </a:p>
                  </a:txBody>
                  <a:tcPr marL="45720" marR="0" marT="0" marB="0">
                    <a:lnL>
                      <a:noFill/>
                    </a:lnL>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Creatinine</a:t>
                      </a:r>
                      <a:r>
                        <a:rPr lang="en-US" sz="1800" b="1" baseline="0" dirty="0" smtClean="0"/>
                        <a:t> (borderline)</a:t>
                      </a:r>
                      <a:endParaRPr lang="en-US" b="1" dirty="0" smtClean="0"/>
                    </a:p>
                  </a:txBody>
                  <a:tcPr marL="0" marR="0" marT="0" marB="0">
                    <a:solidFill>
                      <a:schemeClr val="bg2"/>
                    </a:solidFill>
                  </a:tcPr>
                </a:tc>
              </a:tr>
              <a:tr h="553348">
                <a:tc>
                  <a:txBody>
                    <a:bodyPr/>
                    <a:lstStyle/>
                    <a:p>
                      <a:r>
                        <a:rPr lang="en-US" sz="1800" b="1" dirty="0" smtClean="0"/>
                        <a:t>Bilirubin</a:t>
                      </a:r>
                      <a:endParaRPr lang="en-US" sz="1800" b="1" dirty="0"/>
                    </a:p>
                  </a:txBody>
                  <a:tcPr marL="45720" marR="0" marT="0" marB="0">
                    <a:lnL>
                      <a:noFill/>
                    </a:lnL>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PA Systolic Pressure</a:t>
                      </a:r>
                      <a:r>
                        <a:rPr lang="en-US" sz="1800" b="1" kern="1200" baseline="0" dirty="0" smtClean="0">
                          <a:solidFill>
                            <a:schemeClr val="tx1"/>
                          </a:solidFill>
                          <a:latin typeface="+mn-lt"/>
                          <a:ea typeface="+mn-ea"/>
                          <a:cs typeface="+mn-cs"/>
                        </a:rPr>
                        <a:t> (borderline)</a:t>
                      </a:r>
                      <a:endParaRPr lang="en-US" dirty="0" smtClean="0"/>
                    </a:p>
                  </a:txBody>
                  <a:tcPr marL="0" marR="0" marT="0" marB="0">
                    <a:solidFill>
                      <a:schemeClr val="bg2"/>
                    </a:solidFill>
                  </a:tcPr>
                </a:tc>
              </a:tr>
              <a:tr h="553348">
                <a:tc>
                  <a:txBody>
                    <a:bodyPr/>
                    <a:lstStyle/>
                    <a:p>
                      <a:pPr algn="l" rtl="0">
                        <a:defRPr sz="1700" b="1" i="0" u="none" strike="noStrike" kern="1200" baseline="0">
                          <a:solidFill>
                            <a:srgbClr val="FFFFFF"/>
                          </a:solidFill>
                          <a:latin typeface="+mn-lt"/>
                          <a:ea typeface="+mn-ea"/>
                          <a:cs typeface="+mn-cs"/>
                        </a:defRPr>
                      </a:pPr>
                      <a:r>
                        <a:rPr lang="en-US" sz="1800" dirty="0" smtClean="0"/>
                        <a:t>PCO</a:t>
                      </a:r>
                      <a:r>
                        <a:rPr lang="en-US" sz="1800" baseline="-25000" dirty="0" smtClean="0"/>
                        <a:t>2</a:t>
                      </a:r>
                      <a:endParaRPr lang="en-US" sz="1800" baseline="-25000" dirty="0"/>
                    </a:p>
                  </a:txBody>
                  <a:tcPr marL="45720" marR="0" marT="0" marB="0">
                    <a:lnL>
                      <a:noFill/>
                    </a:lnL>
                    <a:lnB w="12700" cmpd="sng">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b="1" dirty="0" smtClean="0"/>
                    </a:p>
                  </a:txBody>
                  <a:tcPr marL="0" marR="0" marT="0" marB="0">
                    <a:lnB w="12700" cmpd="sng">
                      <a:noFill/>
                    </a:lnB>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br>
              <a:rPr lang="en-US" sz="2000" dirty="0" smtClean="0"/>
            </a:br>
            <a:r>
              <a:rPr lang="en-US" sz="2600" dirty="0" smtClean="0">
                <a:solidFill>
                  <a:srgbClr val="FFFF00"/>
                </a:solidFill>
              </a:rPr>
              <a:t> </a:t>
            </a:r>
            <a:r>
              <a:rPr lang="en-US" sz="2400" dirty="0" smtClean="0">
                <a:solidFill>
                  <a:srgbClr val="FFFF00"/>
                </a:solidFill>
              </a:rPr>
              <a:t>Diagnosis = IPF </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br>
              <a:rPr lang="en-US" sz="2000" dirty="0" smtClean="0"/>
            </a:br>
            <a:r>
              <a:rPr lang="en-US" sz="2400" dirty="0" smtClean="0">
                <a:solidFill>
                  <a:srgbClr val="FFFF00"/>
                </a:solidFill>
              </a:rPr>
              <a:t> Diagnosis = IPF </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r>
              <a:rPr lang="en-US" sz="2800" dirty="0" smtClean="0"/>
              <a:t/>
            </a:r>
            <a:br>
              <a:rPr lang="en-US" sz="2800" dirty="0" smtClean="0"/>
            </a:br>
            <a:r>
              <a:rPr lang="en-US" sz="2400" dirty="0" smtClean="0">
                <a:solidFill>
                  <a:srgbClr val="FFFF00"/>
                </a:solidFill>
              </a:rPr>
              <a:t>Diagnosis = IPF </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Recipient Oxygen Required at Rest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724400"/>
            <a:ext cx="1828800" cy="323165"/>
          </a:xfrm>
          <a:prstGeom prst="rect">
            <a:avLst/>
          </a:prstGeom>
          <a:noFill/>
        </p:spPr>
        <p:txBody>
          <a:bodyPr wrap="square" rtlCol="0">
            <a:spAutoFit/>
          </a:bodyPr>
          <a:lstStyle/>
          <a:p>
            <a:r>
              <a:rPr lang="en-US" sz="1500" b="1" dirty="0" smtClean="0">
                <a:solidFill>
                  <a:srgbClr val="FFFF00"/>
                </a:solidFill>
              </a:rPr>
              <a:t>p = 0.0015</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400" dirty="0" smtClean="0"/>
              <a:t/>
            </a:r>
            <a:br>
              <a:rPr lang="en-US" sz="2400" dirty="0" smtClean="0"/>
            </a:br>
            <a:r>
              <a:rPr lang="en-US" sz="2400" dirty="0" smtClean="0"/>
              <a:t> Indications for Bilateral/Double Lung Transplants </a:t>
            </a:r>
            <a:r>
              <a:rPr lang="en-US" sz="2000" dirty="0" smtClean="0"/>
              <a:t/>
            </a:r>
            <a:br>
              <a:rPr lang="en-US" sz="2000" dirty="0" smtClean="0"/>
            </a:br>
            <a:r>
              <a:rPr lang="en-US" sz="2000" dirty="0" smtClean="0"/>
              <a:t>(Transplants: January 1995 – June 2012)</a:t>
            </a:r>
            <a:endParaRPr lang="en-US" sz="2000" dirty="0"/>
          </a:p>
        </p:txBody>
      </p:sp>
      <p:graphicFrame>
        <p:nvGraphicFramePr>
          <p:cNvPr id="11" name="Content Placeholder 10"/>
          <p:cNvGraphicFramePr>
            <a:graphicFrameLocks noGrp="1"/>
          </p:cNvGraphicFramePr>
          <p:nvPr>
            <p:ph idx="1"/>
          </p:nvPr>
        </p:nvGraphicFramePr>
        <p:xfrm>
          <a:off x="533400" y="1371600"/>
          <a:ext cx="8229600" cy="4343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br>
              <a:rPr lang="en-US" sz="2000" dirty="0" smtClean="0"/>
            </a:br>
            <a:r>
              <a:rPr lang="en-US" sz="1800" dirty="0" smtClean="0">
                <a:solidFill>
                  <a:srgbClr val="FFFF00"/>
                </a:solidFill>
              </a:rPr>
              <a:t> </a:t>
            </a:r>
            <a:r>
              <a:rPr lang="en-US" sz="2400" dirty="0" smtClean="0">
                <a:solidFill>
                  <a:srgbClr val="FFFF00"/>
                </a:solidFill>
              </a:rPr>
              <a:t>Diagnosis = IPF </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Bilirubin</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3962400"/>
            <a:ext cx="1828800" cy="323165"/>
          </a:xfrm>
          <a:prstGeom prst="rect">
            <a:avLst/>
          </a:prstGeom>
          <a:noFill/>
        </p:spPr>
        <p:txBody>
          <a:bodyPr wrap="square" rtlCol="0">
            <a:spAutoFit/>
          </a:bodyPr>
          <a:lstStyle/>
          <a:p>
            <a:pPr algn="ctr"/>
            <a:r>
              <a:rPr lang="en-US" sz="1500" b="1" dirty="0" smtClean="0">
                <a:solidFill>
                  <a:srgbClr val="FFFF00"/>
                </a:solidFill>
              </a:rPr>
              <a:t>p = 0.0004</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br>
              <a:rPr lang="en-US" sz="2000" dirty="0" smtClean="0"/>
            </a:br>
            <a:r>
              <a:rPr lang="en-US" sz="2400" dirty="0" smtClean="0">
                <a:solidFill>
                  <a:srgbClr val="FFFF00"/>
                </a:solidFill>
              </a:rPr>
              <a:t> Diagnosis = IPF </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PCO</a:t>
            </a:r>
            <a:r>
              <a:rPr lang="en-US" sz="2400" baseline="-25000" dirty="0" smtClean="0">
                <a:solidFill>
                  <a:srgbClr val="FFFF00"/>
                </a:solidFill>
              </a:rPr>
              <a:t>2</a:t>
            </a:r>
            <a:endParaRPr lang="en-US" sz="2400" baseline="-250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572000"/>
            <a:ext cx="1828800" cy="323165"/>
          </a:xfrm>
          <a:prstGeom prst="rect">
            <a:avLst/>
          </a:prstGeom>
          <a:noFill/>
        </p:spPr>
        <p:txBody>
          <a:bodyPr wrap="square" rtlCol="0">
            <a:spAutoFit/>
          </a:bodyPr>
          <a:lstStyle/>
          <a:p>
            <a:pPr algn="ctr"/>
            <a:r>
              <a:rPr lang="en-US" sz="1500" b="1" dirty="0" smtClean="0">
                <a:solidFill>
                  <a:srgbClr val="FFFF00"/>
                </a:solidFill>
              </a:rPr>
              <a:t>p = 0.0074</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br>
              <a:rPr lang="en-US" sz="2000" dirty="0" smtClean="0"/>
            </a:br>
            <a:r>
              <a:rPr lang="en-US" sz="2400" dirty="0" smtClean="0">
                <a:solidFill>
                  <a:srgbClr val="FFFF00"/>
                </a:solidFill>
              </a:rPr>
              <a:t> Diagnosis = IPF </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FVC (% predicted)</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572000"/>
            <a:ext cx="1828800" cy="323165"/>
          </a:xfrm>
          <a:prstGeom prst="rect">
            <a:avLst/>
          </a:prstGeom>
          <a:noFill/>
        </p:spPr>
        <p:txBody>
          <a:bodyPr wrap="square" rtlCol="0">
            <a:spAutoFit/>
          </a:bodyPr>
          <a:lstStyle/>
          <a:p>
            <a:pPr algn="ctr"/>
            <a:r>
              <a:rPr lang="en-US" sz="1500" b="1" dirty="0" smtClean="0">
                <a:solidFill>
                  <a:srgbClr val="FFFF00"/>
                </a:solidFill>
              </a:rPr>
              <a:t>p = 0.0383</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br>
              <a:rPr lang="en-US" sz="2000" dirty="0" smtClean="0"/>
            </a:br>
            <a:r>
              <a:rPr lang="en-US" sz="1800" dirty="0" smtClean="0">
                <a:solidFill>
                  <a:srgbClr val="FFFF00"/>
                </a:solidFill>
              </a:rPr>
              <a:t> </a:t>
            </a:r>
            <a:r>
              <a:rPr lang="en-US" sz="2400" dirty="0" smtClean="0">
                <a:solidFill>
                  <a:srgbClr val="FFFF00"/>
                </a:solidFill>
              </a:rPr>
              <a:t>Diagnosis = IPF </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Donor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5720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br>
              <a:rPr lang="en-US" sz="2000" dirty="0" smtClean="0"/>
            </a:br>
            <a:r>
              <a:rPr lang="en-US" sz="1800" dirty="0" smtClean="0">
                <a:solidFill>
                  <a:srgbClr val="FFFF00"/>
                </a:solidFill>
              </a:rPr>
              <a:t> </a:t>
            </a:r>
            <a:r>
              <a:rPr lang="en-US" sz="2400" dirty="0" smtClean="0">
                <a:solidFill>
                  <a:srgbClr val="FFFF00"/>
                </a:solidFill>
              </a:rPr>
              <a:t>Diagnosis = IPF</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Creatinine at Transplant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3962400"/>
            <a:ext cx="1828800" cy="323165"/>
          </a:xfrm>
          <a:prstGeom prst="rect">
            <a:avLst/>
          </a:prstGeom>
          <a:noFill/>
        </p:spPr>
        <p:txBody>
          <a:bodyPr wrap="square" rtlCol="0">
            <a:spAutoFit/>
          </a:bodyPr>
          <a:lstStyle/>
          <a:p>
            <a:pPr algn="ctr"/>
            <a:r>
              <a:rPr lang="en-US" sz="1500" b="1" dirty="0" smtClean="0">
                <a:solidFill>
                  <a:srgbClr val="FFFF00"/>
                </a:solidFill>
              </a:rPr>
              <a:t>p = 0.0831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2011)</a:t>
            </a:r>
            <a:br>
              <a:rPr lang="en-US" sz="2000" dirty="0" smtClean="0"/>
            </a:br>
            <a:r>
              <a:rPr lang="en-US" sz="2400" dirty="0" smtClean="0">
                <a:solidFill>
                  <a:srgbClr val="FFFF00"/>
                </a:solidFill>
              </a:rPr>
              <a:t> Diagnosis = IPF</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PA Systolic Pressure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572000"/>
            <a:ext cx="1828800" cy="323165"/>
          </a:xfrm>
          <a:prstGeom prst="rect">
            <a:avLst/>
          </a:prstGeom>
          <a:noFill/>
        </p:spPr>
        <p:txBody>
          <a:bodyPr wrap="square" rtlCol="0">
            <a:spAutoFit/>
          </a:bodyPr>
          <a:lstStyle/>
          <a:p>
            <a:pPr algn="ctr"/>
            <a:r>
              <a:rPr lang="en-US" sz="1500" b="1" dirty="0" smtClean="0">
                <a:solidFill>
                  <a:srgbClr val="FFFF00"/>
                </a:solidFill>
              </a:rPr>
              <a:t>p = 0.0624</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sz="2600" dirty="0" smtClean="0"/>
              <a:t>Adult Lung Transplants </a:t>
            </a:r>
            <a:r>
              <a:rPr lang="en-US" sz="2000" dirty="0" smtClean="0"/>
              <a:t>(January 1999 – June 2007)</a:t>
            </a:r>
            <a:r>
              <a:rPr lang="en-US" sz="2600" dirty="0" smtClean="0"/>
              <a:t/>
            </a:r>
            <a:br>
              <a:rPr lang="en-US" sz="2600" dirty="0" smtClean="0"/>
            </a:br>
            <a:r>
              <a:rPr lang="en-US" sz="2400" dirty="0" smtClean="0"/>
              <a:t>Risk Factors For 5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9,343</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295399"/>
          <a:ext cx="8458200" cy="4267198"/>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825526">
                <a:tc>
                  <a:txBody>
                    <a:bodyPr/>
                    <a:lstStyle/>
                    <a:p>
                      <a:pPr algn="ctr"/>
                      <a:r>
                        <a:rPr lang="en-US" sz="1500" b="1" i="1" kern="1200" dirty="0" smtClean="0">
                          <a:solidFill>
                            <a:srgbClr val="FFFF00"/>
                          </a:solidFill>
                          <a:latin typeface="+mn-lt"/>
                          <a:ea typeface="+mn-ea"/>
                          <a:cs typeface="+mn-cs"/>
                        </a:rPr>
                        <a:t>DIAGNOSIS*</a:t>
                      </a:r>
                      <a:endParaRPr lang="en-US" sz="1500" dirty="0">
                        <a:solidFill>
                          <a:srgbClr val="FFFF00"/>
                        </a:solidFill>
                      </a:endParaRP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3020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baseline="0" dirty="0" smtClean="0"/>
                        <a:t>Retransplant</a:t>
                      </a:r>
                      <a:endParaRPr lang="en-US" sz="1500" b="1" dirty="0" smtClean="0"/>
                    </a:p>
                  </a:txBody>
                  <a:tcPr marR="0" anchor="ctr">
                    <a:lnL>
                      <a:noFill/>
                    </a:lnL>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291</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1.27</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0.0108</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1.06 -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1.53</a:t>
                      </a:r>
                    </a:p>
                  </a:txBody>
                  <a:tcPr marL="45720" marR="45720" marT="9525" marB="0" anchor="ctr">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430209">
                <a:tc>
                  <a:txBody>
                    <a:bodyPr/>
                    <a:lstStyle/>
                    <a:p>
                      <a:pPr rtl="0" fontAlgn="t"/>
                      <a:r>
                        <a:rPr lang="en-US" sz="1500" b="1" dirty="0" smtClean="0"/>
                        <a:t>IPF, single lung</a:t>
                      </a:r>
                      <a:endParaRPr lang="en-US" dirty="0"/>
                    </a:p>
                  </a:txBody>
                  <a:tcPr marR="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1,339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1.13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0.0278</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1.01 -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1.25</a:t>
                      </a:r>
                    </a:p>
                  </a:txBody>
                  <a:tcPr marL="45720" marR="45720" marT="9525"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43020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Cystic</a:t>
                      </a:r>
                      <a:r>
                        <a:rPr lang="en-US" sz="1500" b="1" baseline="0" dirty="0" smtClean="0"/>
                        <a:t> Fibrosis</a:t>
                      </a:r>
                      <a:endParaRPr lang="en-US" sz="1500" b="1" dirty="0"/>
                    </a:p>
                  </a:txBody>
                  <a:tcPr marR="0" anchor="ctr">
                    <a:lnL>
                      <a:noFill/>
                    </a:lnL>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1,275</a:t>
                      </a:r>
                    </a:p>
                  </a:txBody>
                  <a:tcPr marL="9525" marR="9525"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0.79</a:t>
                      </a:r>
                    </a:p>
                  </a:txBody>
                  <a:tcPr marL="9525" marR="9525"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0.0087</a:t>
                      </a:r>
                    </a:p>
                  </a:txBody>
                  <a:tcPr marL="9525" marR="9525"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0.66 -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0.94</a:t>
                      </a:r>
                    </a:p>
                  </a:txBody>
                  <a:tcPr marL="45720" marR="45720" marT="9525" marB="0" anchor="ctr">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30209">
                <a:tc>
                  <a:txBody>
                    <a:bodyPr/>
                    <a:lstStyle/>
                    <a:p>
                      <a:pPr rtl="0" fontAlgn="t"/>
                      <a:r>
                        <a:rPr lang="en-US" sz="1500" b="1" dirty="0" smtClean="0"/>
                        <a:t>LAM</a:t>
                      </a:r>
                      <a:endParaRPr lang="en-US" sz="1500" b="1" dirty="0"/>
                    </a:p>
                  </a:txBody>
                  <a:tcPr marR="0" anchor="ctr">
                    <a:lnL>
                      <a:noFill/>
                    </a:lnL>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81</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0.53</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0.0049</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0.34 -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0.83</a:t>
                      </a:r>
                    </a:p>
                  </a:txBody>
                  <a:tcPr marL="45720" marR="45720" marT="9525" marB="0" anchor="ctr">
                    <a:lnR>
                      <a:noFill/>
                    </a:ln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3020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TRANSPLANT CHARACTERISTICS</a:t>
                      </a: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 </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30209">
                <a:tc>
                  <a:txBody>
                    <a:bodyPr/>
                    <a:lstStyle/>
                    <a:p>
                      <a:pPr rtl="0" fontAlgn="t"/>
                      <a:r>
                        <a:rPr lang="en-US" sz="1500" b="1" dirty="0"/>
                        <a:t>Transplant Year: </a:t>
                      </a:r>
                      <a:r>
                        <a:rPr lang="en-US" sz="1500" b="1" dirty="0" smtClean="0"/>
                        <a:t>1999/2000 </a:t>
                      </a:r>
                      <a:r>
                        <a:rPr lang="en-US" sz="1500" b="1" dirty="0"/>
                        <a:t>vs. </a:t>
                      </a:r>
                      <a:r>
                        <a:rPr lang="en-US" sz="1500" b="1" dirty="0" smtClean="0"/>
                        <a:t>2005-2007</a:t>
                      </a:r>
                      <a:endParaRPr lang="en-US" dirty="0"/>
                    </a:p>
                  </a:txBody>
                  <a:tcPr marL="45720" marR="4572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1,655</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1.26</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1.15 -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1.38</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30209">
                <a:tc>
                  <a:txBody>
                    <a:bodyPr/>
                    <a:lstStyle/>
                    <a:p>
                      <a:pPr rtl="0" fontAlgn="t"/>
                      <a:r>
                        <a:rPr lang="en-US" sz="1500" b="1" dirty="0"/>
                        <a:t>Transplant Year: </a:t>
                      </a:r>
                      <a:r>
                        <a:rPr lang="en-US" sz="1500" b="1" dirty="0" smtClean="0"/>
                        <a:t>2001/2002 </a:t>
                      </a:r>
                      <a:r>
                        <a:rPr lang="en-US" sz="1500" b="1" dirty="0"/>
                        <a:t>vs. </a:t>
                      </a:r>
                      <a:r>
                        <a:rPr lang="en-US" sz="1500" b="1" dirty="0" smtClean="0"/>
                        <a:t>2005-2007</a:t>
                      </a:r>
                      <a:endParaRPr lang="en-US" dirty="0"/>
                    </a:p>
                  </a:txBody>
                  <a:tcPr marL="45720" marR="4572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2,030</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1.10</a:t>
                      </a:r>
                      <a:endParaRPr lang="en-US" sz="1500" b="1" i="0" u="none" strike="noStrike" dirty="0">
                        <a:solidFill>
                          <a:schemeClr val="tx1"/>
                        </a:solidFill>
                        <a:latin typeface="Arial"/>
                      </a:endParaRP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0.0308</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1.01 -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smtClean="0">
                          <a:solidFill>
                            <a:schemeClr val="tx1"/>
                          </a:solidFill>
                          <a:latin typeface="Arial"/>
                        </a:rPr>
                        <a:t>1.20</a:t>
                      </a:r>
                      <a:endParaRPr lang="en-US" sz="1500" b="1" i="0" u="none" strike="noStrike" dirty="0">
                        <a:solidFill>
                          <a:schemeClr val="tx1"/>
                        </a:solidFill>
                        <a:latin typeface="Arial"/>
                      </a:endParaRP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3020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Donor CMV +/ Recipient CMV -</a:t>
                      </a:r>
                      <a:endParaRPr lang="en-US" sz="1500" dirty="0" smtClean="0"/>
                    </a:p>
                  </a:txBody>
                  <a:tcPr marL="45720" marR="45720" anchor="ctr">
                    <a:lnL>
                      <a:noFill/>
                    </a:lnL>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dirty="0">
                          <a:solidFill>
                            <a:schemeClr val="tx1"/>
                          </a:solidFill>
                          <a:latin typeface="Arial"/>
                        </a:rPr>
                        <a:t>1,850</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1.13</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0.0013</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1.05 -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dirty="0">
                          <a:solidFill>
                            <a:schemeClr val="tx1"/>
                          </a:solidFill>
                          <a:latin typeface="Arial"/>
                        </a:rPr>
                        <a:t>1.22</a:t>
                      </a:r>
                    </a:p>
                  </a:txBody>
                  <a:tcPr marL="45720" marR="45720" marT="9525" marB="0" anchor="ctr">
                    <a:lnR>
                      <a:noFill/>
                    </a:lnR>
                    <a:lnT w="19050" cap="flat" cmpd="sng" algn="ctr">
                      <a:noFill/>
                      <a:prstDash val="solid"/>
                      <a:round/>
                      <a:headEnd type="none" w="med" len="med"/>
                      <a:tailEnd type="none" w="med" len="med"/>
                    </a:lnT>
                    <a:lnB w="12700" cmpd="sng">
                      <a:noFill/>
                    </a:lnB>
                    <a:solidFill>
                      <a:schemeClr val="bg2"/>
                    </a:solidFill>
                  </a:tcPr>
                </a:tc>
              </a:tr>
            </a:tbl>
          </a:graphicData>
        </a:graphic>
      </p:graphicFrame>
      <p:sp>
        <p:nvSpPr>
          <p:cNvPr id="15" name="TextBox 14"/>
          <p:cNvSpPr txBox="1"/>
          <p:nvPr/>
        </p:nvSpPr>
        <p:spPr>
          <a:xfrm>
            <a:off x="5486400" y="5867400"/>
            <a:ext cx="3429000" cy="461665"/>
          </a:xfrm>
          <a:prstGeom prst="rect">
            <a:avLst/>
          </a:prstGeom>
          <a:noFill/>
        </p:spPr>
        <p:txBody>
          <a:bodyPr wrap="square" rtlCol="0">
            <a:spAutoFit/>
          </a:bodyPr>
          <a:lstStyle/>
          <a:p>
            <a:r>
              <a:rPr lang="en-US" sz="1200" b="1" dirty="0" smtClean="0">
                <a:solidFill>
                  <a:srgbClr val="FFFF00"/>
                </a:solidFill>
              </a:rPr>
              <a:t>* Reference group = COPD/Emphysema, Single lung</a:t>
            </a:r>
            <a:endParaRPr lang="en-US" sz="12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sz="2600" dirty="0" smtClean="0"/>
              <a:t>Adult Lung Transplants </a:t>
            </a:r>
            <a:r>
              <a:rPr lang="en-US" sz="2000" dirty="0" smtClean="0"/>
              <a:t>(January 1999 – June 2007)</a:t>
            </a:r>
            <a:br>
              <a:rPr lang="en-US" sz="2000" dirty="0" smtClean="0"/>
            </a:br>
            <a:r>
              <a:rPr lang="en-US" sz="2400" dirty="0" smtClean="0"/>
              <a:t>Risk Factors For 5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9,343</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219198"/>
          <a:ext cx="8458200" cy="4495806"/>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72380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DONOR 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77200">
                <a:tc>
                  <a:txBody>
                    <a:bodyPr/>
                    <a:lstStyle/>
                    <a:p>
                      <a:pPr rtl="0"/>
                      <a:r>
                        <a:rPr lang="en-US" sz="1500" b="1" dirty="0"/>
                        <a:t>Donor history of diabetes</a:t>
                      </a:r>
                      <a:endParaRPr lang="en-US" dirty="0"/>
                    </a:p>
                  </a:txBody>
                  <a:tcPr marL="45720" marR="0" marT="0" marB="0" anchor="ctr">
                    <a:lnL>
                      <a:noFill/>
                    </a:lnL>
                    <a:lnT w="1905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335</a:t>
                      </a:r>
                    </a:p>
                  </a:txBody>
                  <a:tcPr marL="9525" marR="9525" marT="9525" marB="0" anchor="ctr">
                    <a:lnT w="1905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1.29</a:t>
                      </a:r>
                    </a:p>
                  </a:txBody>
                  <a:tcPr marL="9525" marR="9525" marT="9525" marB="0" anchor="ctr">
                    <a:lnT w="1905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0.0013</a:t>
                      </a:r>
                    </a:p>
                  </a:txBody>
                  <a:tcPr marL="9525" marR="9525" marT="9525" marB="0" anchor="ctr">
                    <a:lnT w="1905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1.10 -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smtClean="0">
                          <a:solidFill>
                            <a:schemeClr val="tx1"/>
                          </a:solidFill>
                          <a:latin typeface="Arial"/>
                        </a:rPr>
                        <a:t>1.50</a:t>
                      </a:r>
                      <a:endParaRPr lang="en-US" sz="1500" b="1" i="0" u="none" strike="noStrike" dirty="0">
                        <a:solidFill>
                          <a:schemeClr val="tx1"/>
                        </a:solidFill>
                        <a:latin typeface="Arial"/>
                      </a:endParaRPr>
                    </a:p>
                  </a:txBody>
                  <a:tcPr marL="45720" marR="45720" marT="9525" marB="0" anchor="ctr">
                    <a:lnR>
                      <a:noFill/>
                    </a:lnR>
                    <a:lnT w="1905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r>
              <a:tr h="37720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RECIPIENT CHARACTERISTICS</a:t>
                      </a:r>
                    </a:p>
                  </a:txBody>
                  <a:tcPr marL="45720" marR="45720" anchor="ctr">
                    <a:lnL>
                      <a:noFill/>
                    </a:lnL>
                    <a:lnT w="127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 </a:t>
                      </a:r>
                    </a:p>
                  </a:txBody>
                  <a:tcPr marL="45720" marR="45720" marT="9525" marB="0" anchor="ctr">
                    <a:lnT w="127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 </a:t>
                      </a:r>
                    </a:p>
                  </a:txBody>
                  <a:tcPr marL="45720" marR="45720" marT="9525" marB="0" anchor="ctr">
                    <a:lnT w="127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 </a:t>
                      </a:r>
                    </a:p>
                  </a:txBody>
                  <a:tcPr marL="45720" marR="45720" marT="9525" marB="0" anchor="ctr">
                    <a:lnT w="127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a:solidFill>
                            <a:schemeClr val="tx1"/>
                          </a:solidFill>
                          <a:latin typeface="Arial"/>
                        </a:rPr>
                        <a:t> </a:t>
                      </a:r>
                    </a:p>
                  </a:txBody>
                  <a:tcPr marL="45720" marR="45720" marT="9525" marB="0" anchor="ctr">
                    <a:lnT w="127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 </a:t>
                      </a:r>
                    </a:p>
                  </a:txBody>
                  <a:tcPr marL="45720" marR="45720" marT="9525" marB="0" anchor="ctr">
                    <a:lnR>
                      <a:noFill/>
                    </a:lnR>
                    <a:lnT w="127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77200">
                <a:tc>
                  <a:txBody>
                    <a:bodyPr/>
                    <a:lstStyle/>
                    <a:p>
                      <a:pPr rtl="0"/>
                      <a:r>
                        <a:rPr lang="en-US" sz="1500" b="1" dirty="0"/>
                        <a:t>Recipient on dialysis</a:t>
                      </a:r>
                    </a:p>
                  </a:txBody>
                  <a:tcPr marL="45720" marR="0" marT="0" marB="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39</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1.86</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0.0018</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1.26 -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2.75</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37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Hospitalized (including ICU)</a:t>
                      </a:r>
                    </a:p>
                  </a:txBody>
                  <a:tcPr marL="45720" marR="0" marT="0" marB="0" anchor="ctr">
                    <a:lnL>
                      <a:noFill/>
                    </a:lnL>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890</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1.47</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1.33 -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a:solidFill>
                            <a:schemeClr val="tx1"/>
                          </a:solidFill>
                          <a:latin typeface="Arial"/>
                        </a:rPr>
                        <a:t>1.62</a:t>
                      </a:r>
                    </a:p>
                  </a:txBody>
                  <a:tcPr marL="45720" marR="45720" marT="9525" marB="0" anchor="ctr">
                    <a:lnR>
                      <a:noFill/>
                    </a:lnR>
                    <a:lnT w="19050" cap="flat" cmpd="sng" algn="ctr">
                      <a:noFill/>
                      <a:prstDash val="solid"/>
                      <a:round/>
                      <a:headEnd type="none" w="med" len="med"/>
                      <a:tailEnd type="none" w="med" len="med"/>
                    </a:lnT>
                    <a:lnB w="12700" cmpd="sng">
                      <a:noFill/>
                    </a:lnB>
                    <a:solidFill>
                      <a:schemeClr val="bg2"/>
                    </a:solidFill>
                  </a:tcPr>
                </a:tc>
              </a:tr>
              <a:tr h="377200">
                <a:tc>
                  <a:txBody>
                    <a:bodyPr/>
                    <a:lstStyle/>
                    <a:p>
                      <a:pPr rtl="0"/>
                      <a:r>
                        <a:rPr lang="en-US" sz="1500" b="1" dirty="0" smtClean="0"/>
                        <a:t>Pulmonary</a:t>
                      </a:r>
                      <a:r>
                        <a:rPr lang="en-US" sz="1500" b="1" baseline="0" dirty="0" smtClean="0"/>
                        <a:t> embolism</a:t>
                      </a:r>
                      <a:endParaRPr lang="en-US" sz="1500" b="1" dirty="0"/>
                    </a:p>
                  </a:txBody>
                  <a:tcPr marL="45720" marR="0" marT="0" marB="0" anchor="ctr">
                    <a:lnL>
                      <a:noFill/>
                    </a:lnL>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84</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1.42</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0.0167</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1.07 -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a:solidFill>
                            <a:schemeClr val="tx1"/>
                          </a:solidFill>
                          <a:latin typeface="Arial"/>
                        </a:rPr>
                        <a:t>1.89</a:t>
                      </a:r>
                    </a:p>
                  </a:txBody>
                  <a:tcPr marL="45720" marR="45720" marT="9525" marB="0" anchor="ctr">
                    <a:lnR>
                      <a:noFill/>
                    </a:lnR>
                    <a:lnT w="19050" cap="flat" cmpd="sng" algn="ctr">
                      <a:noFill/>
                      <a:prstDash val="solid"/>
                      <a:round/>
                      <a:headEnd type="none" w="med" len="med"/>
                      <a:tailEnd type="none" w="med" len="med"/>
                    </a:lnT>
                    <a:lnB w="12700" cmpd="sng">
                      <a:noFill/>
                    </a:lnB>
                    <a:solidFill>
                      <a:schemeClr val="bg2"/>
                    </a:solidFill>
                  </a:tcPr>
                </a:tc>
              </a:tr>
              <a:tr h="37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Prior sternotomy</a:t>
                      </a:r>
                    </a:p>
                  </a:txBody>
                  <a:tcPr marL="45720" marR="0" marT="0" marB="0" anchor="ctr">
                    <a:lnL>
                      <a:noFill/>
                    </a:lnL>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274</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1.22</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0.0192</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1.03 -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a:solidFill>
                            <a:schemeClr val="tx1"/>
                          </a:solidFill>
                          <a:latin typeface="Arial"/>
                        </a:rPr>
                        <a:t>1.44</a:t>
                      </a:r>
                    </a:p>
                  </a:txBody>
                  <a:tcPr marL="45720" marR="45720" marT="9525" marB="0" anchor="ctr">
                    <a:lnR>
                      <a:noFill/>
                    </a:lnR>
                    <a:lnT w="19050" cap="flat" cmpd="sng" algn="ctr">
                      <a:noFill/>
                      <a:prstDash val="solid"/>
                      <a:round/>
                      <a:headEnd type="none" w="med" len="med"/>
                      <a:tailEnd type="none" w="med" len="med"/>
                    </a:lnT>
                    <a:lnB w="12700" cmpd="sng">
                      <a:noFill/>
                    </a:lnB>
                    <a:solidFill>
                      <a:schemeClr val="bg2"/>
                    </a:solidFill>
                  </a:tcPr>
                </a:tc>
              </a:tr>
              <a:tr h="377200">
                <a:tc>
                  <a:txBody>
                    <a:bodyPr/>
                    <a:lstStyle/>
                    <a:p>
                      <a:pPr rtl="0"/>
                      <a:r>
                        <a:rPr lang="en-US" sz="1500" b="1" dirty="0"/>
                        <a:t>Recipient history of diabetes</a:t>
                      </a:r>
                    </a:p>
                  </a:txBody>
                  <a:tcPr marL="45720" marR="0" marT="0" marB="0" anchor="ctr">
                    <a:lnL>
                      <a:noFill/>
                    </a:lnL>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1,106</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1.14</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0.0082</a:t>
                      </a:r>
                    </a:p>
                  </a:txBody>
                  <a:tcPr marL="9525" marR="9525"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1.03 -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dirty="0">
                          <a:solidFill>
                            <a:schemeClr val="tx1"/>
                          </a:solidFill>
                          <a:latin typeface="Arial"/>
                        </a:rPr>
                        <a:t>1.26</a:t>
                      </a:r>
                    </a:p>
                  </a:txBody>
                  <a:tcPr marL="45720" marR="45720" marT="9525" marB="0" anchor="ctr">
                    <a:lnR>
                      <a:noFill/>
                    </a:lnR>
                    <a:lnT w="19050" cap="flat" cmpd="sng" algn="ctr">
                      <a:noFill/>
                      <a:prstDash val="solid"/>
                      <a:round/>
                      <a:headEnd type="none" w="med" len="med"/>
                      <a:tailEnd type="none" w="med" len="med"/>
                    </a:lnT>
                    <a:lnB w="12700" cmpd="sng">
                      <a:noFill/>
                    </a:lnB>
                    <a:solidFill>
                      <a:schemeClr val="bg2"/>
                    </a:solidFill>
                  </a:tcPr>
                </a:tc>
              </a:tr>
              <a:tr h="377200">
                <a:tc>
                  <a:txBody>
                    <a:bodyPr/>
                    <a:lstStyle/>
                    <a:p>
                      <a:pPr rtl="0"/>
                      <a:r>
                        <a:rPr lang="en-US" sz="1500" b="1" dirty="0"/>
                        <a:t>Chronic steroid use</a:t>
                      </a:r>
                    </a:p>
                  </a:txBody>
                  <a:tcPr marL="45720" marR="0" marT="0" marB="0" anchor="ctr">
                    <a:lnL>
                      <a:noFill/>
                    </a:lnL>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4,473</a:t>
                      </a:r>
                    </a:p>
                  </a:txBody>
                  <a:tcPr marL="9525" marR="9525"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1.10</a:t>
                      </a:r>
                      <a:endParaRPr lang="en-US" sz="1500" b="1" i="0" u="none" strike="noStrike" dirty="0">
                        <a:solidFill>
                          <a:schemeClr val="tx1"/>
                        </a:solidFill>
                        <a:latin typeface="Arial"/>
                      </a:endParaRPr>
                    </a:p>
                  </a:txBody>
                  <a:tcPr marL="9525" marR="9525"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0.0048</a:t>
                      </a:r>
                    </a:p>
                  </a:txBody>
                  <a:tcPr marL="9525" marR="9525"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1.03 -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1.17</a:t>
                      </a:r>
                    </a:p>
                  </a:txBody>
                  <a:tcPr marL="45720" marR="45720" marT="9525" marB="0" anchor="ctr">
                    <a:lnR>
                      <a:noFill/>
                    </a:ln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7720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BORDERLINE SIGNIFICANT</a:t>
                      </a: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endParaRPr lang="en-US" sz="1500" b="1" i="0" u="none" strike="noStrike" dirty="0">
                        <a:solidFill>
                          <a:schemeClr val="tx1"/>
                        </a:solidFill>
                        <a:latin typeface="Arial"/>
                      </a:endParaRP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7720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Diagnosis</a:t>
                      </a:r>
                      <a:r>
                        <a:rPr lang="en-US" sz="1500" b="1" baseline="0" dirty="0" smtClean="0"/>
                        <a:t> = </a:t>
                      </a:r>
                      <a:r>
                        <a:rPr lang="en-US" sz="1500" b="1" dirty="0" smtClean="0">
                          <a:solidFill>
                            <a:schemeClr val="tx1"/>
                          </a:solidFill>
                        </a:rPr>
                        <a:t>Connective Tissue Disease</a:t>
                      </a:r>
                      <a:endParaRPr lang="en-US" sz="1500" dirty="0" smtClean="0">
                        <a:solidFill>
                          <a:schemeClr val="tx1"/>
                        </a:solidFill>
                      </a:endParaRPr>
                    </a:p>
                  </a:txBody>
                  <a:tcPr marL="45720" marR="45720" anchor="ctr">
                    <a:lnL>
                      <a:noFill/>
                    </a:lnL>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dirty="0">
                          <a:solidFill>
                            <a:schemeClr val="tx1"/>
                          </a:solidFill>
                          <a:latin typeface="Arial"/>
                        </a:rPr>
                        <a:t>138</a:t>
                      </a:r>
                    </a:p>
                  </a:txBody>
                  <a:tcPr marL="9525" marR="9525" marT="9525" marB="0" anchor="ctr">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1.27</a:t>
                      </a:r>
                    </a:p>
                  </a:txBody>
                  <a:tcPr marL="9525" marR="9525" marT="9525" marB="0" anchor="ctr">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0.059</a:t>
                      </a:r>
                    </a:p>
                  </a:txBody>
                  <a:tcPr marL="9525" marR="9525" marT="9525" marB="0" anchor="ctr">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0.99 -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dirty="0">
                          <a:solidFill>
                            <a:schemeClr val="tx1"/>
                          </a:solidFill>
                          <a:latin typeface="Arial"/>
                        </a:rPr>
                        <a:t>1.62</a:t>
                      </a:r>
                    </a:p>
                  </a:txBody>
                  <a:tcPr marL="45720" marR="45720" marT="9525" marB="0" anchor="ctr">
                    <a:lnR>
                      <a:noFill/>
                    </a:lnR>
                    <a:lnT w="19050" cap="flat" cmpd="sng" algn="ctr">
                      <a:solidFill>
                        <a:srgbClr val="FFFF00"/>
                      </a:solidFill>
                      <a:prstDash val="solid"/>
                      <a:round/>
                      <a:headEnd type="none" w="med" len="med"/>
                      <a:tailEnd type="none" w="med" len="med"/>
                    </a:lnT>
                    <a:lnB w="12700" cmpd="sng">
                      <a:noFill/>
                    </a:lnB>
                    <a:solidFill>
                      <a:schemeClr val="bg2"/>
                    </a:solidFill>
                  </a:tcPr>
                </a:tc>
              </a:tr>
            </a:tbl>
          </a:graphicData>
        </a:graphic>
      </p:graphicFrame>
      <p:sp>
        <p:nvSpPr>
          <p:cNvPr id="16" name="TextBox 15"/>
          <p:cNvSpPr txBox="1"/>
          <p:nvPr/>
        </p:nvSpPr>
        <p:spPr>
          <a:xfrm>
            <a:off x="5486400" y="5867400"/>
            <a:ext cx="3505200" cy="461665"/>
          </a:xfrm>
          <a:prstGeom prst="rect">
            <a:avLst/>
          </a:prstGeom>
          <a:noFill/>
        </p:spPr>
        <p:txBody>
          <a:bodyPr wrap="square" rtlCol="0">
            <a:spAutoFit/>
          </a:bodyPr>
          <a:lstStyle/>
          <a:p>
            <a:r>
              <a:rPr lang="en-US" sz="1200" b="1" dirty="0" smtClean="0">
                <a:solidFill>
                  <a:srgbClr val="FFFF00"/>
                </a:solidFill>
              </a:rPr>
              <a:t> Reference group = COPD/Emphysema, Single lung</a:t>
            </a:r>
            <a:endParaRPr lang="en-US" sz="12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304800" y="1676400"/>
          <a:ext cx="8305800" cy="2342253"/>
        </p:xfrm>
        <a:graphic>
          <a:graphicData uri="http://schemas.openxmlformats.org/drawingml/2006/table">
            <a:tbl>
              <a:tblPr firstRow="1" bandRow="1">
                <a:tableStyleId>{C083E6E3-FA7D-4D7B-A595-EF9225AFEA82}</a:tableStyleId>
              </a:tblPr>
              <a:tblGrid>
                <a:gridCol w="4267200"/>
                <a:gridCol w="4038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a:t>Recipient age</a:t>
                      </a:r>
                      <a:endParaRPr lang="en-US" sz="1800"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Cardiac</a:t>
                      </a:r>
                      <a:r>
                        <a:rPr lang="en-US" sz="1800" b="1" baseline="0" dirty="0" smtClean="0"/>
                        <a:t> output</a:t>
                      </a:r>
                      <a:endParaRPr lang="en-US" sz="1800" b="1" dirty="0" smtClean="0"/>
                    </a:p>
                    <a:p>
                      <a:endParaRPr lang="en-US" dirty="0"/>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rtl="0" fontAlgn="t"/>
                      <a:endParaRPr lang="en-US" sz="1800" b="1" dirty="0"/>
                    </a:p>
                  </a:txBody>
                  <a:tcPr marL="45720" marR="0" marT="0" marB="0">
                    <a:lnL>
                      <a:noFill/>
                    </a:lnL>
                    <a:lnB>
                      <a:noFill/>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PCO</a:t>
                      </a:r>
                      <a:r>
                        <a:rPr lang="en-US" sz="1800" b="1" baseline="-25000" dirty="0" smtClean="0"/>
                        <a:t>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marL="0" marR="0" marT="0" marB="0">
                    <a:lnB>
                      <a:noFill/>
                    </a:lnB>
                    <a:solidFill>
                      <a:schemeClr val="bg2"/>
                    </a:solidFill>
                  </a:tcPr>
                </a:tc>
              </a:tr>
              <a:tr h="553348">
                <a:tc>
                  <a:txBody>
                    <a:bodyPr/>
                    <a:lstStyle/>
                    <a:p>
                      <a:pPr rtl="0" fontAlgn="t"/>
                      <a:r>
                        <a:rPr lang="en-US" sz="1800" b="1" dirty="0"/>
                        <a:t>Recipient oxygen required at rest</a:t>
                      </a:r>
                      <a:endParaRPr lang="en-US" sz="1800"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Recipient FVC % predicted</a:t>
                      </a:r>
                      <a:endParaRPr lang="en-US" sz="1800" dirty="0" smtClean="0"/>
                    </a:p>
                  </a:txBody>
                  <a:tcPr marL="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14" name="Title 1"/>
          <p:cNvSpPr txBox="1">
            <a:spLocks/>
          </p:cNvSpPr>
          <p:nvPr/>
        </p:nvSpPr>
        <p:spPr bwMode="auto">
          <a:xfrm>
            <a:off x="0" y="3048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US" sz="2600" b="1" dirty="0" smtClean="0"/>
              <a:t>Adult Lung Transplants </a:t>
            </a:r>
            <a:r>
              <a:rPr lang="en-US" sz="2000" b="1" dirty="0" smtClean="0"/>
              <a:t>(January 1999 – June 2007)</a:t>
            </a:r>
          </a:p>
          <a:p>
            <a:pPr lvl="0" algn="ctr" fontAlgn="base">
              <a:spcBef>
                <a:spcPct val="0"/>
              </a:spcBef>
              <a:spcAft>
                <a:spcPct val="0"/>
              </a:spcAft>
              <a:defRPr/>
            </a:pPr>
            <a:r>
              <a:rPr kumimoji="0" lang="en-US" sz="2400" b="1" i="0" u="none" strike="noStrike" kern="0" cap="none" spc="0" normalizeH="0" baseline="0" noProof="0" dirty="0" smtClean="0">
                <a:ln>
                  <a:noFill/>
                </a:ln>
                <a:solidFill>
                  <a:schemeClr val="tx1"/>
                </a:solidFill>
                <a:effectLst/>
                <a:uLnTx/>
                <a:uFillTx/>
                <a:latin typeface="+mj-lt"/>
                <a:ea typeface="+mj-ea"/>
                <a:cs typeface="+mj-cs"/>
              </a:rPr>
              <a:t>Risk Factors For 5 Year Mortality</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1999 – June 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Adult Lung Transplants</a:t>
            </a:r>
            <a:r>
              <a:rPr lang="en-US" sz="3200" dirty="0" smtClean="0"/>
              <a:t/>
            </a:r>
            <a:br>
              <a:rPr lang="en-US" sz="3200" dirty="0" smtClean="0"/>
            </a:br>
            <a:r>
              <a:rPr lang="en-US" sz="2400" dirty="0" smtClean="0"/>
              <a:t>Major Indications By Year (%)</a:t>
            </a:r>
            <a:endParaRPr lang="en-US" sz="2400" dirty="0"/>
          </a:p>
        </p:txBody>
      </p:sp>
      <p:graphicFrame>
        <p:nvGraphicFramePr>
          <p:cNvPr id="10" name="Content Placeholder 9"/>
          <p:cNvGraphicFramePr>
            <a:graphicFrameLocks noGrp="1"/>
          </p:cNvGraphicFramePr>
          <p:nvPr>
            <p:ph idx="1"/>
          </p:nvPr>
        </p:nvGraphicFramePr>
        <p:xfrm>
          <a:off x="2286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1999 – June 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45720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1999 – June 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t> </a:t>
            </a:r>
            <a:r>
              <a:rPr lang="en-US" sz="2400" dirty="0" smtClean="0">
                <a:solidFill>
                  <a:srgbClr val="FFFF00"/>
                </a:solidFill>
              </a:rPr>
              <a:t>Recipient Oxygen Required at Rest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 0.0003</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1999 – June 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t> </a:t>
            </a:r>
            <a:r>
              <a:rPr lang="en-US" sz="2400" dirty="0" smtClean="0">
                <a:solidFill>
                  <a:srgbClr val="FFFF00"/>
                </a:solidFill>
              </a:rPr>
              <a:t>Recipient Pre-Transplant Cardiac Output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4572000"/>
            <a:ext cx="1828800" cy="323165"/>
          </a:xfrm>
          <a:prstGeom prst="rect">
            <a:avLst/>
          </a:prstGeom>
          <a:noFill/>
        </p:spPr>
        <p:txBody>
          <a:bodyPr wrap="square" rtlCol="0">
            <a:spAutoFit/>
          </a:bodyPr>
          <a:lstStyle/>
          <a:p>
            <a:pPr algn="ctr"/>
            <a:r>
              <a:rPr lang="en-US" sz="1500" b="1" dirty="0" smtClean="0">
                <a:solidFill>
                  <a:srgbClr val="FFFF00"/>
                </a:solidFill>
              </a:rPr>
              <a:t>p = 0.0016</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1999 – June 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t> </a:t>
            </a:r>
            <a:r>
              <a:rPr lang="en-US" sz="2400" dirty="0" smtClean="0">
                <a:solidFill>
                  <a:srgbClr val="FFFF00"/>
                </a:solidFill>
              </a:rPr>
              <a:t>Recipient PCO</a:t>
            </a:r>
            <a:r>
              <a:rPr lang="en-US" sz="2400" baseline="-25000" dirty="0" smtClean="0">
                <a:solidFill>
                  <a:srgbClr val="FFFF00"/>
                </a:solidFill>
              </a:rPr>
              <a:t>2</a:t>
            </a:r>
            <a:endParaRPr lang="en-US" sz="2400" dirty="0">
              <a:solidFill>
                <a:srgbClr val="FFFF00"/>
              </a:solidFill>
            </a:endParaRPr>
          </a:p>
        </p:txBody>
      </p:sp>
      <p:graphicFrame>
        <p:nvGraphicFramePr>
          <p:cNvPr id="11" name="Content Placeholder 3"/>
          <p:cNvGraphicFramePr>
            <a:graphicFrameLocks noGrp="1"/>
          </p:cNvGraphicFramePr>
          <p:nvPr>
            <p:ph idx="1"/>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524000" y="4724400"/>
            <a:ext cx="1828800" cy="323165"/>
          </a:xfrm>
          <a:prstGeom prst="rect">
            <a:avLst/>
          </a:prstGeom>
          <a:noFill/>
        </p:spPr>
        <p:txBody>
          <a:bodyPr wrap="square" rtlCol="0">
            <a:spAutoFit/>
          </a:bodyPr>
          <a:lstStyle/>
          <a:p>
            <a:pPr algn="ctr"/>
            <a:r>
              <a:rPr lang="en-US" sz="1500" b="1" dirty="0" smtClean="0">
                <a:solidFill>
                  <a:srgbClr val="FFFF00"/>
                </a:solidFill>
              </a:rPr>
              <a:t>p = 0.0015</a:t>
            </a:r>
            <a:endParaRPr lang="en-US" sz="15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p:cNvGraphicFramePr>
            <a:graphicFrameLocks/>
          </p:cNvGraphicFramePr>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1999 – June 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t> </a:t>
            </a:r>
            <a:r>
              <a:rPr lang="en-US" sz="2400" dirty="0" smtClean="0">
                <a:solidFill>
                  <a:srgbClr val="FFFF00"/>
                </a:solidFill>
              </a:rPr>
              <a:t>Recipient FVC (% predicted)</a:t>
            </a:r>
            <a:endParaRPr lang="en-US" sz="2400" dirty="0">
              <a:solidFill>
                <a:srgbClr val="FFFF00"/>
              </a:solidFill>
            </a:endParaRPr>
          </a:p>
        </p:txBody>
      </p:sp>
      <p:sp>
        <p:nvSpPr>
          <p:cNvPr id="9" name="TextBox 8"/>
          <p:cNvSpPr txBox="1"/>
          <p:nvPr/>
        </p:nvSpPr>
        <p:spPr>
          <a:xfrm>
            <a:off x="1752600" y="4572000"/>
            <a:ext cx="1828800" cy="323165"/>
          </a:xfrm>
          <a:prstGeom prst="rect">
            <a:avLst/>
          </a:prstGeom>
          <a:noFill/>
        </p:spPr>
        <p:txBody>
          <a:bodyPr wrap="square" rtlCol="0">
            <a:spAutoFit/>
          </a:bodyPr>
          <a:lstStyle/>
          <a:p>
            <a:pPr algn="ctr"/>
            <a:r>
              <a:rPr lang="en-US" sz="1500" b="1" dirty="0" smtClean="0">
                <a:solidFill>
                  <a:srgbClr val="FFFF00"/>
                </a:solidFill>
              </a:rPr>
              <a:t>p = 0.0470</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1999 – June 2007)</a:t>
            </a:r>
            <a:r>
              <a:rPr lang="en-US" sz="2800" dirty="0" smtClean="0"/>
              <a:t/>
            </a:r>
            <a:br>
              <a:rPr lang="en-US" sz="2800" dirty="0" smtClean="0"/>
            </a:br>
            <a:r>
              <a:rPr lang="en-US" sz="2400" dirty="0" smtClean="0"/>
              <a:t>Risk Factors For 5 Year Mortality</a:t>
            </a:r>
            <a:br>
              <a:rPr lang="en-US" sz="2400" dirty="0" smtClean="0"/>
            </a:br>
            <a:r>
              <a:rPr lang="en-US" sz="2400" dirty="0" smtClean="0"/>
              <a:t> Conditional on Survival to 1 Year</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7,318</a:t>
            </a:r>
            <a:endParaRPr lang="en-US" sz="2400" b="1" dirty="0">
              <a:solidFill>
                <a:srgbClr val="FFFF00"/>
              </a:solidFill>
            </a:endParaRPr>
          </a:p>
        </p:txBody>
      </p:sp>
      <p:graphicFrame>
        <p:nvGraphicFramePr>
          <p:cNvPr id="10" name="Content Placeholder 9"/>
          <p:cNvGraphicFramePr>
            <a:graphicFrameLocks noGrp="1"/>
          </p:cNvGraphicFramePr>
          <p:nvPr>
            <p:ph idx="1"/>
          </p:nvPr>
        </p:nvGraphicFramePr>
        <p:xfrm>
          <a:off x="228600" y="1600200"/>
          <a:ext cx="8610600" cy="3810001"/>
        </p:xfrm>
        <a:graphic>
          <a:graphicData uri="http://schemas.openxmlformats.org/drawingml/2006/table">
            <a:tbl>
              <a:tblPr firstRow="1" bandRow="1">
                <a:tableStyleId>{C083E6E3-FA7D-4D7B-A595-EF9225AFEA82}</a:tableStyleId>
              </a:tblPr>
              <a:tblGrid>
                <a:gridCol w="4174836"/>
                <a:gridCol w="782782"/>
                <a:gridCol w="956733"/>
                <a:gridCol w="869758"/>
                <a:gridCol w="956733"/>
                <a:gridCol w="869758"/>
              </a:tblGrid>
              <a:tr h="737659">
                <a:tc>
                  <a:txBody>
                    <a:bodyPr/>
                    <a:lstStyle/>
                    <a:p>
                      <a:pPr algn="ctr"/>
                      <a:r>
                        <a:rPr lang="en-US" sz="1500" b="1" i="1" kern="1200" dirty="0" smtClean="0">
                          <a:solidFill>
                            <a:srgbClr val="FFFF00"/>
                          </a:solidFill>
                          <a:latin typeface="+mn-lt"/>
                          <a:ea typeface="+mn-ea"/>
                          <a:cs typeface="+mn-cs"/>
                        </a:rPr>
                        <a:t>DIAGNOSIS</a:t>
                      </a:r>
                      <a:endParaRPr lang="en-US" sz="1500" dirty="0">
                        <a:solidFill>
                          <a:srgbClr val="FFFF00"/>
                        </a:solidFill>
                      </a:endParaRPr>
                    </a:p>
                  </a:txBody>
                  <a:tcPr marL="45720" marR="0" marT="91440" marB="0">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38906">
                <a:tc>
                  <a:txBody>
                    <a:bodyPr/>
                    <a:lstStyle/>
                    <a:p>
                      <a:pPr rtl="0"/>
                      <a:r>
                        <a:rPr lang="en-US" sz="1500" b="1" dirty="0" smtClean="0"/>
                        <a:t>COPD/Emphysema, double lung</a:t>
                      </a:r>
                      <a:endParaRPr lang="en-US" sz="1500" dirty="0"/>
                    </a:p>
                  </a:txBody>
                  <a:tcPr marL="45720" marR="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chemeClr val="tx1"/>
                          </a:solidFill>
                          <a:latin typeface="Arial"/>
                        </a:rPr>
                        <a:t>1,041</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chemeClr val="tx1"/>
                          </a:solidFill>
                          <a:latin typeface="Arial"/>
                        </a:rPr>
                        <a:t>0.85</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0.0299</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500" b="1" i="0" u="none" strike="noStrike" dirty="0" smtClean="0">
                          <a:solidFill>
                            <a:schemeClr val="tx1"/>
                          </a:solidFill>
                          <a:latin typeface="Arial"/>
                        </a:rPr>
                        <a:t>0.73 -</a:t>
                      </a:r>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500" b="1" i="0" u="none" strike="noStrike">
                          <a:solidFill>
                            <a:schemeClr val="tx1"/>
                          </a:solidFill>
                          <a:latin typeface="Arial"/>
                        </a:rPr>
                        <a:t>0.98</a:t>
                      </a:r>
                    </a:p>
                  </a:txBody>
                  <a:tcPr marL="45720" marR="45720" marT="9525" marB="0" anchor="ctr">
                    <a:lnR>
                      <a:noFill/>
                    </a:lnR>
                    <a:lnT w="12700" cap="flat" cmpd="sng" algn="ctr">
                      <a:solidFill>
                        <a:srgbClr val="FFFF00"/>
                      </a:solidFill>
                      <a:prstDash val="solid"/>
                      <a:round/>
                      <a:headEnd type="none" w="med" len="med"/>
                      <a:tailEnd type="none" w="med" len="med"/>
                    </a:lnT>
                    <a:solidFill>
                      <a:schemeClr val="bg2"/>
                    </a:solidFill>
                  </a:tcPr>
                </a:tc>
              </a:tr>
              <a:tr h="438906">
                <a:tc>
                  <a:txBody>
                    <a:bodyPr/>
                    <a:lstStyle/>
                    <a:p>
                      <a:pPr rtl="0"/>
                      <a:r>
                        <a:rPr lang="en-US" sz="1500" b="1" dirty="0" smtClean="0"/>
                        <a:t>IPF, double lung</a:t>
                      </a:r>
                      <a:endParaRPr lang="en-US" sz="1500" dirty="0"/>
                    </a:p>
                  </a:txBody>
                  <a:tcPr marL="45720" marR="0" marT="0" marB="0" anchor="ctr">
                    <a:lnL>
                      <a:noFill/>
                    </a:lnL>
                    <a:solidFill>
                      <a:schemeClr val="bg2"/>
                    </a:solidFill>
                  </a:tcPr>
                </a:tc>
                <a:tc>
                  <a:txBody>
                    <a:bodyPr/>
                    <a:lstStyle/>
                    <a:p>
                      <a:pPr algn="ctr" fontAlgn="t"/>
                      <a:r>
                        <a:rPr lang="en-US" sz="1500" b="1" i="0" u="none" strike="noStrike">
                          <a:solidFill>
                            <a:schemeClr val="tx1"/>
                          </a:solidFill>
                          <a:latin typeface="Arial"/>
                        </a:rPr>
                        <a:t>648</a:t>
                      </a:r>
                    </a:p>
                  </a:txBody>
                  <a:tcPr marL="9525" marR="9525" marT="9525" marB="0" anchor="ctr">
                    <a:solidFill>
                      <a:schemeClr val="bg2"/>
                    </a:solidFill>
                  </a:tcPr>
                </a:tc>
                <a:tc>
                  <a:txBody>
                    <a:bodyPr/>
                    <a:lstStyle/>
                    <a:p>
                      <a:pPr algn="ctr" fontAlgn="t"/>
                      <a:r>
                        <a:rPr lang="en-US" sz="1500" b="1" i="0" u="none" strike="noStrike" dirty="0">
                          <a:solidFill>
                            <a:schemeClr val="tx1"/>
                          </a:solidFill>
                          <a:latin typeface="Arial"/>
                        </a:rPr>
                        <a:t>0.77</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0.0167</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0.62 -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0.95</a:t>
                      </a:r>
                    </a:p>
                  </a:txBody>
                  <a:tcPr marL="45720" marR="45720" marT="9525" marB="0" anchor="ctr">
                    <a:lnR>
                      <a:noFill/>
                    </a:lnR>
                    <a:solidFill>
                      <a:schemeClr val="bg2"/>
                    </a:solidFill>
                  </a:tcPr>
                </a:tc>
              </a:tr>
              <a:tr h="438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Other*</a:t>
                      </a:r>
                    </a:p>
                  </a:txBody>
                  <a:tcPr marL="45720" marR="0" marT="0" marB="0" anchor="ctr">
                    <a:lnL>
                      <a:noFill/>
                    </a:lnL>
                    <a:solidFill>
                      <a:schemeClr val="bg2"/>
                    </a:solidFill>
                  </a:tcPr>
                </a:tc>
                <a:tc>
                  <a:txBody>
                    <a:bodyPr/>
                    <a:lstStyle/>
                    <a:p>
                      <a:pPr algn="ctr" fontAlgn="t"/>
                      <a:r>
                        <a:rPr lang="en-US" sz="1500" b="1" i="0" u="none" strike="noStrike">
                          <a:solidFill>
                            <a:schemeClr val="tx1"/>
                          </a:solidFill>
                          <a:latin typeface="Arial"/>
                        </a:rPr>
                        <a:t>274</a:t>
                      </a:r>
                    </a:p>
                  </a:txBody>
                  <a:tcPr marL="9525" marR="9525" marT="9525" marB="0" anchor="ctr">
                    <a:solidFill>
                      <a:schemeClr val="bg2"/>
                    </a:solidFill>
                  </a:tcPr>
                </a:tc>
                <a:tc>
                  <a:txBody>
                    <a:bodyPr/>
                    <a:lstStyle/>
                    <a:p>
                      <a:pPr algn="ctr" fontAlgn="t"/>
                      <a:r>
                        <a:rPr lang="en-US" sz="1500" b="1" i="0" u="none" strike="noStrike" dirty="0">
                          <a:solidFill>
                            <a:schemeClr val="tx1"/>
                          </a:solidFill>
                          <a:latin typeface="Arial"/>
                        </a:rPr>
                        <a:t>0.71</a:t>
                      </a:r>
                    </a:p>
                  </a:txBody>
                  <a:tcPr marL="9525" marR="9525" marT="9525" marB="0" anchor="ctr">
                    <a:solidFill>
                      <a:schemeClr val="bg2"/>
                    </a:solidFill>
                  </a:tcPr>
                </a:tc>
                <a:tc>
                  <a:txBody>
                    <a:bodyPr/>
                    <a:lstStyle/>
                    <a:p>
                      <a:pPr algn="ctr" fontAlgn="t"/>
                      <a:r>
                        <a:rPr lang="en-US" sz="1500" b="1" i="0" u="none" strike="noStrike" dirty="0" smtClean="0">
                          <a:solidFill>
                            <a:schemeClr val="tx1"/>
                          </a:solidFill>
                          <a:latin typeface="Arial"/>
                        </a:rPr>
                        <a:t>0.0070</a:t>
                      </a:r>
                      <a:endParaRPr lang="en-US" sz="1500" b="1" i="0" u="none" strike="noStrike" dirty="0">
                        <a:solidFill>
                          <a:schemeClr val="tx1"/>
                        </a:solidFill>
                        <a:latin typeface="Arial"/>
                      </a:endParaRP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0.55 -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0.91</a:t>
                      </a:r>
                    </a:p>
                  </a:txBody>
                  <a:tcPr marL="45720" marR="45720" marT="9525" marB="0" anchor="ctr">
                    <a:lnR>
                      <a:noFill/>
                    </a:lnR>
                    <a:solidFill>
                      <a:schemeClr val="bg2"/>
                    </a:solidFill>
                  </a:tcPr>
                </a:tc>
              </a:tr>
              <a:tr h="438906">
                <a:tc>
                  <a:txBody>
                    <a:bodyPr/>
                    <a:lstStyle/>
                    <a:p>
                      <a:pPr rtl="0" fontAlgn="t"/>
                      <a:r>
                        <a:rPr lang="en-US" sz="1500" b="1" dirty="0" smtClean="0"/>
                        <a:t>Alpha-1 antitrypsin deficiency,</a:t>
                      </a:r>
                      <a:r>
                        <a:rPr lang="en-US" sz="1500" b="1" baseline="0" dirty="0" smtClean="0"/>
                        <a:t> double lung</a:t>
                      </a:r>
                      <a:endParaRPr lang="en-US" sz="1500" b="1" dirty="0"/>
                    </a:p>
                  </a:txBody>
                  <a:tcPr marL="45720" marR="0" anchor="ctr">
                    <a:lnL>
                      <a:noFill/>
                    </a:lnL>
                    <a:solidFill>
                      <a:schemeClr val="bg2"/>
                    </a:solidFill>
                  </a:tcPr>
                </a:tc>
                <a:tc>
                  <a:txBody>
                    <a:bodyPr/>
                    <a:lstStyle/>
                    <a:p>
                      <a:pPr algn="ctr" fontAlgn="t"/>
                      <a:r>
                        <a:rPr lang="en-US" sz="1500" b="1" i="0" u="none" strike="noStrike">
                          <a:solidFill>
                            <a:schemeClr val="tx1"/>
                          </a:solidFill>
                          <a:latin typeface="Arial"/>
                        </a:rPr>
                        <a:t>255</a:t>
                      </a:r>
                    </a:p>
                  </a:txBody>
                  <a:tcPr marL="9525" marR="9525" marT="9525" marB="0" anchor="ctr">
                    <a:solidFill>
                      <a:schemeClr val="bg2"/>
                    </a:solidFill>
                  </a:tcPr>
                </a:tc>
                <a:tc>
                  <a:txBody>
                    <a:bodyPr/>
                    <a:lstStyle/>
                    <a:p>
                      <a:pPr algn="ctr" fontAlgn="t"/>
                      <a:r>
                        <a:rPr lang="en-US" sz="1500" b="1" i="0" u="none" strike="noStrike" dirty="0" smtClean="0">
                          <a:solidFill>
                            <a:schemeClr val="tx1"/>
                          </a:solidFill>
                          <a:latin typeface="Arial"/>
                        </a:rPr>
                        <a:t>0.70</a:t>
                      </a:r>
                      <a:endParaRPr lang="en-US" sz="1500" b="1" i="0" u="none" strike="noStrike" dirty="0">
                        <a:solidFill>
                          <a:schemeClr val="tx1"/>
                        </a:solidFill>
                        <a:latin typeface="Arial"/>
                      </a:endParaRPr>
                    </a:p>
                  </a:txBody>
                  <a:tcPr marL="9525" marR="9525" marT="9525" marB="0" anchor="ctr">
                    <a:solidFill>
                      <a:schemeClr val="bg2"/>
                    </a:solidFill>
                  </a:tcPr>
                </a:tc>
                <a:tc>
                  <a:txBody>
                    <a:bodyPr/>
                    <a:lstStyle/>
                    <a:p>
                      <a:pPr algn="ctr" fontAlgn="t"/>
                      <a:r>
                        <a:rPr lang="en-US" sz="1500" b="1" i="0" u="none" strike="noStrike" dirty="0">
                          <a:solidFill>
                            <a:schemeClr val="tx1"/>
                          </a:solidFill>
                          <a:latin typeface="Arial"/>
                        </a:rPr>
                        <a:t>0.0086</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0.53 -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0.91</a:t>
                      </a:r>
                    </a:p>
                  </a:txBody>
                  <a:tcPr marL="45720" marR="45720" marT="9525" marB="0" anchor="ctr">
                    <a:lnR>
                      <a:noFill/>
                    </a:lnR>
                    <a:solidFill>
                      <a:schemeClr val="bg2"/>
                    </a:solidFill>
                  </a:tcPr>
                </a:tc>
              </a:tr>
              <a:tr h="438906">
                <a:tc>
                  <a:txBody>
                    <a:bodyPr/>
                    <a:lstStyle/>
                    <a:p>
                      <a:pPr rtl="0" fontAlgn="t"/>
                      <a:r>
                        <a:rPr lang="en-US" sz="1500" b="1" dirty="0" smtClean="0"/>
                        <a:t>IPAH</a:t>
                      </a:r>
                      <a:endParaRPr lang="en-US" sz="1500" b="1" dirty="0"/>
                    </a:p>
                  </a:txBody>
                  <a:tcPr marL="45720" marR="0" anchor="ctr">
                    <a:lnL>
                      <a:noFill/>
                    </a:lnL>
                    <a:solidFill>
                      <a:schemeClr val="bg2"/>
                    </a:solidFill>
                  </a:tcPr>
                </a:tc>
                <a:tc>
                  <a:txBody>
                    <a:bodyPr/>
                    <a:lstStyle/>
                    <a:p>
                      <a:pPr algn="ctr" fontAlgn="t"/>
                      <a:r>
                        <a:rPr lang="en-US" sz="1500" b="1" i="0" u="none" strike="noStrike">
                          <a:solidFill>
                            <a:schemeClr val="tx1"/>
                          </a:solidFill>
                          <a:latin typeface="Arial"/>
                        </a:rPr>
                        <a:t>194</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0.66</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0.0269</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0.45 -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0.95</a:t>
                      </a:r>
                    </a:p>
                  </a:txBody>
                  <a:tcPr marL="45720" marR="45720" marT="9525" marB="0" anchor="ctr">
                    <a:lnR>
                      <a:noFill/>
                    </a:lnR>
                    <a:solidFill>
                      <a:schemeClr val="bg2"/>
                    </a:solidFill>
                  </a:tcPr>
                </a:tc>
              </a:tr>
              <a:tr h="43890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Cystic Fibrosis</a:t>
                      </a:r>
                    </a:p>
                  </a:txBody>
                  <a:tcPr marL="45720" marR="0" anchor="ctr">
                    <a:lnL>
                      <a:noFill/>
                    </a:lnL>
                    <a:lnB>
                      <a:noFill/>
                    </a:lnB>
                    <a:solidFill>
                      <a:schemeClr val="bg2"/>
                    </a:solidFill>
                  </a:tcPr>
                </a:tc>
                <a:tc>
                  <a:txBody>
                    <a:bodyPr/>
                    <a:lstStyle/>
                    <a:p>
                      <a:pPr algn="ctr" fontAlgn="t"/>
                      <a:r>
                        <a:rPr lang="en-US" sz="1500" b="1" i="0" u="none" strike="noStrike">
                          <a:solidFill>
                            <a:schemeClr val="tx1"/>
                          </a:solidFill>
                          <a:latin typeface="Arial"/>
                        </a:rPr>
                        <a:t>1,065</a:t>
                      </a:r>
                    </a:p>
                  </a:txBody>
                  <a:tcPr marL="9525" marR="9525" marT="9525" marB="0" anchor="ctr">
                    <a:lnB>
                      <a:noFill/>
                    </a:lnB>
                    <a:solidFill>
                      <a:schemeClr val="bg2"/>
                    </a:solidFill>
                  </a:tcPr>
                </a:tc>
                <a:tc>
                  <a:txBody>
                    <a:bodyPr/>
                    <a:lstStyle/>
                    <a:p>
                      <a:pPr algn="ctr" fontAlgn="t"/>
                      <a:r>
                        <a:rPr lang="en-US" sz="1500" b="1" i="0" u="none" strike="noStrike">
                          <a:solidFill>
                            <a:schemeClr val="tx1"/>
                          </a:solidFill>
                          <a:latin typeface="Arial"/>
                        </a:rPr>
                        <a:t>0.62</a:t>
                      </a:r>
                    </a:p>
                  </a:txBody>
                  <a:tcPr marL="9525" marR="9525" marT="9525" marB="0" anchor="ctr">
                    <a:lnB>
                      <a:noFill/>
                    </a:lnB>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lnB>
                      <a:noFill/>
                    </a:lnB>
                    <a:solidFill>
                      <a:schemeClr val="bg2"/>
                    </a:solidFill>
                  </a:tcPr>
                </a:tc>
                <a:tc>
                  <a:txBody>
                    <a:bodyPr/>
                    <a:lstStyle/>
                    <a:p>
                      <a:pPr algn="r" fontAlgn="t"/>
                      <a:r>
                        <a:rPr lang="en-US" sz="1500" b="1" i="0" u="none" strike="noStrike" dirty="0" smtClean="0">
                          <a:solidFill>
                            <a:schemeClr val="tx1"/>
                          </a:solidFill>
                          <a:latin typeface="Arial"/>
                        </a:rPr>
                        <a:t>0.49 -</a:t>
                      </a:r>
                      <a:endParaRPr lang="en-US" sz="1500" b="1" i="0" u="none" strike="noStrike" dirty="0">
                        <a:solidFill>
                          <a:schemeClr val="tx1"/>
                        </a:solidFill>
                        <a:latin typeface="Arial"/>
                      </a:endParaRPr>
                    </a:p>
                  </a:txBody>
                  <a:tcPr marL="45720" marR="45720" marT="9525" marB="0" anchor="ctr">
                    <a:lnB>
                      <a:noFill/>
                    </a:lnB>
                    <a:solidFill>
                      <a:schemeClr val="bg2"/>
                    </a:solidFill>
                  </a:tcPr>
                </a:tc>
                <a:tc>
                  <a:txBody>
                    <a:bodyPr/>
                    <a:lstStyle/>
                    <a:p>
                      <a:pPr algn="l" fontAlgn="t"/>
                      <a:r>
                        <a:rPr lang="en-US" sz="1500" b="1" i="0" u="none" strike="noStrike" dirty="0">
                          <a:solidFill>
                            <a:schemeClr val="tx1"/>
                          </a:solidFill>
                          <a:latin typeface="Arial"/>
                        </a:rPr>
                        <a:t>0.79</a:t>
                      </a:r>
                    </a:p>
                  </a:txBody>
                  <a:tcPr marL="45720" marR="45720" marT="9525" marB="0" anchor="ctr">
                    <a:lnR>
                      <a:noFill/>
                    </a:lnR>
                    <a:lnB>
                      <a:noFill/>
                    </a:lnB>
                    <a:solidFill>
                      <a:schemeClr val="bg2"/>
                    </a:solidFill>
                  </a:tcPr>
                </a:tc>
              </a:tr>
              <a:tr h="438906">
                <a:tc>
                  <a:txBody>
                    <a:bodyPr/>
                    <a:lstStyle/>
                    <a:p>
                      <a:pPr rtl="0" fontAlgn="t"/>
                      <a:r>
                        <a:rPr lang="en-US" sz="1500" b="1" dirty="0" smtClean="0"/>
                        <a:t>LAM</a:t>
                      </a:r>
                      <a:endParaRPr lang="en-US" sz="1500" dirty="0"/>
                    </a:p>
                  </a:txBody>
                  <a:tcPr marL="45720" marR="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Arial"/>
                        </a:rPr>
                        <a:t>72</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Arial"/>
                        </a:rPr>
                        <a:t>0.50</a:t>
                      </a:r>
                      <a:endParaRPr lang="en-US" sz="1500" b="1" i="0" u="none" strike="noStrike" dirty="0">
                        <a:solidFill>
                          <a:schemeClr val="tx1"/>
                        </a:solidFill>
                        <a:latin typeface="Arial"/>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Arial"/>
                        </a:rPr>
                        <a:t>0.0106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0" u="none" strike="noStrike" dirty="0" smtClean="0">
                          <a:solidFill>
                            <a:schemeClr val="tx1"/>
                          </a:solidFill>
                          <a:latin typeface="Arial"/>
                        </a:rPr>
                        <a:t>0.30 -</a:t>
                      </a:r>
                      <a:endParaRPr lang="en-US" sz="1500" b="1" i="0" u="none" strike="noStrike" dirty="0">
                        <a:solidFill>
                          <a:schemeClr val="tx1"/>
                        </a:solidFill>
                        <a:latin typeface="Arial"/>
                      </a:endParaRPr>
                    </a:p>
                  </a:txBody>
                  <a:tcPr marL="45720" marR="45720"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500" b="1" i="0" u="none" strike="noStrike" dirty="0">
                          <a:solidFill>
                            <a:schemeClr val="tx1"/>
                          </a:solidFill>
                          <a:latin typeface="Arial"/>
                        </a:rPr>
                        <a:t>0.85</a:t>
                      </a:r>
                    </a:p>
                  </a:txBody>
                  <a:tcPr marL="45720" marR="45720"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1026" name="Text Box 8"/>
          <p:cNvSpPr txBox="1">
            <a:spLocks noChangeArrowheads="1"/>
          </p:cNvSpPr>
          <p:nvPr/>
        </p:nvSpPr>
        <p:spPr bwMode="auto">
          <a:xfrm>
            <a:off x="5257800" y="5638800"/>
            <a:ext cx="3733800" cy="1015663"/>
          </a:xfrm>
          <a:prstGeom prst="rect">
            <a:avLst/>
          </a:prstGeom>
          <a:noFill/>
          <a:ln w="12700">
            <a:noFill/>
            <a:miter lim="800000"/>
            <a:headEnd/>
            <a:tailEnd/>
          </a:ln>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kumimoji="0" lang="en-US" sz="1200" b="1" i="0" u="none" strike="noStrike" cap="none" normalizeH="0" baseline="0" dirty="0" smtClean="0">
                <a:ln>
                  <a:noFill/>
                </a:ln>
                <a:effectLst/>
                <a:latin typeface="Arial" pitchFamily="34" charset="0"/>
              </a:rPr>
              <a:t>*</a:t>
            </a:r>
            <a:r>
              <a:rPr kumimoji="0" lang="en-US" sz="1200" b="1" i="1" u="none" strike="noStrike" cap="none" normalizeH="0" baseline="0" dirty="0" smtClean="0">
                <a:ln>
                  <a:noFill/>
                </a:ln>
                <a:solidFill>
                  <a:schemeClr val="tx1"/>
                </a:solidFill>
                <a:effectLst/>
                <a:latin typeface="Arial" pitchFamily="34" charset="0"/>
              </a:rPr>
              <a:t>Other = All diagnoses other than COPD, IPAH, IPF, cystic fibrosis, pulmonary fibrosis,</a:t>
            </a:r>
            <a:r>
              <a:rPr kumimoji="0" lang="en-US" sz="1200" b="1" i="0" u="none" strike="noStrike" cap="none" normalizeH="0" baseline="0" dirty="0" smtClean="0">
                <a:ln>
                  <a:noFill/>
                </a:ln>
                <a:solidFill>
                  <a:srgbClr val="FAFD00"/>
                </a:solidFill>
                <a:effectLst/>
                <a:latin typeface="Arial" pitchFamily="34" charset="0"/>
              </a:rPr>
              <a:t> </a:t>
            </a:r>
            <a:r>
              <a:rPr kumimoji="0" lang="en-US" sz="1200" b="1" i="1" u="none" strike="noStrike" cap="none" normalizeH="0" baseline="0" dirty="0" err="1" smtClean="0">
                <a:ln>
                  <a:noFill/>
                </a:ln>
                <a:solidFill>
                  <a:schemeClr val="tx1"/>
                </a:solidFill>
                <a:effectLst/>
                <a:latin typeface="Arial" pitchFamily="34" charset="0"/>
              </a:rPr>
              <a:t>bronchiectasis</a:t>
            </a:r>
            <a:r>
              <a:rPr kumimoji="0" lang="en-US" sz="1200" b="1" i="1" u="none" strike="noStrike" cap="none" normalizeH="0" baseline="0" dirty="0" smtClean="0">
                <a:ln>
                  <a:noFill/>
                </a:ln>
                <a:solidFill>
                  <a:schemeClr val="tx1"/>
                </a:solidFill>
                <a:effectLst/>
                <a:latin typeface="Arial" pitchFamily="34" charset="0"/>
              </a:rPr>
              <a:t>,</a:t>
            </a:r>
            <a:r>
              <a:rPr kumimoji="0" lang="en-US" sz="1200" b="1" i="0" u="none" strike="noStrike" cap="none" normalizeH="0" baseline="0" dirty="0" smtClean="0">
                <a:ln>
                  <a:noFill/>
                </a:ln>
                <a:solidFill>
                  <a:srgbClr val="FAFD00"/>
                </a:solidFill>
                <a:effectLst/>
                <a:latin typeface="Arial" pitchFamily="34" charset="0"/>
              </a:rPr>
              <a:t> </a:t>
            </a:r>
            <a:r>
              <a:rPr kumimoji="0" lang="en-US" sz="1200" b="1" i="1" u="none" strike="noStrike" cap="none" normalizeH="0" baseline="0" dirty="0" smtClean="0">
                <a:ln>
                  <a:noFill/>
                </a:ln>
                <a:solidFill>
                  <a:schemeClr val="tx1"/>
                </a:solidFill>
                <a:effectLst/>
                <a:latin typeface="Arial" pitchFamily="34" charset="0"/>
              </a:rPr>
              <a:t>alpha-1 antitrypsin deficiency, retransplant , LAM and </a:t>
            </a:r>
            <a:r>
              <a:rPr lang="en-US" sz="1200" b="1" i="1" dirty="0" smtClean="0"/>
              <a:t>Connective Tissue Disease</a:t>
            </a:r>
            <a:r>
              <a:rPr kumimoji="0" lang="en-US" sz="1200" b="1" i="1" u="none" strike="noStrike" cap="none" normalizeH="0" baseline="0" dirty="0" smtClean="0">
                <a:ln>
                  <a:noFill/>
                </a:ln>
                <a:solidFill>
                  <a:schemeClr val="tx1"/>
                </a:solidFill>
                <a:effectLst/>
                <a:latin typeface="Arial" pitchFamily="34" charset="0"/>
              </a:rPr>
              <a:t>.</a:t>
            </a:r>
            <a:endParaRPr kumimoji="0" lang="en-US" sz="1200" b="0" i="1"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228600" y="5562600"/>
            <a:ext cx="3429000" cy="461665"/>
          </a:xfrm>
          <a:prstGeom prst="rect">
            <a:avLst/>
          </a:prstGeom>
          <a:noFill/>
        </p:spPr>
        <p:txBody>
          <a:bodyPr wrap="square" rtlCol="0">
            <a:spAutoFit/>
          </a:bodyPr>
          <a:lstStyle/>
          <a:p>
            <a:r>
              <a:rPr lang="en-US" sz="1200" b="1" dirty="0" smtClean="0">
                <a:solidFill>
                  <a:srgbClr val="FFFF00"/>
                </a:solidFill>
              </a:rPr>
              <a:t>* Reference group = COPD/Emphysema, Single lung</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7,318</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447798"/>
          <a:ext cx="8458200" cy="4190999"/>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810783">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dirty="0" smtClean="0">
                          <a:solidFill>
                            <a:srgbClr val="FFFF00"/>
                          </a:solidFill>
                        </a:rPr>
                        <a:t>DONOR </a:t>
                      </a:r>
                      <a:r>
                        <a:rPr lang="en-US" sz="1500" b="1" i="1" kern="1200" dirty="0" smtClean="0">
                          <a:solidFill>
                            <a:srgbClr val="FFFF00"/>
                          </a:solidFill>
                          <a:latin typeface="+mn-lt"/>
                          <a:ea typeface="+mn-ea"/>
                          <a:cs typeface="+mn-cs"/>
                        </a:rPr>
                        <a:t>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22527">
                <a:tc>
                  <a:txBody>
                    <a:bodyPr/>
                    <a:lstStyle/>
                    <a:p>
                      <a:pPr rtl="0" fontAlgn="t"/>
                      <a:r>
                        <a:rPr lang="en-US" sz="1500" b="1" dirty="0"/>
                        <a:t>Donor </a:t>
                      </a:r>
                      <a:r>
                        <a:rPr lang="en-US" sz="1500" b="1" dirty="0" smtClean="0"/>
                        <a:t>cause of death = stoke vs. head</a:t>
                      </a:r>
                      <a:r>
                        <a:rPr lang="en-US" sz="1500" b="1" baseline="0" dirty="0" smtClean="0"/>
                        <a:t> trauma</a:t>
                      </a:r>
                      <a:endParaRPr lang="en-US" dirty="0"/>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mn-lt"/>
                        </a:rPr>
                        <a:t>2,649</a:t>
                      </a:r>
                    </a:p>
                  </a:txBody>
                  <a:tcPr marL="9525" marR="9525"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1.11</a:t>
                      </a:r>
                    </a:p>
                  </a:txBody>
                  <a:tcPr marL="9525" marR="9525"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0.0212</a:t>
                      </a:r>
                    </a:p>
                  </a:txBody>
                  <a:tcPr marL="9525" marR="9525"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mn-lt"/>
                        </a:rPr>
                        <a:t>1.02 -</a:t>
                      </a:r>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mn-lt"/>
                        </a:rPr>
                        <a:t>1.22</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22527">
                <a:tc>
                  <a:txBody>
                    <a:bodyPr/>
                    <a:lstStyle/>
                    <a:p>
                      <a:pPr algn="ctr"/>
                      <a:r>
                        <a:rPr lang="en-US" sz="1500" b="1" i="1" kern="1200" dirty="0" smtClean="0">
                          <a:solidFill>
                            <a:srgbClr val="FFFF00"/>
                          </a:solidFill>
                          <a:latin typeface="+mn-lt"/>
                          <a:ea typeface="+mn-ea"/>
                          <a:cs typeface="+mn-cs"/>
                        </a:rPr>
                        <a:t>RECIPIENT CHARACTERISTICS</a:t>
                      </a:r>
                      <a:endParaRPr lang="en-US" sz="1500" dirty="0">
                        <a:solidFill>
                          <a:srgbClr val="FFFF00"/>
                        </a:solidFill>
                      </a:endParaRP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b"/>
                      <a:endParaRPr lang="en-US" sz="1500" b="1" i="0" u="none" strike="noStrike" dirty="0">
                        <a:solidFill>
                          <a:schemeClr val="tx1"/>
                        </a:solidFill>
                        <a:latin typeface="+mn-lt"/>
                      </a:endParaRP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22527">
                <a:tc>
                  <a:txBody>
                    <a:bodyPr/>
                    <a:lstStyle/>
                    <a:p>
                      <a:pPr rtl="0"/>
                      <a:r>
                        <a:rPr lang="en-US" sz="1500" b="1" dirty="0" smtClean="0"/>
                        <a:t>Pulmonary</a:t>
                      </a:r>
                      <a:r>
                        <a:rPr lang="en-US" sz="1500" b="1" baseline="0" dirty="0" smtClean="0"/>
                        <a:t> embolism</a:t>
                      </a:r>
                      <a:endParaRPr lang="en-US" sz="1500" b="1" dirty="0"/>
                    </a:p>
                  </a:txBody>
                  <a:tcPr marL="45720" marR="4572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57</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1.6</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mn-lt"/>
                        </a:rPr>
                        <a:t>0.0193</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mn-lt"/>
                        </a:rPr>
                        <a:t>1.08 -</a:t>
                      </a:r>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mn-lt"/>
                        </a:rPr>
                        <a:t>2.38</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2252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Hospitalized (including ICU)</a:t>
                      </a:r>
                    </a:p>
                  </a:txBody>
                  <a:tcPr marL="45720" marR="4572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593</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1.26</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0.004</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mn-lt"/>
                        </a:rPr>
                        <a:t>1.08 -</a:t>
                      </a:r>
                      <a:endParaRPr lang="en-US" sz="1500" b="1" i="0" u="none" strike="noStrike" dirty="0">
                        <a:solidFill>
                          <a:schemeClr val="tx1"/>
                        </a:solidFill>
                        <a:latin typeface="+mn-lt"/>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a:solidFill>
                            <a:schemeClr val="tx1"/>
                          </a:solidFill>
                          <a:latin typeface="+mn-lt"/>
                        </a:rPr>
                        <a:t>1.48</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42252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History of diabetes</a:t>
                      </a:r>
                    </a:p>
                  </a:txBody>
                  <a:tcPr marL="45720" marR="4572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857</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dirty="0" smtClean="0">
                          <a:solidFill>
                            <a:schemeClr val="tx1"/>
                          </a:solidFill>
                          <a:latin typeface="+mn-lt"/>
                        </a:rPr>
                        <a:t>1.20</a:t>
                      </a:r>
                      <a:endParaRPr lang="en-US" sz="1500" b="1" i="0" u="none" strike="noStrike" dirty="0">
                        <a:solidFill>
                          <a:schemeClr val="tx1"/>
                        </a:solidFill>
                        <a:latin typeface="+mn-lt"/>
                      </a:endParaRP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0.0051</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mn-lt"/>
                        </a:rPr>
                        <a:t>1.06 -</a:t>
                      </a:r>
                      <a:endParaRPr lang="en-US" sz="1500" b="1" i="0" u="none" strike="noStrike" dirty="0">
                        <a:solidFill>
                          <a:schemeClr val="tx1"/>
                        </a:solidFill>
                        <a:latin typeface="+mn-lt"/>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a:solidFill>
                            <a:schemeClr val="tx1"/>
                          </a:solidFill>
                          <a:latin typeface="+mn-lt"/>
                        </a:rPr>
                        <a:t>1.37</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42252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Ventilator</a:t>
                      </a:r>
                      <a:endParaRPr lang="en-US" sz="1500" b="1" i="0" kern="1200" dirty="0" smtClean="0">
                        <a:solidFill>
                          <a:schemeClr val="tx1"/>
                        </a:solidFill>
                        <a:latin typeface="+mn-lt"/>
                        <a:ea typeface="+mn-ea"/>
                        <a:cs typeface="+mn-cs"/>
                      </a:endParaRPr>
                    </a:p>
                  </a:txBody>
                  <a:tcPr marL="45720" marR="45720" anchor="ctr">
                    <a:lnL>
                      <a:noFill/>
                    </a:lnL>
                    <a:lnT w="1905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154</a:t>
                      </a:r>
                    </a:p>
                  </a:txBody>
                  <a:tcPr marL="9525" marR="9525" marT="9525" marB="0" anchor="ctr">
                    <a:lnT w="1905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0.64</a:t>
                      </a:r>
                    </a:p>
                  </a:txBody>
                  <a:tcPr marL="9525" marR="9525" marT="9525" marB="0" anchor="ctr">
                    <a:lnT w="1905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0.0087</a:t>
                      </a:r>
                    </a:p>
                  </a:txBody>
                  <a:tcPr marL="9525" marR="9525" marT="9525" marB="0" anchor="ctr">
                    <a:lnT w="1905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mn-lt"/>
                        </a:rPr>
                        <a:t>0.46 -</a:t>
                      </a:r>
                      <a:endParaRPr lang="en-US" sz="1500" b="1" i="0" u="none" strike="noStrike" dirty="0">
                        <a:solidFill>
                          <a:schemeClr val="tx1"/>
                        </a:solidFill>
                        <a:latin typeface="+mn-lt"/>
                      </a:endParaRPr>
                    </a:p>
                  </a:txBody>
                  <a:tcPr marL="45720" marR="45720" marT="9525" marB="0" anchor="ctr">
                    <a:lnT w="1905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mn-lt"/>
                        </a:rPr>
                        <a:t>0.89</a:t>
                      </a:r>
                    </a:p>
                  </a:txBody>
                  <a:tcPr marL="45720" marR="45720" marT="9525" marB="0" anchor="ctr">
                    <a:lnR>
                      <a:noFill/>
                    </a:lnR>
                    <a:lnT w="1905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r>
              <a:tr h="42252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i="1" dirty="0" smtClean="0">
                          <a:solidFill>
                            <a:srgbClr val="FFFF00"/>
                          </a:solidFill>
                        </a:rPr>
                        <a:t>TRANSPLANT </a:t>
                      </a:r>
                      <a:r>
                        <a:rPr lang="en-US" sz="1500" b="1" i="1" kern="1200" dirty="0" smtClean="0">
                          <a:solidFill>
                            <a:srgbClr val="FFFF00"/>
                          </a:solidFill>
                          <a:latin typeface="+mn-lt"/>
                          <a:ea typeface="+mn-ea"/>
                          <a:cs typeface="+mn-cs"/>
                        </a:rPr>
                        <a:t>CHARACTERISTICS</a:t>
                      </a:r>
                    </a:p>
                  </a:txBody>
                  <a:tcPr marL="45720" marR="45720" anchor="ctr">
                    <a:lnL>
                      <a:noFill/>
                    </a:lnL>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mn-lt"/>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mn-lt"/>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mn-lt"/>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r" fontAlgn="t"/>
                      <a:endParaRPr lang="en-US" sz="1500" b="1" i="0" u="none" strike="noStrike" dirty="0">
                        <a:solidFill>
                          <a:schemeClr val="tx1"/>
                        </a:solidFill>
                        <a:latin typeface="+mn-lt"/>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l" fontAlgn="t"/>
                      <a:endParaRPr lang="en-US" sz="1500" b="1" i="0" u="none" strike="noStrike" dirty="0">
                        <a:solidFill>
                          <a:schemeClr val="tx1"/>
                        </a:solidFill>
                        <a:latin typeface="+mn-lt"/>
                      </a:endParaRPr>
                    </a:p>
                  </a:txBody>
                  <a:tcPr marL="45720" marR="45720" marT="9525" marB="0" anchor="ctr">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r>
              <a:tr h="42252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Donor CMV +/ Recipient CMV -</a:t>
                      </a:r>
                      <a:endParaRPr lang="en-US" sz="1600" dirty="0" smtClean="0"/>
                    </a:p>
                  </a:txBody>
                  <a:tcPr marL="45720" marR="45720" anchor="ctr">
                    <a:lnL>
                      <a:noFill/>
                    </a:lnL>
                    <a:lnT w="1270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500" b="1" i="0" u="none" strike="noStrike" dirty="0">
                          <a:solidFill>
                            <a:schemeClr val="tx1"/>
                          </a:solidFill>
                          <a:latin typeface="+mn-lt"/>
                        </a:rPr>
                        <a:t>1,437</a:t>
                      </a:r>
                    </a:p>
                  </a:txBody>
                  <a:tcPr marL="9525" marR="9525" marT="9525"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1.14</a:t>
                      </a:r>
                    </a:p>
                  </a:txBody>
                  <a:tcPr marL="9525" marR="9525" marT="9525"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0.0096</a:t>
                      </a:r>
                    </a:p>
                  </a:txBody>
                  <a:tcPr marL="9525" marR="9525" marT="9525"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mn-lt"/>
                        </a:rPr>
                        <a:t>1.03 -</a:t>
                      </a:r>
                      <a:endParaRPr lang="en-US" sz="1500" b="1" i="0" u="none" strike="noStrike" dirty="0">
                        <a:solidFill>
                          <a:schemeClr val="tx1"/>
                        </a:solidFill>
                        <a:latin typeface="+mn-lt"/>
                      </a:endParaRPr>
                    </a:p>
                  </a:txBody>
                  <a:tcPr marL="45720" marR="45720" marT="9525"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mn-lt"/>
                        </a:rPr>
                        <a:t>1.26</a:t>
                      </a:r>
                    </a:p>
                  </a:txBody>
                  <a:tcPr marL="45720" marR="45720" marT="9525" marB="0" anchor="ctr">
                    <a:lnR>
                      <a:noFill/>
                    </a:lnR>
                    <a:lnT w="12700" cap="flat" cmpd="sng" algn="ctr">
                      <a:solidFill>
                        <a:srgbClr val="FFFF00"/>
                      </a:solidFill>
                      <a:prstDash val="solid"/>
                      <a:round/>
                      <a:headEnd type="none" w="med" len="med"/>
                      <a:tailEnd type="none" w="med" len="med"/>
                    </a:lnT>
                    <a:lnB>
                      <a:noFill/>
                    </a:lnB>
                    <a:solidFill>
                      <a:schemeClr val="bg2"/>
                    </a:solidFill>
                  </a:tcPr>
                </a:tc>
              </a:tr>
            </a:tbl>
          </a:graphicData>
        </a:graphic>
      </p:graphicFrame>
      <p:sp>
        <p:nvSpPr>
          <p:cNvPr id="15" name="Title 1"/>
          <p:cNvSpPr txBox="1">
            <a:spLocks/>
          </p:cNvSpPr>
          <p:nvPr/>
        </p:nvSpPr>
        <p:spPr bwMode="auto">
          <a:xfrm>
            <a:off x="0" y="3048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US" sz="2600" b="1" dirty="0" smtClean="0"/>
              <a:t>Adult Lung Transplants </a:t>
            </a:r>
            <a:r>
              <a:rPr lang="en-US" sz="2000" b="1" dirty="0" smtClean="0"/>
              <a:t>(January 1999 – June 2007)</a:t>
            </a:r>
          </a:p>
          <a:p>
            <a:pPr lvl="0" algn="ctr" fontAlgn="base">
              <a:spcBef>
                <a:spcPct val="0"/>
              </a:spcBef>
              <a:spcAft>
                <a:spcPct val="0"/>
              </a:spcAft>
              <a:defRPr/>
            </a:pPr>
            <a:r>
              <a:rPr kumimoji="0" lang="en-US" sz="2400" b="1" i="0" u="none" strike="noStrike" kern="0" cap="none" spc="0" normalizeH="0" baseline="0" noProof="0" dirty="0" smtClean="0">
                <a:ln>
                  <a:noFill/>
                </a:ln>
                <a:solidFill>
                  <a:schemeClr val="tx1"/>
                </a:solidFill>
                <a:effectLst/>
                <a:uLnTx/>
                <a:uFillTx/>
                <a:latin typeface="+mj-lt"/>
                <a:ea typeface="+mj-ea"/>
                <a:cs typeface="+mj-cs"/>
              </a:rPr>
              <a:t>Risk Factors For 5 Year Mortality</a:t>
            </a:r>
            <a:br>
              <a:rPr kumimoji="0" lang="en-US" sz="24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 Conditional on Survival to 1 Year</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7,318</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447800"/>
          <a:ext cx="8534398" cy="3810001"/>
        </p:xfrm>
        <a:graphic>
          <a:graphicData uri="http://schemas.openxmlformats.org/drawingml/2006/table">
            <a:tbl>
              <a:tblPr firstRow="1" bandRow="1">
                <a:tableStyleId>{C083E6E3-FA7D-4D7B-A595-EF9225AFEA82}</a:tableStyleId>
              </a:tblPr>
              <a:tblGrid>
                <a:gridCol w="4267199"/>
                <a:gridCol w="914400"/>
                <a:gridCol w="910877"/>
                <a:gridCol w="813974"/>
                <a:gridCol w="813974"/>
                <a:gridCol w="813974"/>
              </a:tblGrid>
              <a:tr h="923233">
                <a:tc>
                  <a:txBody>
                    <a:bodyPr/>
                    <a:lstStyle/>
                    <a:p>
                      <a:pPr algn="ctr"/>
                      <a:r>
                        <a:rPr lang="en-US" sz="1500" b="1" i="1" dirty="0" smtClean="0">
                          <a:solidFill>
                            <a:srgbClr val="FFFF00"/>
                          </a:solidFill>
                        </a:rPr>
                        <a:t>POST-TRANSPLANT </a:t>
                      </a:r>
                      <a:r>
                        <a:rPr lang="en-US" sz="1500" b="1" i="1" kern="1200" dirty="0" smtClean="0">
                          <a:solidFill>
                            <a:srgbClr val="FFFF00"/>
                          </a:solidFill>
                          <a:latin typeface="+mn-lt"/>
                          <a:ea typeface="+mn-ea"/>
                          <a:cs typeface="+mn-cs"/>
                        </a:rPr>
                        <a:t> CHARACTERISTICS</a:t>
                      </a:r>
                      <a:endParaRPr lang="en-US" sz="1500" dirty="0">
                        <a:solidFill>
                          <a:srgbClr val="FFFF00"/>
                        </a:solidFill>
                      </a:endParaRP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81128">
                <a:tc>
                  <a:txBody>
                    <a:bodyPr/>
                    <a:lstStyle/>
                    <a:p>
                      <a:pPr rtl="0"/>
                      <a:r>
                        <a:rPr lang="en-US" sz="1500" b="1" dirty="0"/>
                        <a:t>OB within 1 year post-transplant</a:t>
                      </a:r>
                    </a:p>
                  </a:txBody>
                  <a:tcPr marL="45720" marR="0" marT="0" marB="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574</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1.83</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1.61 -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2.07</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81128">
                <a:tc>
                  <a:txBody>
                    <a:bodyPr/>
                    <a:lstStyle/>
                    <a:p>
                      <a:pPr rtl="0"/>
                      <a:r>
                        <a:rPr lang="en-US" sz="1500" b="1" dirty="0"/>
                        <a:t>Post-transplant dialysis prior to discharge</a:t>
                      </a:r>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187</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dirty="0">
                          <a:solidFill>
                            <a:schemeClr val="tx1"/>
                          </a:solidFill>
                          <a:latin typeface="Arial"/>
                        </a:rPr>
                        <a:t>1.52</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dirty="0">
                          <a:solidFill>
                            <a:schemeClr val="tx1"/>
                          </a:solidFill>
                          <a:latin typeface="Arial"/>
                        </a:rPr>
                        <a:t>0.0004</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1.21 -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1.91</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481128">
                <a:tc>
                  <a:txBody>
                    <a:bodyPr/>
                    <a:lstStyle/>
                    <a:p>
                      <a:pPr rtl="0"/>
                      <a:r>
                        <a:rPr lang="en-US" sz="1500" b="1" dirty="0"/>
                        <a:t>Rejection </a:t>
                      </a:r>
                      <a:r>
                        <a:rPr lang="en-US" sz="1500" b="1" dirty="0" smtClean="0"/>
                        <a:t>within 1 year post-transplant</a:t>
                      </a:r>
                      <a:endParaRPr lang="en-US" sz="1500" b="1" dirty="0"/>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3,120</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1.31</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1.20 -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1.42</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481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Polyclonal </a:t>
                      </a:r>
                      <a:r>
                        <a:rPr lang="en-US" sz="1500" b="1" baseline="0" dirty="0" smtClean="0"/>
                        <a:t>used for induction</a:t>
                      </a:r>
                      <a:endParaRPr lang="en-US" sz="1500" b="1" dirty="0" smtClean="0"/>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973</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1.13</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0.0453</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1.00 -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1.27</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481128">
                <a:tc>
                  <a:txBody>
                    <a:bodyPr/>
                    <a:lstStyle/>
                    <a:p>
                      <a:pPr rtl="0"/>
                      <a:r>
                        <a:rPr lang="en-US" sz="1500" b="1" dirty="0"/>
                        <a:t>Treated for infection by discharge</a:t>
                      </a:r>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3,014</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1.09</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0.0387</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1.00 -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1.19</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481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IL-2R</a:t>
                      </a:r>
                      <a:r>
                        <a:rPr lang="en-US" sz="1500" b="1" baseline="0" dirty="0" smtClean="0"/>
                        <a:t> antagonist used for induction</a:t>
                      </a:r>
                      <a:endParaRPr lang="en-US" sz="1500" b="1" dirty="0" smtClean="0"/>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2,377</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0.91</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0.037</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0.82 -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0.99</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bl>
          </a:graphicData>
        </a:graphic>
      </p:graphicFrame>
      <p:sp>
        <p:nvSpPr>
          <p:cNvPr id="15" name="Title 1"/>
          <p:cNvSpPr txBox="1">
            <a:spLocks/>
          </p:cNvSpPr>
          <p:nvPr/>
        </p:nvSpPr>
        <p:spPr bwMode="auto">
          <a:xfrm>
            <a:off x="0" y="3048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US" sz="2600" b="1" dirty="0" smtClean="0"/>
              <a:t>Adult Lung Transplants </a:t>
            </a:r>
            <a:r>
              <a:rPr lang="en-US" sz="2000" b="1" dirty="0" smtClean="0"/>
              <a:t>(January 1999 – June 2007)</a:t>
            </a:r>
          </a:p>
          <a:p>
            <a:pPr lvl="0" algn="ctr" fontAlgn="base">
              <a:spcBef>
                <a:spcPct val="0"/>
              </a:spcBef>
              <a:spcAft>
                <a:spcPct val="0"/>
              </a:spcAft>
              <a:defRPr/>
            </a:pPr>
            <a:r>
              <a:rPr kumimoji="0" lang="en-US" sz="2400" b="1" i="0" u="none" strike="noStrike" kern="0" cap="none" spc="0" normalizeH="0" baseline="0" noProof="0" dirty="0" smtClean="0">
                <a:ln>
                  <a:noFill/>
                </a:ln>
                <a:solidFill>
                  <a:schemeClr val="tx1"/>
                </a:solidFill>
                <a:effectLst/>
                <a:uLnTx/>
                <a:uFillTx/>
                <a:latin typeface="+mj-lt"/>
                <a:ea typeface="+mj-ea"/>
                <a:cs typeface="+mj-cs"/>
              </a:rPr>
              <a:t>Risk Factors For 5 Year Mortality</a:t>
            </a:r>
            <a:br>
              <a:rPr kumimoji="0" lang="en-US" sz="24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 Conditional on Survival to 1 Year</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7,318</a:t>
            </a:r>
            <a:endParaRPr lang="en-US" sz="2400" b="1" dirty="0">
              <a:solidFill>
                <a:srgbClr val="FFFF00"/>
              </a:solidFill>
            </a:endParaRPr>
          </a:p>
        </p:txBody>
      </p:sp>
      <p:graphicFrame>
        <p:nvGraphicFramePr>
          <p:cNvPr id="12" name="Content Placeholder 9"/>
          <p:cNvGraphicFramePr>
            <a:graphicFrameLocks/>
          </p:cNvGraphicFramePr>
          <p:nvPr/>
        </p:nvGraphicFramePr>
        <p:xfrm>
          <a:off x="228600" y="1524000"/>
          <a:ext cx="8534398" cy="3886199"/>
        </p:xfrm>
        <a:graphic>
          <a:graphicData uri="http://schemas.openxmlformats.org/drawingml/2006/table">
            <a:tbl>
              <a:tblPr firstRow="1" bandRow="1">
                <a:tableStyleId>{C083E6E3-FA7D-4D7B-A595-EF9225AFEA82}</a:tableStyleId>
              </a:tblPr>
              <a:tblGrid>
                <a:gridCol w="3657599"/>
                <a:gridCol w="1447800"/>
                <a:gridCol w="987077"/>
                <a:gridCol w="813974"/>
                <a:gridCol w="813974"/>
                <a:gridCol w="813974"/>
              </a:tblGrid>
              <a:tr h="989657">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15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Prior sternotomy</a:t>
                      </a:r>
                    </a:p>
                  </a:txBody>
                  <a:tcPr marL="45720" marR="45720">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201</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1.24</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0.0581</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0.99 -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1.55</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515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Not ABO identical</a:t>
                      </a:r>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622</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dirty="0">
                          <a:solidFill>
                            <a:schemeClr val="tx1"/>
                          </a:solidFill>
                          <a:latin typeface="Arial"/>
                        </a:rPr>
                        <a:t>1.14</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0.0639</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0.99 -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1.31</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833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FFFFFF"/>
                          </a:solidFill>
                          <a:latin typeface="+mn-lt"/>
                          <a:ea typeface="Times New Roman"/>
                          <a:cs typeface="Times New Roman"/>
                        </a:rPr>
                        <a:t>Female recipient/male</a:t>
                      </a:r>
                      <a:r>
                        <a:rPr lang="en-US" sz="1500" b="1" baseline="0" dirty="0" smtClean="0">
                          <a:solidFill>
                            <a:srgbClr val="FFFFFF"/>
                          </a:solidFill>
                          <a:latin typeface="+mn-lt"/>
                          <a:ea typeface="Times New Roman"/>
                          <a:cs typeface="Times New Roman"/>
                        </a:rPr>
                        <a:t> donor vs. male recipient/male donor</a:t>
                      </a:r>
                      <a:endParaRPr lang="en-US" sz="1500" b="1" dirty="0" smtClean="0">
                        <a:latin typeface="+mn-lt"/>
                        <a:ea typeface="Times New Roman"/>
                        <a:cs typeface="Times New Roman"/>
                      </a:endParaRPr>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1,412</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1.12</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0.0620</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0.99 -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1.26</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515743">
                <a:tc>
                  <a:txBody>
                    <a:bodyPr/>
                    <a:lstStyle/>
                    <a:p>
                      <a:pPr rtl="0"/>
                      <a:r>
                        <a:rPr lang="en-US" sz="1500" b="1" dirty="0" smtClean="0"/>
                        <a:t>Drug treated hypertension within 1 year</a:t>
                      </a:r>
                      <a:r>
                        <a:rPr lang="en-US" sz="1500" b="1" baseline="0" dirty="0" smtClean="0"/>
                        <a:t> post-transplant</a:t>
                      </a:r>
                      <a:endParaRPr lang="en-US" sz="1500" dirty="0"/>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3,510</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1.08</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0.0505</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1.00 -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1.18</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515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Diagnosis = Sarcoidosis</a:t>
                      </a:r>
                      <a:endParaRPr lang="en-US" sz="1500" dirty="0" smtClean="0"/>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220</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0.75</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0.0537</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0.56 -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1.00</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bl>
          </a:graphicData>
        </a:graphic>
      </p:graphicFrame>
      <p:sp>
        <p:nvSpPr>
          <p:cNvPr id="15" name="Title 1"/>
          <p:cNvSpPr txBox="1">
            <a:spLocks/>
          </p:cNvSpPr>
          <p:nvPr/>
        </p:nvSpPr>
        <p:spPr bwMode="auto">
          <a:xfrm>
            <a:off x="0" y="3048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2600" b="1" dirty="0" smtClean="0"/>
              <a:t>Adult Lung Transplants </a:t>
            </a:r>
            <a:r>
              <a:rPr lang="en-US" sz="2000" b="1" dirty="0" smtClean="0"/>
              <a:t>(January 1999 – June 2007)</a:t>
            </a:r>
            <a:r>
              <a:rPr kumimoji="0" lang="en-US" sz="2000" b="1" i="0" u="none" strike="noStrike" kern="0" cap="none" spc="0" normalizeH="0" baseline="0" noProof="0" dirty="0" smtClean="0">
                <a:ln>
                  <a:noFill/>
                </a:ln>
                <a:solidFill>
                  <a:schemeClr val="tx1"/>
                </a:solidFill>
                <a:effectLst/>
                <a:uLnTx/>
                <a:uFillTx/>
                <a:latin typeface="+mj-lt"/>
                <a:ea typeface="+mj-ea"/>
                <a:cs typeface="+mj-cs"/>
              </a:rPr>
              <a:t/>
            </a:r>
            <a:br>
              <a:rPr kumimoji="0" lang="en-US" sz="2000" b="1" i="0" u="none" strike="noStrike" kern="0" cap="none" spc="0" normalizeH="0" baseline="0" noProof="0" dirty="0" smtClean="0">
                <a:ln>
                  <a:noFill/>
                </a:ln>
                <a:solidFill>
                  <a:schemeClr val="tx1"/>
                </a:solidFill>
                <a:effectLst/>
                <a:uLnTx/>
                <a:uFillTx/>
                <a:latin typeface="+mj-lt"/>
                <a:ea typeface="+mj-ea"/>
                <a:cs typeface="+mj-cs"/>
              </a:rPr>
            </a:br>
            <a:r>
              <a:rPr kumimoji="0" lang="en-US" sz="2000" b="1" i="0" u="none" strike="noStrike" kern="0" cap="none" spc="0" normalizeH="0" baseline="0" noProof="0" dirty="0" smtClean="0">
                <a:ln>
                  <a:noFill/>
                </a:ln>
                <a:solidFill>
                  <a:schemeClr val="tx1"/>
                </a:solidFill>
                <a:effectLst/>
                <a:uLnTx/>
                <a:uFillTx/>
                <a:latin typeface="+mj-lt"/>
                <a:ea typeface="+mj-ea"/>
                <a:cs typeface="+mj-cs"/>
              </a:rPr>
              <a:t> </a:t>
            </a:r>
            <a:r>
              <a:rPr lang="en-US" sz="2400" b="1" i="1" dirty="0" smtClean="0"/>
              <a:t>Borderline Significant</a:t>
            </a:r>
            <a:r>
              <a:rPr lang="en-US" sz="2400" b="1" dirty="0" smtClean="0"/>
              <a:t> </a:t>
            </a:r>
            <a:r>
              <a:rPr kumimoji="0" lang="en-US" sz="2400" b="1" i="0" u="none" strike="noStrike" kern="0" cap="none" spc="0" normalizeH="0" baseline="0" noProof="0" dirty="0" smtClean="0">
                <a:ln>
                  <a:noFill/>
                </a:ln>
                <a:solidFill>
                  <a:schemeClr val="tx1"/>
                </a:solidFill>
                <a:effectLst/>
                <a:uLnTx/>
                <a:uFillTx/>
                <a:latin typeface="+mj-lt"/>
                <a:ea typeface="+mj-ea"/>
                <a:cs typeface="+mj-cs"/>
              </a:rPr>
              <a:t>Risk Factors For 5 Year Mortality</a:t>
            </a:r>
            <a:br>
              <a:rPr kumimoji="0" lang="en-US" sz="24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 Conditional on Survival to 1 Year</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sp>
        <p:nvSpPr>
          <p:cNvPr id="20" name="TextBox 19"/>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 Reference group = COPD/Emphysema, Single lung</a:t>
            </a:r>
            <a:endParaRPr lang="en-US" sz="12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304800" y="1676400"/>
          <a:ext cx="8305800" cy="2342253"/>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a:t>Recipient age</a:t>
                      </a:r>
                    </a:p>
                  </a:txBody>
                  <a:tcPr marL="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oxygen required at rest</a:t>
                      </a:r>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rtl="0" fontAlgn="t"/>
                      <a:endParaRPr lang="en-US" sz="1800" b="1" dirty="0"/>
                    </a:p>
                  </a:txBody>
                  <a:tcPr marL="0" marR="0" marT="0" marB="0">
                    <a:lnL>
                      <a:noFill/>
                    </a:lnL>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PVR</a:t>
                      </a:r>
                    </a:p>
                  </a:txBody>
                  <a:tcPr marL="0" marR="0" marT="0" marB="0">
                    <a:solidFill>
                      <a:schemeClr val="bg2"/>
                    </a:solidFill>
                  </a:tcPr>
                </a:tc>
              </a:tr>
              <a:tr h="553348">
                <a:tc>
                  <a:txBody>
                    <a:bodyPr/>
                    <a:lstStyle/>
                    <a:p>
                      <a:pPr rtl="0" fontAlgn="t"/>
                      <a:r>
                        <a:rPr lang="en-US" sz="1800" b="1" dirty="0" smtClean="0"/>
                        <a:t>Cardiac output</a:t>
                      </a:r>
                      <a:endParaRPr lang="en-US" sz="1800" b="1" dirty="0"/>
                    </a:p>
                  </a:txBody>
                  <a:tcPr marL="0" marR="0" marT="0" marB="0">
                    <a:lnL>
                      <a:noFill/>
                    </a:lnL>
                    <a:lnB w="12700" cmpd="sng">
                      <a:noFill/>
                    </a:lnB>
                    <a:solidFill>
                      <a:schemeClr val="bg2"/>
                    </a:solidFill>
                  </a:tcPr>
                </a:tc>
                <a:tc>
                  <a:txBody>
                    <a:bodyPr/>
                    <a:lstStyle/>
                    <a:p>
                      <a:pPr rtl="0" fontAlgn="t"/>
                      <a:r>
                        <a:rPr lang="en-US" sz="1800" b="1" dirty="0" smtClean="0"/>
                        <a:t>Ischemia</a:t>
                      </a:r>
                      <a:r>
                        <a:rPr lang="en-US" sz="1800" b="1" baseline="0" dirty="0" smtClean="0"/>
                        <a:t> time (borderline)</a:t>
                      </a:r>
                      <a:endParaRPr lang="en-US" sz="1800" b="1" dirty="0"/>
                    </a:p>
                  </a:txBody>
                  <a:tcPr marL="0" marR="0" marT="0" marB="0">
                    <a:lnB w="12700" cmpd="sng">
                      <a:noFill/>
                    </a:lnB>
                    <a:solidFill>
                      <a:schemeClr val="bg2"/>
                    </a:solidFill>
                  </a:tcPr>
                </a:tc>
              </a:tr>
            </a:tbl>
          </a:graphicData>
        </a:graphic>
      </p:graphicFrame>
      <p:sp>
        <p:nvSpPr>
          <p:cNvPr id="9" name="Title 1"/>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2600" b="1" dirty="0" smtClean="0"/>
              <a:t>Adult Lung Transplants</a:t>
            </a:r>
            <a:r>
              <a:rPr lang="en-US" sz="2000" b="1" dirty="0" smtClean="0"/>
              <a:t> (January 1999 – June 2007)</a:t>
            </a:r>
          </a:p>
          <a:p>
            <a:pPr algn="ctr" fontAlgn="base">
              <a:spcBef>
                <a:spcPct val="0"/>
              </a:spcBef>
              <a:spcAft>
                <a:spcPct val="0"/>
              </a:spcAft>
            </a:pPr>
            <a:r>
              <a:rPr kumimoji="0" lang="en-US" sz="2400" b="1" i="0" u="none" strike="noStrike" kern="0" cap="none" spc="0" normalizeH="0" baseline="0" noProof="0" dirty="0" smtClean="0">
                <a:ln>
                  <a:noFill/>
                </a:ln>
                <a:solidFill>
                  <a:schemeClr val="tx1"/>
                </a:solidFill>
                <a:effectLst/>
                <a:uLnTx/>
                <a:uFillTx/>
                <a:latin typeface="+mj-lt"/>
                <a:ea typeface="+mj-ea"/>
                <a:cs typeface="+mj-cs"/>
              </a:rPr>
              <a:t>Risk Factors For 5 Year Mortality</a:t>
            </a:r>
            <a:br>
              <a:rPr kumimoji="0" lang="en-US" sz="24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 Conditional on Survival to 1 Year</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t>Adult Lung Transplants</a:t>
            </a:r>
            <a:r>
              <a:rPr lang="en-US" sz="3200" dirty="0" smtClean="0"/>
              <a:t/>
            </a:r>
            <a:br>
              <a:rPr lang="en-US" sz="3200" dirty="0" smtClean="0"/>
            </a:br>
            <a:r>
              <a:rPr lang="en-US" sz="2400" dirty="0" smtClean="0"/>
              <a:t>Major Indications By Year (Number)</a:t>
            </a:r>
            <a:endParaRPr lang="en-US" sz="2400" dirty="0"/>
          </a:p>
        </p:txBody>
      </p:sp>
      <p:graphicFrame>
        <p:nvGraphicFramePr>
          <p:cNvPr id="10" name="Content Placeholder 9"/>
          <p:cNvGraphicFramePr>
            <a:graphicFrameLocks noGrp="1"/>
          </p:cNvGraphicFramePr>
          <p:nvPr>
            <p:ph idx="1"/>
          </p:nvPr>
        </p:nvGraphicFramePr>
        <p:xfrm>
          <a:off x="1524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2007)</a:t>
            </a:r>
            <a:br>
              <a:rPr lang="en-US" sz="2000" dirty="0" smtClean="0"/>
            </a:br>
            <a:r>
              <a:rPr lang="en-US" sz="1800" dirty="0" smtClean="0">
                <a:solidFill>
                  <a:srgbClr val="FFFF00"/>
                </a:solidFill>
              </a:rPr>
              <a:t> </a:t>
            </a:r>
            <a:r>
              <a:rPr lang="en-US" sz="2400" dirty="0" smtClean="0"/>
              <a:t>Risk Factors For 5 Year Mortality with 95% Confidence Limits</a:t>
            </a:r>
            <a:br>
              <a:rPr lang="en-US" sz="2400" dirty="0" smtClean="0"/>
            </a:br>
            <a:r>
              <a:rPr lang="en-US" sz="2400" dirty="0" smtClean="0"/>
              <a:t> Conditional on Survival to 1 Year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8006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2007)</a:t>
            </a:r>
            <a:br>
              <a:rPr lang="en-US" sz="2000" dirty="0" smtClean="0"/>
            </a:br>
            <a:r>
              <a:rPr lang="en-US" sz="1800" dirty="0" smtClean="0">
                <a:solidFill>
                  <a:srgbClr val="FFFF00"/>
                </a:solidFill>
              </a:rPr>
              <a:t> </a:t>
            </a:r>
            <a:r>
              <a:rPr lang="en-US" sz="2400" dirty="0" smtClean="0"/>
              <a:t>Risk Factors For 5 Year Mortality with 95% Confidence Limits</a:t>
            </a:r>
            <a:br>
              <a:rPr lang="en-US" sz="2400" dirty="0" smtClean="0"/>
            </a:br>
            <a:r>
              <a:rPr lang="en-US" sz="2400" dirty="0" smtClean="0"/>
              <a:t> Conditional on Survival to 1 Year</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4648200"/>
            <a:ext cx="1828800" cy="323165"/>
          </a:xfrm>
          <a:prstGeom prst="rect">
            <a:avLst/>
          </a:prstGeom>
          <a:noFill/>
        </p:spPr>
        <p:txBody>
          <a:bodyPr wrap="square" rtlCol="0">
            <a:spAutoFit/>
          </a:bodyPr>
          <a:lstStyle/>
          <a:p>
            <a:r>
              <a:rPr lang="en-US" sz="1500" b="1" dirty="0" smtClean="0">
                <a:solidFill>
                  <a:srgbClr val="FFFF00"/>
                </a:solidFill>
              </a:rPr>
              <a:t>p = 0.0023</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2007)</a:t>
            </a:r>
            <a:br>
              <a:rPr lang="en-US" sz="2000" dirty="0" smtClean="0"/>
            </a:br>
            <a:r>
              <a:rPr lang="en-US" sz="1800" dirty="0" smtClean="0">
                <a:solidFill>
                  <a:srgbClr val="FFFF00"/>
                </a:solidFill>
              </a:rPr>
              <a:t> </a:t>
            </a:r>
            <a:r>
              <a:rPr lang="en-US" sz="2400" dirty="0" smtClean="0"/>
              <a:t>Risk Factors For 5 Year Mortality with 95% Confidence Limits</a:t>
            </a:r>
            <a:br>
              <a:rPr lang="en-US" sz="2400" dirty="0" smtClean="0"/>
            </a:br>
            <a:r>
              <a:rPr lang="en-US" sz="2400" dirty="0" smtClean="0"/>
              <a:t> Conditional on Survival to 1 Year</a:t>
            </a:r>
            <a:br>
              <a:rPr lang="en-US" sz="2400" dirty="0" smtClean="0"/>
            </a:br>
            <a:r>
              <a:rPr lang="en-US" sz="2400" dirty="0" smtClean="0"/>
              <a:t> </a:t>
            </a:r>
            <a:r>
              <a:rPr lang="en-US" sz="2400" dirty="0" smtClean="0">
                <a:solidFill>
                  <a:srgbClr val="FFFF00"/>
                </a:solidFill>
              </a:rPr>
              <a:t>Recipient Pre-Transplant Cardiac Output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133600"/>
            <a:ext cx="1828800" cy="323165"/>
          </a:xfrm>
          <a:prstGeom prst="rect">
            <a:avLst/>
          </a:prstGeom>
          <a:noFill/>
        </p:spPr>
        <p:txBody>
          <a:bodyPr wrap="square" rtlCol="0">
            <a:spAutoFit/>
          </a:bodyPr>
          <a:lstStyle/>
          <a:p>
            <a:pPr algn="ctr"/>
            <a:r>
              <a:rPr lang="en-US" sz="1500" b="1" dirty="0" smtClean="0">
                <a:solidFill>
                  <a:srgbClr val="FFFF00"/>
                </a:solidFill>
              </a:rPr>
              <a:t>p = 0.0209</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t>Adult Lung Transplants </a:t>
            </a:r>
            <a:r>
              <a:rPr lang="en-US" sz="2000" dirty="0" smtClean="0"/>
              <a:t>(January 1999 – June 2007)</a:t>
            </a:r>
            <a:r>
              <a:rPr lang="en-US" sz="1800" dirty="0" smtClean="0"/>
              <a:t/>
            </a:r>
            <a:br>
              <a:rPr lang="en-US" sz="1800" dirty="0" smtClean="0"/>
            </a:br>
            <a:r>
              <a:rPr lang="en-US" sz="2400" dirty="0" smtClean="0"/>
              <a:t>Risk Factors For 5 Year Mortality with 95% Confidence Limits</a:t>
            </a:r>
            <a:br>
              <a:rPr lang="en-US" sz="2400" dirty="0" smtClean="0"/>
            </a:br>
            <a:r>
              <a:rPr lang="en-US" sz="2400" dirty="0" smtClean="0"/>
              <a:t> Conditional on Survival to 1 Year </a:t>
            </a:r>
            <a:br>
              <a:rPr lang="en-US" sz="2400" dirty="0" smtClean="0"/>
            </a:br>
            <a:r>
              <a:rPr lang="en-US" sz="2400" dirty="0" smtClean="0"/>
              <a:t> </a:t>
            </a:r>
            <a:r>
              <a:rPr lang="en-US" sz="2400" dirty="0" smtClean="0">
                <a:solidFill>
                  <a:srgbClr val="FFFF00"/>
                </a:solidFill>
              </a:rPr>
              <a:t>Recipient Oxygen Required at Rest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 0.0430</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2007)</a:t>
            </a:r>
            <a:br>
              <a:rPr lang="en-US" sz="2000" dirty="0" smtClean="0"/>
            </a:br>
            <a:r>
              <a:rPr lang="en-US" sz="2400" dirty="0" smtClean="0">
                <a:solidFill>
                  <a:srgbClr val="FFFF00"/>
                </a:solidFill>
              </a:rPr>
              <a:t> </a:t>
            </a:r>
            <a:r>
              <a:rPr lang="en-US" sz="2400" dirty="0" smtClean="0"/>
              <a:t>Risk Factors For 5 Year Mortality with 95% Confidence Limits</a:t>
            </a:r>
            <a:br>
              <a:rPr lang="en-US" sz="2400" dirty="0" smtClean="0"/>
            </a:br>
            <a:r>
              <a:rPr lang="en-US" sz="2400" dirty="0" smtClean="0"/>
              <a:t> Conditional on Survival to 1 Year </a:t>
            </a:r>
            <a:br>
              <a:rPr lang="en-US" sz="2400" dirty="0" smtClean="0"/>
            </a:br>
            <a:r>
              <a:rPr lang="en-US" sz="2400" dirty="0" smtClean="0"/>
              <a:t> </a:t>
            </a:r>
            <a:r>
              <a:rPr lang="en-US" sz="2400" dirty="0" smtClean="0">
                <a:solidFill>
                  <a:srgbClr val="FFFF00"/>
                </a:solidFill>
              </a:rPr>
              <a:t>Recipient PVR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133600"/>
            <a:ext cx="1828800" cy="323165"/>
          </a:xfrm>
          <a:prstGeom prst="rect">
            <a:avLst/>
          </a:prstGeom>
          <a:noFill/>
        </p:spPr>
        <p:txBody>
          <a:bodyPr wrap="square" rtlCol="0">
            <a:spAutoFit/>
          </a:bodyPr>
          <a:lstStyle/>
          <a:p>
            <a:pPr algn="ctr"/>
            <a:r>
              <a:rPr lang="en-US" sz="1500" b="1" dirty="0" smtClean="0">
                <a:solidFill>
                  <a:srgbClr val="FFFF00"/>
                </a:solidFill>
              </a:rPr>
              <a:t>p = 0.0441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1999 – June 2007)</a:t>
            </a:r>
            <a:r>
              <a:rPr lang="en-US" sz="1800" dirty="0" smtClean="0"/>
              <a:t/>
            </a:r>
            <a:br>
              <a:rPr lang="en-US" sz="1800" dirty="0" smtClean="0"/>
            </a:br>
            <a:r>
              <a:rPr lang="en-US" sz="2400" dirty="0" smtClean="0"/>
              <a:t>Risk Factors For 5 Year Mortality with 95% Confidence Limits</a:t>
            </a:r>
            <a:br>
              <a:rPr lang="en-US" sz="2400" dirty="0" smtClean="0"/>
            </a:br>
            <a:r>
              <a:rPr lang="en-US" sz="2400" dirty="0" smtClean="0"/>
              <a:t> Conditional on Survival to 1 Year </a:t>
            </a:r>
            <a:br>
              <a:rPr lang="en-US" sz="2400" dirty="0" smtClean="0"/>
            </a:br>
            <a:r>
              <a:rPr lang="en-US" sz="24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77000" y="2590800"/>
            <a:ext cx="1828800" cy="323165"/>
          </a:xfrm>
          <a:prstGeom prst="rect">
            <a:avLst/>
          </a:prstGeom>
          <a:noFill/>
        </p:spPr>
        <p:txBody>
          <a:bodyPr wrap="square" rtlCol="0">
            <a:spAutoFit/>
          </a:bodyPr>
          <a:lstStyle/>
          <a:p>
            <a:r>
              <a:rPr lang="en-US" sz="1500" b="1" dirty="0" smtClean="0">
                <a:solidFill>
                  <a:srgbClr val="FFFF00"/>
                </a:solidFill>
              </a:rPr>
              <a:t>p = 0.0502</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sz="2600" dirty="0" smtClean="0"/>
              <a:t>Adult Lung Transplants </a:t>
            </a:r>
            <a:r>
              <a:rPr lang="en-US" sz="2000" dirty="0" smtClean="0"/>
              <a:t>(January 1996 – June 2002)</a:t>
            </a:r>
            <a:br>
              <a:rPr lang="en-US" sz="2000" dirty="0" smtClean="0"/>
            </a:br>
            <a:r>
              <a:rPr lang="en-US" sz="2400" dirty="0" smtClean="0"/>
              <a:t>Risk Factors For 10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5,484</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295400"/>
          <a:ext cx="8458200" cy="4197932"/>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737747">
                <a:tc>
                  <a:txBody>
                    <a:bodyPr/>
                    <a:lstStyle/>
                    <a:p>
                      <a:pPr algn="ctr"/>
                      <a:r>
                        <a:rPr lang="en-US" sz="1500" b="1" i="1" kern="1200" dirty="0" smtClean="0">
                          <a:solidFill>
                            <a:srgbClr val="FFFF00"/>
                          </a:solidFill>
                          <a:latin typeface="+mn-lt"/>
                          <a:ea typeface="+mn-ea"/>
                          <a:cs typeface="+mn-cs"/>
                        </a:rPr>
                        <a:t>DIAGNOSIS*</a:t>
                      </a:r>
                      <a:endParaRPr lang="en-US" sz="1500" dirty="0">
                        <a:solidFill>
                          <a:srgbClr val="FFFF00"/>
                        </a:solidFill>
                      </a:endParaRP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8446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Retransplant</a:t>
                      </a:r>
                    </a:p>
                  </a:txBody>
                  <a:tcPr marR="0" anchor="ctr">
                    <a:lnL>
                      <a:noFill/>
                    </a:lnL>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131</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1.36</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0.0062</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1.09 -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1.69</a:t>
                      </a:r>
                    </a:p>
                  </a:txBody>
                  <a:tcPr marL="45720" marR="45720" marT="9525" marB="0" anchor="ctr">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8446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Alpha-1 antitrypsin deficiency,</a:t>
                      </a:r>
                      <a:r>
                        <a:rPr lang="en-US" sz="1500" b="1" baseline="0" dirty="0" smtClean="0"/>
                        <a:t> single lung</a:t>
                      </a:r>
                      <a:endParaRPr lang="en-US" sz="1500" b="1" dirty="0" smtClean="0"/>
                    </a:p>
                  </a:txBody>
                  <a:tcPr marR="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259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1.27</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0.0025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1.09 -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1.49</a:t>
                      </a:r>
                    </a:p>
                  </a:txBody>
                  <a:tcPr marL="45720" marR="45720" marT="9525"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8446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Cystic</a:t>
                      </a:r>
                      <a:r>
                        <a:rPr lang="en-US" sz="1500" b="1" baseline="0" dirty="0" smtClean="0"/>
                        <a:t> Fibrosis</a:t>
                      </a:r>
                      <a:endParaRPr lang="en-US" sz="1500" b="1" dirty="0" smtClean="0"/>
                    </a:p>
                  </a:txBody>
                  <a:tcPr marR="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783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0.8</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0.0207</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0.66 -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0.97</a:t>
                      </a:r>
                    </a:p>
                  </a:txBody>
                  <a:tcPr marL="45720" marR="45720" marT="9525"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84465">
                <a:tc>
                  <a:txBody>
                    <a:bodyPr/>
                    <a:lstStyle/>
                    <a:p>
                      <a:pPr rtl="0" fontAlgn="t"/>
                      <a:r>
                        <a:rPr lang="en-US" sz="1500" b="1" dirty="0" smtClean="0"/>
                        <a:t>COPD/Emphysema, double lung</a:t>
                      </a:r>
                      <a:endParaRPr lang="en-US" sz="1500" dirty="0"/>
                    </a:p>
                  </a:txBody>
                  <a:tcPr marR="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553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0.78</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0.69 -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0.88</a:t>
                      </a:r>
                    </a:p>
                  </a:txBody>
                  <a:tcPr marL="45720" marR="45720" marT="9525"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8446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IPF, double lung</a:t>
                      </a:r>
                      <a:endParaRPr lang="en-US" sz="1500" dirty="0" smtClean="0"/>
                    </a:p>
                  </a:txBody>
                  <a:tcPr marR="0" anchor="ctr">
                    <a:lnL>
                      <a:noFill/>
                    </a:lnL>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215</a:t>
                      </a:r>
                    </a:p>
                  </a:txBody>
                  <a:tcPr marL="9525" marR="9525"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0.78</a:t>
                      </a:r>
                    </a:p>
                  </a:txBody>
                  <a:tcPr marL="9525" marR="9525"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0.0199</a:t>
                      </a:r>
                    </a:p>
                  </a:txBody>
                  <a:tcPr marL="9525" marR="9525"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0.63 -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0.96</a:t>
                      </a:r>
                    </a:p>
                  </a:txBody>
                  <a:tcPr marL="45720" marR="45720" marT="9525" marB="0" anchor="ctr">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38446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LAM</a:t>
                      </a:r>
                      <a:endParaRPr lang="en-US" sz="1500" dirty="0" smtClean="0"/>
                    </a:p>
                  </a:txBody>
                  <a:tcPr marR="0" anchor="ctr">
                    <a:lnL>
                      <a:noFill/>
                    </a:lnL>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51</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0.57</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0.0084</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0.37 -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0.87</a:t>
                      </a:r>
                    </a:p>
                  </a:txBody>
                  <a:tcPr marL="45720" marR="45720" marT="9525" marB="0" anchor="ctr">
                    <a:lnR>
                      <a:noFill/>
                    </a:ln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84465">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DONOR CHARACTERISTICS</a:t>
                      </a: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 </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84465">
                <a:tc>
                  <a:txBody>
                    <a:bodyPr/>
                    <a:lstStyle/>
                    <a:p>
                      <a:pPr rtl="0"/>
                      <a:r>
                        <a:rPr lang="en-US" sz="1500" b="1" dirty="0" smtClean="0"/>
                        <a:t>Donor history of diabetes</a:t>
                      </a:r>
                      <a:endParaRPr lang="en-US" sz="1600" dirty="0"/>
                    </a:p>
                  </a:txBody>
                  <a:tcPr marL="45720" marR="4572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142</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1.41</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0.0005</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1.16 -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1.71</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384465">
                <a:tc>
                  <a:txBody>
                    <a:bodyPr/>
                    <a:lstStyle/>
                    <a:p>
                      <a:pPr rtl="0"/>
                      <a:r>
                        <a:rPr lang="en-US" sz="1600" b="1" dirty="0" smtClean="0"/>
                        <a:t>Donor history</a:t>
                      </a:r>
                      <a:r>
                        <a:rPr lang="en-US" sz="1600" b="1" baseline="0" dirty="0" smtClean="0"/>
                        <a:t> of cancer</a:t>
                      </a:r>
                      <a:endParaRPr lang="en-US" sz="1600" b="1" dirty="0"/>
                    </a:p>
                  </a:txBody>
                  <a:tcPr marL="45720" marR="4572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68</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1.34</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0.0348</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1.02 -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1.76</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bl>
          </a:graphicData>
        </a:graphic>
      </p:graphicFrame>
      <p:sp>
        <p:nvSpPr>
          <p:cNvPr id="15" name="TextBox 14"/>
          <p:cNvSpPr txBox="1"/>
          <p:nvPr/>
        </p:nvSpPr>
        <p:spPr>
          <a:xfrm>
            <a:off x="5486400" y="5867400"/>
            <a:ext cx="3429000" cy="461665"/>
          </a:xfrm>
          <a:prstGeom prst="rect">
            <a:avLst/>
          </a:prstGeom>
          <a:noFill/>
        </p:spPr>
        <p:txBody>
          <a:bodyPr wrap="square" rtlCol="0">
            <a:spAutoFit/>
          </a:bodyPr>
          <a:lstStyle/>
          <a:p>
            <a:r>
              <a:rPr lang="en-US" sz="1200" b="1" dirty="0" smtClean="0">
                <a:solidFill>
                  <a:srgbClr val="FFFF00"/>
                </a:solidFill>
              </a:rPr>
              <a:t>* Reference group = COPD/Emphysema, Single lung</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sz="2600" dirty="0" smtClean="0"/>
              <a:t>Adult Lung Transplants </a:t>
            </a:r>
            <a:r>
              <a:rPr lang="en-US" sz="2000" dirty="0" smtClean="0"/>
              <a:t>(January 1996 – June 2002)</a:t>
            </a:r>
            <a:r>
              <a:rPr lang="en-US" sz="2800" dirty="0" smtClean="0"/>
              <a:t/>
            </a:r>
            <a:br>
              <a:rPr lang="en-US" sz="2800" dirty="0" smtClean="0"/>
            </a:br>
            <a:r>
              <a:rPr lang="en-US" sz="2400" dirty="0" smtClean="0"/>
              <a:t>Risk Factors For 10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5,484</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371601"/>
          <a:ext cx="8458200" cy="3733801"/>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103553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RECIPIENT 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3965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IV inotropes</a:t>
                      </a:r>
                    </a:p>
                  </a:txBody>
                  <a:tcPr marL="45720" marR="4572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89</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1.54</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0.0017</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1.18 -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2.02</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539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Prior sternotomy</a:t>
                      </a:r>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222</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1.26</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0.0040</a:t>
                      </a:r>
                      <a:endParaRPr lang="en-US" sz="1500" b="1" i="0" u="none" strike="noStrike" dirty="0">
                        <a:solidFill>
                          <a:schemeClr val="tx1"/>
                        </a:solidFill>
                        <a:latin typeface="Arial"/>
                      </a:endParaRP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1.08 -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1.48</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539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Recipient history of diabetes</a:t>
                      </a:r>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386</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1.18</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0.0117</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1.04 -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1.35</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539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Hospitalized (including ICU)</a:t>
                      </a:r>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423</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1.16</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0.0402</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1.01 -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1.35</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539653">
                <a:tc>
                  <a:txBody>
                    <a:bodyPr/>
                    <a:lstStyle/>
                    <a:p>
                      <a:pPr rtl="0"/>
                      <a:r>
                        <a:rPr lang="en-US" sz="1500" b="1" dirty="0"/>
                        <a:t>Chronic steroid use</a:t>
                      </a:r>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2,574</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1.09</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0.0123</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1.02 -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1.17</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bl>
          </a:graphicData>
        </a:graphic>
      </p:graphicFrame>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sz="2600" dirty="0" smtClean="0"/>
              <a:t>Adult Lung Transplants </a:t>
            </a:r>
            <a:r>
              <a:rPr lang="en-US" sz="2000" dirty="0" smtClean="0"/>
              <a:t>(January 1996 – June 2002)</a:t>
            </a:r>
            <a:r>
              <a:rPr lang="en-US" sz="2800" dirty="0" smtClean="0"/>
              <a:t/>
            </a:r>
            <a:br>
              <a:rPr lang="en-US" sz="2800" dirty="0" smtClean="0"/>
            </a:br>
            <a:r>
              <a:rPr lang="en-US" sz="2400" dirty="0" smtClean="0"/>
              <a:t>Risk Factors For 10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5,484</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371600"/>
          <a:ext cx="8458200" cy="4114800"/>
        </p:xfrm>
        <a:graphic>
          <a:graphicData uri="http://schemas.openxmlformats.org/drawingml/2006/table">
            <a:tbl>
              <a:tblPr firstRow="1" bandRow="1">
                <a:tableStyleId>{C083E6E3-FA7D-4D7B-A595-EF9225AFEA82}</a:tableStyleId>
              </a:tblPr>
              <a:tblGrid>
                <a:gridCol w="3962400"/>
                <a:gridCol w="1295400"/>
                <a:gridCol w="838200"/>
                <a:gridCol w="838200"/>
                <a:gridCol w="685800"/>
                <a:gridCol w="838200"/>
              </a:tblGrid>
              <a:tr h="1127262">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TRANSPLANT 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rPr>
                        <a:t>Hazard Ratio</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97923">
                <a:tc>
                  <a:txBody>
                    <a:bodyPr/>
                    <a:lstStyle/>
                    <a:p>
                      <a:pPr rtl="0" fontAlgn="t"/>
                      <a:r>
                        <a:rPr lang="en-US" sz="1500" b="1" dirty="0" smtClean="0"/>
                        <a:t>Transplant year = 1996/1997 vs. 2001/2002</a:t>
                      </a:r>
                      <a:endParaRPr lang="en-US" sz="1600" dirty="0"/>
                    </a:p>
                  </a:txBody>
                  <a:tcPr marL="45720" marR="4572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1,531</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1.22</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1.12 -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1.34</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97923">
                <a:tc>
                  <a:txBody>
                    <a:bodyPr/>
                    <a:lstStyle/>
                    <a:p>
                      <a:pPr rtl="0" fontAlgn="t"/>
                      <a:r>
                        <a:rPr lang="en-US" sz="1500" b="1" dirty="0" smtClean="0"/>
                        <a:t>Transplant year = 1998/1999 vs. 2001/2002</a:t>
                      </a:r>
                      <a:endParaRPr lang="en-US" sz="1600" dirty="0"/>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1,587</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1.20</a:t>
                      </a:r>
                      <a:endParaRPr lang="en-US" sz="1500" b="1" i="0" u="none" strike="noStrike" dirty="0">
                        <a:solidFill>
                          <a:schemeClr val="tx1"/>
                        </a:solidFill>
                        <a:latin typeface="Arial"/>
                      </a:endParaRP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&lt;.0001</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1.10 -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1.31</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97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Donor CMV +/ Recipient CMV -</a:t>
                      </a:r>
                      <a:endParaRPr lang="en-US" sz="1600" dirty="0" smtClean="0"/>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1,011</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1.16</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0.0007</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1.06 -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1.26</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97923">
                <a:tc>
                  <a:txBody>
                    <a:bodyPr/>
                    <a:lstStyle/>
                    <a:p>
                      <a:pPr rtl="0" fontAlgn="t"/>
                      <a:r>
                        <a:rPr lang="en-US" sz="1500" b="1" dirty="0" smtClean="0"/>
                        <a:t>Transplant year = 1997/1998 vs. 2000/2001</a:t>
                      </a:r>
                      <a:endParaRPr lang="en-US" sz="1600" dirty="0"/>
                    </a:p>
                  </a:txBody>
                  <a:tcPr marL="45720" marR="0" marT="0" marB="0" anchor="ctr">
                    <a:lnL>
                      <a:noFill/>
                    </a:lnL>
                    <a:lnT w="1905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1,542</a:t>
                      </a:r>
                    </a:p>
                  </a:txBody>
                  <a:tcPr marL="9525" marR="9525" marT="9525" marB="0" anchor="ctr">
                    <a:lnT w="1905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0.82</a:t>
                      </a:r>
                    </a:p>
                  </a:txBody>
                  <a:tcPr marL="9525" marR="9525" marT="9525" marB="0" anchor="ctr">
                    <a:lnT w="1905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0.0080</a:t>
                      </a:r>
                      <a:endParaRPr lang="en-US" sz="1500" b="1" i="0" u="none" strike="noStrike" dirty="0">
                        <a:solidFill>
                          <a:schemeClr val="tx1"/>
                        </a:solidFill>
                        <a:latin typeface="Arial"/>
                      </a:endParaRPr>
                    </a:p>
                  </a:txBody>
                  <a:tcPr marL="9525" marR="9525" marT="9525" marB="0" anchor="ctr">
                    <a:lnT w="1905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0.71 -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0.95</a:t>
                      </a:r>
                    </a:p>
                  </a:txBody>
                  <a:tcPr marL="45720" marR="45720" marT="9525" marB="0" anchor="ctr">
                    <a:lnR>
                      <a:noFill/>
                    </a:lnR>
                    <a:lnT w="19050" cap="flat" cmpd="sng" algn="ctr">
                      <a:no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r>
              <a:tr h="4979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BORDERLINE SIGNIFICANT</a:t>
                      </a:r>
                    </a:p>
                  </a:txBody>
                  <a:tcPr marL="45720" marR="0" marT="0" marB="0" anchor="ctr">
                    <a:lnL>
                      <a:noFill/>
                    </a:lnL>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r" fontAlgn="t"/>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l" fontAlgn="t"/>
                      <a:endParaRPr lang="en-US" sz="1500" b="1" i="0" u="none" strike="noStrike" dirty="0">
                        <a:solidFill>
                          <a:schemeClr val="tx1"/>
                        </a:solidFill>
                        <a:latin typeface="Arial"/>
                      </a:endParaRPr>
                    </a:p>
                  </a:txBody>
                  <a:tcPr marL="45720" marR="45720" marT="9525" marB="0" anchor="ctr">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r>
              <a:tr h="497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Diagnosis*</a:t>
                      </a:r>
                      <a:r>
                        <a:rPr lang="en-US" sz="1500" b="1" baseline="0" dirty="0" smtClean="0"/>
                        <a:t> = </a:t>
                      </a:r>
                      <a:r>
                        <a:rPr lang="en-US" sz="1600" b="1" dirty="0" smtClean="0">
                          <a:solidFill>
                            <a:schemeClr val="tx1"/>
                          </a:solidFill>
                        </a:rPr>
                        <a:t>Pulmonary Fibrosis</a:t>
                      </a:r>
                      <a:endParaRPr lang="en-US" sz="1500" b="1" dirty="0" smtClean="0"/>
                    </a:p>
                  </a:txBody>
                  <a:tcPr marL="45720" marR="0" marT="0" marB="0" anchor="ctr">
                    <a:lnL>
                      <a:noFill/>
                    </a:lnL>
                    <a:lnT w="1270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71</a:t>
                      </a:r>
                    </a:p>
                  </a:txBody>
                  <a:tcPr marL="9525" marR="9525" marT="9525" marB="0" anchor="ctr">
                    <a:lnT w="1270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0.76</a:t>
                      </a:r>
                    </a:p>
                  </a:txBody>
                  <a:tcPr marL="9525" marR="9525" marT="9525" marB="0" anchor="ctr">
                    <a:lnT w="1270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0.0805</a:t>
                      </a:r>
                    </a:p>
                  </a:txBody>
                  <a:tcPr marL="9525" marR="9525" marT="9525" marB="0" anchor="ctr">
                    <a:lnT w="1270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0.56 -</a:t>
                      </a:r>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1.03</a:t>
                      </a:r>
                    </a:p>
                  </a:txBody>
                  <a:tcPr marL="45720" marR="45720" marT="9525" marB="0" anchor="ctr">
                    <a:lnR>
                      <a:noFill/>
                    </a:lnR>
                    <a:lnT w="1270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bl>
          </a:graphicData>
        </a:graphic>
      </p:graphicFrame>
      <p:sp>
        <p:nvSpPr>
          <p:cNvPr id="5" name="TextBox 4"/>
          <p:cNvSpPr txBox="1"/>
          <p:nvPr/>
        </p:nvSpPr>
        <p:spPr>
          <a:xfrm>
            <a:off x="5486400" y="5867400"/>
            <a:ext cx="3429000" cy="461665"/>
          </a:xfrm>
          <a:prstGeom prst="rect">
            <a:avLst/>
          </a:prstGeom>
          <a:noFill/>
        </p:spPr>
        <p:txBody>
          <a:bodyPr wrap="square" rtlCol="0">
            <a:spAutoFit/>
          </a:bodyPr>
          <a:lstStyle/>
          <a:p>
            <a:r>
              <a:rPr lang="en-US" sz="1200" b="1" dirty="0" smtClean="0">
                <a:solidFill>
                  <a:srgbClr val="FFFF00"/>
                </a:solidFill>
              </a:rPr>
              <a:t>* Reference group = COPD/Emphysema, Single lung</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304800" y="1676400"/>
          <a:ext cx="8305800" cy="2895601"/>
        </p:xfrm>
        <a:graphic>
          <a:graphicData uri="http://schemas.openxmlformats.org/drawingml/2006/table">
            <a:tbl>
              <a:tblPr firstRow="1" bandRow="1">
                <a:tableStyleId>{C083E6E3-FA7D-4D7B-A595-EF9225AFEA82}</a:tableStyleId>
              </a:tblPr>
              <a:tblGrid>
                <a:gridCol w="4267200"/>
                <a:gridCol w="4038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 age</a:t>
                      </a:r>
                      <a:endParaRPr lang="en-US" sz="1800"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Recipient oxygen required at rest</a:t>
                      </a:r>
                    </a:p>
                    <a:p>
                      <a:endParaRPr lang="en-US" dirty="0"/>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endParaRPr lang="en-US" sz="1800" dirty="0" smtClean="0"/>
                    </a:p>
                    <a:p>
                      <a:pPr rtl="0" fontAlgn="t"/>
                      <a:endParaRPr lang="en-US" sz="1800" dirty="0"/>
                    </a:p>
                  </a:txBody>
                  <a:tcPr marL="45720" marR="0" marT="0" marB="0">
                    <a:lnL>
                      <a:noFill/>
                    </a:lnL>
                    <a:lnB>
                      <a:noFill/>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Recipient weight</a:t>
                      </a:r>
                    </a:p>
                  </a:txBody>
                  <a:tcPr marL="0" marR="0" marT="0" marB="0">
                    <a:lnB>
                      <a:noFill/>
                    </a:lnB>
                    <a:solidFill>
                      <a:schemeClr val="bg2"/>
                    </a:solidFill>
                  </a:tcPr>
                </a:tc>
              </a:tr>
              <a:tr h="553348">
                <a:tc>
                  <a:txBody>
                    <a:bodyPr/>
                    <a:lstStyle/>
                    <a:p>
                      <a:pPr rtl="0" fontAlgn="t"/>
                      <a:r>
                        <a:rPr lang="en-US" sz="1800" b="1" dirty="0" smtClean="0"/>
                        <a:t>Donor Age</a:t>
                      </a:r>
                      <a:endParaRPr lang="en-US" sz="1800"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Donor height</a:t>
                      </a:r>
                    </a:p>
                  </a:txBody>
                  <a:tcPr marL="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r h="553348">
                <a:tc>
                  <a:txBody>
                    <a:bodyPr/>
                    <a:lstStyle/>
                    <a:p>
                      <a:pPr rtl="0" fontAlgn="t"/>
                      <a:r>
                        <a:rPr lang="en-US" sz="1800" b="1" dirty="0" smtClean="0"/>
                        <a:t>Cardiac output</a:t>
                      </a:r>
                      <a:endParaRPr lang="en-US" sz="1800"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marL="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14" name="Title 1"/>
          <p:cNvSpPr txBox="1">
            <a:spLocks/>
          </p:cNvSpPr>
          <p:nvPr/>
        </p:nvSpPr>
        <p:spPr bwMode="auto">
          <a:xfrm>
            <a:off x="0" y="3048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US" sz="2600" b="1" dirty="0" smtClean="0"/>
              <a:t>Adult Lung Transplants </a:t>
            </a:r>
            <a:r>
              <a:rPr lang="en-US" sz="2000" b="1" dirty="0" smtClean="0"/>
              <a:t>(January 1996 – June 2002)</a:t>
            </a:r>
            <a:r>
              <a:rPr lang="en-US" sz="2800" dirty="0" smtClean="0"/>
              <a:t/>
            </a:r>
            <a:br>
              <a:rPr lang="en-US" sz="2800" dirty="0" smtClean="0"/>
            </a:br>
            <a:r>
              <a:rPr kumimoji="0" lang="en-US" sz="2400" b="1" i="0" u="none" strike="noStrike" kern="0" cap="none" spc="0" normalizeH="0" baseline="0" noProof="0" dirty="0" smtClean="0">
                <a:ln>
                  <a:noFill/>
                </a:ln>
                <a:solidFill>
                  <a:schemeClr val="tx1"/>
                </a:solidFill>
                <a:effectLst/>
                <a:uLnTx/>
                <a:uFillTx/>
                <a:latin typeface="+mj-lt"/>
                <a:ea typeface="+mj-ea"/>
                <a:cs typeface="+mj-cs"/>
              </a:rPr>
              <a:t>Risk Factors For 10 Year Mortality</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400" dirty="0" smtClean="0"/>
              <a:t/>
            </a:r>
            <a:br>
              <a:rPr lang="en-US" sz="2400" dirty="0" smtClean="0"/>
            </a:br>
            <a:r>
              <a:rPr lang="en-US" sz="2400" dirty="0" smtClean="0"/>
              <a:t>Age Distribution By Location  </a:t>
            </a:r>
            <a:br>
              <a:rPr lang="en-US" sz="2400" dirty="0" smtClean="0"/>
            </a:br>
            <a:r>
              <a:rPr lang="en-US" sz="2000" dirty="0" smtClean="0"/>
              <a:t>(Transplants: January 2000 – June 2012)</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1996 – June 2002)</a:t>
            </a:r>
            <a:r>
              <a:rPr lang="en-US" sz="1800" dirty="0" smtClean="0"/>
              <a:t/>
            </a:r>
            <a:br>
              <a:rPr lang="en-US" sz="1800" dirty="0" smtClean="0"/>
            </a:br>
            <a:r>
              <a:rPr lang="en-US" sz="2300" dirty="0" smtClean="0"/>
              <a:t>Risk Factors For 10 Year Mortality with 95% Confidence Limits</a:t>
            </a:r>
            <a:r>
              <a:rPr lang="en-US" sz="2400" dirty="0" smtClean="0"/>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1996 – June 2002)</a:t>
            </a:r>
            <a:r>
              <a:rPr lang="en-US" sz="2800" dirty="0" smtClean="0"/>
              <a:t/>
            </a:r>
            <a:br>
              <a:rPr lang="en-US" sz="2800" dirty="0" smtClean="0"/>
            </a:br>
            <a:r>
              <a:rPr lang="en-US" sz="2300" dirty="0" smtClean="0"/>
              <a:t>Risk Factors For 10 Year Mortality with 95% Confidence Limits </a:t>
            </a:r>
            <a:r>
              <a:rPr lang="en-US" sz="2400" dirty="0" smtClean="0"/>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45720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1996 – June 2002)</a:t>
            </a:r>
            <a:r>
              <a:rPr lang="en-US" sz="2800" dirty="0" smtClean="0"/>
              <a:t/>
            </a:r>
            <a:br>
              <a:rPr lang="en-US" sz="2800" dirty="0" smtClean="0"/>
            </a:br>
            <a:r>
              <a:rPr lang="en-US" sz="2300" dirty="0" smtClean="0"/>
              <a:t>Risk Factors For 10 Year Mortality with 95% Confidence Limits</a:t>
            </a:r>
            <a:r>
              <a:rPr lang="en-US" sz="2400" dirty="0" smtClean="0"/>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 0.0003</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lIns="9144" rIns="9144"/>
          <a:lstStyle/>
          <a:p>
            <a:r>
              <a:rPr lang="en-US" sz="2600" dirty="0" smtClean="0"/>
              <a:t>Adult Lung Transplants </a:t>
            </a:r>
            <a:r>
              <a:rPr lang="en-US" sz="2000" dirty="0" smtClean="0"/>
              <a:t>(January 1999 – June 2007)</a:t>
            </a:r>
            <a:br>
              <a:rPr lang="en-US" sz="2000" dirty="0" smtClean="0"/>
            </a:br>
            <a:r>
              <a:rPr lang="en-US" sz="2300" dirty="0" smtClean="0">
                <a:solidFill>
                  <a:srgbClr val="FFFF00"/>
                </a:solidFill>
              </a:rPr>
              <a:t> </a:t>
            </a:r>
            <a:r>
              <a:rPr lang="en-US" sz="2300" dirty="0" smtClean="0"/>
              <a:t>Risk Factors for 10 Year Mortality with 95% Confidence Limits</a:t>
            </a:r>
            <a:br>
              <a:rPr lang="en-US" sz="2300" dirty="0" smtClean="0"/>
            </a:br>
            <a:r>
              <a:rPr lang="en-US" sz="2300" dirty="0" smtClean="0"/>
              <a:t>  </a:t>
            </a:r>
            <a:r>
              <a:rPr lang="en-US" sz="2300" dirty="0" smtClean="0">
                <a:solidFill>
                  <a:srgbClr val="FFFF00"/>
                </a:solidFill>
              </a:rPr>
              <a:t>Recipient Pre-Transplant Cardiac Output</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1981200"/>
            <a:ext cx="1828800" cy="323165"/>
          </a:xfrm>
          <a:prstGeom prst="rect">
            <a:avLst/>
          </a:prstGeom>
          <a:noFill/>
        </p:spPr>
        <p:txBody>
          <a:bodyPr wrap="square" rtlCol="0">
            <a:spAutoFit/>
          </a:bodyPr>
          <a:lstStyle/>
          <a:p>
            <a:pPr algn="ctr"/>
            <a:r>
              <a:rPr lang="en-US" sz="1500" b="1" dirty="0" smtClean="0">
                <a:solidFill>
                  <a:srgbClr val="FFFF00"/>
                </a:solidFill>
              </a:rPr>
              <a:t>p = 0.0156</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Lung Transplants </a:t>
            </a:r>
            <a:r>
              <a:rPr lang="en-US" sz="2000" dirty="0" smtClean="0"/>
              <a:t>(January 1999 – June 2007)</a:t>
            </a:r>
            <a:r>
              <a:rPr lang="en-US" sz="1800" dirty="0" smtClean="0"/>
              <a:t/>
            </a:r>
            <a:br>
              <a:rPr lang="en-US" sz="1800" dirty="0" smtClean="0"/>
            </a:br>
            <a:r>
              <a:rPr lang="en-US" sz="2300" dirty="0" smtClean="0"/>
              <a:t>Risk Factors for 10 Year Mortality with 95% Confidence Limits</a:t>
            </a:r>
            <a:br>
              <a:rPr lang="en-US" sz="2300" dirty="0" smtClean="0"/>
            </a:br>
            <a:r>
              <a:rPr lang="en-US" sz="2300" dirty="0" smtClean="0"/>
              <a:t>  </a:t>
            </a:r>
            <a:r>
              <a:rPr lang="en-US" sz="2300" dirty="0" smtClean="0">
                <a:solidFill>
                  <a:srgbClr val="FFFF00"/>
                </a:solidFill>
              </a:rPr>
              <a:t>Recipient Oxygen Required at Rest</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 0.0044</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1996 – June 2002)</a:t>
            </a:r>
            <a:r>
              <a:rPr lang="en-US" sz="2800" dirty="0" smtClean="0"/>
              <a:t/>
            </a:r>
            <a:br>
              <a:rPr lang="en-US" sz="2800" dirty="0" smtClean="0"/>
            </a:br>
            <a:r>
              <a:rPr lang="en-US" sz="2300" dirty="0" smtClean="0"/>
              <a:t>Risk Factors For 10 Year Mortality with 95% Confidence Limits </a:t>
            </a:r>
            <a:r>
              <a:rPr lang="en-US" sz="2400" dirty="0" smtClean="0"/>
              <a:t/>
            </a:r>
            <a:br>
              <a:rPr lang="en-US" sz="2400" dirty="0" smtClean="0"/>
            </a:br>
            <a:r>
              <a:rPr lang="en-US" sz="2400" dirty="0" smtClean="0"/>
              <a:t> </a:t>
            </a:r>
            <a:r>
              <a:rPr lang="en-US" sz="2400" dirty="0" smtClean="0">
                <a:solidFill>
                  <a:srgbClr val="FFFF00"/>
                </a:solidFill>
              </a:rPr>
              <a:t>Recipient Weight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 0.0106</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1996 – June 2002)</a:t>
            </a:r>
            <a:r>
              <a:rPr lang="en-US" sz="2800" dirty="0" smtClean="0"/>
              <a:t/>
            </a:r>
            <a:br>
              <a:rPr lang="en-US" sz="2800" dirty="0" smtClean="0"/>
            </a:br>
            <a:r>
              <a:rPr lang="en-US" sz="2300" dirty="0" smtClean="0"/>
              <a:t>Risk Factors For 10 Year Mortality with 95% Confidence Limits </a:t>
            </a:r>
            <a:r>
              <a:rPr lang="en-US" sz="2400" dirty="0" smtClean="0"/>
              <a:t/>
            </a:r>
            <a:br>
              <a:rPr lang="en-US" sz="2400" dirty="0" smtClean="0"/>
            </a:br>
            <a:r>
              <a:rPr lang="en-US" sz="2400" dirty="0" smtClean="0"/>
              <a:t> </a:t>
            </a:r>
            <a:r>
              <a:rPr lang="en-US" sz="2400" dirty="0" smtClean="0">
                <a:solidFill>
                  <a:srgbClr val="FFFF00"/>
                </a:solidFill>
              </a:rPr>
              <a:t>Donor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4572000"/>
            <a:ext cx="1828800" cy="323165"/>
          </a:xfrm>
          <a:prstGeom prst="rect">
            <a:avLst/>
          </a:prstGeom>
          <a:noFill/>
        </p:spPr>
        <p:txBody>
          <a:bodyPr wrap="square" rtlCol="0">
            <a:spAutoFit/>
          </a:bodyPr>
          <a:lstStyle/>
          <a:p>
            <a:pPr algn="ctr"/>
            <a:r>
              <a:rPr lang="en-US" sz="1500" b="1" dirty="0" smtClean="0">
                <a:solidFill>
                  <a:srgbClr val="FFFF00"/>
                </a:solidFill>
              </a:rPr>
              <a:t>p = 0.0071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400" dirty="0" smtClean="0"/>
              <a:t/>
            </a:r>
            <a:br>
              <a:rPr lang="en-US" sz="2400" dirty="0" smtClean="0"/>
            </a:br>
            <a:r>
              <a:rPr lang="en-US" sz="2400" dirty="0" smtClean="0"/>
              <a:t>Diagnosis Distribution By Location</a:t>
            </a:r>
            <a:br>
              <a:rPr lang="en-US" sz="2400" dirty="0" smtClean="0"/>
            </a:br>
            <a:r>
              <a:rPr lang="en-US" sz="2000" dirty="0" smtClean="0"/>
              <a:t>(Transplants: January 2000 – June 2012)</a:t>
            </a:r>
            <a:endParaRPr lang="en-US" sz="2000" dirty="0"/>
          </a:p>
        </p:txBody>
      </p:sp>
      <p:graphicFrame>
        <p:nvGraphicFramePr>
          <p:cNvPr id="10" name="Content Placeholder 9"/>
          <p:cNvGraphicFramePr>
            <a:graphicFrameLocks noGrp="1"/>
          </p:cNvGraphicFramePr>
          <p:nvPr>
            <p:ph idx="1"/>
          </p:nvPr>
        </p:nvGraphicFramePr>
        <p:xfrm>
          <a:off x="15240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400" dirty="0" smtClean="0"/>
              <a:t/>
            </a:r>
            <a:br>
              <a:rPr lang="en-US" sz="2400" dirty="0" smtClean="0"/>
            </a:br>
            <a:r>
              <a:rPr lang="en-US" sz="2400" dirty="0" smtClean="0"/>
              <a:t>Diagnosis Distribution By Location and Era</a:t>
            </a:r>
            <a:br>
              <a:rPr lang="en-US" sz="2400" dirty="0" smtClean="0"/>
            </a:br>
            <a:r>
              <a:rPr lang="en-US" sz="2000" dirty="0" smtClean="0"/>
              <a:t>(Transplants: January 2000 – June 2012)</a:t>
            </a:r>
            <a:endParaRPr lang="en-US" sz="2000" dirty="0"/>
          </a:p>
        </p:txBody>
      </p:sp>
      <p:graphicFrame>
        <p:nvGraphicFramePr>
          <p:cNvPr id="10" name="Content Placeholder 9"/>
          <p:cNvGraphicFramePr>
            <a:graphicFrameLocks noGrp="1"/>
          </p:cNvGraphicFramePr>
          <p:nvPr>
            <p:ph idx="1"/>
          </p:nvPr>
        </p:nvGraphicFramePr>
        <p:xfrm>
          <a:off x="152400" y="1447800"/>
          <a:ext cx="88392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Donor and Recipient Characteristics</a:t>
            </a:r>
            <a:endParaRPr lang="en-US" sz="4000"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2"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800" dirty="0" smtClean="0"/>
              <a:t/>
            </a:r>
            <a:br>
              <a:rPr lang="en-US" sz="2800" dirty="0" smtClean="0"/>
            </a:br>
            <a:r>
              <a:rPr lang="en-US" sz="2400" dirty="0" smtClean="0"/>
              <a:t> Donor Age Distribution By Location</a:t>
            </a:r>
            <a:br>
              <a:rPr lang="en-US" sz="2400" dirty="0" smtClean="0"/>
            </a:br>
            <a:r>
              <a:rPr lang="en-US" sz="2000" dirty="0" smtClean="0"/>
              <a:t>(Transplants: January 2000 – June 2012)</a:t>
            </a:r>
            <a:endParaRPr lang="en-US" sz="2000" dirty="0"/>
          </a:p>
        </p:txBody>
      </p:sp>
      <p:graphicFrame>
        <p:nvGraphicFramePr>
          <p:cNvPr id="10" name="Content Placeholder 9"/>
          <p:cNvGraphicFramePr>
            <a:graphicFrameLocks noGrp="1"/>
          </p:cNvGraphicFramePr>
          <p:nvPr>
            <p:ph idx="1"/>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Post-Transplant Survival and Rejection</a:t>
            </a:r>
            <a:endParaRPr lang="en-US" sz="4000"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2"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800" dirty="0" smtClean="0"/>
              <a:t/>
            </a:r>
            <a:br>
              <a:rPr lang="en-US" sz="2800" dirty="0" smtClean="0"/>
            </a:br>
            <a:r>
              <a:rPr lang="en-US" sz="2400" dirty="0" smtClean="0"/>
              <a:t>Kaplan-Meier Survival by Era </a:t>
            </a:r>
            <a:br>
              <a:rPr lang="en-US" sz="2400" dirty="0" smtClean="0"/>
            </a:br>
            <a:r>
              <a:rPr lang="en-US" sz="2000" dirty="0" smtClean="0"/>
              <a:t>(Transplants: January 1988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33800" y="2743200"/>
            <a:ext cx="4800600" cy="307777"/>
          </a:xfrm>
          <a:prstGeom prst="rect">
            <a:avLst/>
          </a:prstGeom>
          <a:noFill/>
        </p:spPr>
        <p:txBody>
          <a:bodyPr wrap="square" rtlCol="0">
            <a:spAutoFit/>
          </a:bodyPr>
          <a:lstStyle/>
          <a:p>
            <a:r>
              <a:rPr lang="en-US" sz="1400" b="1" dirty="0" smtClean="0">
                <a:solidFill>
                  <a:srgbClr val="FFFF00"/>
                </a:solidFill>
              </a:rPr>
              <a:t>All pair-wise comparisons were significant at p &lt;0.001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br>
              <a:rPr lang="en-US" sz="2600" dirty="0" smtClean="0"/>
            </a:br>
            <a:r>
              <a:rPr lang="en-US" sz="2400" dirty="0" smtClean="0"/>
              <a:t>Kaplan-Meier Survival by Age Group </a:t>
            </a:r>
            <a:br>
              <a:rPr lang="en-US" sz="2400" dirty="0" smtClean="0"/>
            </a:br>
            <a:r>
              <a:rPr lang="en-US" sz="2000" dirty="0" smtClean="0"/>
              <a:t>(Transplants: January 1990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267200" y="2438400"/>
            <a:ext cx="4038600" cy="523220"/>
          </a:xfrm>
          <a:prstGeom prst="rect">
            <a:avLst/>
          </a:prstGeom>
          <a:noFill/>
        </p:spPr>
        <p:txBody>
          <a:bodyPr wrap="square" rtlCol="0">
            <a:spAutoFit/>
          </a:bodyPr>
          <a:lstStyle/>
          <a:p>
            <a:r>
              <a:rPr lang="en-US" sz="1400" b="1" dirty="0" smtClean="0">
                <a:solidFill>
                  <a:srgbClr val="FFFF00"/>
                </a:solidFill>
              </a:rPr>
              <a:t>All pair-wise comparisons were significant at p &lt; 0.05 except 18-34 vs. 35-49</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Kaplan-Meier Survival by Gender</a:t>
            </a:r>
            <a:br>
              <a:rPr lang="en-US" sz="2400" dirty="0" smtClean="0"/>
            </a:br>
            <a:r>
              <a:rPr lang="en-US" sz="2000" dirty="0" smtClean="0"/>
              <a:t>(Transplants: January 1990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371600" y="3429000"/>
            <a:ext cx="12954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7010400" y="4343400"/>
            <a:ext cx="1524000" cy="307777"/>
          </a:xfrm>
          <a:prstGeom prst="rect">
            <a:avLst/>
          </a:prstGeom>
          <a:noFill/>
        </p:spPr>
        <p:txBody>
          <a:bodyPr wrap="square" rtlCol="0">
            <a:spAutoFit/>
          </a:bodyPr>
          <a:lstStyle/>
          <a:p>
            <a:pPr algn="r"/>
            <a:r>
              <a:rPr lang="en-US" sz="1400" b="1" dirty="0" smtClean="0">
                <a:solidFill>
                  <a:srgbClr val="00FF00"/>
                </a:solidFill>
              </a:rPr>
              <a:t>N at risk = 100</a:t>
            </a:r>
            <a:endParaRPr lang="en-US" sz="1400" b="1" dirty="0">
              <a:solidFill>
                <a:srgbClr val="00FF00"/>
              </a:solidFill>
            </a:endParaRPr>
          </a:p>
        </p:txBody>
      </p:sp>
      <p:sp>
        <p:nvSpPr>
          <p:cNvPr id="11" name="TextBox 10"/>
          <p:cNvSpPr txBox="1"/>
          <p:nvPr/>
        </p:nvSpPr>
        <p:spPr>
          <a:xfrm>
            <a:off x="7010400" y="4953000"/>
            <a:ext cx="1524000" cy="307777"/>
          </a:xfrm>
          <a:prstGeom prst="rect">
            <a:avLst/>
          </a:prstGeom>
          <a:noFill/>
        </p:spPr>
        <p:txBody>
          <a:bodyPr wrap="square" rtlCol="0">
            <a:spAutoFit/>
          </a:bodyPr>
          <a:lstStyle/>
          <a:p>
            <a:pPr algn="r"/>
            <a:r>
              <a:rPr lang="en-US" sz="1400" b="1" dirty="0" smtClean="0">
                <a:solidFill>
                  <a:srgbClr val="00FFFF"/>
                </a:solidFill>
              </a:rPr>
              <a:t>N at risk = 84</a:t>
            </a:r>
            <a:endParaRPr lang="en-US" sz="1400" b="1" dirty="0">
              <a:solidFill>
                <a:srgbClr val="00FFFF"/>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br>
              <a:rPr lang="en-US" sz="2600" dirty="0" smtClean="0"/>
            </a:br>
            <a:r>
              <a:rPr lang="en-US" sz="2400" dirty="0" smtClean="0"/>
              <a:t>Kaplan-Meier Survival by Diagnosis</a:t>
            </a:r>
            <a:br>
              <a:rPr lang="en-US" sz="2400" dirty="0" smtClean="0"/>
            </a:br>
            <a:r>
              <a:rPr lang="en-US" sz="2000" dirty="0" smtClean="0"/>
              <a:t>(Transplants: January 1990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4191000"/>
            <a:ext cx="3657600" cy="1169551"/>
          </a:xfrm>
          <a:prstGeom prst="rect">
            <a:avLst/>
          </a:prstGeom>
          <a:noFill/>
        </p:spPr>
        <p:txBody>
          <a:bodyPr wrap="square" rtlCol="0">
            <a:spAutoFit/>
          </a:bodyPr>
          <a:lstStyle/>
          <a:p>
            <a:r>
              <a:rPr lang="en-US" sz="1400" b="1" dirty="0" smtClean="0">
                <a:solidFill>
                  <a:srgbClr val="FFFF00"/>
                </a:solidFill>
              </a:rPr>
              <a:t>All pair-wise comparisons with CF were significant at p &lt; 0.0001</a:t>
            </a:r>
          </a:p>
          <a:p>
            <a:r>
              <a:rPr lang="en-US" sz="1400" b="1" dirty="0" smtClean="0">
                <a:solidFill>
                  <a:srgbClr val="FFFF00"/>
                </a:solidFill>
              </a:rPr>
              <a:t>Alpha-1 vs. COPD: p &lt; 0.0001</a:t>
            </a:r>
          </a:p>
          <a:p>
            <a:r>
              <a:rPr lang="en-US" sz="1400" b="1" dirty="0" smtClean="0">
                <a:solidFill>
                  <a:srgbClr val="FFFF00"/>
                </a:solidFill>
              </a:rPr>
              <a:t>Alpha-1 vs. IPF: p &lt; 0.0001</a:t>
            </a:r>
          </a:p>
          <a:p>
            <a:r>
              <a:rPr lang="en-US" sz="1400" b="1" dirty="0" smtClean="0">
                <a:solidFill>
                  <a:srgbClr val="FFFF00"/>
                </a:solidFill>
              </a:rPr>
              <a:t>COPD vs. IPF: p &lt; 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br>
              <a:rPr lang="en-US" sz="2600" dirty="0" smtClean="0"/>
            </a:br>
            <a:r>
              <a:rPr lang="en-US" sz="2400" dirty="0" smtClean="0"/>
              <a:t>Kaplan-Meier Survival by Diagnosis and Age Group</a:t>
            </a:r>
            <a:br>
              <a:rPr lang="en-US" sz="2400" dirty="0" smtClean="0"/>
            </a:br>
            <a:r>
              <a:rPr lang="en-US" sz="2000" dirty="0" smtClean="0"/>
              <a:t>(Transplants: January 1990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191000"/>
            <a:ext cx="4800600" cy="954107"/>
          </a:xfrm>
          <a:prstGeom prst="rect">
            <a:avLst/>
          </a:prstGeom>
          <a:noFill/>
        </p:spPr>
        <p:txBody>
          <a:bodyPr wrap="square" rtlCol="0">
            <a:spAutoFit/>
          </a:bodyPr>
          <a:lstStyle/>
          <a:p>
            <a:r>
              <a:rPr lang="en-US" sz="1400" b="1" dirty="0" smtClean="0">
                <a:solidFill>
                  <a:srgbClr val="FFFF00"/>
                </a:solidFill>
              </a:rPr>
              <a:t>All pair-wise comparisons within diagnosis groups were significant at p &lt; 0.001 except IPF 50-65 vs. &gt;65.</a:t>
            </a:r>
          </a:p>
          <a:p>
            <a:r>
              <a:rPr lang="en-US" sz="1400" b="1" dirty="0" smtClean="0">
                <a:solidFill>
                  <a:srgbClr val="FFFF00"/>
                </a:solidFill>
              </a:rPr>
              <a:t>No pair-wise comparisons within age groups were significant at &lt; 0.05 except for 50-65</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r>
              <a:rPr lang="en-US" sz="2800" dirty="0" smtClean="0"/>
              <a:t/>
            </a:r>
            <a:br>
              <a:rPr lang="en-US" sz="2800" dirty="0" smtClean="0"/>
            </a:br>
            <a:r>
              <a:rPr lang="en-US" sz="2400" dirty="0" smtClean="0"/>
              <a:t>Kaplan-Meier Survival by Diagnosis Conditional on </a:t>
            </a:r>
            <a:br>
              <a:rPr lang="en-US" sz="2400" dirty="0" smtClean="0"/>
            </a:br>
            <a:r>
              <a:rPr lang="en-US" sz="2400" dirty="0" smtClean="0"/>
              <a:t>Survival to 3 Months </a:t>
            </a:r>
            <a:r>
              <a:rPr lang="en-US" sz="2000" dirty="0" smtClean="0"/>
              <a:t>(Transplants: January 1990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276600" y="1447800"/>
            <a:ext cx="5181600" cy="954107"/>
          </a:xfrm>
          <a:prstGeom prst="rect">
            <a:avLst/>
          </a:prstGeom>
          <a:solidFill>
            <a:srgbClr val="000000"/>
          </a:solidFill>
        </p:spPr>
        <p:txBody>
          <a:bodyPr wrap="square" lIns="9144" rIns="9144" rtlCol="0">
            <a:spAutoFit/>
          </a:bodyPr>
          <a:lstStyle/>
          <a:p>
            <a:r>
              <a:rPr lang="en-US" sz="1400" b="1" dirty="0" smtClean="0">
                <a:solidFill>
                  <a:srgbClr val="FFFF00"/>
                </a:solidFill>
              </a:rPr>
              <a:t>No pair-wise comparisons with Sarcoidosis were significant at p &lt; 0.05 except CF vs. Sarcoidosis (p = 0.006)</a:t>
            </a:r>
          </a:p>
          <a:p>
            <a:r>
              <a:rPr lang="en-US" sz="1400" b="1" dirty="0" smtClean="0">
                <a:solidFill>
                  <a:srgbClr val="FFFF00"/>
                </a:solidFill>
              </a:rPr>
              <a:t>All other pair-wise comparisons were significant at p &lt; 0.05 except COPD vs. IPF and CF vs. IPAH</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br>
              <a:rPr lang="en-US" sz="2600" dirty="0" smtClean="0"/>
            </a:br>
            <a:r>
              <a:rPr lang="en-US" sz="2300" dirty="0" smtClean="0"/>
              <a:t>Kaplan-Meier Survival by Diagnosis and Age Group Conditional on Survival to 3 Months </a:t>
            </a:r>
            <a:r>
              <a:rPr lang="en-US" sz="2000" dirty="0" smtClean="0"/>
              <a:t>(Transplants: January 1990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657600" y="1524000"/>
            <a:ext cx="4800600" cy="954107"/>
          </a:xfrm>
          <a:prstGeom prst="rect">
            <a:avLst/>
          </a:prstGeom>
          <a:noFill/>
        </p:spPr>
        <p:txBody>
          <a:bodyPr wrap="square" rtlCol="0">
            <a:spAutoFit/>
          </a:bodyPr>
          <a:lstStyle/>
          <a:p>
            <a:r>
              <a:rPr lang="en-US" sz="1400" b="1" dirty="0" smtClean="0">
                <a:solidFill>
                  <a:srgbClr val="FFFF00"/>
                </a:solidFill>
              </a:rPr>
              <a:t>All pair-wise comparisons within diagnosis groups were significant at p &lt; 0.001</a:t>
            </a:r>
          </a:p>
          <a:p>
            <a:r>
              <a:rPr lang="en-US" sz="1400" b="1" dirty="0" smtClean="0">
                <a:solidFill>
                  <a:srgbClr val="FFFF00"/>
                </a:solidFill>
              </a:rPr>
              <a:t>No pair-wise comparisons within age groups were significant at &lt; 0.05 except for 50-65</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r>
              <a:rPr lang="en-US" sz="2800" dirty="0" smtClean="0"/>
              <a:t/>
            </a:r>
            <a:br>
              <a:rPr lang="en-US" sz="2800" dirty="0" smtClean="0"/>
            </a:br>
            <a:r>
              <a:rPr lang="en-US" sz="2400" dirty="0" smtClean="0"/>
              <a:t>Kaplan-Meier Survival by Diagnosis Conditional on </a:t>
            </a:r>
            <a:br>
              <a:rPr lang="en-US" sz="2400" dirty="0" smtClean="0"/>
            </a:br>
            <a:r>
              <a:rPr lang="en-US" sz="2400" dirty="0" smtClean="0"/>
              <a:t>Survival to 1 Year </a:t>
            </a:r>
            <a:r>
              <a:rPr lang="en-US" sz="2000" dirty="0" smtClean="0"/>
              <a:t>(Transplants: January 1990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038600"/>
            <a:ext cx="5029200" cy="692497"/>
          </a:xfrm>
          <a:prstGeom prst="rect">
            <a:avLst/>
          </a:prstGeom>
          <a:noFill/>
        </p:spPr>
        <p:txBody>
          <a:bodyPr wrap="square" rtlCol="0">
            <a:spAutoFit/>
          </a:bodyPr>
          <a:lstStyle/>
          <a:p>
            <a:r>
              <a:rPr lang="en-US" sz="1300" b="1" dirty="0" smtClean="0">
                <a:solidFill>
                  <a:srgbClr val="FFFF00"/>
                </a:solidFill>
              </a:rPr>
              <a:t>No pair-wise comparisons with IPAH and Sarcoidosis were significant at p &lt; 0.05 except with COPD and IPF</a:t>
            </a:r>
          </a:p>
          <a:p>
            <a:r>
              <a:rPr lang="en-US" sz="1300" b="1" dirty="0" smtClean="0">
                <a:solidFill>
                  <a:srgbClr val="FFFF00"/>
                </a:solidFill>
              </a:rPr>
              <a:t>All other pair-wise comparisons were significant at p &lt; 0.001</a:t>
            </a:r>
            <a:endParaRPr lang="en-US" sz="13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066800"/>
          </a:xfrm>
        </p:spPr>
        <p:txBody>
          <a:bodyPr lIns="9144" rIns="9144"/>
          <a:lstStyle/>
          <a:p>
            <a:r>
              <a:rPr lang="en-US" sz="2600" dirty="0" smtClean="0"/>
              <a:t>Adult Lung Transplants</a:t>
            </a:r>
            <a:r>
              <a:rPr lang="en-US" sz="2800" dirty="0" smtClean="0"/>
              <a:t/>
            </a:r>
            <a:br>
              <a:rPr lang="en-US" sz="2800" dirty="0" smtClean="0"/>
            </a:br>
            <a:r>
              <a:rPr lang="en-US" sz="2400" dirty="0" smtClean="0"/>
              <a:t>Recipient Age Distribution </a:t>
            </a:r>
            <a:r>
              <a:rPr lang="en-US" sz="2000" dirty="0" smtClean="0"/>
              <a:t>(Transplants: January 1985 – June 2012)</a:t>
            </a:r>
            <a:endParaRPr lang="en-US" sz="20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br>
              <a:rPr lang="en-US" sz="2600" dirty="0" smtClean="0"/>
            </a:br>
            <a:r>
              <a:rPr lang="en-US" sz="2300" dirty="0" smtClean="0"/>
              <a:t>Kaplan-Meier Survival by Diagnosis and Age Group Conditional on Survival to 1 Year </a:t>
            </a:r>
            <a:r>
              <a:rPr lang="en-US" sz="2000" dirty="0" smtClean="0"/>
              <a:t>(Transplants: January 1990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191000" y="1524000"/>
            <a:ext cx="4343400" cy="954107"/>
          </a:xfrm>
          <a:prstGeom prst="rect">
            <a:avLst/>
          </a:prstGeom>
          <a:noFill/>
        </p:spPr>
        <p:txBody>
          <a:bodyPr wrap="square" rtlCol="0">
            <a:spAutoFit/>
          </a:bodyPr>
          <a:lstStyle/>
          <a:p>
            <a:r>
              <a:rPr lang="en-US" sz="1400" b="1" dirty="0" smtClean="0">
                <a:solidFill>
                  <a:srgbClr val="FFFF00"/>
                </a:solidFill>
              </a:rPr>
              <a:t>All pair-wise comparisons within diagnosis groups were significant at p &lt; 0.0001</a:t>
            </a:r>
          </a:p>
          <a:p>
            <a:r>
              <a:rPr lang="en-US" sz="1400" b="1" dirty="0" smtClean="0">
                <a:solidFill>
                  <a:srgbClr val="FFFF00"/>
                </a:solidFill>
              </a:rPr>
              <a:t>No pair-wise comparisons within age groups were significant at &lt; 0.05</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 Kaplan-Meier Survival By Procedure Type</a:t>
            </a:r>
            <a:br>
              <a:rPr lang="en-US" sz="2400" dirty="0" smtClean="0"/>
            </a:br>
            <a:r>
              <a:rPr lang="en-US" sz="2000" dirty="0" smtClean="0"/>
              <a:t>(Transplants: January 1990 – June 2011)</a:t>
            </a:r>
            <a:br>
              <a:rPr lang="en-US" sz="2000" dirty="0" smtClean="0"/>
            </a:br>
            <a:r>
              <a:rPr lang="en-US" sz="2000" dirty="0" smtClean="0">
                <a:solidFill>
                  <a:srgbClr val="FFFF00"/>
                </a:solidFill>
              </a:rPr>
              <a:t> Diagnosis: Alpha-1 Antitrypsin Deficiency</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 Kaplan-Meier Survival By Procedure Type</a:t>
            </a:r>
            <a:br>
              <a:rPr lang="en-US" sz="2400" dirty="0" smtClean="0"/>
            </a:br>
            <a:r>
              <a:rPr lang="en-US" sz="2000" dirty="0" smtClean="0"/>
              <a:t>(Transplants: January 1990 – June 2011)</a:t>
            </a:r>
            <a:br>
              <a:rPr lang="en-US" sz="2000" dirty="0" smtClean="0"/>
            </a:br>
            <a:r>
              <a:rPr lang="en-US" sz="2000" dirty="0" smtClean="0">
                <a:solidFill>
                  <a:srgbClr val="FFFF00"/>
                </a:solidFill>
              </a:rPr>
              <a:t> Diagnosis: Alpha-1 Antitrypsin Deficiency</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505200"/>
            <a:ext cx="1219200" cy="307777"/>
          </a:xfrm>
          <a:prstGeom prst="rect">
            <a:avLst/>
          </a:prstGeom>
          <a:noFill/>
        </p:spPr>
        <p:txBody>
          <a:bodyPr wrap="square" rtlCol="0">
            <a:spAutoFit/>
          </a:bodyPr>
          <a:lstStyle/>
          <a:p>
            <a:r>
              <a:rPr lang="en-US" sz="1400" b="1" dirty="0" smtClean="0">
                <a:solidFill>
                  <a:srgbClr val="FFFF00"/>
                </a:solidFill>
              </a:rPr>
              <a:t>p = 0.0002</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 Kaplan-Meier Survival By Procedure Type</a:t>
            </a:r>
            <a:br>
              <a:rPr lang="en-US" sz="2400" dirty="0" smtClean="0"/>
            </a:br>
            <a:r>
              <a:rPr lang="en-US" sz="2000" dirty="0" smtClean="0"/>
              <a:t>(Transplants: January 1990 – June 2011)</a:t>
            </a:r>
            <a:br>
              <a:rPr lang="en-US" sz="2000" dirty="0" smtClean="0"/>
            </a:br>
            <a:r>
              <a:rPr lang="en-US" sz="2000" dirty="0" smtClean="0">
                <a:solidFill>
                  <a:srgbClr val="FFFF00"/>
                </a:solidFill>
              </a:rPr>
              <a:t> Diagnosis: COPD/Emphysema</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 Kaplan-Meier Survival By Procedure Type</a:t>
            </a:r>
            <a:br>
              <a:rPr lang="en-US" sz="2400" dirty="0" smtClean="0"/>
            </a:br>
            <a:r>
              <a:rPr lang="en-US" sz="2000" dirty="0" smtClean="0"/>
              <a:t>(Transplants: January 1990 – June 2011)</a:t>
            </a:r>
            <a:br>
              <a:rPr lang="en-US" sz="2000" dirty="0" smtClean="0"/>
            </a:br>
            <a:r>
              <a:rPr lang="en-US" sz="2000" dirty="0" smtClean="0">
                <a:solidFill>
                  <a:srgbClr val="FFFF00"/>
                </a:solidFill>
              </a:rPr>
              <a:t> Diagnosis: COPD/Emphysema</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5052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Lung Transplants</a:t>
            </a:r>
            <a:br>
              <a:rPr lang="en-US" sz="2600" dirty="0" smtClean="0"/>
            </a:br>
            <a:r>
              <a:rPr lang="en-US" sz="2300" dirty="0" smtClean="0"/>
              <a:t>Kaplan-Meier Survival by Era and Age Group</a:t>
            </a:r>
            <a:br>
              <a:rPr lang="en-US" sz="2300" dirty="0" smtClean="0"/>
            </a:br>
            <a:r>
              <a:rPr lang="en-US" sz="2000" dirty="0" smtClean="0"/>
              <a:t>(Transplants: January 1998 – June 2011)</a:t>
            </a:r>
            <a:br>
              <a:rPr lang="en-US" sz="2000" dirty="0" smtClean="0"/>
            </a:br>
            <a:r>
              <a:rPr lang="en-US" sz="2000" dirty="0" smtClean="0">
                <a:solidFill>
                  <a:srgbClr val="FFFF00"/>
                </a:solidFill>
              </a:rPr>
              <a:t> Diagnosis: COPD/Emphysema</a:t>
            </a:r>
            <a:endParaRPr lang="en-US" sz="2000" dirty="0"/>
          </a:p>
        </p:txBody>
      </p:sp>
      <p:graphicFrame>
        <p:nvGraphicFramePr>
          <p:cNvPr id="4" name="Content Placeholder 3"/>
          <p:cNvGraphicFramePr>
            <a:graphicFrameLocks noGrp="1"/>
          </p:cNvGraphicFramePr>
          <p:nvPr>
            <p:ph idx="1"/>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657600" y="1676400"/>
            <a:ext cx="4800600" cy="954107"/>
          </a:xfrm>
          <a:prstGeom prst="rect">
            <a:avLst/>
          </a:prstGeom>
          <a:noFill/>
        </p:spPr>
        <p:txBody>
          <a:bodyPr wrap="square" rtlCol="0">
            <a:spAutoFit/>
          </a:bodyPr>
          <a:lstStyle/>
          <a:p>
            <a:r>
              <a:rPr lang="en-US" sz="1400" b="1" dirty="0" smtClean="0">
                <a:solidFill>
                  <a:srgbClr val="FFFF00"/>
                </a:solidFill>
              </a:rPr>
              <a:t>All pair-wise comparisons within eras were significant at p &lt; 0.01 except 2005-6/2011 18-49 vs. 50-65</a:t>
            </a:r>
          </a:p>
          <a:p>
            <a:r>
              <a:rPr lang="en-US" sz="1400" b="1" dirty="0" smtClean="0">
                <a:solidFill>
                  <a:srgbClr val="FFFF00"/>
                </a:solidFill>
              </a:rPr>
              <a:t>No pair-wise comparisons within age groups were significant at &lt; 0.05</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Lung Transplants</a:t>
            </a:r>
            <a:br>
              <a:rPr lang="en-US" sz="2600" dirty="0" smtClean="0"/>
            </a:br>
            <a:r>
              <a:rPr lang="en-US" sz="2300" dirty="0" smtClean="0"/>
              <a:t>Kaplan-Meier Survival by Era and Age Group Conditional on Survival to 1 Year </a:t>
            </a:r>
            <a:r>
              <a:rPr lang="en-US" sz="2000" dirty="0" smtClean="0"/>
              <a:t>(Transplants: January 1998 – June 2011)</a:t>
            </a:r>
            <a:br>
              <a:rPr lang="en-US" sz="2000" dirty="0" smtClean="0"/>
            </a:br>
            <a:r>
              <a:rPr lang="en-US" sz="2000" dirty="0" smtClean="0">
                <a:solidFill>
                  <a:srgbClr val="FFFF00"/>
                </a:solidFill>
              </a:rPr>
              <a:t> Diagnosis: COPD/Emphysema</a:t>
            </a:r>
            <a:endParaRPr lang="en-US" sz="2000" dirty="0"/>
          </a:p>
        </p:txBody>
      </p:sp>
      <p:graphicFrame>
        <p:nvGraphicFramePr>
          <p:cNvPr id="4" name="Content Placeholder 3"/>
          <p:cNvGraphicFramePr>
            <a:graphicFrameLocks noGrp="1"/>
          </p:cNvGraphicFramePr>
          <p:nvPr>
            <p:ph idx="1"/>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276600"/>
            <a:ext cx="3429000" cy="1169551"/>
          </a:xfrm>
          <a:prstGeom prst="rect">
            <a:avLst/>
          </a:prstGeom>
          <a:noFill/>
        </p:spPr>
        <p:txBody>
          <a:bodyPr wrap="square" rtlCol="0">
            <a:spAutoFit/>
          </a:bodyPr>
          <a:lstStyle/>
          <a:p>
            <a:r>
              <a:rPr lang="en-US" sz="1400" b="1" dirty="0" smtClean="0">
                <a:solidFill>
                  <a:srgbClr val="FFFF00"/>
                </a:solidFill>
              </a:rPr>
              <a:t>All pair-wise comparisons within eras were significant at p &lt; 0.05 except 2005-6/2011 18-49 vs. 50-65</a:t>
            </a:r>
          </a:p>
          <a:p>
            <a:r>
              <a:rPr lang="en-US" sz="1400" b="1" dirty="0" smtClean="0">
                <a:solidFill>
                  <a:srgbClr val="FFFF00"/>
                </a:solidFill>
              </a:rPr>
              <a:t>No pair-wise comparisons within age groups were significant at &lt; 0.05</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 Kaplan-Meier Survival By Procedure Type and Era</a:t>
            </a:r>
            <a:br>
              <a:rPr lang="en-US" sz="2400" dirty="0" smtClean="0"/>
            </a:br>
            <a:r>
              <a:rPr lang="en-US" sz="2000" dirty="0" smtClean="0"/>
              <a:t>(Transplants: January 1990 – June 2011)</a:t>
            </a:r>
            <a:br>
              <a:rPr lang="en-US" sz="2000" dirty="0" smtClean="0"/>
            </a:br>
            <a:r>
              <a:rPr lang="en-US" sz="2000" dirty="0" smtClean="0">
                <a:solidFill>
                  <a:srgbClr val="FFFF00"/>
                </a:solidFill>
              </a:rPr>
              <a:t> Diagnosis: COPD/Emphysema, Single Lung</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724400"/>
            <a:ext cx="3733800" cy="738664"/>
          </a:xfrm>
          <a:prstGeom prst="rect">
            <a:avLst/>
          </a:prstGeom>
          <a:noFill/>
        </p:spPr>
        <p:txBody>
          <a:bodyPr wrap="square" rtlCol="0">
            <a:spAutoFit/>
          </a:bodyPr>
          <a:lstStyle/>
          <a:p>
            <a:r>
              <a:rPr lang="en-US" sz="1400" b="1" dirty="0" smtClean="0">
                <a:solidFill>
                  <a:srgbClr val="FFFF00"/>
                </a:solidFill>
              </a:rPr>
              <a:t>1990-1997 vs. 1998-2004:    p &lt; 0.0001</a:t>
            </a:r>
          </a:p>
          <a:p>
            <a:r>
              <a:rPr lang="en-US" sz="1400" b="1" dirty="0" smtClean="0">
                <a:solidFill>
                  <a:srgbClr val="FFFF00"/>
                </a:solidFill>
              </a:rPr>
              <a:t>1990-1997 vs. 2005-6/2011: p &lt; 0.0001</a:t>
            </a:r>
          </a:p>
          <a:p>
            <a:r>
              <a:rPr lang="en-US" sz="1400" b="1" dirty="0" smtClean="0">
                <a:solidFill>
                  <a:srgbClr val="FFFF00"/>
                </a:solidFill>
              </a:rPr>
              <a:t>1998-2004 vs. 2005-6/2011: p = 0.9991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 Kaplan-Meier Survival By Procedure Type and Era</a:t>
            </a:r>
            <a:br>
              <a:rPr lang="en-US" sz="2400" dirty="0" smtClean="0"/>
            </a:br>
            <a:r>
              <a:rPr lang="en-US" sz="2000" dirty="0" smtClean="0"/>
              <a:t>(Transplants: January 1990 – June 2011)</a:t>
            </a:r>
            <a:br>
              <a:rPr lang="en-US" sz="2000" dirty="0" smtClean="0"/>
            </a:br>
            <a:r>
              <a:rPr lang="en-US" sz="2000" dirty="0" smtClean="0">
                <a:solidFill>
                  <a:srgbClr val="FFFF00"/>
                </a:solidFill>
              </a:rPr>
              <a:t> Diagnosis: COPD/Emphysema, Double Lung</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800600"/>
            <a:ext cx="3733800" cy="738664"/>
          </a:xfrm>
          <a:prstGeom prst="rect">
            <a:avLst/>
          </a:prstGeom>
          <a:noFill/>
        </p:spPr>
        <p:txBody>
          <a:bodyPr wrap="square" rtlCol="0">
            <a:spAutoFit/>
          </a:bodyPr>
          <a:lstStyle/>
          <a:p>
            <a:r>
              <a:rPr lang="en-US" sz="1400" b="1" dirty="0" smtClean="0">
                <a:solidFill>
                  <a:srgbClr val="FFFF00"/>
                </a:solidFill>
              </a:rPr>
              <a:t>1990-1997 vs. 1998-2004:    p = 0.0066</a:t>
            </a:r>
          </a:p>
          <a:p>
            <a:r>
              <a:rPr lang="en-US" sz="1400" b="1" dirty="0" smtClean="0">
                <a:solidFill>
                  <a:srgbClr val="FFFF00"/>
                </a:solidFill>
              </a:rPr>
              <a:t>1990-1997 vs. 2005-6/2011: p = 0.0089</a:t>
            </a:r>
          </a:p>
          <a:p>
            <a:r>
              <a:rPr lang="en-US" sz="1400" b="1" dirty="0" smtClean="0">
                <a:solidFill>
                  <a:srgbClr val="FFFF00"/>
                </a:solidFill>
              </a:rPr>
              <a:t>1998-2004 vs. 2005-6/2011: p = 0.9983</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 Kaplan-Meier Survival By Procedure Type</a:t>
            </a:r>
            <a:br>
              <a:rPr lang="en-US" sz="2400" dirty="0" smtClean="0"/>
            </a:br>
            <a:r>
              <a:rPr lang="en-US" sz="2000" dirty="0" smtClean="0"/>
              <a:t>(Transplants: January 1990 – June 2011)</a:t>
            </a:r>
            <a:br>
              <a:rPr lang="en-US" sz="2000" dirty="0" smtClean="0"/>
            </a:br>
            <a:r>
              <a:rPr lang="en-US" sz="2000" dirty="0" smtClean="0">
                <a:solidFill>
                  <a:srgbClr val="FFFF00"/>
                </a:solidFill>
              </a:rPr>
              <a:t> Diagnosis: Idiopathic Pulmonary Fibrosis</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lstStyle/>
          <a:p>
            <a:r>
              <a:rPr lang="en-US" sz="2600" dirty="0" smtClean="0"/>
              <a:t>Adult Lung Transplants</a:t>
            </a:r>
            <a:r>
              <a:rPr lang="en-US" sz="2800" dirty="0" smtClean="0"/>
              <a:t/>
            </a:r>
            <a:br>
              <a:rPr lang="en-US" sz="2800" dirty="0" smtClean="0"/>
            </a:br>
            <a:r>
              <a:rPr lang="en-US" sz="2400" dirty="0" smtClean="0"/>
              <a:t>Recipient Age Distribution by Era</a:t>
            </a:r>
            <a:endParaRPr lang="en-US" sz="2400" dirty="0"/>
          </a:p>
        </p:txBody>
      </p:sp>
      <p:graphicFrame>
        <p:nvGraphicFramePr>
          <p:cNvPr id="4" name="Content Placeholder 3"/>
          <p:cNvGraphicFramePr>
            <a:graphicFrameLocks noGrp="1"/>
          </p:cNvGraphicFramePr>
          <p:nvPr>
            <p:ph idx="1"/>
          </p:nvPr>
        </p:nvGraphicFramePr>
        <p:xfrm>
          <a:off x="304800" y="1143000"/>
          <a:ext cx="86106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p:cNvSpPr txBox="1"/>
          <p:nvPr/>
        </p:nvSpPr>
        <p:spPr>
          <a:xfrm>
            <a:off x="5257800" y="5943600"/>
            <a:ext cx="3657600" cy="762000"/>
          </a:xfrm>
          <a:prstGeom prst="rect">
            <a:avLst/>
          </a:prstGeom>
          <a:noFill/>
          <a:ln>
            <a:solidFill>
              <a:schemeClr val="tx1"/>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10000"/>
              </a:lnSpc>
            </a:pPr>
            <a:r>
              <a:rPr lang="en-US" sz="1300" b="1" u="sng" dirty="0"/>
              <a:t>Median age by </a:t>
            </a:r>
            <a:r>
              <a:rPr lang="en-US" sz="1300" b="1" u="sng" dirty="0" smtClean="0"/>
              <a:t>era (years):              </a:t>
            </a:r>
          </a:p>
          <a:p>
            <a:pPr>
              <a:lnSpc>
                <a:spcPct val="110000"/>
              </a:lnSpc>
            </a:pPr>
            <a:r>
              <a:rPr lang="en-US" sz="1300" b="1" dirty="0" smtClean="0"/>
              <a:t>1985-1989 </a:t>
            </a:r>
            <a:r>
              <a:rPr lang="en-US" sz="1300" b="1" dirty="0"/>
              <a:t>= </a:t>
            </a:r>
            <a:r>
              <a:rPr lang="en-US" sz="1300" b="1" dirty="0" smtClean="0"/>
              <a:t>45; 1990-1994 = 47; 1995-1999 = 50; 2000-2005 = 53; 2006-6/2012 = 55; </a:t>
            </a:r>
            <a:endParaRPr lang="en-US" sz="1300" b="1" dirty="0"/>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Lung Transplants</a:t>
            </a:r>
            <a:br>
              <a:rPr lang="en-US" sz="2600" dirty="0" smtClean="0"/>
            </a:br>
            <a:r>
              <a:rPr lang="en-US" sz="2300" dirty="0" smtClean="0"/>
              <a:t>Kaplan-Meier Survival by Era and Age Group</a:t>
            </a:r>
            <a:br>
              <a:rPr lang="en-US" sz="2300" dirty="0" smtClean="0"/>
            </a:br>
            <a:r>
              <a:rPr lang="en-US" sz="2000" dirty="0" smtClean="0"/>
              <a:t>(Transplants: January 1998 – June 2011)</a:t>
            </a:r>
            <a:br>
              <a:rPr lang="en-US" sz="2000" dirty="0" smtClean="0"/>
            </a:br>
            <a:r>
              <a:rPr lang="en-US" sz="2000" dirty="0" smtClean="0">
                <a:solidFill>
                  <a:srgbClr val="FFFF00"/>
                </a:solidFill>
              </a:rPr>
              <a:t> Diagnosis: Idiopathic Pulmonary Fibrosis</a:t>
            </a:r>
            <a:endParaRPr lang="en-US" sz="2000" dirty="0"/>
          </a:p>
        </p:txBody>
      </p:sp>
      <p:graphicFrame>
        <p:nvGraphicFramePr>
          <p:cNvPr id="4" name="Content Placeholder 3"/>
          <p:cNvGraphicFramePr>
            <a:graphicFrameLocks noGrp="1"/>
          </p:cNvGraphicFramePr>
          <p:nvPr>
            <p:ph idx="1"/>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657600" y="1676400"/>
            <a:ext cx="4800600" cy="1169551"/>
          </a:xfrm>
          <a:prstGeom prst="rect">
            <a:avLst/>
          </a:prstGeom>
          <a:noFill/>
        </p:spPr>
        <p:txBody>
          <a:bodyPr wrap="square" rtlCol="0">
            <a:spAutoFit/>
          </a:bodyPr>
          <a:lstStyle/>
          <a:p>
            <a:r>
              <a:rPr lang="en-US" sz="1400" b="1" dirty="0" smtClean="0">
                <a:solidFill>
                  <a:srgbClr val="FFFF00"/>
                </a:solidFill>
              </a:rPr>
              <a:t>All pair-wise comparisons within eras were significant at p &lt; 0.05 except  1998-2004 50-65 vs. &gt;65 and 2005-6/2011 50-65 vs. &gt;65</a:t>
            </a:r>
          </a:p>
          <a:p>
            <a:r>
              <a:rPr lang="en-US" sz="1400" b="1" dirty="0" smtClean="0">
                <a:solidFill>
                  <a:srgbClr val="FFFF00"/>
                </a:solidFill>
              </a:rPr>
              <a:t>No pair-wise comparisons within age groups were significant at &lt; 0.05 except for 50-65</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Lung Transplants</a:t>
            </a:r>
            <a:br>
              <a:rPr lang="en-US" sz="2600" dirty="0" smtClean="0"/>
            </a:br>
            <a:r>
              <a:rPr lang="en-US" sz="2300" dirty="0" smtClean="0"/>
              <a:t>Kaplan-Meier Survival by Era and Age Group Conditional on Survival to 1 Year </a:t>
            </a:r>
            <a:r>
              <a:rPr lang="en-US" sz="2000" dirty="0" smtClean="0"/>
              <a:t>(Transplants: January 1998 – June 2011)</a:t>
            </a:r>
            <a:br>
              <a:rPr lang="en-US" sz="2000" dirty="0" smtClean="0"/>
            </a:br>
            <a:r>
              <a:rPr lang="en-US" sz="2000" dirty="0" smtClean="0">
                <a:solidFill>
                  <a:srgbClr val="FFFF00"/>
                </a:solidFill>
              </a:rPr>
              <a:t> Diagnosis: Idiopathic Pulmonary Fibrosis</a:t>
            </a:r>
            <a:endParaRPr lang="en-US" sz="2000" dirty="0"/>
          </a:p>
        </p:txBody>
      </p:sp>
      <p:graphicFrame>
        <p:nvGraphicFramePr>
          <p:cNvPr id="4" name="Content Placeholder 3"/>
          <p:cNvGraphicFramePr>
            <a:graphicFrameLocks noGrp="1"/>
          </p:cNvGraphicFramePr>
          <p:nvPr>
            <p:ph idx="1"/>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81600" y="1676400"/>
            <a:ext cx="3429000" cy="1169551"/>
          </a:xfrm>
          <a:prstGeom prst="rect">
            <a:avLst/>
          </a:prstGeom>
          <a:noFill/>
        </p:spPr>
        <p:txBody>
          <a:bodyPr wrap="square" rtlCol="0">
            <a:spAutoFit/>
          </a:bodyPr>
          <a:lstStyle/>
          <a:p>
            <a:r>
              <a:rPr lang="en-US" sz="1400" b="1" dirty="0" smtClean="0">
                <a:solidFill>
                  <a:srgbClr val="FFFF00"/>
                </a:solidFill>
              </a:rPr>
              <a:t>All pair-wise comparisons within eras were significant at p &lt; 0.05 except  1998-2004 50-65 vs. &gt;65</a:t>
            </a:r>
          </a:p>
          <a:p>
            <a:r>
              <a:rPr lang="en-US" sz="1400" b="1" dirty="0" smtClean="0">
                <a:solidFill>
                  <a:srgbClr val="FFFF00"/>
                </a:solidFill>
              </a:rPr>
              <a:t>No pair-wise comparisons within age groups were significant at &lt; 0.05</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 Kaplan-Meier Survival By Procedure Type and Era</a:t>
            </a:r>
            <a:br>
              <a:rPr lang="en-US" sz="2400" dirty="0" smtClean="0"/>
            </a:br>
            <a:r>
              <a:rPr lang="en-US" sz="2000" dirty="0" smtClean="0"/>
              <a:t>(Transplants: January 1990 – June 2011)</a:t>
            </a:r>
            <a:br>
              <a:rPr lang="en-US" sz="2000" dirty="0" smtClean="0"/>
            </a:br>
            <a:r>
              <a:rPr lang="en-US" sz="2000" dirty="0" smtClean="0">
                <a:solidFill>
                  <a:srgbClr val="FFFF00"/>
                </a:solidFill>
              </a:rPr>
              <a:t> Diagnosis: Idiopathic Pulmonary Fibrosis, Single Lung</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800600"/>
            <a:ext cx="3733800" cy="738664"/>
          </a:xfrm>
          <a:prstGeom prst="rect">
            <a:avLst/>
          </a:prstGeom>
          <a:noFill/>
        </p:spPr>
        <p:txBody>
          <a:bodyPr wrap="square" rtlCol="0">
            <a:spAutoFit/>
          </a:bodyPr>
          <a:lstStyle/>
          <a:p>
            <a:r>
              <a:rPr lang="en-US" sz="1400" b="1" dirty="0" smtClean="0">
                <a:solidFill>
                  <a:srgbClr val="FFFF00"/>
                </a:solidFill>
              </a:rPr>
              <a:t>1990-1997 vs. 1998-2004:    p = 0.0337</a:t>
            </a:r>
          </a:p>
          <a:p>
            <a:r>
              <a:rPr lang="en-US" sz="1400" b="1" dirty="0" smtClean="0">
                <a:solidFill>
                  <a:srgbClr val="FFFF00"/>
                </a:solidFill>
              </a:rPr>
              <a:t>1990-1997 vs. 2005-6/2011: p = 0.0017</a:t>
            </a:r>
          </a:p>
          <a:p>
            <a:r>
              <a:rPr lang="en-US" sz="1400" b="1" dirty="0" smtClean="0">
                <a:solidFill>
                  <a:srgbClr val="FFFF00"/>
                </a:solidFill>
              </a:rPr>
              <a:t>1998-2004 vs. 2005-6/2011: p = 0.4105</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 Kaplan-Meier Survival By Procedure Type and Era</a:t>
            </a:r>
            <a:br>
              <a:rPr lang="en-US" sz="2400" dirty="0" smtClean="0"/>
            </a:br>
            <a:r>
              <a:rPr lang="en-US" sz="2000" dirty="0" smtClean="0"/>
              <a:t>(Transplants: January 1990 – June 2011)</a:t>
            </a:r>
            <a:br>
              <a:rPr lang="en-US" sz="2000" dirty="0" smtClean="0"/>
            </a:br>
            <a:r>
              <a:rPr lang="en-US" sz="2000" dirty="0" smtClean="0">
                <a:solidFill>
                  <a:srgbClr val="FFFF00"/>
                </a:solidFill>
              </a:rPr>
              <a:t> Diagnosis: Idiopathic Pulmonary Fibrosis, Double Lung</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724400"/>
            <a:ext cx="3733800" cy="738664"/>
          </a:xfrm>
          <a:prstGeom prst="rect">
            <a:avLst/>
          </a:prstGeom>
          <a:noFill/>
        </p:spPr>
        <p:txBody>
          <a:bodyPr wrap="square" rtlCol="0">
            <a:spAutoFit/>
          </a:bodyPr>
          <a:lstStyle/>
          <a:p>
            <a:r>
              <a:rPr lang="en-US" sz="1400" b="1" dirty="0" smtClean="0">
                <a:solidFill>
                  <a:srgbClr val="FFFF00"/>
                </a:solidFill>
              </a:rPr>
              <a:t>1990-1997 vs. 1998-2004:  p = 0.0056</a:t>
            </a:r>
          </a:p>
          <a:p>
            <a:r>
              <a:rPr lang="en-US" sz="1400" b="1" dirty="0" smtClean="0">
                <a:solidFill>
                  <a:srgbClr val="FFFF00"/>
                </a:solidFill>
              </a:rPr>
              <a:t>1990-1997 vs. 2005-6/2011: p &lt; 0.0001</a:t>
            </a:r>
          </a:p>
          <a:p>
            <a:r>
              <a:rPr lang="en-US" sz="1400" b="1" dirty="0" smtClean="0">
                <a:solidFill>
                  <a:srgbClr val="FFFF00"/>
                </a:solidFill>
              </a:rPr>
              <a:t>1998-2004 vs. 2005-6/2011: p = 0.0073</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br>
              <a:rPr lang="en-US" sz="2600" dirty="0" smtClean="0"/>
            </a:br>
            <a:r>
              <a:rPr lang="en-US" sz="2400" dirty="0" smtClean="0"/>
              <a:t> Kaplan-Meier Survival By Procedure Type</a:t>
            </a:r>
            <a:br>
              <a:rPr lang="en-US" sz="2400" dirty="0" smtClean="0"/>
            </a:br>
            <a:r>
              <a:rPr lang="en-US" sz="2000" dirty="0" smtClean="0"/>
              <a:t>(Transplants: January 1990 – June 2011)</a:t>
            </a:r>
            <a:br>
              <a:rPr lang="en-US" sz="2000" dirty="0" smtClean="0"/>
            </a:br>
            <a:r>
              <a:rPr lang="en-US" sz="2000" dirty="0" smtClean="0">
                <a:solidFill>
                  <a:srgbClr val="FFFF00"/>
                </a:solidFill>
              </a:rPr>
              <a:t> Diagnosis: Idiopathic Arterial Pulmonary Hypertension</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 Kaplan-Meier Survival By Procedure Type and Era</a:t>
            </a:r>
            <a:br>
              <a:rPr lang="en-US" sz="2400" dirty="0" smtClean="0"/>
            </a:br>
            <a:r>
              <a:rPr lang="en-US" sz="2000" dirty="0" smtClean="0"/>
              <a:t>(Transplants: January 1990 – June 2011)</a:t>
            </a:r>
            <a:br>
              <a:rPr lang="en-US" sz="2000" dirty="0" smtClean="0"/>
            </a:br>
            <a:r>
              <a:rPr lang="en-US" sz="2000" dirty="0" smtClean="0">
                <a:solidFill>
                  <a:srgbClr val="FFFF00"/>
                </a:solidFill>
              </a:rPr>
              <a:t> Diagnosis: Cystic Fibrosis, Double Lung</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724400"/>
            <a:ext cx="3733800" cy="738664"/>
          </a:xfrm>
          <a:prstGeom prst="rect">
            <a:avLst/>
          </a:prstGeom>
          <a:noFill/>
        </p:spPr>
        <p:txBody>
          <a:bodyPr wrap="square" rtlCol="0">
            <a:spAutoFit/>
          </a:bodyPr>
          <a:lstStyle/>
          <a:p>
            <a:r>
              <a:rPr lang="en-US" sz="1400" b="1" dirty="0" smtClean="0">
                <a:solidFill>
                  <a:srgbClr val="FFFF00"/>
                </a:solidFill>
              </a:rPr>
              <a:t>1990-1997 vs. 1998-2004:    p &lt; 0.0001</a:t>
            </a:r>
          </a:p>
          <a:p>
            <a:r>
              <a:rPr lang="en-US" sz="1400" b="1" dirty="0" smtClean="0">
                <a:solidFill>
                  <a:srgbClr val="FFFF00"/>
                </a:solidFill>
              </a:rPr>
              <a:t>1990-1997 vs. 2005-6/2011: p &lt; 0.0001</a:t>
            </a:r>
          </a:p>
          <a:p>
            <a:r>
              <a:rPr lang="en-US" sz="1400" b="1" dirty="0" smtClean="0">
                <a:solidFill>
                  <a:srgbClr val="FFFF00"/>
                </a:solidFill>
              </a:rPr>
              <a:t>1998-2004 vs. 2005-6/2011: p = 0.0668</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Lung Transplants</a:t>
            </a:r>
            <a:r>
              <a:rPr lang="en-US" sz="2800" dirty="0" smtClean="0"/>
              <a:t/>
            </a:r>
            <a:br>
              <a:rPr lang="en-US" sz="2800" dirty="0" smtClean="0"/>
            </a:br>
            <a:r>
              <a:rPr lang="en-US" sz="2400" dirty="0" smtClean="0"/>
              <a:t> </a:t>
            </a:r>
            <a:r>
              <a:rPr lang="en-US" sz="2200" dirty="0" smtClean="0"/>
              <a:t>Kaplan-Meier Survival by Donor/Recipient CMV Status</a:t>
            </a:r>
            <a:r>
              <a:rPr lang="en-US" sz="2400" dirty="0" smtClean="0"/>
              <a:t/>
            </a:r>
            <a:br>
              <a:rPr lang="en-US" sz="2400" dirty="0" smtClean="0"/>
            </a:br>
            <a:r>
              <a:rPr lang="en-US" sz="2000" dirty="0" smtClean="0"/>
              <a:t>(Transplants: October 1999 – June 2011)</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4953000"/>
            <a:ext cx="3962400" cy="523220"/>
          </a:xfrm>
          <a:prstGeom prst="rect">
            <a:avLst/>
          </a:prstGeom>
          <a:solidFill>
            <a:schemeClr val="bg2"/>
          </a:solidFill>
        </p:spPr>
        <p:txBody>
          <a:bodyPr wrap="square" rtlCol="0">
            <a:spAutoFit/>
          </a:bodyPr>
          <a:lstStyle/>
          <a:p>
            <a:r>
              <a:rPr lang="pt-BR" sz="1400" b="1" dirty="0" smtClean="0">
                <a:solidFill>
                  <a:srgbClr val="FFFF00"/>
                </a:solidFill>
              </a:rPr>
              <a:t>All pair-wise comparisons were significant at p &lt; 0.05 except D(-)/R(+) vs. D(+)/R(+) </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 Kaplan-Meier Survival by Donor/Recipient CMV Status and Era </a:t>
            </a:r>
            <a:r>
              <a:rPr lang="en-US" sz="2000" dirty="0" smtClean="0"/>
              <a:t>(Transplants: October 1999 – June 2011)</a:t>
            </a:r>
            <a:br>
              <a:rPr lang="en-US" sz="2000" dirty="0" smtClean="0"/>
            </a:br>
            <a:r>
              <a:rPr lang="en-US" sz="2000" dirty="0" smtClean="0"/>
              <a:t>Era 1 = 10/1999-2004; Era 2 = 2005-6/2011</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4343400"/>
            <a:ext cx="7162800" cy="1092607"/>
          </a:xfrm>
          <a:prstGeom prst="rect">
            <a:avLst/>
          </a:prstGeom>
          <a:solidFill>
            <a:schemeClr val="bg2"/>
          </a:solidFill>
        </p:spPr>
        <p:txBody>
          <a:bodyPr wrap="square" rtlCol="0">
            <a:spAutoFit/>
          </a:bodyPr>
          <a:lstStyle/>
          <a:p>
            <a:r>
              <a:rPr lang="pt-BR" sz="1300" b="1" u="sng" dirty="0" smtClean="0">
                <a:solidFill>
                  <a:srgbClr val="FFFF00"/>
                </a:solidFill>
              </a:rPr>
              <a:t>Donor/Recipent CMV status</a:t>
            </a:r>
            <a:r>
              <a:rPr lang="pt-BR" sz="1300" b="1" dirty="0" smtClean="0">
                <a:solidFill>
                  <a:srgbClr val="FFFF00"/>
                </a:solidFill>
              </a:rPr>
              <a:t>: no 10/1999-2004 vs. 2005-6/2011 comparisons were significant at p &lt; 0.05.</a:t>
            </a:r>
          </a:p>
          <a:p>
            <a:r>
              <a:rPr lang="pt-BR" sz="1300" b="1" u="sng" dirty="0" smtClean="0">
                <a:solidFill>
                  <a:srgbClr val="FFFF00"/>
                </a:solidFill>
              </a:rPr>
              <a:t>10/1999-2004</a:t>
            </a:r>
            <a:r>
              <a:rPr lang="pt-BR" sz="1300" b="1" dirty="0" smtClean="0">
                <a:solidFill>
                  <a:srgbClr val="FFFF00"/>
                </a:solidFill>
              </a:rPr>
              <a:t>: D(-)/R(-) vs. D(+)/R(+) and D(-)/R(-) vs. D(+)/R(-) were significant at p &lt; 0.05</a:t>
            </a:r>
          </a:p>
          <a:p>
            <a:r>
              <a:rPr lang="pt-BR" sz="1300" b="1" u="sng" dirty="0" smtClean="0">
                <a:solidFill>
                  <a:srgbClr val="FFFF00"/>
                </a:solidFill>
              </a:rPr>
              <a:t>2005-6/2011</a:t>
            </a:r>
            <a:r>
              <a:rPr lang="pt-BR" sz="1300" b="1" dirty="0" smtClean="0">
                <a:solidFill>
                  <a:srgbClr val="FFFF00"/>
                </a:solidFill>
              </a:rPr>
              <a:t>: D(-)/R(-) vs. D(+)/R(+), D(-)/R(-) vs. D(+)/R(-) and D(-)/R(+) vs. D(+)/R(-) were significant at p &lt; 0.05</a:t>
            </a:r>
            <a:endParaRPr lang="en-US" sz="13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400" dirty="0" smtClean="0"/>
              <a:t/>
            </a:r>
            <a:br>
              <a:rPr lang="en-US" sz="2400" dirty="0" smtClean="0"/>
            </a:br>
            <a:r>
              <a:rPr lang="en-US" sz="2200" dirty="0" smtClean="0"/>
              <a:t>Percentage Experiencing </a:t>
            </a:r>
            <a:r>
              <a:rPr lang="en-US" sz="2200" i="1" u="sng" dirty="0" smtClean="0"/>
              <a:t>Treated</a:t>
            </a:r>
            <a:r>
              <a:rPr lang="en-US" sz="2200" dirty="0" smtClean="0"/>
              <a:t> Rejection between Discharge and 1-Year Follow-Up by Donor/Recipient CMV Status</a:t>
            </a:r>
            <a:r>
              <a:rPr lang="en-US" sz="2000" dirty="0" smtClean="0"/>
              <a:t/>
            </a:r>
            <a:br>
              <a:rPr lang="en-US" sz="2000" dirty="0" smtClean="0"/>
            </a:b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10535"/>
            <a:ext cx="4419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23" name="TextBox 22"/>
          <p:cNvSpPr txBox="1"/>
          <p:nvPr/>
        </p:nvSpPr>
        <p:spPr>
          <a:xfrm>
            <a:off x="4953000" y="5867400"/>
            <a:ext cx="40386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400" dirty="0" smtClean="0"/>
              <a:t/>
            </a:r>
            <a:br>
              <a:rPr lang="en-US" sz="2400" dirty="0" smtClean="0"/>
            </a:br>
            <a:r>
              <a:rPr lang="en-US" sz="2200" dirty="0" smtClean="0"/>
              <a:t>Percentage Experiencing </a:t>
            </a:r>
            <a:r>
              <a:rPr lang="en-US" sz="2200" i="1" u="sng" dirty="0" smtClean="0"/>
              <a:t>Any</a:t>
            </a:r>
            <a:r>
              <a:rPr lang="en-US" sz="2200" dirty="0" smtClean="0"/>
              <a:t> Rejection between Discharge and 1-Year Follow-Up by Donor/Recipient CMV Status</a:t>
            </a:r>
            <a:r>
              <a:rPr lang="en-US" sz="2400" dirty="0" smtClean="0"/>
              <a:t/>
            </a:r>
            <a:br>
              <a:rPr lang="en-US" sz="2400" dirty="0" smtClean="0"/>
            </a:br>
            <a:r>
              <a:rPr lang="en-US" sz="2000" dirty="0" smtClean="0"/>
              <a:t>(Follow-ups: July 2004 – June 2012)</a:t>
            </a:r>
            <a:endParaRPr lang="en-US" sz="2000" dirty="0"/>
          </a:p>
        </p:txBody>
      </p:sp>
      <p:graphicFrame>
        <p:nvGraphicFramePr>
          <p:cNvPr id="4" name="Content Placeholder 3"/>
          <p:cNvGraphicFramePr>
            <a:graphicFrameLocks noGrp="1"/>
          </p:cNvGraphicFramePr>
          <p:nvPr>
            <p:ph idx="1"/>
          </p:nvPr>
        </p:nvGraphicFramePr>
        <p:xfrm>
          <a:off x="152400" y="16002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10535"/>
            <a:ext cx="4419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0" name="TextBox 9"/>
          <p:cNvSpPr txBox="1"/>
          <p:nvPr/>
        </p:nvSpPr>
        <p:spPr>
          <a:xfrm>
            <a:off x="4800600" y="6019800"/>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lstStyle/>
          <a:p>
            <a:r>
              <a:rPr lang="en-US" sz="2600" dirty="0" smtClean="0"/>
              <a:t>Adult Lung Transplants</a:t>
            </a:r>
            <a:r>
              <a:rPr lang="en-US" sz="2800" dirty="0" smtClean="0"/>
              <a:t/>
            </a:r>
            <a:br>
              <a:rPr lang="en-US" sz="2800" dirty="0" smtClean="0"/>
            </a:br>
            <a:r>
              <a:rPr lang="en-US" sz="2400" dirty="0" smtClean="0"/>
              <a:t>Recipient Age Distribution by Era</a:t>
            </a:r>
            <a:endParaRPr lang="en-US" sz="2400" dirty="0"/>
          </a:p>
        </p:txBody>
      </p:sp>
      <p:graphicFrame>
        <p:nvGraphicFramePr>
          <p:cNvPr id="4" name="Content Placeholder 3"/>
          <p:cNvGraphicFramePr>
            <a:graphicFrameLocks noGrp="1"/>
          </p:cNvGraphicFramePr>
          <p:nvPr>
            <p:ph idx="1"/>
          </p:nvPr>
        </p:nvGraphicFramePr>
        <p:xfrm>
          <a:off x="304800" y="1371600"/>
          <a:ext cx="8610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p:cNvSpPr txBox="1"/>
          <p:nvPr/>
        </p:nvSpPr>
        <p:spPr>
          <a:xfrm>
            <a:off x="6477000" y="2057400"/>
            <a:ext cx="1905000" cy="762000"/>
          </a:xfrm>
          <a:prstGeom prst="rect">
            <a:avLst/>
          </a:prstGeom>
          <a:solidFill>
            <a:schemeClr val="bg2"/>
          </a:solidFill>
          <a:ln>
            <a:solidFill>
              <a:schemeClr val="tx1"/>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10000"/>
              </a:lnSpc>
            </a:pPr>
            <a:r>
              <a:rPr lang="en-US" sz="1300" b="1" u="sng" dirty="0" smtClean="0"/>
              <a:t>Number of &gt;65 :              </a:t>
            </a:r>
          </a:p>
          <a:p>
            <a:pPr>
              <a:lnSpc>
                <a:spcPct val="110000"/>
              </a:lnSpc>
            </a:pPr>
            <a:r>
              <a:rPr lang="en-US" sz="1300" b="1" dirty="0" smtClean="0"/>
              <a:t>2000-2005 = 332</a:t>
            </a:r>
          </a:p>
          <a:p>
            <a:pPr>
              <a:lnSpc>
                <a:spcPct val="110000"/>
              </a:lnSpc>
            </a:pPr>
            <a:r>
              <a:rPr lang="en-US" sz="1300" b="1" dirty="0" smtClean="0"/>
              <a:t>2006-6/2012 = 1,968</a:t>
            </a:r>
          </a:p>
        </p:txBody>
      </p:sp>
      <p:sp>
        <p:nvSpPr>
          <p:cNvPr id="10" name="TextBox 9"/>
          <p:cNvSpPr txBox="1"/>
          <p:nvPr/>
        </p:nvSpPr>
        <p:spPr>
          <a:xfrm>
            <a:off x="5486400" y="6096000"/>
            <a:ext cx="3352800" cy="461665"/>
          </a:xfrm>
          <a:prstGeom prst="rect">
            <a:avLst/>
          </a:prstGeom>
          <a:noFill/>
        </p:spPr>
        <p:txBody>
          <a:bodyPr wrap="square" rtlCol="0">
            <a:spAutoFit/>
          </a:bodyPr>
          <a:lstStyle/>
          <a:p>
            <a:r>
              <a:rPr lang="en-US" sz="1200" b="1" dirty="0" smtClean="0">
                <a:solidFill>
                  <a:srgbClr val="FFFF00"/>
                </a:solidFill>
              </a:rPr>
              <a:t>p-value comparing percentages of &gt;65 between eras &lt; 0.0001</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br>
              <a:rPr lang="en-US" sz="2600" dirty="0" smtClean="0"/>
            </a:br>
            <a:r>
              <a:rPr lang="en-US" sz="2200" dirty="0" smtClean="0"/>
              <a:t>Percentage Experiencing </a:t>
            </a:r>
            <a:r>
              <a:rPr lang="en-US" sz="2200" i="1" u="sng" dirty="0" smtClean="0"/>
              <a:t>Treated</a:t>
            </a:r>
            <a:r>
              <a:rPr lang="en-US" sz="2200" dirty="0" smtClean="0"/>
              <a:t> Rejection between Discharge and 1-Year Follow-Up by Donor/Recipient CMV Status</a:t>
            </a:r>
            <a:r>
              <a:rPr lang="en-US" sz="2300" dirty="0" smtClean="0"/>
              <a:t/>
            </a:r>
            <a:br>
              <a:rPr lang="en-US" sz="2300" dirty="0" smtClean="0"/>
            </a:br>
            <a:r>
              <a:rPr lang="en-US" sz="2000" dirty="0" smtClean="0"/>
              <a:t>(Follow-ups: July 2004 – June 2012)</a:t>
            </a:r>
            <a:endParaRPr lang="en-US" sz="2000" dirty="0"/>
          </a:p>
        </p:txBody>
      </p:sp>
      <p:graphicFrame>
        <p:nvGraphicFramePr>
          <p:cNvPr id="4" name="Content Placeholder 3"/>
          <p:cNvGraphicFramePr>
            <a:graphicFrameLocks noGrp="1"/>
          </p:cNvGraphicFramePr>
          <p:nvPr>
            <p:ph idx="1"/>
          </p:nvPr>
        </p:nvGraphicFramePr>
        <p:xfrm>
          <a:off x="152400" y="16002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10535"/>
            <a:ext cx="4419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23" name="TextBox 22"/>
          <p:cNvSpPr txBox="1"/>
          <p:nvPr/>
        </p:nvSpPr>
        <p:spPr>
          <a:xfrm>
            <a:off x="4953000" y="5867400"/>
            <a:ext cx="40386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400" dirty="0" smtClean="0"/>
              <a:t/>
            </a:r>
            <a:br>
              <a:rPr lang="en-US" sz="2400" dirty="0" smtClean="0"/>
            </a:br>
            <a:r>
              <a:rPr lang="en-US" sz="2200" dirty="0" smtClean="0"/>
              <a:t>Percentage Experiencing </a:t>
            </a:r>
            <a:r>
              <a:rPr lang="en-US" sz="2200" i="1" u="sng" dirty="0" smtClean="0"/>
              <a:t>Any</a:t>
            </a:r>
            <a:r>
              <a:rPr lang="en-US" sz="2200" dirty="0" smtClean="0"/>
              <a:t> Rejection between Discharge and 1-Year Follow-Up by Donor/Recipient CMV Status</a:t>
            </a:r>
            <a:r>
              <a:rPr lang="en-US" sz="2400" dirty="0" smtClean="0"/>
              <a:t/>
            </a:r>
            <a:br>
              <a:rPr lang="en-US" sz="2400" dirty="0" smtClean="0"/>
            </a:br>
            <a:r>
              <a:rPr lang="en-US" sz="2000" dirty="0" smtClean="0"/>
              <a:t>(Follow-ups: July 2004 – June 2012)</a:t>
            </a:r>
            <a:endParaRPr lang="en-US" sz="2000" dirty="0"/>
          </a:p>
        </p:txBody>
      </p:sp>
      <p:graphicFrame>
        <p:nvGraphicFramePr>
          <p:cNvPr id="4" name="Content Placeholder 3"/>
          <p:cNvGraphicFramePr>
            <a:graphicFrameLocks noGrp="1"/>
          </p:cNvGraphicFramePr>
          <p:nvPr>
            <p:ph idx="1"/>
          </p:nvPr>
        </p:nvGraphicFramePr>
        <p:xfrm>
          <a:off x="152400" y="16002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10535"/>
            <a:ext cx="4419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0" name="TextBox 9"/>
          <p:cNvSpPr txBox="1"/>
          <p:nvPr/>
        </p:nvSpPr>
        <p:spPr>
          <a:xfrm>
            <a:off x="4800600" y="6019800"/>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Functional and Employment Status and Rehospitalization Post-Transplant</a:t>
            </a:r>
            <a:endParaRPr lang="en-US" sz="4000" dirty="0"/>
          </a:p>
        </p:txBody>
      </p:sp>
      <p:grpSp>
        <p:nvGrpSpPr>
          <p:cNvPr id="7" name="Group 6"/>
          <p:cNvGrpSpPr/>
          <p:nvPr/>
        </p:nvGrpSpPr>
        <p:grpSpPr>
          <a:xfrm>
            <a:off x="2" y="6146792"/>
            <a:ext cx="4715932" cy="711201"/>
            <a:chOff x="1" y="6067776"/>
            <a:chExt cx="4952999" cy="790224"/>
          </a:xfrm>
        </p:grpSpPr>
        <p:pic>
          <p:nvPicPr>
            <p:cNvPr id="11" name="Picture 10"/>
            <p:cNvPicPr>
              <a:picLocks noChangeAspect="1"/>
            </p:cNvPicPr>
            <p:nvPr/>
          </p:nvPicPr>
          <p:blipFill>
            <a:blip r:embed="rId2"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a:t>
            </a:r>
            <a:r>
              <a:rPr lang="en-US" sz="2400" dirty="0" smtClean="0"/>
              <a:t/>
            </a:r>
            <a:br>
              <a:rPr lang="en-US" sz="2400" dirty="0" smtClean="0"/>
            </a:br>
            <a:r>
              <a:rPr lang="en-US" sz="2400" dirty="0" smtClean="0"/>
              <a:t>Functional Status of Surviving Recipients </a:t>
            </a:r>
            <a:br>
              <a:rPr lang="en-US" sz="2400" dirty="0" smtClean="0"/>
            </a:br>
            <a:r>
              <a:rPr lang="en-US" sz="2000" dirty="0" smtClean="0"/>
              <a:t>(Follow-ups: March 2005 – June 2012)</a:t>
            </a:r>
            <a:endParaRPr lang="en-US" sz="2000" dirty="0"/>
          </a:p>
        </p:txBody>
      </p:sp>
      <p:graphicFrame>
        <p:nvGraphicFramePr>
          <p:cNvPr id="10" name="Content Placeholder 9"/>
          <p:cNvGraphicFramePr>
            <a:graphicFrameLocks noGrp="1"/>
          </p:cNvGraphicFramePr>
          <p:nvPr>
            <p:ph idx="1"/>
          </p:nvPr>
        </p:nvGraphicFramePr>
        <p:xfrm>
          <a:off x="152400" y="1524000"/>
          <a:ext cx="8763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400" dirty="0" smtClean="0"/>
              <a:t/>
            </a:r>
            <a:br>
              <a:rPr lang="en-US" sz="2400" dirty="0" smtClean="0"/>
            </a:br>
            <a:r>
              <a:rPr lang="en-US" sz="2400" dirty="0" smtClean="0"/>
              <a:t>Employment Status of Surviving Recipients </a:t>
            </a:r>
            <a:br>
              <a:rPr lang="en-US" sz="2400" dirty="0" smtClean="0"/>
            </a:br>
            <a:r>
              <a:rPr lang="en-US" sz="2000" dirty="0" smtClean="0"/>
              <a:t>(Follow-ups: April 1994 – June 2012)</a:t>
            </a:r>
            <a:endParaRPr lang="en-US" sz="2000" dirty="0"/>
          </a:p>
        </p:txBody>
      </p:sp>
      <p:graphicFrame>
        <p:nvGraphicFramePr>
          <p:cNvPr id="10" name="Content Placeholder 9"/>
          <p:cNvGraphicFramePr>
            <a:graphicFrameLocks noGrp="1"/>
          </p:cNvGraphicFramePr>
          <p:nvPr>
            <p:ph idx="1"/>
          </p:nvPr>
        </p:nvGraphicFramePr>
        <p:xfrm>
          <a:off x="152400" y="1447800"/>
          <a:ext cx="87630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400" dirty="0" smtClean="0"/>
              <a:t/>
            </a:r>
            <a:br>
              <a:rPr lang="en-US" sz="2400" dirty="0" smtClean="0"/>
            </a:br>
            <a:r>
              <a:rPr lang="en-US" sz="2400" dirty="0" smtClean="0"/>
              <a:t>Rehospitalization Post-transplant of Surviving Recipients </a:t>
            </a:r>
            <a:r>
              <a:rPr lang="en-US" sz="2600" dirty="0" smtClean="0"/>
              <a:t/>
            </a:r>
            <a:br>
              <a:rPr lang="en-US" sz="2600" dirty="0" smtClean="0"/>
            </a:br>
            <a:r>
              <a:rPr lang="en-US" sz="2000" dirty="0" smtClean="0"/>
              <a:t>(Follow-ups: April 1994 – June 2012)</a:t>
            </a:r>
            <a:endParaRPr lang="en-US" sz="2000" dirty="0"/>
          </a:p>
        </p:txBody>
      </p:sp>
      <p:graphicFrame>
        <p:nvGraphicFramePr>
          <p:cNvPr id="10" name="Content Placeholder 9"/>
          <p:cNvGraphicFramePr>
            <a:graphicFrameLocks noGrp="1"/>
          </p:cNvGraphicFramePr>
          <p:nvPr>
            <p:ph idx="1"/>
          </p:nvPr>
        </p:nvGraphicFramePr>
        <p:xfrm>
          <a:off x="152400" y="1447800"/>
          <a:ext cx="87630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Induction and Maintenance Immunosuppression</a:t>
            </a:r>
            <a:endParaRPr lang="en-US" sz="4000"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2"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pPr>
              <a:lnSpc>
                <a:spcPct val="90000"/>
              </a:lnSpc>
            </a:pPr>
            <a:r>
              <a:rPr lang="en-US" sz="2600" dirty="0" smtClean="0"/>
              <a:t>Adult Lung Transplants</a:t>
            </a:r>
            <a:r>
              <a:rPr lang="en-US" sz="2400" dirty="0" smtClean="0"/>
              <a:t/>
            </a:r>
            <a:br>
              <a:rPr lang="en-US" sz="2400" dirty="0" smtClean="0"/>
            </a:br>
            <a:r>
              <a:rPr lang="en-US" sz="2400" dirty="0" smtClean="0"/>
              <a:t>Induction Immunosuppression</a:t>
            </a:r>
            <a:br>
              <a:rPr lang="en-US" sz="2400" dirty="0" smtClean="0"/>
            </a:br>
            <a:r>
              <a:rPr lang="en-US" sz="2400" i="1" dirty="0" smtClean="0"/>
              <a:t> </a:t>
            </a:r>
            <a:r>
              <a:rPr lang="en-US" sz="2000" i="1" dirty="0" smtClean="0">
                <a:solidFill>
                  <a:srgbClr val="FFFF00"/>
                </a:solidFill>
              </a:rPr>
              <a:t>Analysis limited to patients receiving prednisone</a:t>
            </a:r>
            <a:r>
              <a:rPr lang="en-US" sz="2400" dirty="0" smtClean="0"/>
              <a:t/>
            </a:r>
            <a:br>
              <a:rPr lang="en-US" sz="2400" dirty="0" smtClean="0"/>
            </a:br>
            <a:r>
              <a:rPr lang="en-US" sz="2000" dirty="0" smtClean="0"/>
              <a:t>(Transplants: January 2002 – June 2012)</a:t>
            </a:r>
            <a:endParaRPr lang="en-US" sz="2000" dirty="0"/>
          </a:p>
        </p:txBody>
      </p:sp>
      <p:graphicFrame>
        <p:nvGraphicFramePr>
          <p:cNvPr id="10" name="Content Placeholder 9"/>
          <p:cNvGraphicFramePr>
            <a:graphicFrameLocks noGrp="1"/>
          </p:cNvGraphicFramePr>
          <p:nvPr>
            <p:ph idx="1"/>
          </p:nvPr>
        </p:nvGraphicFramePr>
        <p:xfrm>
          <a:off x="152400" y="16002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198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295400"/>
          </a:xfrm>
        </p:spPr>
        <p:txBody>
          <a:bodyPr/>
          <a:lstStyle/>
          <a:p>
            <a:r>
              <a:rPr lang="en-US" sz="2600" dirty="0" smtClean="0"/>
              <a:t>Adult Lung Transplants</a:t>
            </a:r>
            <a:r>
              <a:rPr lang="en-US" sz="2800" dirty="0" smtClean="0"/>
              <a:t/>
            </a:r>
            <a:br>
              <a:rPr lang="en-US" sz="2800" dirty="0" smtClean="0"/>
            </a:br>
            <a:r>
              <a:rPr lang="en-US" sz="2400" dirty="0" smtClean="0"/>
              <a:t>Induction Immunosuppression</a:t>
            </a:r>
            <a:br>
              <a:rPr lang="en-US" sz="2400" dirty="0" smtClean="0"/>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(Transplants: 2002, 2006 and January 2012 – June 2012)</a:t>
            </a:r>
            <a:endParaRPr lang="en-US" sz="2000" dirty="0"/>
          </a:p>
        </p:txBody>
      </p:sp>
      <p:graphicFrame>
        <p:nvGraphicFramePr>
          <p:cNvPr id="4" name="Content Placeholder 3"/>
          <p:cNvGraphicFramePr>
            <a:graphicFrameLocks noGrp="1"/>
          </p:cNvGraphicFramePr>
          <p:nvPr>
            <p:ph idx="1"/>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486400" y="60198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sz="2600" dirty="0" smtClean="0"/>
              <a:t>Adult Lung Transplants</a:t>
            </a:r>
            <a:r>
              <a:rPr lang="en-US" sz="2400" dirty="0" smtClean="0"/>
              <a:t/>
            </a:r>
            <a:br>
              <a:rPr lang="en-US" sz="2400" dirty="0" smtClean="0"/>
            </a:br>
            <a:r>
              <a:rPr lang="en-US" sz="2400" dirty="0" smtClean="0"/>
              <a:t>Induction Immunosuppression</a:t>
            </a:r>
            <a:br>
              <a:rPr lang="en-US" sz="2400" dirty="0" smtClean="0"/>
            </a:br>
            <a:r>
              <a:rPr lang="en-US" sz="2000" i="1" dirty="0" smtClean="0">
                <a:solidFill>
                  <a:srgbClr val="FFFF00"/>
                </a:solidFill>
              </a:rPr>
              <a:t> Analysis limited to patients receiving prednisone</a:t>
            </a:r>
            <a:r>
              <a:rPr lang="en-US" sz="2000" dirty="0" smtClean="0"/>
              <a:t/>
            </a:r>
            <a:br>
              <a:rPr lang="en-US" sz="2000" dirty="0" smtClean="0"/>
            </a:br>
            <a:r>
              <a:rPr lang="en-US" sz="2000" dirty="0" smtClean="0"/>
              <a:t>(Transplants: January 2000 – December 2011)</a:t>
            </a:r>
            <a:br>
              <a:rPr lang="en-US" sz="2000" dirty="0" smtClean="0"/>
            </a:br>
            <a:endParaRPr lang="en-US" sz="2000" dirty="0"/>
          </a:p>
        </p:txBody>
      </p:sp>
      <p:sp>
        <p:nvSpPr>
          <p:cNvPr id="9" name="TextBox 8"/>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aphicFrame>
        <p:nvGraphicFramePr>
          <p:cNvPr id="12" name="Content Placeholder 11"/>
          <p:cNvGraphicFramePr>
            <a:graphicFrameLocks noGrp="1"/>
          </p:cNvGraphicFramePr>
          <p:nvPr>
            <p:ph idx="1"/>
          </p:nvPr>
        </p:nvGraphicFramePr>
        <p:xfrm>
          <a:off x="304800" y="1676400"/>
          <a:ext cx="84582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lstStyle/>
          <a:p>
            <a:r>
              <a:rPr lang="en-US" sz="2600" dirty="0" smtClean="0"/>
              <a:t>Adult Lung Transplants</a:t>
            </a:r>
            <a:r>
              <a:rPr lang="en-US" sz="2800" dirty="0" smtClean="0"/>
              <a:t/>
            </a:r>
            <a:br>
              <a:rPr lang="en-US" sz="2800" dirty="0" smtClean="0"/>
            </a:br>
            <a:r>
              <a:rPr lang="en-US" sz="2400" dirty="0" smtClean="0"/>
              <a:t>Recipient Age Distribution by Era</a:t>
            </a:r>
            <a:br>
              <a:rPr lang="en-US" sz="2400" dirty="0" smtClean="0"/>
            </a:br>
            <a:r>
              <a:rPr lang="en-US" sz="2400" dirty="0" smtClean="0">
                <a:solidFill>
                  <a:srgbClr val="FFFF00"/>
                </a:solidFill>
              </a:rPr>
              <a:t> Diagnosis: COPD/Emphysema</a:t>
            </a:r>
            <a:endParaRPr lang="en-US" sz="2400" dirty="0"/>
          </a:p>
        </p:txBody>
      </p:sp>
      <p:graphicFrame>
        <p:nvGraphicFramePr>
          <p:cNvPr id="4" name="Content Placeholder 3"/>
          <p:cNvGraphicFramePr>
            <a:graphicFrameLocks noGrp="1"/>
          </p:cNvGraphicFramePr>
          <p:nvPr>
            <p:ph idx="1"/>
          </p:nvPr>
        </p:nvGraphicFramePr>
        <p:xfrm>
          <a:off x="304800" y="1371600"/>
          <a:ext cx="8610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p:cNvSpPr txBox="1"/>
          <p:nvPr/>
        </p:nvSpPr>
        <p:spPr>
          <a:xfrm>
            <a:off x="6477000" y="2057400"/>
            <a:ext cx="1905000" cy="762000"/>
          </a:xfrm>
          <a:prstGeom prst="rect">
            <a:avLst/>
          </a:prstGeom>
          <a:solidFill>
            <a:schemeClr val="bg2"/>
          </a:solidFill>
          <a:ln>
            <a:solidFill>
              <a:schemeClr val="tx1"/>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10000"/>
              </a:lnSpc>
            </a:pPr>
            <a:r>
              <a:rPr lang="en-US" sz="1300" b="1" u="sng" dirty="0" smtClean="0"/>
              <a:t>Number of &gt;65 :              </a:t>
            </a:r>
          </a:p>
          <a:p>
            <a:pPr>
              <a:lnSpc>
                <a:spcPct val="110000"/>
              </a:lnSpc>
            </a:pPr>
            <a:r>
              <a:rPr lang="en-US" sz="1300" b="1" dirty="0" smtClean="0"/>
              <a:t>2000-2005 = 155</a:t>
            </a:r>
          </a:p>
          <a:p>
            <a:pPr>
              <a:lnSpc>
                <a:spcPct val="110000"/>
              </a:lnSpc>
            </a:pPr>
            <a:r>
              <a:rPr lang="en-US" sz="1300" b="1" dirty="0" smtClean="0"/>
              <a:t>2006-6/2012 = 650</a:t>
            </a:r>
          </a:p>
        </p:txBody>
      </p:sp>
      <p:sp>
        <p:nvSpPr>
          <p:cNvPr id="10" name="TextBox 9"/>
          <p:cNvSpPr txBox="1"/>
          <p:nvPr/>
        </p:nvSpPr>
        <p:spPr>
          <a:xfrm>
            <a:off x="5486400" y="6096000"/>
            <a:ext cx="3352800" cy="461665"/>
          </a:xfrm>
          <a:prstGeom prst="rect">
            <a:avLst/>
          </a:prstGeom>
          <a:noFill/>
        </p:spPr>
        <p:txBody>
          <a:bodyPr wrap="square" rtlCol="0">
            <a:spAutoFit/>
          </a:bodyPr>
          <a:lstStyle/>
          <a:p>
            <a:r>
              <a:rPr lang="en-US" sz="1200" b="1" dirty="0" smtClean="0">
                <a:solidFill>
                  <a:srgbClr val="FFFF00"/>
                </a:solidFill>
              </a:rPr>
              <a:t>p-value comparing percentages of &gt;65 between eras &lt; 0.0001</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800" dirty="0" smtClean="0"/>
              <a:t/>
            </a:r>
            <a:br>
              <a:rPr lang="en-US" sz="2800" dirty="0" smtClean="0"/>
            </a:br>
            <a:r>
              <a:rPr lang="en-US" sz="2400" dirty="0" smtClean="0"/>
              <a:t> Survival by Induction Usage Conditional on Survival to 14 Days </a:t>
            </a:r>
            <a:r>
              <a:rPr lang="en-US" sz="2000" dirty="0" smtClean="0"/>
              <a:t>(Transplants: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1905000"/>
            <a:ext cx="20574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2362200" y="3810000"/>
            <a:ext cx="2514600" cy="307777"/>
          </a:xfrm>
          <a:prstGeom prst="rect">
            <a:avLst/>
          </a:prstGeom>
          <a:noFill/>
        </p:spPr>
        <p:txBody>
          <a:bodyPr wrap="square" rtlCol="0">
            <a:spAutoFit/>
          </a:bodyPr>
          <a:lstStyle/>
          <a:p>
            <a:r>
              <a:rPr lang="en-US" sz="1400" b="1" dirty="0" smtClean="0">
                <a:solidFill>
                  <a:srgbClr val="00FF00"/>
                </a:solidFill>
              </a:rPr>
              <a:t>N at risk at 5 years = 3,809</a:t>
            </a:r>
            <a:endParaRPr lang="en-US" sz="1400" b="1" dirty="0">
              <a:solidFill>
                <a:srgbClr val="00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800" dirty="0" smtClean="0"/>
              <a:t/>
            </a:r>
            <a:br>
              <a:rPr lang="en-US" sz="2800" dirty="0" smtClean="0"/>
            </a:br>
            <a:r>
              <a:rPr lang="en-US" sz="2400" dirty="0" smtClean="0"/>
              <a:t> Survival by Induction Usage Conditional on Survival to 14 Days </a:t>
            </a:r>
            <a:r>
              <a:rPr lang="en-US" sz="2000" dirty="0" smtClean="0"/>
              <a:t>(Transplants: January 2000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1905000"/>
            <a:ext cx="20574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2895600" y="3505200"/>
            <a:ext cx="2514600" cy="307777"/>
          </a:xfrm>
          <a:prstGeom prst="rect">
            <a:avLst/>
          </a:prstGeom>
          <a:noFill/>
        </p:spPr>
        <p:txBody>
          <a:bodyPr wrap="square" rtlCol="0">
            <a:spAutoFit/>
          </a:bodyPr>
          <a:lstStyle/>
          <a:p>
            <a:r>
              <a:rPr lang="en-US" sz="1400" b="1" dirty="0" smtClean="0">
                <a:solidFill>
                  <a:srgbClr val="00FF00"/>
                </a:solidFill>
              </a:rPr>
              <a:t>N at risk at 5 years = 2,254</a:t>
            </a:r>
            <a:endParaRPr lang="en-US" sz="1400" b="1" dirty="0">
              <a:solidFill>
                <a:srgbClr val="00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600" dirty="0" smtClean="0"/>
              <a:t>Adult Lung Transplants</a:t>
            </a:r>
            <a:r>
              <a:rPr lang="en-US" sz="2800" dirty="0" smtClean="0"/>
              <a:t/>
            </a:r>
            <a:br>
              <a:rPr lang="en-US" sz="2800" dirty="0" smtClean="0"/>
            </a:br>
            <a:r>
              <a:rPr lang="en-US" sz="2400" dirty="0" smtClean="0"/>
              <a:t>Maintenance Immunosuppression at Time of Follow-up</a:t>
            </a:r>
            <a:r>
              <a:rPr lang="en-US" sz="3200" i="1" dirty="0" smtClean="0">
                <a:solidFill>
                  <a:srgbClr val="FFFF00"/>
                </a:solidFill>
              </a:rPr>
              <a:t/>
            </a:r>
            <a:br>
              <a:rPr lang="en-US" sz="3200" i="1" dirty="0" smtClean="0">
                <a:solidFill>
                  <a:srgbClr val="FFFF00"/>
                </a:solidFill>
              </a:rPr>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(Follow-ups: January 2002 – June 2012)</a:t>
            </a:r>
            <a:endParaRPr lang="en-US" sz="2000" dirty="0"/>
          </a:p>
        </p:txBody>
      </p:sp>
      <p:graphicFrame>
        <p:nvGraphicFramePr>
          <p:cNvPr id="4" name="Content Placeholder 3"/>
          <p:cNvGraphicFramePr>
            <a:graphicFrameLocks noGrp="1"/>
          </p:cNvGraphicFramePr>
          <p:nvPr>
            <p:ph idx="1"/>
          </p:nvPr>
        </p:nvGraphicFramePr>
        <p:xfrm>
          <a:off x="228600" y="15240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243935"/>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0" y="63963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aphicFrame>
        <p:nvGraphicFramePr>
          <p:cNvPr id="12" name="Content Placeholder 11"/>
          <p:cNvGraphicFramePr>
            <a:graphicFrameLocks noGrp="1"/>
          </p:cNvGraphicFramePr>
          <p:nvPr>
            <p:ph idx="1"/>
          </p:nvPr>
        </p:nvGraphicFramePr>
        <p:xfrm>
          <a:off x="228600" y="14478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152400" y="3810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kumimoji="0" lang="en-US" sz="2600" b="1" i="0" u="none" strike="noStrike" kern="0" cap="none" spc="0" normalizeH="0" baseline="0" noProof="0" dirty="0" smtClean="0">
                <a:ln>
                  <a:noFill/>
                </a:ln>
                <a:solidFill>
                  <a:schemeClr val="tx1"/>
                </a:solidFill>
                <a:effectLst/>
                <a:uLnTx/>
                <a:uFillTx/>
                <a:latin typeface="+mj-lt"/>
                <a:ea typeface="+mj-ea"/>
                <a:cs typeface="+mj-cs"/>
              </a:rPr>
              <a:t>Adult Lung </a:t>
            </a:r>
            <a:r>
              <a:rPr lang="en-US" sz="2600" b="1" dirty="0" smtClean="0"/>
              <a:t>Transplants</a:t>
            </a:r>
            <a:r>
              <a:rPr kumimoji="0" lang="en-US" sz="2800" b="1" i="0" u="none" strike="noStrike" kern="0" cap="none" spc="0" normalizeH="0" baseline="0" noProof="0" dirty="0" smtClean="0">
                <a:ln>
                  <a:noFill/>
                </a:ln>
                <a:solidFill>
                  <a:schemeClr val="tx1"/>
                </a:solidFill>
                <a:effectLst/>
                <a:uLnTx/>
                <a:uFillTx/>
                <a:latin typeface="+mj-lt"/>
                <a:ea typeface="+mj-ea"/>
                <a:cs typeface="+mj-cs"/>
              </a:rPr>
              <a:t/>
            </a:r>
            <a:br>
              <a:rPr kumimoji="0" lang="en-US" sz="28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Maintenance Immunosuppression at Time of Follow-up</a:t>
            </a:r>
            <a:r>
              <a:rPr kumimoji="0" lang="en-US" sz="3200" b="1" i="1" u="none" strike="noStrike" kern="0" cap="none" spc="0" normalizeH="0" baseline="0" noProof="0" dirty="0" smtClean="0">
                <a:ln>
                  <a:noFill/>
                </a:ln>
                <a:solidFill>
                  <a:srgbClr val="FFFF00"/>
                </a:solidFill>
                <a:effectLst/>
                <a:uLnTx/>
                <a:uFillTx/>
                <a:latin typeface="+mj-lt"/>
                <a:ea typeface="+mj-ea"/>
                <a:cs typeface="+mj-cs"/>
              </a:rPr>
              <a:t/>
            </a:r>
            <a:br>
              <a:rPr kumimoji="0" lang="en-US" sz="3200" b="1" i="1" u="none" strike="noStrike" kern="0" cap="none" spc="0" normalizeH="0" baseline="0" noProof="0" dirty="0" smtClean="0">
                <a:ln>
                  <a:noFill/>
                </a:ln>
                <a:solidFill>
                  <a:srgbClr val="FFFF00"/>
                </a:solidFill>
                <a:effectLst/>
                <a:uLnTx/>
                <a:uFillTx/>
                <a:latin typeface="+mj-lt"/>
                <a:ea typeface="+mj-ea"/>
                <a:cs typeface="+mj-cs"/>
              </a:rPr>
            </a:br>
            <a:r>
              <a:rPr kumimoji="0" lang="en-US" sz="2000" b="1" i="1" u="none" strike="noStrike" kern="0" cap="none" spc="0" normalizeH="0" baseline="0" noProof="0" dirty="0" smtClean="0">
                <a:ln>
                  <a:noFill/>
                </a:ln>
                <a:solidFill>
                  <a:srgbClr val="FFFF00"/>
                </a:solidFill>
                <a:effectLst/>
                <a:uLnTx/>
                <a:uFillTx/>
                <a:latin typeface="+mj-lt"/>
                <a:ea typeface="+mj-ea"/>
                <a:cs typeface="+mj-cs"/>
              </a:rPr>
              <a:t>Analysis limited to patients receiving prednisone</a:t>
            </a:r>
            <a:br>
              <a:rPr kumimoji="0" lang="en-US" sz="2000" b="1" i="1" u="none" strike="noStrike" kern="0" cap="none" spc="0" normalizeH="0" baseline="0" noProof="0" dirty="0" smtClean="0">
                <a:ln>
                  <a:noFill/>
                </a:ln>
                <a:solidFill>
                  <a:srgbClr val="FFFF00"/>
                </a:solidFill>
                <a:effectLst/>
                <a:uLnTx/>
                <a:uFillTx/>
                <a:latin typeface="+mj-lt"/>
                <a:ea typeface="+mj-ea"/>
                <a:cs typeface="+mj-cs"/>
              </a:rPr>
            </a:br>
            <a:r>
              <a:rPr kumimoji="0" lang="en-US" sz="2000" b="1" i="0" u="none" strike="noStrike" kern="0" cap="none" spc="0" normalizeH="0" baseline="0" noProof="0" dirty="0" smtClean="0">
                <a:ln>
                  <a:noFill/>
                </a:ln>
                <a:solidFill>
                  <a:schemeClr val="tx1"/>
                </a:solidFill>
                <a:effectLst/>
                <a:uLnTx/>
                <a:uFillTx/>
                <a:latin typeface="+mj-lt"/>
                <a:ea typeface="+mj-ea"/>
                <a:cs typeface="+mj-cs"/>
              </a:rPr>
              <a:t>(Follow-ups: January 2002 – June 2012)</a:t>
            </a:r>
            <a:endParaRPr kumimoji="0" lang="en-US" sz="2000" b="1" i="0" u="none" strike="noStrike" kern="0" cap="none" spc="0" normalizeH="0" baseline="0" noProof="0" dirty="0">
              <a:ln>
                <a:noFill/>
              </a:ln>
              <a:solidFill>
                <a:schemeClr val="tx1"/>
              </a:solidFill>
              <a:effectLst/>
              <a:uLnTx/>
              <a:uFillTx/>
              <a:latin typeface="+mj-lt"/>
              <a:ea typeface="+mj-ea"/>
              <a:cs typeface="+mj-cs"/>
            </a:endParaRPr>
          </a:p>
        </p:txBody>
      </p:sp>
      <p:sp>
        <p:nvSpPr>
          <p:cNvPr id="11" name="TextBox 10"/>
          <p:cNvSpPr txBox="1"/>
          <p:nvPr/>
        </p:nvSpPr>
        <p:spPr>
          <a:xfrm>
            <a:off x="2133600" y="5867400"/>
            <a:ext cx="6096000" cy="307777"/>
          </a:xfrm>
          <a:prstGeom prst="rect">
            <a:avLst/>
          </a:prstGeom>
          <a:noFill/>
        </p:spPr>
        <p:txBody>
          <a:bodyPr wrap="square" rtlCol="0">
            <a:spAutoFit/>
          </a:bodyPr>
          <a:lstStyle/>
          <a:p>
            <a:pPr algn="ctr"/>
            <a:r>
              <a:rPr lang="en-US" sz="1400" b="1" dirty="0" smtClean="0"/>
              <a:t>NOTE: Different patients are analyzed in Year 1 and Year 5</a:t>
            </a:r>
            <a:endParaRPr lang="en-US" sz="1400" b="1" dirty="0"/>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95400"/>
          </a:xfrm>
        </p:spPr>
        <p:txBody>
          <a:bodyPr/>
          <a:lstStyle/>
          <a:p>
            <a:r>
              <a:rPr lang="en-US" sz="2600" dirty="0" smtClean="0"/>
              <a:t>Adult Lung Transplants</a:t>
            </a:r>
            <a:r>
              <a:rPr lang="en-US" sz="2800" dirty="0" smtClean="0"/>
              <a:t/>
            </a:r>
            <a:br>
              <a:rPr lang="en-US" sz="2800" dirty="0" smtClean="0"/>
            </a:br>
            <a:r>
              <a:rPr lang="en-US" sz="2400" dirty="0" smtClean="0"/>
              <a:t> </a:t>
            </a:r>
            <a:r>
              <a:rPr lang="en-US" sz="2300" dirty="0" smtClean="0"/>
              <a:t>Maintenance Immunosuppression at Time of 1 Year Follow-up</a:t>
            </a:r>
            <a:r>
              <a:rPr lang="en-US" sz="2400" dirty="0" smtClean="0"/>
              <a:t/>
            </a:r>
            <a:br>
              <a:rPr lang="en-US" sz="2400" dirty="0" smtClean="0"/>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(Follow-ups: 2002, 2006 and July 2011 – June 2012)</a:t>
            </a:r>
            <a:endParaRPr lang="en-US" sz="2000" dirty="0"/>
          </a:p>
        </p:txBody>
      </p:sp>
      <p:graphicFrame>
        <p:nvGraphicFramePr>
          <p:cNvPr id="4" name="Content Placeholder 3"/>
          <p:cNvGraphicFramePr>
            <a:graphicFrameLocks noGrp="1"/>
          </p:cNvGraphicFramePr>
          <p:nvPr>
            <p:ph idx="1"/>
          </p:nvPr>
        </p:nvGraphicFramePr>
        <p:xfrm>
          <a:off x="228600" y="17526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34000" y="6243935"/>
            <a:ext cx="3505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11" name="TextBox 10"/>
          <p:cNvSpPr txBox="1"/>
          <p:nvPr/>
        </p:nvSpPr>
        <p:spPr>
          <a:xfrm>
            <a:off x="2057400" y="5940623"/>
            <a:ext cx="6096000" cy="307777"/>
          </a:xfrm>
          <a:prstGeom prst="rect">
            <a:avLst/>
          </a:prstGeom>
          <a:noFill/>
        </p:spPr>
        <p:txBody>
          <a:bodyPr wrap="square" rtlCol="0">
            <a:spAutoFit/>
          </a:bodyPr>
          <a:lstStyle/>
          <a:p>
            <a:r>
              <a:rPr lang="en-US" sz="1400" b="1" dirty="0" smtClean="0">
                <a:solidFill>
                  <a:srgbClr val="FFFF00"/>
                </a:solidFill>
              </a:rPr>
              <a:t>NOTE: Different patients are analyzed in each time frame</a:t>
            </a: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295400"/>
          </a:xfrm>
        </p:spPr>
        <p:txBody>
          <a:bodyPr/>
          <a:lstStyle/>
          <a:p>
            <a:r>
              <a:rPr lang="en-US" sz="2600" dirty="0" smtClean="0"/>
              <a:t>Adult Lung Transplants</a:t>
            </a:r>
            <a:r>
              <a:rPr lang="en-US" sz="3600" dirty="0" smtClean="0"/>
              <a:t/>
            </a:r>
            <a:br>
              <a:rPr lang="en-US" sz="3600" dirty="0" smtClean="0"/>
            </a:br>
            <a:r>
              <a:rPr lang="en-US" sz="2400" dirty="0" smtClean="0"/>
              <a:t> Maintenance Immunosuppression at Time of Follow-up</a:t>
            </a:r>
            <a:br>
              <a:rPr lang="en-US" sz="2400" dirty="0" smtClean="0"/>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(Follow-ups: January 2002 – June 2012)</a:t>
            </a:r>
            <a:endParaRPr lang="en-US" sz="2000" dirty="0"/>
          </a:p>
        </p:txBody>
      </p:sp>
      <p:graphicFrame>
        <p:nvGraphicFramePr>
          <p:cNvPr id="4" name="Content Placeholder 3"/>
          <p:cNvGraphicFramePr>
            <a:graphicFrameLocks noGrp="1"/>
          </p:cNvGraphicFramePr>
          <p:nvPr>
            <p:ph idx="1"/>
          </p:nvPr>
        </p:nvGraphicFramePr>
        <p:xfrm>
          <a:off x="3048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62600" y="6172200"/>
            <a:ext cx="35814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pPr>
              <a:lnSpc>
                <a:spcPct val="90000"/>
              </a:lnSpc>
            </a:pPr>
            <a:r>
              <a:rPr lang="en-US" sz="2600" dirty="0" smtClean="0"/>
              <a:t>Adult Lung Transplants</a:t>
            </a:r>
            <a:r>
              <a:rPr lang="en-US" sz="4400" dirty="0" smtClean="0"/>
              <a:t/>
            </a:r>
            <a:br>
              <a:rPr lang="en-US" sz="4400" dirty="0" smtClean="0"/>
            </a:br>
            <a:r>
              <a:rPr lang="en-US" sz="2000" dirty="0" smtClean="0"/>
              <a:t> </a:t>
            </a:r>
            <a:r>
              <a:rPr lang="en-US" sz="2400" dirty="0" smtClean="0"/>
              <a:t>Maintenance Immunosuppression Drug Combinations at Time of Follow-up </a:t>
            </a:r>
            <a:r>
              <a:rPr lang="en-US" sz="2000" dirty="0" smtClean="0"/>
              <a:t>(Follow-ups: January 2002 – June 2012)</a:t>
            </a:r>
            <a:r>
              <a:rPr lang="en-US" sz="1900" dirty="0" smtClean="0"/>
              <a:t/>
            </a:r>
            <a:br>
              <a:rPr lang="en-US" sz="1900" dirty="0" smtClean="0"/>
            </a:br>
            <a:r>
              <a:rPr lang="en-US" sz="2000" i="1" dirty="0" smtClean="0">
                <a:solidFill>
                  <a:srgbClr val="FFFF00"/>
                </a:solidFill>
              </a:rPr>
              <a:t>Analysis limited to patients receiving prednisone</a:t>
            </a:r>
            <a:endParaRPr lang="en-US" sz="1900" dirty="0"/>
          </a:p>
        </p:txBody>
      </p:sp>
      <p:graphicFrame>
        <p:nvGraphicFramePr>
          <p:cNvPr id="10" name="Content Placeholder 9"/>
          <p:cNvGraphicFramePr>
            <a:graphicFrameLocks noGrp="1"/>
          </p:cNvGraphicFramePr>
          <p:nvPr>
            <p:ph idx="1"/>
          </p:nvPr>
        </p:nvGraphicFramePr>
        <p:xfrm>
          <a:off x="152400" y="1600200"/>
          <a:ext cx="8763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2439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2" name="TextBox 11"/>
          <p:cNvSpPr txBox="1"/>
          <p:nvPr/>
        </p:nvSpPr>
        <p:spPr>
          <a:xfrm>
            <a:off x="1752600" y="5849035"/>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Lung Transplants</a:t>
            </a:r>
            <a:r>
              <a:rPr lang="en-US" sz="2800" dirty="0" smtClean="0"/>
              <a:t/>
            </a:r>
            <a:br>
              <a:rPr lang="en-US" sz="2800" dirty="0" smtClean="0"/>
            </a:br>
            <a:r>
              <a:rPr lang="en-US" sz="2000" dirty="0" smtClean="0"/>
              <a:t>Kaplan-Meier Survival by Maintenance Immunosuppression Combinations  Conditional on Survival to 1 Year (Transplants: January 2000 – June 2011)</a:t>
            </a:r>
            <a:br>
              <a:rPr lang="en-US" sz="2000" dirty="0" smtClean="0"/>
            </a:br>
            <a:r>
              <a:rPr lang="en-US" sz="2000" i="1" dirty="0" smtClean="0">
                <a:solidFill>
                  <a:srgbClr val="FFFF00"/>
                </a:solidFill>
              </a:rPr>
              <a:t> Analysis limited to patients receiving prednisone </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1905000"/>
            <a:ext cx="20574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600" dirty="0" smtClean="0"/>
              <a:t>Adult Lung Transplants</a:t>
            </a:r>
            <a:r>
              <a:rPr lang="en-US" sz="2800" dirty="0" smtClean="0"/>
              <a:t/>
            </a:r>
            <a:br>
              <a:rPr lang="en-US" sz="2800" dirty="0" smtClean="0"/>
            </a:br>
            <a:r>
              <a:rPr lang="en-US" sz="2000" dirty="0" smtClean="0"/>
              <a:t>Kaplan-Meier Survival by Maintenance Immunosuppression Combinations  Conditional on Survival to 1 Year (Transplants: January 2000 – June 2011)</a:t>
            </a:r>
            <a:br>
              <a:rPr lang="en-US" sz="2000" dirty="0" smtClean="0"/>
            </a:br>
            <a:r>
              <a:rPr lang="en-US" sz="2000" i="1" dirty="0" smtClean="0">
                <a:solidFill>
                  <a:srgbClr val="FFFF00"/>
                </a:solidFill>
              </a:rPr>
              <a:t> Analysis limited to patients receiving prednisone </a:t>
            </a:r>
            <a:br>
              <a:rPr lang="en-US" sz="2000" i="1" dirty="0" smtClean="0">
                <a:solidFill>
                  <a:srgbClr val="FFFF00"/>
                </a:solidFill>
              </a:rPr>
            </a:br>
            <a:r>
              <a:rPr lang="en-US" sz="2000" dirty="0" smtClean="0">
                <a:solidFill>
                  <a:srgbClr val="FFFF00"/>
                </a:solidFill>
              </a:rPr>
              <a:t>Diagnosis: COPD/Emphysema</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2209800"/>
            <a:ext cx="2057400" cy="323165"/>
          </a:xfrm>
          <a:prstGeom prst="rect">
            <a:avLst/>
          </a:prstGeom>
          <a:noFill/>
        </p:spPr>
        <p:txBody>
          <a:bodyPr wrap="square" rtlCol="0">
            <a:spAutoFit/>
          </a:bodyPr>
          <a:lstStyle/>
          <a:p>
            <a:pPr algn="ctr"/>
            <a:r>
              <a:rPr lang="en-US" sz="1500" b="1" dirty="0" smtClean="0">
                <a:solidFill>
                  <a:srgbClr val="FFFF00"/>
                </a:solidFill>
              </a:rPr>
              <a:t>p = 0.0063</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600" dirty="0" smtClean="0"/>
              <a:t>Adult Lung Transplants</a:t>
            </a:r>
            <a:br>
              <a:rPr lang="en-US" sz="2600" dirty="0" smtClean="0"/>
            </a:br>
            <a:r>
              <a:rPr lang="en-US" sz="2000" dirty="0" smtClean="0"/>
              <a:t>Kaplan-Meier Survival by Maintenance Immunosuppression Combinations  Conditional on Survival to 1 Year (Transplants: January 2000 – June 2011)</a:t>
            </a:r>
            <a:br>
              <a:rPr lang="en-US" sz="2000" dirty="0" smtClean="0"/>
            </a:br>
            <a:r>
              <a:rPr lang="en-US" sz="2000" i="1" dirty="0" smtClean="0">
                <a:solidFill>
                  <a:srgbClr val="FFFF00"/>
                </a:solidFill>
              </a:rPr>
              <a:t> Analysis limited to patients receiving prednisone </a:t>
            </a:r>
            <a:br>
              <a:rPr lang="en-US" sz="2000" i="1" dirty="0" smtClean="0">
                <a:solidFill>
                  <a:srgbClr val="FFFF00"/>
                </a:solidFill>
              </a:rPr>
            </a:br>
            <a:r>
              <a:rPr lang="en-US" sz="2000" dirty="0" smtClean="0">
                <a:solidFill>
                  <a:srgbClr val="FFFF00"/>
                </a:solidFill>
              </a:rPr>
              <a:t>Diagnosis: Idiopathic Pulmonary Fibrosis</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152400" y="18288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2209800"/>
            <a:ext cx="2057400" cy="323165"/>
          </a:xfrm>
          <a:prstGeom prst="rect">
            <a:avLst/>
          </a:prstGeom>
          <a:noFill/>
        </p:spPr>
        <p:txBody>
          <a:bodyPr wrap="square" rtlCol="0">
            <a:spAutoFit/>
          </a:bodyPr>
          <a:lstStyle/>
          <a:p>
            <a:pPr algn="ctr"/>
            <a:r>
              <a:rPr lang="en-US" sz="1500" b="1" dirty="0" smtClean="0">
                <a:solidFill>
                  <a:srgbClr val="FFFF00"/>
                </a:solidFill>
              </a:rPr>
              <a:t>p = 0.0078</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lstStyle/>
          <a:p>
            <a:r>
              <a:rPr lang="en-US" sz="2600" dirty="0" smtClean="0"/>
              <a:t>Adult Lung Transplants</a:t>
            </a:r>
            <a:r>
              <a:rPr lang="en-US" sz="2800" dirty="0" smtClean="0"/>
              <a:t/>
            </a:r>
            <a:br>
              <a:rPr lang="en-US" sz="2800" dirty="0" smtClean="0"/>
            </a:br>
            <a:r>
              <a:rPr lang="en-US" sz="2400" dirty="0" smtClean="0"/>
              <a:t>Recipient Age Distribution by Era</a:t>
            </a:r>
            <a:br>
              <a:rPr lang="en-US" sz="2400" dirty="0" smtClean="0"/>
            </a:br>
            <a:r>
              <a:rPr lang="en-US" sz="2400" dirty="0" smtClean="0">
                <a:solidFill>
                  <a:srgbClr val="FFFF00"/>
                </a:solidFill>
              </a:rPr>
              <a:t> Diagnosis: IPF</a:t>
            </a:r>
            <a:endParaRPr lang="en-US" sz="2400" dirty="0"/>
          </a:p>
        </p:txBody>
      </p:sp>
      <p:graphicFrame>
        <p:nvGraphicFramePr>
          <p:cNvPr id="4" name="Content Placeholder 3"/>
          <p:cNvGraphicFramePr>
            <a:graphicFrameLocks noGrp="1"/>
          </p:cNvGraphicFramePr>
          <p:nvPr>
            <p:ph idx="1"/>
          </p:nvPr>
        </p:nvGraphicFramePr>
        <p:xfrm>
          <a:off x="304800" y="1371600"/>
          <a:ext cx="8610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p:cNvSpPr txBox="1"/>
          <p:nvPr/>
        </p:nvSpPr>
        <p:spPr>
          <a:xfrm>
            <a:off x="6477000" y="2057400"/>
            <a:ext cx="1905000" cy="762000"/>
          </a:xfrm>
          <a:prstGeom prst="rect">
            <a:avLst/>
          </a:prstGeom>
          <a:solidFill>
            <a:schemeClr val="bg2"/>
          </a:solidFill>
          <a:ln>
            <a:solidFill>
              <a:schemeClr val="tx1"/>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10000"/>
              </a:lnSpc>
            </a:pPr>
            <a:r>
              <a:rPr lang="en-US" sz="1300" b="1" u="sng" dirty="0" smtClean="0"/>
              <a:t>Number of &gt;65 :              </a:t>
            </a:r>
          </a:p>
          <a:p>
            <a:pPr>
              <a:lnSpc>
                <a:spcPct val="110000"/>
              </a:lnSpc>
            </a:pPr>
            <a:r>
              <a:rPr lang="en-US" sz="1300" b="1" dirty="0" smtClean="0"/>
              <a:t>2000-2005 = 138</a:t>
            </a:r>
          </a:p>
          <a:p>
            <a:pPr>
              <a:lnSpc>
                <a:spcPct val="110000"/>
              </a:lnSpc>
            </a:pPr>
            <a:r>
              <a:rPr lang="en-US" sz="1300" b="1" dirty="0" smtClean="0"/>
              <a:t>2006-6/2012 = 1,061</a:t>
            </a:r>
          </a:p>
        </p:txBody>
      </p:sp>
      <p:sp>
        <p:nvSpPr>
          <p:cNvPr id="10" name="TextBox 9"/>
          <p:cNvSpPr txBox="1"/>
          <p:nvPr/>
        </p:nvSpPr>
        <p:spPr>
          <a:xfrm>
            <a:off x="5486400" y="6096000"/>
            <a:ext cx="3352800" cy="461665"/>
          </a:xfrm>
          <a:prstGeom prst="rect">
            <a:avLst/>
          </a:prstGeom>
          <a:noFill/>
        </p:spPr>
        <p:txBody>
          <a:bodyPr wrap="square" rtlCol="0">
            <a:spAutoFit/>
          </a:bodyPr>
          <a:lstStyle/>
          <a:p>
            <a:r>
              <a:rPr lang="en-US" sz="1200" b="1" dirty="0" smtClean="0">
                <a:solidFill>
                  <a:srgbClr val="FFFF00"/>
                </a:solidFill>
              </a:rPr>
              <a:t>p-value comparing percentages of &gt;65 between eras &lt; 0.0001</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600" dirty="0" smtClean="0"/>
              <a:t>Adult Lung Transplants</a:t>
            </a:r>
            <a:r>
              <a:rPr lang="en-US" sz="2800" dirty="0" smtClean="0"/>
              <a:t/>
            </a:r>
            <a:br>
              <a:rPr lang="en-US" sz="2800" dirty="0" smtClean="0"/>
            </a:br>
            <a:r>
              <a:rPr lang="en-US" sz="2000" dirty="0" smtClean="0"/>
              <a:t>Kaplan-Meier Survival by Maintenance Immunosuppression Combinations  Conditional on Survival to 1 Year (Transplants: January 2000 – June 2011)</a:t>
            </a:r>
            <a:br>
              <a:rPr lang="en-US" sz="2000" dirty="0" smtClean="0"/>
            </a:br>
            <a:r>
              <a:rPr lang="en-US" sz="2000" i="1" dirty="0" smtClean="0">
                <a:solidFill>
                  <a:srgbClr val="FFFF00"/>
                </a:solidFill>
              </a:rPr>
              <a:t> Analysis limited to patients receiving prednisone </a:t>
            </a:r>
            <a:br>
              <a:rPr lang="en-US" sz="2000" i="1" dirty="0" smtClean="0">
                <a:solidFill>
                  <a:srgbClr val="FFFF00"/>
                </a:solidFill>
              </a:rPr>
            </a:br>
            <a:r>
              <a:rPr lang="en-US" sz="2000" dirty="0" smtClean="0">
                <a:solidFill>
                  <a:srgbClr val="FFFF00"/>
                </a:solidFill>
              </a:rPr>
              <a:t>Diagnosis: Cystic Fibrosis</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2209800"/>
            <a:ext cx="2057400" cy="323165"/>
          </a:xfrm>
          <a:prstGeom prst="rect">
            <a:avLst/>
          </a:prstGeom>
          <a:noFill/>
        </p:spPr>
        <p:txBody>
          <a:bodyPr wrap="square" rtlCol="0">
            <a:spAutoFit/>
          </a:bodyPr>
          <a:lstStyle/>
          <a:p>
            <a:pPr algn="ctr"/>
            <a:r>
              <a:rPr lang="en-US" sz="1500" b="1" dirty="0" smtClean="0">
                <a:solidFill>
                  <a:srgbClr val="FFFF00"/>
                </a:solidFill>
              </a:rPr>
              <a:t>p = 0.4406</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Lung Transplants</a:t>
            </a:r>
            <a:r>
              <a:rPr lang="en-US" sz="2800" dirty="0" smtClean="0"/>
              <a:t/>
            </a:r>
            <a:br>
              <a:rPr lang="en-US" sz="2800" dirty="0" smtClean="0"/>
            </a:br>
            <a:r>
              <a:rPr lang="en-US" sz="1900" dirty="0" smtClean="0"/>
              <a:t> </a:t>
            </a:r>
            <a:r>
              <a:rPr lang="en-US" sz="2300" dirty="0" smtClean="0"/>
              <a:t>Percentage Experiencing Treated Rejection between Discharge and 1-Year Follow-Up</a:t>
            </a:r>
            <a:r>
              <a:rPr lang="en-US" sz="2400" dirty="0" smtClean="0"/>
              <a:t> </a:t>
            </a:r>
            <a:r>
              <a:rPr lang="en-US" sz="2000" dirty="0" smtClean="0"/>
              <a:t>(Follow-ups: July 2004 – June 2012)</a:t>
            </a:r>
            <a:endParaRPr lang="en-US" sz="2000" dirty="0"/>
          </a:p>
        </p:txBody>
      </p:sp>
      <p:graphicFrame>
        <p:nvGraphicFramePr>
          <p:cNvPr id="4" name="Content Placeholder 3"/>
          <p:cNvGraphicFramePr>
            <a:graphicFrameLocks noGrp="1"/>
          </p:cNvGraphicFramePr>
          <p:nvPr>
            <p:ph idx="1"/>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9436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3" name="TextBox 12"/>
          <p:cNvSpPr txBox="1"/>
          <p:nvPr/>
        </p:nvSpPr>
        <p:spPr>
          <a:xfrm>
            <a:off x="1295400" y="1905000"/>
            <a:ext cx="6629400" cy="492443"/>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&lt; 0.05 except 18-34 vs. 35-49 and 18-34 vs. 60-65 </a:t>
            </a: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9" name="TextBox 18"/>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1900" dirty="0" smtClean="0"/>
              <a:t> </a:t>
            </a:r>
            <a:r>
              <a:rPr lang="en-US" sz="2400" dirty="0" smtClean="0"/>
              <a:t>Percentage Experiencing Rejection between Discharge and 1-Year Follow-Up </a:t>
            </a:r>
            <a:r>
              <a:rPr lang="en-US" sz="2000" dirty="0" smtClean="0"/>
              <a:t>(Follow-ups: July 2004 – June 2012)</a:t>
            </a:r>
            <a:endParaRPr lang="en-US" sz="2000" dirty="0"/>
          </a:p>
        </p:txBody>
      </p:sp>
      <p:graphicFrame>
        <p:nvGraphicFramePr>
          <p:cNvPr id="4" name="Content Placeholder 3"/>
          <p:cNvGraphicFramePr>
            <a:graphicFrameLocks noGrp="1"/>
          </p:cNvGraphicFramePr>
          <p:nvPr>
            <p:ph idx="1"/>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9436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err="1" smtClean="0"/>
              <a:t>i</a:t>
            </a:r>
            <a:r>
              <a:rPr lang="en-US" sz="1200" b="1" dirty="0" smtClean="0"/>
              <a:t>) no acute rejection episodes and (ii) was reported either as not hospitalized for rejection or did not receive anti-rejection agents.</a:t>
            </a:r>
            <a:endParaRPr lang="en-US" sz="1200" dirty="0"/>
          </a:p>
        </p:txBody>
      </p:sp>
      <p:sp>
        <p:nvSpPr>
          <p:cNvPr id="13" name="TextBox 12"/>
          <p:cNvSpPr txBox="1"/>
          <p:nvPr/>
        </p:nvSpPr>
        <p:spPr>
          <a:xfrm>
            <a:off x="1295400" y="1905000"/>
            <a:ext cx="6629400" cy="292388"/>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&lt; 0.05 except 18-34 vs.  60-65 </a:t>
            </a:r>
          </a:p>
        </p:txBody>
      </p:sp>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800" dirty="0" smtClean="0"/>
              <a:t/>
            </a:r>
            <a:br>
              <a:rPr lang="en-US" sz="2800" dirty="0" smtClean="0"/>
            </a:br>
            <a:r>
              <a:rPr lang="en-US" sz="1900" dirty="0" smtClean="0"/>
              <a:t> </a:t>
            </a:r>
            <a:r>
              <a:rPr lang="en-US" sz="2100" dirty="0" smtClean="0"/>
              <a:t>Percentage Experiencing Treated Rejection between Discharge and 1-Year Follow-Up by Type of Induction </a:t>
            </a: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58674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3" name="TextBox 12"/>
          <p:cNvSpPr txBox="1"/>
          <p:nvPr/>
        </p:nvSpPr>
        <p:spPr>
          <a:xfrm>
            <a:off x="1524000" y="2286000"/>
            <a:ext cx="6553200" cy="492443"/>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p &lt; 0.05 except No induction vs. IL-2R and IL-2R vs. Alemtuzumab </a:t>
            </a:r>
            <a:endParaRPr lang="en-US" sz="13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800" dirty="0" smtClean="0"/>
              <a:t/>
            </a:r>
            <a:br>
              <a:rPr lang="en-US" sz="2800" dirty="0" smtClean="0"/>
            </a:br>
            <a:r>
              <a:rPr lang="en-US" sz="1900" dirty="0" smtClean="0"/>
              <a:t> </a:t>
            </a:r>
            <a:r>
              <a:rPr lang="en-US" sz="2100" dirty="0" smtClean="0"/>
              <a:t>Percentage Experiencing Rejection between Discharge and 1-Year Follow-Up by Type of Induction </a:t>
            </a: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00600" y="59830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err="1" smtClean="0"/>
              <a:t>i</a:t>
            </a:r>
            <a:r>
              <a:rPr lang="en-US" sz="1200" b="1" dirty="0" smtClean="0"/>
              <a:t>) no acute rejection episodes and (ii) was reported either as not hospitalized for rejection or did not receive anti-rejection agents.</a:t>
            </a:r>
            <a:endParaRPr lang="en-US" sz="1200" dirty="0"/>
          </a:p>
        </p:txBody>
      </p:sp>
      <p:sp>
        <p:nvSpPr>
          <p:cNvPr id="13" name="TextBox 12"/>
          <p:cNvSpPr txBox="1"/>
          <p:nvPr/>
        </p:nvSpPr>
        <p:spPr>
          <a:xfrm>
            <a:off x="1524000" y="2286000"/>
            <a:ext cx="6553200" cy="492443"/>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p &lt; 0.05 except No induction vs. IL-2R and IL-2R vs. Alemtuzumab </a:t>
            </a:r>
            <a:endParaRPr lang="en-US" sz="13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800" dirty="0" smtClean="0"/>
              <a:t/>
            </a:r>
            <a:br>
              <a:rPr lang="en-US" sz="2800" dirty="0" smtClean="0"/>
            </a:br>
            <a:r>
              <a:rPr lang="en-US" sz="1900" dirty="0" smtClean="0"/>
              <a:t> </a:t>
            </a:r>
            <a:r>
              <a:rPr lang="en-US" sz="2100" dirty="0" smtClean="0"/>
              <a:t>Percentage Experiencing Treated Rejection between Discharge and 1-Year Follow-Up by Type of Induction </a:t>
            </a: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943600"/>
            <a:ext cx="5562600" cy="261610"/>
          </a:xfrm>
          <a:prstGeom prst="rect">
            <a:avLst/>
          </a:prstGeom>
          <a:noFill/>
        </p:spPr>
        <p:txBody>
          <a:bodyPr wrap="square" rtlCol="0">
            <a:spAutoFit/>
          </a:bodyPr>
          <a:lstStyle/>
          <a:p>
            <a:r>
              <a:rPr lang="en-US" sz="1100" b="1" dirty="0" smtClean="0"/>
              <a:t>Analysis is limited to patients who were alive at the time of the follow-up</a:t>
            </a:r>
            <a:endParaRPr lang="en-US" sz="1100" dirty="0"/>
          </a:p>
        </p:txBody>
      </p:sp>
      <p:sp>
        <p:nvSpPr>
          <p:cNvPr id="12" name="TextBox 11"/>
          <p:cNvSpPr txBox="1"/>
          <p:nvPr/>
        </p:nvSpPr>
        <p:spPr>
          <a:xfrm>
            <a:off x="4953000" y="59436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800" dirty="0" smtClean="0"/>
              <a:t/>
            </a:r>
            <a:br>
              <a:rPr lang="en-US" sz="2800" dirty="0" smtClean="0"/>
            </a:br>
            <a:r>
              <a:rPr lang="en-US" sz="1900" dirty="0" smtClean="0"/>
              <a:t> </a:t>
            </a:r>
            <a:r>
              <a:rPr lang="en-US" sz="2100" dirty="0" smtClean="0"/>
              <a:t>Percentage Experiencing Rejection between Discharge and 1-Year Follow-Up by Type of Induction </a:t>
            </a: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986790"/>
            <a:ext cx="5029200" cy="261610"/>
          </a:xfrm>
          <a:prstGeom prst="rect">
            <a:avLst/>
          </a:prstGeom>
          <a:noFill/>
        </p:spPr>
        <p:txBody>
          <a:bodyPr wrap="square" rtlCol="0">
            <a:spAutoFit/>
          </a:bodyPr>
          <a:lstStyle/>
          <a:p>
            <a:r>
              <a:rPr lang="en-US" sz="1100" b="1" dirty="0" smtClean="0"/>
              <a:t>Analysis is limited to patients who were alive at the time of the follow-up</a:t>
            </a:r>
            <a:endParaRPr lang="en-US" sz="1100" dirty="0"/>
          </a:p>
        </p:txBody>
      </p:sp>
      <p:sp>
        <p:nvSpPr>
          <p:cNvPr id="12" name="TextBox 11"/>
          <p:cNvSpPr txBox="1"/>
          <p:nvPr/>
        </p:nvSpPr>
        <p:spPr>
          <a:xfrm>
            <a:off x="5105400" y="5943600"/>
            <a:ext cx="38862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err="1" smtClean="0"/>
              <a:t>i</a:t>
            </a:r>
            <a:r>
              <a:rPr lang="en-US" sz="1200" b="1" dirty="0" smtClean="0"/>
              <a:t>) no acute rejection episodes and (ii) was reported either as not hospitalized for rejection or did not receive anti-rejection agents.</a:t>
            </a:r>
            <a:endParaRPr lang="en-US" sz="1200" dirty="0"/>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800" dirty="0" smtClean="0"/>
              <a:t/>
            </a:r>
            <a:br>
              <a:rPr lang="en-US" sz="2800" dirty="0" smtClean="0"/>
            </a:br>
            <a:r>
              <a:rPr lang="en-US" sz="1900" dirty="0" smtClean="0"/>
              <a:t> </a:t>
            </a:r>
            <a:r>
              <a:rPr lang="en-US" sz="2200" dirty="0" smtClean="0"/>
              <a:t>Percentage Experiencing Treated Rejection between Discharge and 1-Year Follow-Up by Maintenance Immunosuppression</a:t>
            </a:r>
            <a:r>
              <a:rPr lang="en-US" sz="2400" dirty="0" smtClean="0"/>
              <a:t/>
            </a:r>
            <a:br>
              <a:rPr lang="en-US" sz="2400" dirty="0" smtClean="0"/>
            </a:b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58674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800" dirty="0" smtClean="0"/>
              <a:t/>
            </a:r>
            <a:br>
              <a:rPr lang="en-US" sz="2800" dirty="0" smtClean="0"/>
            </a:br>
            <a:r>
              <a:rPr lang="en-US" sz="1900" dirty="0" smtClean="0"/>
              <a:t> </a:t>
            </a:r>
            <a:r>
              <a:rPr lang="en-US" sz="2200" dirty="0" smtClean="0"/>
              <a:t>Percentage Experiencing Rejection between Discharge and 1-Year Follow-Up by Maintenance Immunosuppression</a:t>
            </a:r>
            <a:r>
              <a:rPr lang="en-US" sz="2400" dirty="0" smtClean="0"/>
              <a:t/>
            </a:r>
            <a:br>
              <a:rPr lang="en-US" sz="2400" dirty="0" smtClean="0"/>
            </a:b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60592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err="1" smtClean="0"/>
              <a:t>i</a:t>
            </a:r>
            <a:r>
              <a:rPr lang="en-US" sz="1200" b="1" dirty="0" smtClean="0"/>
              <a:t>) no acute rejection episodes and (ii) was reported either as not hospitalized for rejection or did not receive anti-rejection agents.</a:t>
            </a:r>
            <a:endParaRPr lang="en-US" sz="1200" dirty="0"/>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Lung Transplants</a:t>
            </a:r>
            <a:r>
              <a:rPr lang="en-US" sz="2800" dirty="0" smtClean="0"/>
              <a:t/>
            </a:r>
            <a:br>
              <a:rPr lang="en-US" sz="2800" dirty="0" smtClean="0"/>
            </a:br>
            <a:r>
              <a:rPr lang="en-US" sz="2200" dirty="0" smtClean="0"/>
              <a:t> Percentage Experiencing Treated Rejection between Discharge and 1-Year Follow-Up by Maintenance Immunosuppression</a:t>
            </a:r>
            <a:r>
              <a:rPr lang="en-US" sz="2000" dirty="0" smtClean="0"/>
              <a:t/>
            </a:r>
            <a:br>
              <a:rPr lang="en-US" sz="2000" dirty="0" smtClean="0"/>
            </a:b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6200" y="5986790"/>
            <a:ext cx="5105400" cy="261610"/>
          </a:xfrm>
          <a:prstGeom prst="rect">
            <a:avLst/>
          </a:prstGeom>
          <a:noFill/>
        </p:spPr>
        <p:txBody>
          <a:bodyPr wrap="square" rtlCol="0">
            <a:spAutoFit/>
          </a:bodyPr>
          <a:lstStyle/>
          <a:p>
            <a:r>
              <a:rPr lang="en-US" sz="1100" b="1" dirty="0" smtClean="0"/>
              <a:t>Analysis is limited to patients who were alive at the time of the follow-up</a:t>
            </a:r>
            <a:endParaRPr lang="en-US" sz="1100" dirty="0"/>
          </a:p>
        </p:txBody>
      </p:sp>
      <p:sp>
        <p:nvSpPr>
          <p:cNvPr id="12" name="TextBox 11"/>
          <p:cNvSpPr txBox="1"/>
          <p:nvPr/>
        </p:nvSpPr>
        <p:spPr>
          <a:xfrm>
            <a:off x="5029200" y="5950803"/>
            <a:ext cx="40386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lstStyle/>
          <a:p>
            <a:r>
              <a:rPr lang="en-US" sz="2600" dirty="0" smtClean="0"/>
              <a:t>Adult Lung Transplants</a:t>
            </a:r>
            <a:r>
              <a:rPr lang="en-US" sz="3200" dirty="0" smtClean="0"/>
              <a:t/>
            </a:r>
            <a:br>
              <a:rPr lang="en-US" sz="3200" dirty="0" smtClean="0"/>
            </a:br>
            <a:r>
              <a:rPr lang="en-US" sz="2400" dirty="0" smtClean="0"/>
              <a:t>Recipient Age Distribution by Era</a:t>
            </a:r>
            <a:endParaRPr lang="en-US" sz="2400" dirty="0"/>
          </a:p>
        </p:txBody>
      </p:sp>
      <p:graphicFrame>
        <p:nvGraphicFramePr>
          <p:cNvPr id="4" name="Content Placeholder 3"/>
          <p:cNvGraphicFramePr>
            <a:graphicFrameLocks noGrp="1"/>
          </p:cNvGraphicFramePr>
          <p:nvPr>
            <p:ph idx="1"/>
          </p:nvPr>
        </p:nvGraphicFramePr>
        <p:xfrm>
          <a:off x="304800" y="1143000"/>
          <a:ext cx="86106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295400" y="2514600"/>
            <a:ext cx="2590800" cy="990600"/>
          </a:xfrm>
          <a:prstGeom prst="rect">
            <a:avLst/>
          </a:prstGeom>
          <a:solidFill>
            <a:schemeClr val="bg2"/>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10000"/>
              </a:lnSpc>
            </a:pPr>
            <a:r>
              <a:rPr lang="en-US" sz="1400" b="1" u="sng" dirty="0" smtClean="0"/>
              <a:t>Median age by era (years)</a:t>
            </a:r>
          </a:p>
          <a:p>
            <a:pPr>
              <a:lnSpc>
                <a:spcPct val="110000"/>
              </a:lnSpc>
            </a:pPr>
            <a:r>
              <a:rPr lang="en-US" sz="1400" b="1" dirty="0" smtClean="0"/>
              <a:t>1985-1994 = 47</a:t>
            </a:r>
          </a:p>
          <a:p>
            <a:pPr>
              <a:lnSpc>
                <a:spcPct val="110000"/>
              </a:lnSpc>
            </a:pPr>
            <a:r>
              <a:rPr lang="en-US" sz="1400" b="1" dirty="0" smtClean="0"/>
              <a:t>1995-2004 = 51</a:t>
            </a:r>
          </a:p>
          <a:p>
            <a:pPr>
              <a:lnSpc>
                <a:spcPct val="110000"/>
              </a:lnSpc>
            </a:pPr>
            <a:r>
              <a:rPr lang="en-US" sz="1400" b="1" dirty="0" smtClean="0"/>
              <a:t>2005-6/2012 = 55</a:t>
            </a:r>
            <a:endParaRPr lang="en-US" sz="1400" b="1" dirty="0">
              <a:solidFill>
                <a:schemeClr val="tx1"/>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Lung Transplants</a:t>
            </a:r>
            <a:r>
              <a:rPr lang="en-US" sz="2800" dirty="0" smtClean="0"/>
              <a:t/>
            </a:r>
            <a:br>
              <a:rPr lang="en-US" sz="2800" dirty="0" smtClean="0"/>
            </a:br>
            <a:r>
              <a:rPr lang="en-US" sz="2200" dirty="0" smtClean="0"/>
              <a:t> Percentage Experiencing Rejection between Discharge and 1-Year Follow-Up by Maintenance Immunosuppression</a:t>
            </a:r>
            <a:r>
              <a:rPr lang="en-US" sz="2000" dirty="0" smtClean="0"/>
              <a:t/>
            </a:r>
            <a:br>
              <a:rPr lang="en-US" sz="2000" dirty="0" smtClean="0"/>
            </a:b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910590"/>
            <a:ext cx="5181600" cy="261610"/>
          </a:xfrm>
          <a:prstGeom prst="rect">
            <a:avLst/>
          </a:prstGeom>
          <a:noFill/>
        </p:spPr>
        <p:txBody>
          <a:bodyPr wrap="square" rtlCol="0">
            <a:spAutoFit/>
          </a:bodyPr>
          <a:lstStyle/>
          <a:p>
            <a:r>
              <a:rPr lang="en-US" sz="1100" b="1" dirty="0" smtClean="0"/>
              <a:t>Analysis is limited to patients who were alive at the time of the follow-up</a:t>
            </a:r>
            <a:endParaRPr lang="en-US" sz="1100" dirty="0"/>
          </a:p>
        </p:txBody>
      </p:sp>
      <p:sp>
        <p:nvSpPr>
          <p:cNvPr id="12" name="TextBox 11"/>
          <p:cNvSpPr txBox="1"/>
          <p:nvPr/>
        </p:nvSpPr>
        <p:spPr>
          <a:xfrm>
            <a:off x="4953000" y="5950803"/>
            <a:ext cx="40386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err="1" smtClean="0"/>
              <a:t>i</a:t>
            </a:r>
            <a:r>
              <a:rPr lang="en-US" sz="1200" b="1" dirty="0" smtClean="0"/>
              <a:t>) no acute rejection episodes and (ii) was reported either as not hospitalized for rejection or did not receive anti-rejection agents.</a:t>
            </a:r>
            <a:endParaRPr lang="en-US" sz="1200" dirty="0"/>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800" dirty="0" smtClean="0"/>
              <a:t/>
            </a:r>
            <a:br>
              <a:rPr lang="en-US" sz="2800" dirty="0" smtClean="0"/>
            </a:br>
            <a:r>
              <a:rPr lang="en-US" sz="1900" dirty="0" smtClean="0"/>
              <a:t> </a:t>
            </a:r>
            <a:r>
              <a:rPr lang="en-US" sz="2200" dirty="0" smtClean="0"/>
              <a:t>Percentage Experiencing Treated Rejection between Discharge and 3-Year Follow-Up by Maintenance Immunosuppression</a:t>
            </a:r>
            <a:r>
              <a:rPr lang="en-US" sz="2400" dirty="0" smtClean="0"/>
              <a:t/>
            </a:r>
            <a:br>
              <a:rPr lang="en-US" sz="2400" dirty="0" smtClean="0"/>
            </a:b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58674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800" dirty="0" smtClean="0"/>
              <a:t/>
            </a:r>
            <a:br>
              <a:rPr lang="en-US" sz="2800" dirty="0" smtClean="0"/>
            </a:br>
            <a:r>
              <a:rPr lang="en-US" sz="1900" dirty="0" smtClean="0"/>
              <a:t> </a:t>
            </a:r>
            <a:r>
              <a:rPr lang="en-US" sz="2200" dirty="0" smtClean="0"/>
              <a:t>Percentage Experiencing Rejection between Discharge and 3-Year Follow-Up by Maintenance Immunosuppression</a:t>
            </a:r>
            <a:r>
              <a:rPr lang="en-US" sz="2400" dirty="0" smtClean="0"/>
              <a:t/>
            </a:r>
            <a:br>
              <a:rPr lang="en-US" sz="2400" dirty="0" smtClean="0"/>
            </a:b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60592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err="1" smtClean="0"/>
              <a:t>i</a:t>
            </a:r>
            <a:r>
              <a:rPr lang="en-US" sz="1200" b="1" dirty="0" smtClean="0"/>
              <a:t>) no acute rejection episodes and (ii) was reported either as not hospitalized for rejection or did not receive anti-rejection agents.</a:t>
            </a:r>
            <a:endParaRPr lang="en-US" sz="1200" dirty="0"/>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Lung Transplants</a:t>
            </a:r>
            <a:r>
              <a:rPr lang="en-US" sz="2800" dirty="0" smtClean="0"/>
              <a:t/>
            </a:r>
            <a:br>
              <a:rPr lang="en-US" sz="2800" dirty="0" smtClean="0"/>
            </a:br>
            <a:r>
              <a:rPr lang="en-US" sz="2200" dirty="0" smtClean="0"/>
              <a:t> Percentage Experiencing Treated Rejection between Discharge and 3-Year Follow-Up by Maintenance Immunosuppression</a:t>
            </a:r>
            <a:r>
              <a:rPr lang="en-US" sz="2000" dirty="0" smtClean="0"/>
              <a:t/>
            </a:r>
            <a:br>
              <a:rPr lang="en-US" sz="2000" dirty="0" smtClean="0"/>
            </a:b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6200" y="5986790"/>
            <a:ext cx="5105400" cy="261610"/>
          </a:xfrm>
          <a:prstGeom prst="rect">
            <a:avLst/>
          </a:prstGeom>
          <a:noFill/>
        </p:spPr>
        <p:txBody>
          <a:bodyPr wrap="square" rtlCol="0">
            <a:spAutoFit/>
          </a:bodyPr>
          <a:lstStyle/>
          <a:p>
            <a:r>
              <a:rPr lang="en-US" sz="1100" b="1" dirty="0" smtClean="0"/>
              <a:t>Analysis is limited to patients who were alive at the time of the follow-up</a:t>
            </a:r>
            <a:endParaRPr lang="en-US" sz="1100" dirty="0"/>
          </a:p>
        </p:txBody>
      </p:sp>
      <p:sp>
        <p:nvSpPr>
          <p:cNvPr id="12" name="TextBox 11"/>
          <p:cNvSpPr txBox="1"/>
          <p:nvPr/>
        </p:nvSpPr>
        <p:spPr>
          <a:xfrm>
            <a:off x="5029200" y="5950803"/>
            <a:ext cx="40386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9" name="TextBox 18"/>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Lung Transplants</a:t>
            </a:r>
            <a:r>
              <a:rPr lang="en-US" sz="2800" dirty="0" smtClean="0"/>
              <a:t/>
            </a:r>
            <a:br>
              <a:rPr lang="en-US" sz="2800" dirty="0" smtClean="0"/>
            </a:br>
            <a:r>
              <a:rPr lang="en-US" sz="2200" dirty="0" smtClean="0"/>
              <a:t> Percentage Experiencing Rejection between Discharge and 3-Year Follow-Up by Maintenance Immunosuppression</a:t>
            </a:r>
            <a:r>
              <a:rPr lang="en-US" sz="2000" dirty="0" smtClean="0"/>
              <a:t/>
            </a:r>
            <a:br>
              <a:rPr lang="en-US" sz="2000" dirty="0" smtClean="0"/>
            </a:b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910590"/>
            <a:ext cx="5181600" cy="261610"/>
          </a:xfrm>
          <a:prstGeom prst="rect">
            <a:avLst/>
          </a:prstGeom>
          <a:noFill/>
        </p:spPr>
        <p:txBody>
          <a:bodyPr wrap="square" rtlCol="0">
            <a:spAutoFit/>
          </a:bodyPr>
          <a:lstStyle/>
          <a:p>
            <a:r>
              <a:rPr lang="en-US" sz="1100" b="1" dirty="0" smtClean="0"/>
              <a:t>Analysis is limited to patients who were alive at the time of the follow-up</a:t>
            </a:r>
            <a:endParaRPr lang="en-US" sz="1100" dirty="0"/>
          </a:p>
        </p:txBody>
      </p:sp>
      <p:sp>
        <p:nvSpPr>
          <p:cNvPr id="12" name="TextBox 11"/>
          <p:cNvSpPr txBox="1"/>
          <p:nvPr/>
        </p:nvSpPr>
        <p:spPr>
          <a:xfrm>
            <a:off x="4953000" y="5950803"/>
            <a:ext cx="40386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err="1" smtClean="0"/>
              <a:t>i</a:t>
            </a:r>
            <a:r>
              <a:rPr lang="en-US" sz="1200" b="1" dirty="0" smtClean="0"/>
              <a:t>) no acute rejection episodes and (ii) was reported either as not hospitalized for rejection or did not receive anti-rejection agents.</a:t>
            </a:r>
            <a:endParaRPr lang="en-US" sz="1200" dirty="0"/>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Post-Transplant Morbidities</a:t>
            </a:r>
            <a:endParaRPr lang="en-US" sz="4000" dirty="0"/>
          </a:p>
        </p:txBody>
      </p:sp>
      <p:grpSp>
        <p:nvGrpSpPr>
          <p:cNvPr id="7" name="Group 6"/>
          <p:cNvGrpSpPr/>
          <p:nvPr/>
        </p:nvGrpSpPr>
        <p:grpSpPr>
          <a:xfrm>
            <a:off x="2" y="6146792"/>
            <a:ext cx="4715932" cy="711201"/>
            <a:chOff x="1" y="6067776"/>
            <a:chExt cx="4952999" cy="790224"/>
          </a:xfrm>
        </p:grpSpPr>
        <p:pic>
          <p:nvPicPr>
            <p:cNvPr id="11" name="Picture 10"/>
            <p:cNvPicPr>
              <a:picLocks noChangeAspect="1"/>
            </p:cNvPicPr>
            <p:nvPr/>
          </p:nvPicPr>
          <p:blipFill>
            <a:blip r:embed="rId2"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Year Post-Transplant </a:t>
            </a:r>
            <a:r>
              <a:rPr lang="en-US" sz="2000" dirty="0" smtClean="0"/>
              <a:t>(Follow-ups: April 1994 – June 2012)</a:t>
            </a:r>
            <a:endParaRPr lang="en-US" sz="2000" dirty="0"/>
          </a:p>
        </p:txBody>
      </p:sp>
      <p:graphicFrame>
        <p:nvGraphicFramePr>
          <p:cNvPr id="13" name="Content Placeholder 12"/>
          <p:cNvGraphicFramePr>
            <a:graphicFrameLocks noGrp="1"/>
          </p:cNvGraphicFramePr>
          <p:nvPr>
            <p:ph idx="1"/>
          </p:nvPr>
        </p:nvGraphicFramePr>
        <p:xfrm>
          <a:off x="381000" y="1424321"/>
          <a:ext cx="8458200" cy="4595480"/>
        </p:xfrm>
        <a:graphic>
          <a:graphicData uri="http://schemas.openxmlformats.org/drawingml/2006/table">
            <a:tbl>
              <a:tblPr bandRow="1">
                <a:tableStyleId>{5C22544A-7EE6-4342-B048-85BDC9FD1C3A}</a:tableStyleId>
              </a:tblPr>
              <a:tblGrid>
                <a:gridCol w="3505200"/>
                <a:gridCol w="1238250"/>
                <a:gridCol w="1238250"/>
                <a:gridCol w="1238250"/>
                <a:gridCol w="1238250"/>
              </a:tblGrid>
              <a:tr h="477617">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defTabSz="914400" rtl="0" eaLnBrk="1" latinLnBrk="0" hangingPunct="1">
                        <a:spcBef>
                          <a:spcPts val="0"/>
                        </a:spcBef>
                        <a:spcAft>
                          <a:spcPts val="0"/>
                        </a:spcAft>
                      </a:pPr>
                      <a:r>
                        <a:rPr lang="en-US" sz="1500" b="1" u="none" strike="noStrike" kern="1200" dirty="0" smtClean="0">
                          <a:solidFill>
                            <a:srgbClr val="FFFF00"/>
                          </a:solidFill>
                          <a:latin typeface="+mn-lt"/>
                          <a:ea typeface="Times New Roman"/>
                          <a:cs typeface="Times New Roman"/>
                        </a:rPr>
                        <a:t>Follow-ups: April 1994 – June 2003</a:t>
                      </a:r>
                      <a:endParaRPr lang="en-US" sz="1500" b="1" u="none" strike="noStrike" kern="1200"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kern="1200" dirty="0" smtClean="0">
                          <a:solidFill>
                            <a:srgbClr val="FFFF00"/>
                          </a:solidFill>
                          <a:latin typeface="+mn-lt"/>
                          <a:ea typeface="Times New Roman"/>
                          <a:cs typeface="Times New Roman"/>
                        </a:rPr>
                        <a:t>Follow-ups: July 2003– June 2012</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955234">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50.7%</a:t>
                      </a: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6,021)</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52.4%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9,246)</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26.1%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6,012)</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21.8%</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11,279)</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3111">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15.9%</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16.5%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8.3%</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3.6%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1.9%</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1.6%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0.0%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0.1%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16.5%</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6,292)</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31.3%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9,683)</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20.1%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5,987)</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27.0%</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11,240)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9.4%</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5,624)</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9.5%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10,640)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Year Post-Transplant </a:t>
            </a:r>
            <a:r>
              <a:rPr lang="en-US" sz="2000" dirty="0" smtClean="0"/>
              <a:t>(Follow-ups: April 1994 – June 2012)</a:t>
            </a:r>
            <a:endParaRPr lang="en-US" sz="2000" dirty="0"/>
          </a:p>
        </p:txBody>
      </p:sp>
      <p:graphicFrame>
        <p:nvGraphicFramePr>
          <p:cNvPr id="13" name="Content Placeholder 12"/>
          <p:cNvGraphicFramePr>
            <a:graphicFrameLocks noGrp="1"/>
          </p:cNvGraphicFramePr>
          <p:nvPr>
            <p:ph idx="1"/>
          </p:nvPr>
        </p:nvGraphicFramePr>
        <p:xfrm>
          <a:off x="381000" y="1424321"/>
          <a:ext cx="8458200" cy="4595480"/>
        </p:xfrm>
        <a:graphic>
          <a:graphicData uri="http://schemas.openxmlformats.org/drawingml/2006/table">
            <a:tbl>
              <a:tblPr bandRow="1">
                <a:tableStyleId>{5C22544A-7EE6-4342-B048-85BDC9FD1C3A}</a:tableStyleId>
              </a:tblPr>
              <a:tblGrid>
                <a:gridCol w="3505200"/>
                <a:gridCol w="1238250"/>
                <a:gridCol w="1238250"/>
                <a:gridCol w="1238250"/>
                <a:gridCol w="1238250"/>
              </a:tblGrid>
              <a:tr h="477617">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defTabSz="914400" rtl="0" eaLnBrk="1" latinLnBrk="0" hangingPunct="1">
                        <a:spcBef>
                          <a:spcPts val="0"/>
                        </a:spcBef>
                        <a:spcAft>
                          <a:spcPts val="0"/>
                        </a:spcAft>
                      </a:pPr>
                      <a:r>
                        <a:rPr lang="en-US" sz="1500" b="1" u="none" strike="noStrike" kern="1200" dirty="0" smtClean="0">
                          <a:solidFill>
                            <a:srgbClr val="FFFF00"/>
                          </a:solidFill>
                          <a:latin typeface="+mn-lt"/>
                          <a:ea typeface="Times New Roman"/>
                          <a:cs typeface="Times New Roman"/>
                        </a:rPr>
                        <a:t>Age: 18-65 years</a:t>
                      </a:r>
                      <a:endParaRPr lang="en-US" sz="1500" b="1" u="none" strike="noStrike" kern="1200"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kern="1200" dirty="0" smtClean="0">
                          <a:solidFill>
                            <a:srgbClr val="FFFF00"/>
                          </a:solidFill>
                          <a:latin typeface="+mn-lt"/>
                          <a:ea typeface="Times New Roman"/>
                          <a:cs typeface="Times New Roman"/>
                        </a:rPr>
                        <a:t>Age:</a:t>
                      </a:r>
                      <a:r>
                        <a:rPr lang="en-US" sz="1500" b="1" u="none" strike="noStrike" kern="1200" baseline="0" dirty="0" smtClean="0">
                          <a:solidFill>
                            <a:srgbClr val="FFFF00"/>
                          </a:solidFill>
                          <a:latin typeface="+mn-lt"/>
                          <a:ea typeface="Times New Roman"/>
                          <a:cs typeface="Times New Roman"/>
                        </a:rPr>
                        <a:t> &gt;65 years</a:t>
                      </a:r>
                      <a:endParaRPr lang="en-US" sz="1500" b="1" u="none" strike="noStrike" kern="1200" dirty="0" smtClean="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955234">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51.4%</a:t>
                      </a: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14,128)</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55.7%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1,139)</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23.3%</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15,856)</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23.6%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1,435)</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3111">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16.3%</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16.1%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5.3%</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4.5%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1.6%</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2.9%</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0.1%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0.0%</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24.5%</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14,778)</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38.1%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1,197)</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24.9%</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15,798)</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21.3%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1,429)</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9.7%</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14,896)</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7.3%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1,368)</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and 5 Years</a:t>
            </a:r>
            <a:br>
              <a:rPr lang="en-US" sz="2400" dirty="0" smtClean="0"/>
            </a:br>
            <a:r>
              <a:rPr lang="en-US" sz="2400" dirty="0" smtClean="0"/>
              <a:t>Post-Transplant </a:t>
            </a:r>
            <a:r>
              <a:rPr lang="en-US" sz="2000" dirty="0" smtClean="0"/>
              <a:t>(Follow-ups: April 1994 – June 2012)</a:t>
            </a:r>
            <a:endParaRPr lang="en-US" sz="2000" dirty="0"/>
          </a:p>
        </p:txBody>
      </p:sp>
      <p:graphicFrame>
        <p:nvGraphicFramePr>
          <p:cNvPr id="13" name="Content Placeholder 12"/>
          <p:cNvGraphicFramePr>
            <a:graphicFrameLocks noGrp="1"/>
          </p:cNvGraphicFramePr>
          <p:nvPr>
            <p:ph idx="1"/>
          </p:nvPr>
        </p:nvGraphicFramePr>
        <p:xfrm>
          <a:off x="304800" y="1752600"/>
          <a:ext cx="8458200" cy="4267201"/>
        </p:xfrm>
        <a:graphic>
          <a:graphicData uri="http://schemas.openxmlformats.org/drawingml/2006/table">
            <a:tbl>
              <a:tblPr bandRow="1">
                <a:tableStyleId>{5C22544A-7EE6-4342-B048-85BDC9FD1C3A}</a:tableStyleId>
              </a:tblPr>
              <a:tblGrid>
                <a:gridCol w="3505200"/>
                <a:gridCol w="1238250"/>
                <a:gridCol w="1238250"/>
                <a:gridCol w="1238250"/>
                <a:gridCol w="1238250"/>
              </a:tblGrid>
              <a:tr h="10384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51.7%</a:t>
                      </a: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15,267)</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82.4%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4,503)</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23.3%</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17,291)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55.4%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5,571)</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29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16.2%</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36.5%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5.2%</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15.0%</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1.7%</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3.2%</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0.1%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0.7%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25.5%</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15,975)</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58.4%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4,856)</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24.6%</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17,227)</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40.5%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5,498)</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9.5%</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16,264)</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39.7%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4,701)</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15400" cy="1066800"/>
          </a:xfrm>
        </p:spPr>
        <p:txBody>
          <a:bodyPr/>
          <a:lstStyle/>
          <a:p>
            <a:r>
              <a:rPr lang="en-US" sz="2600" dirty="0" smtClean="0"/>
              <a:t>Adult Lung Transplants</a:t>
            </a:r>
            <a:r>
              <a:rPr lang="en-US" sz="2400" dirty="0" smtClean="0"/>
              <a:t/>
            </a:r>
            <a:br>
              <a:rPr lang="en-US" sz="2400" dirty="0" smtClean="0"/>
            </a:br>
            <a:r>
              <a:rPr lang="en-US" sz="2400" dirty="0" smtClean="0"/>
              <a:t>Morbidity Rates in </a:t>
            </a:r>
            <a:r>
              <a:rPr lang="en-US" sz="2400" u="sng" dirty="0" smtClean="0"/>
              <a:t>Survivors</a:t>
            </a:r>
            <a:r>
              <a:rPr lang="en-US" sz="2400" dirty="0" smtClean="0"/>
              <a:t> within 10 Years Post-Transplant </a:t>
            </a:r>
            <a:r>
              <a:rPr lang="en-US" sz="2000" dirty="0" smtClean="0"/>
              <a:t>(Follow-ups: April 1994 – June 2012)</a:t>
            </a:r>
            <a:endParaRPr lang="en-US" sz="2000" dirty="0"/>
          </a:p>
        </p:txBody>
      </p:sp>
      <p:graphicFrame>
        <p:nvGraphicFramePr>
          <p:cNvPr id="13" name="Content Placeholder 12"/>
          <p:cNvGraphicFramePr>
            <a:graphicFrameLocks noGrp="1"/>
          </p:cNvGraphicFramePr>
          <p:nvPr>
            <p:ph idx="1"/>
          </p:nvPr>
        </p:nvGraphicFramePr>
        <p:xfrm>
          <a:off x="762000" y="1676400"/>
          <a:ext cx="7620001" cy="3962399"/>
        </p:xfrm>
        <a:graphic>
          <a:graphicData uri="http://schemas.openxmlformats.org/drawingml/2006/table">
            <a:tbl>
              <a:tblPr bandRow="1">
                <a:tableStyleId>{5C22544A-7EE6-4342-B048-85BDC9FD1C3A}</a:tableStyleId>
              </a:tblPr>
              <a:tblGrid>
                <a:gridCol w="4038600"/>
                <a:gridCol w="1752600"/>
                <a:gridCol w="1828801"/>
              </a:tblGrid>
              <a:tr h="947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10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74.1%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1,059)</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2.5 </a:t>
                      </a:r>
                      <a:r>
                        <a:rPr lang="en-US" sz="1500" b="1" i="1" dirty="0">
                          <a:solidFill>
                            <a:srgbClr val="FFFFFF"/>
                          </a:solidFill>
                          <a:latin typeface="+mn-lt"/>
                          <a:ea typeface="Times New Roman"/>
                          <a:cs typeface="Times New Roman"/>
                        </a:rPr>
                        <a:t>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40.3%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19.8%</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8.7%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5.3%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61.6%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774)</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a:t>
            </a:r>
            <a:br>
              <a:rPr lang="en-US" sz="2400" dirty="0" smtClean="0"/>
            </a:br>
            <a:r>
              <a:rPr lang="en-US" sz="2000" dirty="0" smtClean="0"/>
              <a:t>(Transplants: January 1994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867400" y="2743200"/>
            <a:ext cx="20574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800" dirty="0" smtClean="0"/>
              <a:t/>
            </a:r>
            <a:br>
              <a:rPr lang="en-US" sz="2800" dirty="0" smtClean="0"/>
            </a:br>
            <a:r>
              <a:rPr lang="en-US" sz="2400" dirty="0" smtClean="0"/>
              <a:t>Freedom from Bronchiolitis Obliterans Syndrome</a:t>
            </a:r>
            <a:br>
              <a:rPr lang="en-US" sz="2400" dirty="0" smtClean="0"/>
            </a:br>
            <a:r>
              <a:rPr lang="en-US" sz="2000" dirty="0" smtClean="0"/>
              <a:t>Conditional on Survival to 14 days (Follow-ups: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33800" y="3200400"/>
            <a:ext cx="2362200" cy="292388"/>
          </a:xfrm>
          <a:prstGeom prst="rect">
            <a:avLst/>
          </a:prstGeom>
          <a:noFill/>
        </p:spPr>
        <p:txBody>
          <a:bodyPr wrap="square" rtlCol="0">
            <a:spAutoFit/>
          </a:bodyPr>
          <a:lstStyle/>
          <a:p>
            <a:r>
              <a:rPr lang="en-US" sz="1300" b="1" dirty="0" smtClean="0">
                <a:solidFill>
                  <a:srgbClr val="00FF00"/>
                </a:solidFill>
              </a:rPr>
              <a:t>N at risk at 5 years = 2,614 </a:t>
            </a:r>
            <a:endParaRPr lang="en-US" sz="1300" b="1" dirty="0">
              <a:solidFill>
                <a:srgbClr val="00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a:t>
            </a:r>
            <a:r>
              <a:rPr lang="en-US" sz="2800" dirty="0" smtClean="0"/>
              <a:t/>
            </a:r>
            <a:br>
              <a:rPr lang="en-US" sz="2800" dirty="0" smtClean="0"/>
            </a:br>
            <a:r>
              <a:rPr lang="en-US" sz="2400" dirty="0" smtClean="0"/>
              <a:t>Freedom from Bronchiolitis Obliterans Syndrome</a:t>
            </a:r>
            <a:br>
              <a:rPr lang="en-US" sz="2400" dirty="0" smtClean="0"/>
            </a:br>
            <a:r>
              <a:rPr lang="en-US" sz="2400" dirty="0" smtClean="0"/>
              <a:t>Stratified by Age Group</a:t>
            </a:r>
            <a:r>
              <a:rPr lang="en-US" sz="3200" dirty="0" smtClean="0"/>
              <a:t/>
            </a:r>
            <a:br>
              <a:rPr lang="en-US" sz="3200" dirty="0" smtClean="0"/>
            </a:br>
            <a:r>
              <a:rPr lang="en-US" sz="2000" dirty="0" smtClean="0"/>
              <a:t>Conditional on Survival to 14 days (Follow-ups: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a:t>
            </a:r>
            <a:r>
              <a:rPr lang="en-US" sz="2800" dirty="0" smtClean="0"/>
              <a:t/>
            </a:r>
            <a:br>
              <a:rPr lang="en-US" sz="2800" dirty="0" smtClean="0"/>
            </a:br>
            <a:r>
              <a:rPr lang="en-US" sz="2400" dirty="0" smtClean="0"/>
              <a:t>Freedom from Bronchiolitis Obliterans Syndrome</a:t>
            </a:r>
            <a:br>
              <a:rPr lang="en-US" sz="2400" dirty="0" smtClean="0"/>
            </a:br>
            <a:r>
              <a:rPr lang="en-US" sz="2400" dirty="0" smtClean="0"/>
              <a:t>Stratified by Diagnosis</a:t>
            </a:r>
            <a:r>
              <a:rPr lang="en-US" sz="3200" dirty="0" smtClean="0"/>
              <a:t/>
            </a:r>
            <a:br>
              <a:rPr lang="en-US" sz="3200" dirty="0" smtClean="0"/>
            </a:br>
            <a:r>
              <a:rPr lang="en-US" sz="2000" dirty="0" smtClean="0"/>
              <a:t>Conditional on Survival to 14 days (Follow-ups: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752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953000" y="2057400"/>
            <a:ext cx="2743200" cy="553998"/>
          </a:xfrm>
          <a:prstGeom prst="rect">
            <a:avLst/>
          </a:prstGeom>
          <a:noFill/>
        </p:spPr>
        <p:txBody>
          <a:bodyPr wrap="square" rtlCol="0">
            <a:spAutoFit/>
          </a:bodyPr>
          <a:lstStyle/>
          <a:p>
            <a:pPr algn="ctr"/>
            <a:r>
              <a:rPr lang="en-US" sz="1500" b="1" dirty="0" smtClean="0">
                <a:solidFill>
                  <a:srgbClr val="FFFF00"/>
                </a:solidFill>
              </a:rPr>
              <a:t>No pair-wise comparisons were significant at p &lt; 0.05</a:t>
            </a:r>
            <a:endParaRPr lang="en-US" sz="15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Lung Transplants</a:t>
            </a:r>
            <a:r>
              <a:rPr lang="en-US" sz="2800" dirty="0" smtClean="0"/>
              <a:t/>
            </a:r>
            <a:br>
              <a:rPr lang="en-US" sz="2800" dirty="0" smtClean="0"/>
            </a:br>
            <a:r>
              <a:rPr lang="en-US" sz="2400" dirty="0" smtClean="0"/>
              <a:t>Freedom from Bronchiolitis Obliterans Syndrome</a:t>
            </a:r>
            <a:br>
              <a:rPr lang="en-US" sz="2400" dirty="0" smtClean="0"/>
            </a:br>
            <a:r>
              <a:rPr lang="en-US" sz="2400" dirty="0" smtClean="0"/>
              <a:t>Stratified by Induction Use</a:t>
            </a:r>
            <a:r>
              <a:rPr lang="en-US" sz="3200" dirty="0" smtClean="0"/>
              <a:t/>
            </a:r>
            <a:br>
              <a:rPr lang="en-US" sz="3200" dirty="0" smtClean="0"/>
            </a:br>
            <a:r>
              <a:rPr lang="en-US" sz="2000" dirty="0" smtClean="0"/>
              <a:t>Conditional on Survival to 14 days (Follow-ups: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667000" y="4038600"/>
            <a:ext cx="2362200" cy="292388"/>
          </a:xfrm>
          <a:prstGeom prst="rect">
            <a:avLst/>
          </a:prstGeom>
          <a:noFill/>
        </p:spPr>
        <p:txBody>
          <a:bodyPr wrap="square" rtlCol="0">
            <a:spAutoFit/>
          </a:bodyPr>
          <a:lstStyle/>
          <a:p>
            <a:r>
              <a:rPr lang="en-US" sz="1300" b="1" dirty="0" smtClean="0">
                <a:solidFill>
                  <a:srgbClr val="00FF00"/>
                </a:solidFill>
              </a:rPr>
              <a:t>N at risk at 5 years = 1,261 </a:t>
            </a:r>
            <a:endParaRPr lang="en-US" sz="1300" b="1" dirty="0">
              <a:solidFill>
                <a:srgbClr val="00FF00"/>
              </a:solidFill>
            </a:endParaRPr>
          </a:p>
        </p:txBody>
      </p:sp>
      <p:sp>
        <p:nvSpPr>
          <p:cNvPr id="10" name="TextBox 9"/>
          <p:cNvSpPr txBox="1"/>
          <p:nvPr/>
        </p:nvSpPr>
        <p:spPr>
          <a:xfrm>
            <a:off x="3505200" y="2971800"/>
            <a:ext cx="2362200" cy="292388"/>
          </a:xfrm>
          <a:prstGeom prst="rect">
            <a:avLst/>
          </a:prstGeom>
          <a:noFill/>
        </p:spPr>
        <p:txBody>
          <a:bodyPr wrap="square" rtlCol="0">
            <a:spAutoFit/>
          </a:bodyPr>
          <a:lstStyle/>
          <a:p>
            <a:r>
              <a:rPr lang="en-US" sz="1300" b="1" dirty="0" smtClean="0">
                <a:solidFill>
                  <a:srgbClr val="FFFF00"/>
                </a:solidFill>
              </a:rPr>
              <a:t>N at risk at 5 years =  1,015</a:t>
            </a:r>
            <a:endParaRPr lang="en-US" sz="1300" b="1" dirty="0">
              <a:solidFill>
                <a:srgbClr val="FFFF00"/>
              </a:solidFill>
            </a:endParaRPr>
          </a:p>
        </p:txBody>
      </p:sp>
      <p:sp>
        <p:nvSpPr>
          <p:cNvPr id="11" name="TextBox 10"/>
          <p:cNvSpPr txBox="1"/>
          <p:nvPr/>
        </p:nvSpPr>
        <p:spPr>
          <a:xfrm>
            <a:off x="1828800" y="4953000"/>
            <a:ext cx="17526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Adult Lung Transplants</a:t>
            </a:r>
            <a:r>
              <a:rPr lang="en-US" sz="2800" dirty="0" smtClean="0"/>
              <a:t/>
            </a:r>
            <a:br>
              <a:rPr lang="en-US" sz="2800" dirty="0" smtClean="0"/>
            </a:br>
            <a:r>
              <a:rPr lang="en-US" sz="2400" dirty="0" smtClean="0"/>
              <a:t>Freedom from Bronchiolitis Obliterans Syndrome</a:t>
            </a:r>
            <a:br>
              <a:rPr lang="en-US" sz="2400" dirty="0" smtClean="0"/>
            </a:br>
            <a:r>
              <a:rPr lang="en-US" sz="2400" dirty="0" smtClean="0"/>
              <a:t>Stratified by Induction Use</a:t>
            </a:r>
            <a:r>
              <a:rPr lang="en-US" sz="3200" dirty="0" smtClean="0"/>
              <a:t/>
            </a:r>
            <a:br>
              <a:rPr lang="en-US" sz="3200" dirty="0" smtClean="0"/>
            </a:br>
            <a:r>
              <a:rPr lang="en-US" sz="2000" dirty="0" smtClean="0"/>
              <a:t>Conditional on Survival to 1 Year (Follow-ups: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667000" y="4038600"/>
            <a:ext cx="2362200" cy="292388"/>
          </a:xfrm>
          <a:prstGeom prst="rect">
            <a:avLst/>
          </a:prstGeom>
          <a:noFill/>
        </p:spPr>
        <p:txBody>
          <a:bodyPr wrap="square" rtlCol="0">
            <a:spAutoFit/>
          </a:bodyPr>
          <a:lstStyle/>
          <a:p>
            <a:r>
              <a:rPr lang="en-US" sz="1300" b="1" dirty="0" smtClean="0">
                <a:solidFill>
                  <a:srgbClr val="00FF00"/>
                </a:solidFill>
              </a:rPr>
              <a:t>N at risk at 5 years = 1,261 </a:t>
            </a:r>
            <a:endParaRPr lang="en-US" sz="1300" b="1" dirty="0">
              <a:solidFill>
                <a:srgbClr val="00FF00"/>
              </a:solidFill>
            </a:endParaRPr>
          </a:p>
        </p:txBody>
      </p:sp>
      <p:sp>
        <p:nvSpPr>
          <p:cNvPr id="10" name="TextBox 9"/>
          <p:cNvSpPr txBox="1"/>
          <p:nvPr/>
        </p:nvSpPr>
        <p:spPr>
          <a:xfrm>
            <a:off x="3505200" y="2971800"/>
            <a:ext cx="2362200" cy="292388"/>
          </a:xfrm>
          <a:prstGeom prst="rect">
            <a:avLst/>
          </a:prstGeom>
          <a:noFill/>
        </p:spPr>
        <p:txBody>
          <a:bodyPr wrap="square" rtlCol="0">
            <a:spAutoFit/>
          </a:bodyPr>
          <a:lstStyle/>
          <a:p>
            <a:r>
              <a:rPr lang="en-US" sz="1300" b="1" dirty="0" smtClean="0">
                <a:solidFill>
                  <a:srgbClr val="FFFF00"/>
                </a:solidFill>
              </a:rPr>
              <a:t>N at risk at 5 years = 1,015</a:t>
            </a:r>
            <a:endParaRPr lang="en-US" sz="1300" b="1" dirty="0">
              <a:solidFill>
                <a:srgbClr val="FFFF00"/>
              </a:solidFill>
            </a:endParaRPr>
          </a:p>
        </p:txBody>
      </p:sp>
      <p:sp>
        <p:nvSpPr>
          <p:cNvPr id="11" name="TextBox 10"/>
          <p:cNvSpPr txBox="1"/>
          <p:nvPr/>
        </p:nvSpPr>
        <p:spPr>
          <a:xfrm>
            <a:off x="1828800" y="4953000"/>
            <a:ext cx="1752600" cy="323165"/>
          </a:xfrm>
          <a:prstGeom prst="rect">
            <a:avLst/>
          </a:prstGeom>
          <a:noFill/>
        </p:spPr>
        <p:txBody>
          <a:bodyPr wrap="square" rtlCol="0">
            <a:spAutoFit/>
          </a:bodyPr>
          <a:lstStyle/>
          <a:p>
            <a:pPr algn="ctr"/>
            <a:r>
              <a:rPr lang="en-US" sz="1500" b="1" dirty="0" smtClean="0">
                <a:solidFill>
                  <a:srgbClr val="FFFF00"/>
                </a:solidFill>
              </a:rPr>
              <a:t>p = 0.0001</a:t>
            </a:r>
            <a:endParaRPr lang="en-US" sz="15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Lung Transplants</a:t>
            </a:r>
            <a:r>
              <a:rPr lang="en-US" sz="2400" dirty="0" smtClean="0"/>
              <a:t/>
            </a:r>
            <a:br>
              <a:rPr lang="en-US" sz="2400" dirty="0" smtClean="0"/>
            </a:br>
            <a:r>
              <a:rPr lang="en-US" sz="2400" dirty="0" smtClean="0"/>
              <a:t>Freedom from Bronchiolitis Obliterans Syndrome</a:t>
            </a:r>
            <a:br>
              <a:rPr lang="en-US" sz="2400" dirty="0" smtClean="0"/>
            </a:br>
            <a:r>
              <a:rPr lang="en-US" sz="2400" dirty="0" smtClean="0"/>
              <a:t>by Donor/Recipient CMV Status</a:t>
            </a:r>
            <a:br>
              <a:rPr lang="en-US" sz="2400" dirty="0" smtClean="0"/>
            </a:br>
            <a:r>
              <a:rPr lang="en-US" sz="2000" dirty="0" smtClean="0"/>
              <a:t>Conditional on Survival to 14 Days (Follow-ups: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239000" y="5105400"/>
            <a:ext cx="1371600" cy="292388"/>
          </a:xfrm>
          <a:prstGeom prst="rect">
            <a:avLst/>
          </a:prstGeom>
          <a:noFill/>
        </p:spPr>
        <p:txBody>
          <a:bodyPr wrap="square" rtlCol="0">
            <a:spAutoFit/>
          </a:bodyPr>
          <a:lstStyle/>
          <a:p>
            <a:pPr algn="r"/>
            <a:r>
              <a:rPr lang="en-US" sz="1300" b="1" dirty="0" smtClean="0">
                <a:solidFill>
                  <a:srgbClr val="00FFFF"/>
                </a:solidFill>
              </a:rPr>
              <a:t>N at risk = 18 </a:t>
            </a:r>
            <a:endParaRPr lang="en-US" sz="1300" b="1" dirty="0">
              <a:solidFill>
                <a:srgbClr val="00FFFF"/>
              </a:solidFill>
            </a:endParaRPr>
          </a:p>
        </p:txBody>
      </p:sp>
      <p:sp>
        <p:nvSpPr>
          <p:cNvPr id="10" name="TextBox 9"/>
          <p:cNvSpPr txBox="1"/>
          <p:nvPr/>
        </p:nvSpPr>
        <p:spPr>
          <a:xfrm>
            <a:off x="7162800" y="3733800"/>
            <a:ext cx="1447800" cy="292388"/>
          </a:xfrm>
          <a:prstGeom prst="rect">
            <a:avLst/>
          </a:prstGeom>
          <a:noFill/>
        </p:spPr>
        <p:txBody>
          <a:bodyPr wrap="square" rtlCol="0">
            <a:spAutoFit/>
          </a:bodyPr>
          <a:lstStyle/>
          <a:p>
            <a:pPr algn="r"/>
            <a:r>
              <a:rPr lang="en-US" sz="1300" b="1" dirty="0" smtClean="0">
                <a:solidFill>
                  <a:srgbClr val="FF0000"/>
                </a:solidFill>
              </a:rPr>
              <a:t>N at risk = 21</a:t>
            </a:r>
            <a:endParaRPr lang="en-US" sz="1300" b="1" dirty="0">
              <a:solidFill>
                <a:srgbClr val="FF0000"/>
              </a:solidFill>
            </a:endParaRPr>
          </a:p>
        </p:txBody>
      </p:sp>
      <p:sp>
        <p:nvSpPr>
          <p:cNvPr id="11" name="TextBox 10"/>
          <p:cNvSpPr txBox="1"/>
          <p:nvPr/>
        </p:nvSpPr>
        <p:spPr>
          <a:xfrm>
            <a:off x="1219200" y="4876800"/>
            <a:ext cx="4800600" cy="523220"/>
          </a:xfrm>
          <a:prstGeom prst="rect">
            <a:avLst/>
          </a:prstGeom>
          <a:solidFill>
            <a:srgbClr val="000000"/>
          </a:solidFill>
        </p:spPr>
        <p:txBody>
          <a:bodyPr wrap="square" rtlCol="0">
            <a:spAutoFit/>
          </a:bodyPr>
          <a:lstStyle/>
          <a:p>
            <a:r>
              <a:rPr lang="pt-BR" sz="1400" b="1" dirty="0" smtClean="0">
                <a:solidFill>
                  <a:srgbClr val="FFFF00"/>
                </a:solidFill>
              </a:rPr>
              <a:t>No pair-wise comparisons were significant at p &lt; 0.05 except D(+)/R(-) vs. D(+)/R(+): p = 0.0326</a:t>
            </a:r>
            <a:endParaRPr lang="en-US" sz="14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Adult Lung Transplants</a:t>
            </a:r>
            <a:r>
              <a:rPr lang="en-US" sz="2400" dirty="0" smtClean="0"/>
              <a:t/>
            </a:r>
            <a:br>
              <a:rPr lang="en-US" sz="2400" dirty="0" smtClean="0"/>
            </a:br>
            <a:r>
              <a:rPr lang="en-US" sz="2400" dirty="0" smtClean="0"/>
              <a:t>Freedom from Bronchiolitis Obliterans Syndrome</a:t>
            </a:r>
            <a:br>
              <a:rPr lang="en-US" sz="2400" dirty="0" smtClean="0"/>
            </a:br>
            <a:r>
              <a:rPr lang="en-US" sz="2400" dirty="0" smtClean="0"/>
              <a:t>by Donor/Recipient CMV Status</a:t>
            </a:r>
            <a:r>
              <a:rPr lang="en-US" sz="3200" dirty="0" smtClean="0"/>
              <a:t/>
            </a:r>
            <a:br>
              <a:rPr lang="en-US" sz="3200" dirty="0" smtClean="0"/>
            </a:br>
            <a:r>
              <a:rPr lang="en-US" sz="2000" dirty="0" smtClean="0"/>
              <a:t>Conditional on Survival to 1 Year (Follow-ups: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239000" y="5105400"/>
            <a:ext cx="1371600" cy="292388"/>
          </a:xfrm>
          <a:prstGeom prst="rect">
            <a:avLst/>
          </a:prstGeom>
          <a:noFill/>
        </p:spPr>
        <p:txBody>
          <a:bodyPr wrap="square" rtlCol="0">
            <a:spAutoFit/>
          </a:bodyPr>
          <a:lstStyle/>
          <a:p>
            <a:pPr algn="r"/>
            <a:r>
              <a:rPr lang="en-US" sz="1300" b="1" dirty="0" smtClean="0">
                <a:solidFill>
                  <a:srgbClr val="00FFFF"/>
                </a:solidFill>
              </a:rPr>
              <a:t>N at risk = 18 </a:t>
            </a:r>
            <a:endParaRPr lang="en-US" sz="1300" b="1" dirty="0">
              <a:solidFill>
                <a:srgbClr val="00FFFF"/>
              </a:solidFill>
            </a:endParaRPr>
          </a:p>
        </p:txBody>
      </p:sp>
      <p:sp>
        <p:nvSpPr>
          <p:cNvPr id="10" name="TextBox 9"/>
          <p:cNvSpPr txBox="1"/>
          <p:nvPr/>
        </p:nvSpPr>
        <p:spPr>
          <a:xfrm>
            <a:off x="7162800" y="3733800"/>
            <a:ext cx="1447800" cy="292388"/>
          </a:xfrm>
          <a:prstGeom prst="rect">
            <a:avLst/>
          </a:prstGeom>
          <a:noFill/>
        </p:spPr>
        <p:txBody>
          <a:bodyPr wrap="square" rtlCol="0">
            <a:spAutoFit/>
          </a:bodyPr>
          <a:lstStyle/>
          <a:p>
            <a:pPr algn="r"/>
            <a:r>
              <a:rPr lang="en-US" sz="1300" b="1" dirty="0" smtClean="0">
                <a:solidFill>
                  <a:srgbClr val="FF0000"/>
                </a:solidFill>
              </a:rPr>
              <a:t>N at risk = 21</a:t>
            </a:r>
            <a:endParaRPr lang="en-US" sz="1300" b="1" dirty="0">
              <a:solidFill>
                <a:srgbClr val="FF0000"/>
              </a:solidFill>
            </a:endParaRPr>
          </a:p>
        </p:txBody>
      </p:sp>
      <p:sp>
        <p:nvSpPr>
          <p:cNvPr id="11" name="TextBox 10"/>
          <p:cNvSpPr txBox="1"/>
          <p:nvPr/>
        </p:nvSpPr>
        <p:spPr>
          <a:xfrm>
            <a:off x="1371600" y="4876800"/>
            <a:ext cx="3962400" cy="307777"/>
          </a:xfrm>
          <a:prstGeom prst="rect">
            <a:avLst/>
          </a:prstGeom>
          <a:solidFill>
            <a:srgbClr val="000000"/>
          </a:solidFill>
        </p:spPr>
        <p:txBody>
          <a:bodyPr wrap="square" rtlCol="0">
            <a:spAutoFit/>
          </a:bodyPr>
          <a:lstStyle/>
          <a:p>
            <a:r>
              <a:rPr lang="pt-BR" sz="1400" b="1" dirty="0" smtClean="0">
                <a:solidFill>
                  <a:srgbClr val="FFFF00"/>
                </a:solidFill>
              </a:rPr>
              <a:t>No p-values were significant at p &lt; 0.05</a:t>
            </a:r>
            <a:endParaRPr lang="en-US" sz="14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 </a:t>
            </a:r>
            <a:r>
              <a:rPr lang="en-US" sz="2800" dirty="0" smtClean="0"/>
              <a:t/>
            </a:r>
            <a:br>
              <a:rPr lang="en-US" sz="2800" dirty="0" smtClean="0"/>
            </a:br>
            <a:r>
              <a:rPr lang="en-US" sz="2400" dirty="0" smtClean="0"/>
              <a:t>Freedom from Severe Renal Dysfunction* </a:t>
            </a:r>
            <a:br>
              <a:rPr lang="en-US" sz="2400" dirty="0" smtClean="0"/>
            </a:br>
            <a:r>
              <a:rPr lang="en-US" sz="2000" dirty="0" smtClean="0"/>
              <a:t>(Follow-ups: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33800" y="3200400"/>
            <a:ext cx="2362200" cy="292388"/>
          </a:xfrm>
          <a:prstGeom prst="rect">
            <a:avLst/>
          </a:prstGeom>
          <a:noFill/>
        </p:spPr>
        <p:txBody>
          <a:bodyPr wrap="square" rtlCol="0">
            <a:spAutoFit/>
          </a:bodyPr>
          <a:lstStyle/>
          <a:p>
            <a:r>
              <a:rPr lang="en-US" sz="1300" b="1" dirty="0" smtClean="0">
                <a:solidFill>
                  <a:srgbClr val="00FF00"/>
                </a:solidFill>
              </a:rPr>
              <a:t>N at risk at 5 years = 3,838</a:t>
            </a:r>
            <a:endParaRPr lang="en-US" sz="1300" b="1" dirty="0">
              <a:solidFill>
                <a:srgbClr val="00FF00"/>
              </a:solidFill>
            </a:endParaRPr>
          </a:p>
        </p:txBody>
      </p:sp>
      <p:sp>
        <p:nvSpPr>
          <p:cNvPr id="10" name="TextBox 9"/>
          <p:cNvSpPr txBox="1"/>
          <p:nvPr/>
        </p:nvSpPr>
        <p:spPr>
          <a:xfrm>
            <a:off x="1524000" y="4038600"/>
            <a:ext cx="45720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a:t>
            </a:r>
            <a:r>
              <a:rPr lang="en-US" sz="1500" b="1" dirty="0" err="1" smtClean="0"/>
              <a:t>μmol</a:t>
            </a:r>
            <a:r>
              <a:rPr lang="en-US" sz="1500" b="1" dirty="0" smtClean="0"/>
              <a:t>/L), dialysis or renal transplant</a:t>
            </a:r>
            <a:endParaRPr lang="en-US" sz="1500" b="1"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800" dirty="0" smtClean="0"/>
              <a:t/>
            </a:r>
            <a:br>
              <a:rPr lang="en-US" sz="2800" dirty="0" smtClean="0"/>
            </a:br>
            <a:r>
              <a:rPr lang="en-US" sz="2400" dirty="0" smtClean="0"/>
              <a:t>Freedom from Severe Renal Dysfunction* by Age Group</a:t>
            </a:r>
            <a:r>
              <a:rPr lang="en-US" sz="3200" dirty="0" smtClean="0"/>
              <a:t/>
            </a:r>
            <a:br>
              <a:rPr lang="en-US" sz="3200" dirty="0" smtClean="0"/>
            </a:br>
            <a:r>
              <a:rPr lang="en-US" sz="2000" dirty="0" smtClean="0"/>
              <a:t> (Follow-ups: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2954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962400" y="1447800"/>
            <a:ext cx="45720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a:t>
            </a:r>
            <a:r>
              <a:rPr lang="en-US" sz="1500" b="1" dirty="0" err="1" smtClean="0"/>
              <a:t>μmol</a:t>
            </a:r>
            <a:r>
              <a:rPr lang="en-US" sz="1500" b="1" dirty="0" smtClean="0"/>
              <a:t>/L), dialysis or renal transplant</a:t>
            </a:r>
            <a:endParaRPr lang="en-US" sz="1500" b="1" dirty="0"/>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 </a:t>
            </a:r>
            <a:r>
              <a:rPr lang="en-US" sz="2800" dirty="0" smtClean="0"/>
              <a:t/>
            </a:r>
            <a:br>
              <a:rPr lang="en-US" sz="2800" dirty="0" smtClean="0"/>
            </a:br>
            <a:r>
              <a:rPr lang="en-US" sz="2400" dirty="0" smtClean="0"/>
              <a:t>Freedom from Severe Renal Dysfunction* </a:t>
            </a:r>
            <a:br>
              <a:rPr lang="en-US" sz="2400" dirty="0" smtClean="0"/>
            </a:br>
            <a:r>
              <a:rPr lang="en-US" sz="2000" dirty="0" smtClean="0"/>
              <a:t>Conditional on Survival to 1 Year (Follow-ups: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33800" y="3124200"/>
            <a:ext cx="2362200" cy="292388"/>
          </a:xfrm>
          <a:prstGeom prst="rect">
            <a:avLst/>
          </a:prstGeom>
          <a:noFill/>
        </p:spPr>
        <p:txBody>
          <a:bodyPr wrap="square" rtlCol="0">
            <a:spAutoFit/>
          </a:bodyPr>
          <a:lstStyle/>
          <a:p>
            <a:r>
              <a:rPr lang="en-US" sz="1300" b="1" dirty="0" smtClean="0">
                <a:solidFill>
                  <a:srgbClr val="00FF00"/>
                </a:solidFill>
              </a:rPr>
              <a:t>N at risk at 5 years = 3,838</a:t>
            </a:r>
            <a:endParaRPr lang="en-US" sz="1300" b="1" dirty="0">
              <a:solidFill>
                <a:srgbClr val="00FF00"/>
              </a:solidFill>
            </a:endParaRPr>
          </a:p>
        </p:txBody>
      </p:sp>
      <p:sp>
        <p:nvSpPr>
          <p:cNvPr id="10" name="TextBox 9"/>
          <p:cNvSpPr txBox="1"/>
          <p:nvPr/>
        </p:nvSpPr>
        <p:spPr>
          <a:xfrm>
            <a:off x="1371600" y="4114800"/>
            <a:ext cx="45720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a:t>
            </a:r>
            <a:r>
              <a:rPr lang="en-US" sz="1500" b="1" dirty="0" err="1" smtClean="0"/>
              <a:t>μmol</a:t>
            </a:r>
            <a:r>
              <a:rPr lang="en-US" sz="1500" b="1" dirty="0" smtClean="0"/>
              <a:t>/L), dialysis or renal transplant</a:t>
            </a:r>
            <a:endParaRPr lang="en-US" sz="1500" b="1"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83257" y="6568972"/>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965-978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F1888A67B08347AB72B1A336AD4062" ma:contentTypeVersion="4" ma:contentTypeDescription="Create a new document." ma:contentTypeScope="" ma:versionID="5af7a05520683203a0a53d42a3817b35">
  <xsd:schema xmlns:xsd="http://www.w3.org/2001/XMLSchema" xmlns:p="http://schemas.microsoft.com/office/2006/metadata/properties" xmlns:ns2="f5f82c5e-0c74-4764-aa18-b9ea25529750" targetNamespace="http://schemas.microsoft.com/office/2006/metadata/properties" ma:root="true" ma:fieldsID="f0880058f2ba474784fc5b8a56266c17" ns2:_="">
    <xsd:import namespace="f5f82c5e-0c74-4764-aa18-b9ea25529750"/>
    <xsd:element name="properties">
      <xsd:complexType>
        <xsd:sequence>
          <xsd:element name="documentManagement">
            <xsd:complexType>
              <xsd:all>
                <xsd:element ref="ns2:Brief_x0020_Description" minOccurs="0"/>
                <xsd:element ref="ns2:DateCreated" minOccurs="0"/>
                <xsd:element ref="ns2:Author0" minOccurs="0"/>
                <xsd:element ref="ns2:Target_x0020_Audience" minOccurs="0"/>
              </xsd:all>
            </xsd:complexType>
          </xsd:element>
        </xsd:sequence>
      </xsd:complexType>
    </xsd:element>
  </xsd:schema>
  <xsd:schema xmlns:xsd="http://www.w3.org/2001/XMLSchema" xmlns:dms="http://schemas.microsoft.com/office/2006/documentManagement/types" targetNamespace="f5f82c5e-0c74-4764-aa18-b9ea25529750" elementFormDefault="qualified">
    <xsd:import namespace="http://schemas.microsoft.com/office/2006/documentManagement/types"/>
    <xsd:element name="Brief_x0020_Description" ma:index="8" nillable="true" ma:displayName="Brief Description" ma:internalName="Brief_x0020_Description">
      <xsd:simpleType>
        <xsd:restriction base="dms:Note"/>
      </xsd:simpleType>
    </xsd:element>
    <xsd:element name="DateCreated" ma:index="9" nillable="true" ma:displayName="DateCreated" ma:format="DateOnly" ma:internalName="DateCreated">
      <xsd:simpleType>
        <xsd:restriction base="dms:DateTime"/>
      </xsd:simpleType>
    </xsd:element>
    <xsd:element name="Author0" ma:index="10" nillable="true" ma:displayName="Author" ma:internalName="Author0">
      <xsd:simpleType>
        <xsd:restriction base="dms:Text">
          <xsd:maxLength value="255"/>
        </xsd:restriction>
      </xsd:simpleType>
    </xsd:element>
    <xsd:element name="Target_x0020_Audience" ma:index="11" nillable="true" ma:displayName="Target Audience" ma:internalName="Target_x0020_Audien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Author0 xmlns="f5f82c5e-0c74-4764-aa18-b9ea25529750">UNOS</Author0>
    <DateCreated xmlns="f5f82c5e-0c74-4764-aa18-b9ea25529750">2006-01-01T05:00:00+00:00</DateCreated>
    <Brief_x0020_Description xmlns="f5f82c5e-0c74-4764-aa18-b9ea25529750">This is the blank UNOS slide template. It has the UNOS logo at the bottom. </Brief_x0020_Description>
    <Target_x0020_Audience xmlns="f5f82c5e-0c74-4764-aa18-b9ea2552975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0E37F9-AFE8-4A12-A93D-93C2D8F10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f82c5e-0c74-4764-aa18-b9ea2552975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91805D6-AC72-435D-A51A-1C2C01D7BD2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f5f82c5e-0c74-4764-aa18-b9ea25529750"/>
    <ds:schemaRef ds:uri="http://schemas.openxmlformats.org/package/2006/metadata/core-properties"/>
  </ds:schemaRefs>
</ds:datastoreItem>
</file>

<file path=customXml/itemProps3.xml><?xml version="1.0" encoding="utf-8"?>
<ds:datastoreItem xmlns:ds="http://schemas.openxmlformats.org/officeDocument/2006/customXml" ds:itemID="{867B47CE-0255-4774-B4EC-289B3F01EA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UNOSTemplate</Template>
  <TotalTime>6225</TotalTime>
  <Words>18754</Words>
  <Application>Microsoft Office PowerPoint</Application>
  <PresentationFormat>On-screen Show (4:3)</PresentationFormat>
  <Paragraphs>3299</Paragraphs>
  <Slides>176</Slides>
  <Notes>169</Notes>
  <HiddenSlides>0</HiddenSlides>
  <MMClips>0</MMClips>
  <ScaleCrop>false</ScaleCrop>
  <HeadingPairs>
    <vt:vector size="4" baseType="variant">
      <vt:variant>
        <vt:lpstr>Theme</vt:lpstr>
      </vt:variant>
      <vt:variant>
        <vt:i4>1</vt:i4>
      </vt:variant>
      <vt:variant>
        <vt:lpstr>Slide Titles</vt:lpstr>
      </vt:variant>
      <vt:variant>
        <vt:i4>176</vt:i4>
      </vt:variant>
    </vt:vector>
  </HeadingPairs>
  <TitlesOfParts>
    <vt:vector size="177" baseType="lpstr">
      <vt:lpstr>UNOSTemplate</vt:lpstr>
      <vt:lpstr>LUNG TRANSPLANTATION</vt:lpstr>
      <vt:lpstr>Donor and Recipient Characteristics</vt:lpstr>
      <vt:lpstr>Adult Lung Transplants Recipient Age Distribution (Transplants: January 1985 – June 2012)</vt:lpstr>
      <vt:lpstr>Adult Lung Transplants Recipient Age Distribution by Era</vt:lpstr>
      <vt:lpstr>Adult Lung Transplants Recipient Age Distribution by Era</vt:lpstr>
      <vt:lpstr>Adult Lung Transplants Recipient Age Distribution by Era  Diagnosis: COPD/Emphysema</vt:lpstr>
      <vt:lpstr>Adult Lung Transplants Recipient Age Distribution by Era  Diagnosis: IPF</vt:lpstr>
      <vt:lpstr>Adult Lung Transplants Recipient Age Distribution by Era</vt:lpstr>
      <vt:lpstr>Adult Lung Transplants Kaplan-Meier Survival by Procedure Type (Transplants: January 1994 – June 2011)</vt:lpstr>
      <vt:lpstr>Adult Lung Transplants Indications (Transplants: January 1995 – June 2012)</vt:lpstr>
      <vt:lpstr>Adult Lung Transplants Distribution of Procedure Type for Major Indications by Year</vt:lpstr>
      <vt:lpstr>Adult Lung Transplants  Procedure Type within Indication, by Year</vt:lpstr>
      <vt:lpstr>Adult Lung Transplants  Indications for Single Lung Transplants  (Transplants: January 1995 – June 2012)</vt:lpstr>
      <vt:lpstr>Adult Lung Transplants  Indications for Bilateral/Double Lung Transplants  (Transplants: January 1995 – June 2012)</vt:lpstr>
      <vt:lpstr>Adult Lung Transplants Major Indications By Year (%)</vt:lpstr>
      <vt:lpstr>Adult Lung Transplants Major Indications By Year (Number)</vt:lpstr>
      <vt:lpstr>Adult Lung Transplants Age Distribution By Location   (Transplants: January 2000 – June 2012)</vt:lpstr>
      <vt:lpstr>Adult Lung Transplants Diagnosis Distribution By Location (Transplants: January 2000 – June 2012)</vt:lpstr>
      <vt:lpstr>Adult Lung Transplants Diagnosis Distribution By Location and Era (Transplants: January 2000 – June 2012)</vt:lpstr>
      <vt:lpstr>Adult Lung Transplants  Donor Age Distribution By Location (Transplants: January 2000 – June 2012)</vt:lpstr>
      <vt:lpstr>Post-Transplant Survival and Rejection</vt:lpstr>
      <vt:lpstr>Adult Lung Transplants Kaplan-Meier Survival by Era  (Transplants: January 1988 – June 2011)</vt:lpstr>
      <vt:lpstr>Adult Lung Transplants Kaplan-Meier Survival by Age Group  (Transplants: January 1990 – June 2011)</vt:lpstr>
      <vt:lpstr>Adult Lung Transplants Kaplan-Meier Survival by Gender (Transplants: January 1990 – June 2011)</vt:lpstr>
      <vt:lpstr>Adult Lung Transplants Kaplan-Meier Survival by Diagnosis (Transplants: January 1990 – June 2011)</vt:lpstr>
      <vt:lpstr>Adult Lung Transplants Kaplan-Meier Survival by Diagnosis and Age Group (Transplants: January 1990 – June 2011)</vt:lpstr>
      <vt:lpstr>Adult Lung Transplants Kaplan-Meier Survival by Diagnosis Conditional on  Survival to 3 Months (Transplants: January 1990 – June 2011)</vt:lpstr>
      <vt:lpstr>Adult Lung Transplants Kaplan-Meier Survival by Diagnosis and Age Group Conditional on Survival to 3 Months (Transplants: January 1990 – June 2011)</vt:lpstr>
      <vt:lpstr>Adult Lung Transplants Kaplan-Meier Survival by Diagnosis Conditional on  Survival to 1 Year (Transplants: January 1990 – June 2011)</vt:lpstr>
      <vt:lpstr>Adult Lung Transplants Kaplan-Meier Survival by Diagnosis and Age Group Conditional on Survival to 1 Year (Transplants: January 1990 – June 2011)</vt:lpstr>
      <vt:lpstr>Adult Lung Transplants  Kaplan-Meier Survival By Procedure Type (Transplants: January 1990 – June 2011)  Diagnosis: Alpha-1 Antitrypsin Deficiency</vt:lpstr>
      <vt:lpstr>Adult Lung Transplants  Kaplan-Meier Survival By Procedure Type (Transplants: January 1990 – June 2011)  Diagnosis: Alpha-1 Antitrypsin Deficiency</vt:lpstr>
      <vt:lpstr>Adult Lung Transplants  Kaplan-Meier Survival By Procedure Type (Transplants: January 1990 – June 2011)  Diagnosis: COPD/Emphysema</vt:lpstr>
      <vt:lpstr>Adult Lung Transplants  Kaplan-Meier Survival By Procedure Type (Transplants: January 1990 – June 2011)  Diagnosis: COPD/Emphysema</vt:lpstr>
      <vt:lpstr>Adult Lung Transplants Kaplan-Meier Survival by Era and Age Group (Transplants: January 1998 – June 2011)  Diagnosis: COPD/Emphysema</vt:lpstr>
      <vt:lpstr>Adult Lung Transplants Kaplan-Meier Survival by Era and Age Group Conditional on Survival to 1 Year (Transplants: January 1998 – June 2011)  Diagnosis: COPD/Emphysema</vt:lpstr>
      <vt:lpstr>Adult Lung Transplants  Kaplan-Meier Survival By Procedure Type and Era (Transplants: January 1990 – June 2011)  Diagnosis: COPD/Emphysema, Single Lung</vt:lpstr>
      <vt:lpstr>Adult Lung Transplants  Kaplan-Meier Survival By Procedure Type and Era (Transplants: January 1990 – June 2011)  Diagnosis: COPD/Emphysema, Double Lung</vt:lpstr>
      <vt:lpstr>Adult Lung Transplants  Kaplan-Meier Survival By Procedure Type (Transplants: January 1990 – June 2011)  Diagnosis: Idiopathic Pulmonary Fibrosis</vt:lpstr>
      <vt:lpstr>Adult Lung Transplants Kaplan-Meier Survival by Era and Age Group (Transplants: January 1998 – June 2011)  Diagnosis: Idiopathic Pulmonary Fibrosis</vt:lpstr>
      <vt:lpstr>Adult Lung Transplants Kaplan-Meier Survival by Era and Age Group Conditional on Survival to 1 Year (Transplants: January 1998 – June 2011)  Diagnosis: Idiopathic Pulmonary Fibrosis</vt:lpstr>
      <vt:lpstr>Adult Lung Transplants  Kaplan-Meier Survival By Procedure Type and Era (Transplants: January 1990 – June 2011)  Diagnosis: Idiopathic Pulmonary Fibrosis, Single Lung</vt:lpstr>
      <vt:lpstr>Adult Lung Transplants  Kaplan-Meier Survival By Procedure Type and Era (Transplants: January 1990 – June 2011)  Diagnosis: Idiopathic Pulmonary Fibrosis, Double Lung</vt:lpstr>
      <vt:lpstr>Adult Lung Transplants  Kaplan-Meier Survival By Procedure Type (Transplants: January 1990 – June 2011)  Diagnosis: Idiopathic Arterial Pulmonary Hypertension</vt:lpstr>
      <vt:lpstr>Adult Lung Transplants  Kaplan-Meier Survival By Procedure Type and Era (Transplants: January 1990 – June 2011)  Diagnosis: Cystic Fibrosis, Double Lung</vt:lpstr>
      <vt:lpstr>Adult Lung Transplants  Kaplan-Meier Survival by Donor/Recipient CMV Status (Transplants: October 1999 – June 2011)</vt:lpstr>
      <vt:lpstr>Adult Lung Transplants  Kaplan-Meier Survival by Donor/Recipient CMV Status and Era (Transplants: October 1999 – June 2011) Era 1 = 10/1999-2004; Era 2 = 2005-6/2011</vt:lpstr>
      <vt:lpstr>Adult Lung Transplants Percentage Experiencing Treated Rejection between Discharge and 1-Year Follow-Up by Donor/Recipient CMV Status (Follow-ups: July 2004 – June 2012)</vt:lpstr>
      <vt:lpstr>Adult Lung Transplants Percentage Experiencing Any Rejection between Discharge and 1-Year Follow-Up by Donor/Recipient CMV Status (Follow-ups: July 2004 – June 2012)</vt:lpstr>
      <vt:lpstr>Adult Lung Transplants Percentage Experiencing Treated Rejection between Discharge and 1-Year Follow-Up by Donor/Recipient CMV Status (Follow-ups: July 2004 – June 2012)</vt:lpstr>
      <vt:lpstr>Adult Lung Transplants Percentage Experiencing Any Rejection between Discharge and 1-Year Follow-Up by Donor/Recipient CMV Status (Follow-ups: July 2004 – June 2012)</vt:lpstr>
      <vt:lpstr>Functional and Employment Status and Rehospitalization Post-Transplant</vt:lpstr>
      <vt:lpstr>Adult Lung Transplants Functional Status of Surviving Recipients  (Follow-ups: March 2005 – June 2012)</vt:lpstr>
      <vt:lpstr>Adult Lung Transplants Employment Status of Surviving Recipients  (Follow-ups: April 1994 – June 2012)</vt:lpstr>
      <vt:lpstr>Adult Lung Transplants Rehospitalization Post-transplant of Surviving Recipients  (Follow-ups: April 1994 – June 2012)</vt:lpstr>
      <vt:lpstr>Induction and Maintenance Immunosuppression</vt:lpstr>
      <vt:lpstr>Adult Lung Transplants Induction Immunosuppression  Analysis limited to patients receiving prednisone (Transplants: January 2002 – June 2012)</vt:lpstr>
      <vt:lpstr>Adult Lung Transplants Induction Immunosuppression Analysis limited to patients receiving prednisone (Transplants: 2002, 2006 and January 2012 – June 2012)</vt:lpstr>
      <vt:lpstr>Adult Lung Transplants Induction Immunosuppression  Analysis limited to patients receiving prednisone (Transplants: January 2000 – December 2011) </vt:lpstr>
      <vt:lpstr>Adult Lung Transplants  Survival by Induction Usage Conditional on Survival to 14 Days (Transplants: April 1994 – June 2011)</vt:lpstr>
      <vt:lpstr>Adult Lung Transplants  Survival by Induction Usage Conditional on Survival to 14 Days (Transplants: January 2000 – June 2011)</vt:lpstr>
      <vt:lpstr>Adult Lung Transplants Maintenance Immunosuppression at Time of Follow-up Analysis limited to patients receiving prednisone (Follow-ups: January 2002 – June 2012)</vt:lpstr>
      <vt:lpstr>Slide 63</vt:lpstr>
      <vt:lpstr>Adult Lung Transplants  Maintenance Immunosuppression at Time of 1 Year Follow-up Analysis limited to patients receiving prednisone (Follow-ups: 2002, 2006 and July 2011 – June 2012)</vt:lpstr>
      <vt:lpstr>Adult Lung Transplants  Maintenance Immunosuppression at Time of Follow-up Analysis limited to patients receiving prednisone (Follow-ups: January 2002 – June 2012)</vt:lpstr>
      <vt:lpstr>Adult Lung Transplants  Maintenance Immunosuppression Drug Combinations at Time of Follow-up (Follow-ups: January 2002 – June 2012) Analysis limited to patients receiving prednisone</vt:lpstr>
      <vt:lpstr>Adult Lung Transplants Kaplan-Meier Survival by Maintenance Immunosuppression Combinations  Conditional on Survival to 1 Year (Transplants: January 2000 – June 2011)  Analysis limited to patients receiving prednisone </vt:lpstr>
      <vt:lpstr>Adult Lung Transplants Kaplan-Meier Survival by Maintenance Immunosuppression Combinations  Conditional on Survival to 1 Year (Transplants: January 2000 – June 2011)  Analysis limited to patients receiving prednisone  Diagnosis: COPD/Emphysema</vt:lpstr>
      <vt:lpstr>Adult Lung Transplants Kaplan-Meier Survival by Maintenance Immunosuppression Combinations  Conditional on Survival to 1 Year (Transplants: January 2000 – June 2011)  Analysis limited to patients receiving prednisone  Diagnosis: Idiopathic Pulmonary Fibrosis</vt:lpstr>
      <vt:lpstr>Adult Lung Transplants Kaplan-Meier Survival by Maintenance Immunosuppression Combinations  Conditional on Survival to 1 Year (Transplants: January 2000 – June 2011)  Analysis limited to patients receiving prednisone  Diagnosis: Cystic Fibrosis</vt:lpstr>
      <vt:lpstr>Adult Lung Transplants  Percentage Experiencing Treated Rejection between Discharge and 1-Year Follow-Up (Follow-ups: July 2004 – June 2012)</vt:lpstr>
      <vt:lpstr>Adult Lung Transplants  Percentage Experiencing Rejection between Discharge and 1-Year Follow-Up (Follow-ups: July 2004 – June 2012)</vt:lpstr>
      <vt:lpstr>Adult Lung Transplants  Percentage Experiencing Treated Rejection between Discharge and 1-Year Follow-Up by Type of Induction (Follow-ups: July 2004 – June 2012)</vt:lpstr>
      <vt:lpstr>Adult Lung Transplants  Percentage Experiencing Rejection between Discharge and 1-Year Follow-Up by Type of Induction (Follow-ups: July 2004 – June 2012)</vt:lpstr>
      <vt:lpstr>Adult Lung Transplants  Percentage Experiencing Treated Rejection between Discharge and 1-Year Follow-Up by Type of Induction (Follow-ups: July 2004 – June 2012)</vt:lpstr>
      <vt:lpstr>Adult Lung Transplants  Percentage Experiencing Rejection between Discharge and 1-Year Follow-Up by Type of Induction (Follow-ups: July 2004 – June 2012)</vt:lpstr>
      <vt:lpstr>Adult Lung Transplants  Percentage Experiencing Treated Rejection between Discharge and 1-Year Follow-Up by Maintenance Immunosuppression (Follow-ups: July 2004 – June 2012)</vt:lpstr>
      <vt:lpstr>Adult Lung Transplants  Percentage Experiencing Rejection between Discharge and 1-Year Follow-Up by Maintenance Immunosuppression (Follow-ups: July 2004 – June 2012)</vt:lpstr>
      <vt:lpstr>Adult Lung Transplants  Percentage Experiencing Treated Rejection between Discharge and 1-Year Follow-Up by Maintenance Immunosuppression (Follow-ups: July 2004 – June 2012)</vt:lpstr>
      <vt:lpstr>Adult Lung Transplants  Percentage Experiencing Rejection between Discharge and 1-Year Follow-Up by Maintenance Immunosuppression (Follow-ups: July 2004 – June 2012)</vt:lpstr>
      <vt:lpstr>Adult Lung Transplants  Percentage Experiencing Treated Rejection between Discharge and 3-Year Follow-Up by Maintenance Immunosuppression (Follow-ups: July 2004 – June 2012)</vt:lpstr>
      <vt:lpstr>Adult Lung Transplants  Percentage Experiencing Rejection between Discharge and 3-Year Follow-Up by Maintenance Immunosuppression (Follow-ups: July 2004 – June 2012)</vt:lpstr>
      <vt:lpstr>Adult Lung Transplants  Percentage Experiencing Treated Rejection between Discharge and 3-Year Follow-Up by Maintenance Immunosuppression (Follow-ups: July 2004 – June 2012)</vt:lpstr>
      <vt:lpstr>Adult Lung Transplants  Percentage Experiencing Rejection between Discharge and 3-Year Follow-Up by Maintenance Immunosuppression (Follow-ups: July 2004 – June 2012)</vt:lpstr>
      <vt:lpstr>Post-Transplant Morbidities</vt:lpstr>
      <vt:lpstr>Adult Lung Transplants Cumulative Morbidity Rates in Survivors within 1 Year Post-Transplant (Follow-ups: April 1994 – June 2012)</vt:lpstr>
      <vt:lpstr>Adult Lung Transplants Cumulative Morbidity Rates in Survivors within 1 Year Post-Transplant (Follow-ups: April 1994 – June 2012)</vt:lpstr>
      <vt:lpstr>Adult Lung Transplants Cumulative Morbidity Rates in Survivors within 1 and 5 Years Post-Transplant (Follow-ups: April 1994 – June 2012)</vt:lpstr>
      <vt:lpstr>Adult Lung Transplants Morbidity Rates in Survivors within 10 Years Post-Transplant (Follow-ups: April 1994 – June 2012)</vt:lpstr>
      <vt:lpstr>Adult Lung Transplants Freedom from Bronchiolitis Obliterans Syndrome Conditional on Survival to 14 days (Follow-ups: April 1994 – June 2012)</vt:lpstr>
      <vt:lpstr>Adult Lung Transplants Freedom from Bronchiolitis Obliterans Syndrome Stratified by Age Group Conditional on Survival to 14 days (Follow-ups: April 1994 – June 2012)</vt:lpstr>
      <vt:lpstr>Adult Lung Transplants Freedom from Bronchiolitis Obliterans Syndrome Stratified by Diagnosis Conditional on Survival to 14 days (Follow-ups: April 1994 – June 2012)</vt:lpstr>
      <vt:lpstr>Adult Lung Transplants Freedom from Bronchiolitis Obliterans Syndrome Stratified by Induction Use Conditional on Survival to 14 days (Follow-ups: April 1994 – June 2012)</vt:lpstr>
      <vt:lpstr>Adult Lung Transplants Freedom from Bronchiolitis Obliterans Syndrome Stratified by Induction Use Conditional on Survival to 1 Year (Follow-ups: April 1994 – June 2012)</vt:lpstr>
      <vt:lpstr>Adult Lung Transplants Freedom from Bronchiolitis Obliterans Syndrome by Donor/Recipient CMV Status Conditional on Survival to 14 Days (Follow-ups: April 1994 – June 2012)</vt:lpstr>
      <vt:lpstr>Adult Lung Transplants Freedom from Bronchiolitis Obliterans Syndrome by Donor/Recipient CMV Status Conditional on Survival to 1 Year (Follow-ups: April 1994 – June 2012)</vt:lpstr>
      <vt:lpstr>Adult Lung Transplants  Freedom from Severe Renal Dysfunction*  (Follow-ups: April 1994 – June 2012)</vt:lpstr>
      <vt:lpstr>Adult Lung Transplants Freedom from Severe Renal Dysfunction* by Age Group  (Follow-ups: April 1994 – June 2012)</vt:lpstr>
      <vt:lpstr>Adult Lung Transplants  Freedom from Severe Renal Dysfunction*  Conditional on Survival to 1 Year (Follow-ups: April 1994 – June 2012)</vt:lpstr>
      <vt:lpstr>Adult Lung Transplants Freedom from Severe Renal Dysfunction* by Maintenance Immunosuppression Combinations at Discharge  Conditional on Survival to 14 Days (Transplants: January 2000 – June 2011) Analysis limited to patients receiving prednisone</vt:lpstr>
      <vt:lpstr>Adult Lung Transplants  Post Transplant Malignancy (Follow-ups: April 1994 – June 2012)  Cumulative Morbidity Rates in Survivors</vt:lpstr>
      <vt:lpstr>Adult Lung Transplants  Post Transplant Malignancy (Follow-ups: April 1994 – June 2012)  Cumulative Morbidity Rates in Survivors</vt:lpstr>
      <vt:lpstr>Adult Lung Transplants  Freedom from Malignancy (Follow-ups: April 1994 – June 2012)</vt:lpstr>
      <vt:lpstr>Adult Lung Transplants  Freedom from Malignancy by Age Group (Follow-ups: April 1994 – June 2012)</vt:lpstr>
      <vt:lpstr>Adult Lung Transplants Freedom from Malignancy Conditional on Survival to 1 Year  (Follow-ups: April 1994 – June 2012)</vt:lpstr>
      <vt:lpstr>Adult Lung Transplants % of Re-transplanted Recipients by Age Group  (Transplants: January 2005 – June 2012)</vt:lpstr>
      <vt:lpstr>Adult Lung Transplants Cause of Death (Deaths: January 1992 – June 2012)</vt:lpstr>
      <vt:lpstr>Adult Lung Transplants Cause of Death Stratified by Age Group  (Deaths: January 1992 – June 2012)</vt:lpstr>
      <vt:lpstr>Adult Lung Transplants  Relative Incidence of Leading Causes of Death (Deaths: January 1992 – June 2012)</vt:lpstr>
      <vt:lpstr>Adult Lung Transplants  Relative Incidence of Leading Causes of Death by Age Group (Deaths: January 1992 – June 2012)</vt:lpstr>
      <vt:lpstr>Adult Lung Transplants Cause of Death Stratified by Donor/Recipient CMV Status  (Deaths: January 1992 – June 2012)</vt:lpstr>
      <vt:lpstr>Multivariable Analyses</vt:lpstr>
      <vt:lpstr>Adult Lung Transplants (January 1999 – June 2011) Risk Factors For 1 Year Mortality</vt:lpstr>
      <vt:lpstr>Adult Lung Transplants (January 1999 – June 2011) Risk Factors For 1 Year Mortality</vt:lpstr>
      <vt:lpstr>Adult Lung Transplants (January 1999 – June 2011)  Borderline Significant Risk Factors For 1 Year Mortality</vt:lpstr>
      <vt:lpstr>Adult Lung Transplants (January 1999 – June 2011)  Risk Factors For 1 Year Mortality</vt:lpstr>
      <vt:lpstr>Adult Lung Transplants (January 1999 – June 2011)  Risk Factors For 1 Year Mortality with 95% Confidence Limits  Recipient Age</vt:lpstr>
      <vt:lpstr>Adult Lung Transplants (January 1999 – June 2011)  Risk Factors For 1 Year Mortality with 95% Confidence Limits  Center Volume</vt:lpstr>
      <vt:lpstr>Adult Lung Transplants (January 1999 – June 2011)  Risk Factors For 1 Year Mortality with 95% Confidence Limits  Recipient Pre-Transplant Bilirubin</vt:lpstr>
      <vt:lpstr>Adult Lung Transplants (January 1999 – June 2011) Risk Factors For 1 Year Mortality with 95% Confidence Limits   Recipient Oxygen Required at Rest</vt:lpstr>
      <vt:lpstr>Adult Lung Transplants (January 1999 – June 2011)  Risk Factors For 1 Year Mortality with 95% Confidence Limits   Recipient Pre-Transplant Cardiac Output</vt:lpstr>
      <vt:lpstr>Adult Lung Transplants (January 1999 – June 2011)  Risk Factors For 1 Year Mortality with 95% Confidence Limits   Height Difference</vt:lpstr>
      <vt:lpstr>Adult Lung Transplants (January 1999 – June 2011)  Risk Factors For 1 Year Mortality with 95% Confidence Limits   Recipient FVC (% predicted)</vt:lpstr>
      <vt:lpstr>Adult Lung Transplants (January 1999 – June 2011) Risk Factors For 1 Year Mortality with 95% Confidence Limits   Recipient PCO2</vt:lpstr>
      <vt:lpstr>Adult Lung Transplants (January 1999 – June 2011) Diagnosis = COPD/Emphysema Risk Factors For 1 Year Mortality</vt:lpstr>
      <vt:lpstr>Adult Lung Transplants (January 1999 – June 2011)  Diagnosis = COPD/Emphysema Risk Factors For 1 Year Mortality</vt:lpstr>
      <vt:lpstr>Adult Lung Transplants (January 1999 – June 2011) Diagnosis = COPD/Emphysema  Risk Factors For 1 Year Mortality</vt:lpstr>
      <vt:lpstr>Adult Lung Transplants (January 1999 – June 2011) Diagnosis = COPD/Emphysema Risk Factors For 1 Year Mortality with 95% Confidence Limits  Recipient Age</vt:lpstr>
      <vt:lpstr>Adult Lung Transplants (January 1999 – June 2011)  Diagnosis = COPD/Emphysema Risk Factors For 1 Year Mortality with 95% Confidence Limits  Center Volume</vt:lpstr>
      <vt:lpstr>Adult Lung Transplants (January 1999 – June 2011)  Diagnosis = COPD/Emphysema Risk Factors For 1 Year Mortality with 95% Confidence Limits  Recipient Oxygen Required at Rest</vt:lpstr>
      <vt:lpstr>Adult Lung Transplants (January 1999 – June 2011)  Diagnosis = COPD/Emphysema Risk Factors For 1 Year Mortality with 95% Confidence Limits   Recipient Pre-Transplant Cardiac Output</vt:lpstr>
      <vt:lpstr>Adult Lung Transplants (January 1999 – June 2011)  Diagnosis = COPD/Emphysema Risk Factors For 1 Year Mortality with 95% Confidence Limits   Recipient PCO2</vt:lpstr>
      <vt:lpstr>Adult Lung Transplants (January 1999 – June 2011)  Diagnosis = COPD/Emphysema Risk Factors For 1 Year Mortality with 95% Confidence Limits   Donor Height</vt:lpstr>
      <vt:lpstr>Adult Lung Transplants (January 1999 – June 2011)  Diagnosis = IPF Risk Factors For 1 Year Mortality</vt:lpstr>
      <vt:lpstr>Adult Lung Transplants (January 1999 – June 2011) Diagnosis = IPF Risk Factors For 1 Year Mortality</vt:lpstr>
      <vt:lpstr>Adult Lung Transplants (January 1999 – June 2011) Diagnosis = IPF  Risk Factors For 1 Year Mortality</vt:lpstr>
      <vt:lpstr>Adult Lung Transplants (January 1999 – June 2011)  Diagnosis = IPF  Risk Factors For 1 Year Mortality with 95% Confidence Limits  Recipient Age</vt:lpstr>
      <vt:lpstr>Adult Lung Transplants (January 1999 – June 2011)  Diagnosis = IPF  Risk Factors For 1 Year Mortality with 95% Confidence Limits  Center Volume</vt:lpstr>
      <vt:lpstr>Adult Lung Transplants (January 1999 – June 2011) Diagnosis = IPF  Risk Factors For 1 Year Mortality with 95% Confidence Limits  Recipient Oxygen Required at Rest</vt:lpstr>
      <vt:lpstr>Adult Lung Transplants (January 1999 – June 2011)  Diagnosis = IPF  Risk Factors For 1 Year Mortality with 95% Confidence Limits   Recipient Bilirubin</vt:lpstr>
      <vt:lpstr>Adult Lung Transplants (January 1999 – June 2011)  Diagnosis = IPF  Risk Factors For 1 Year Mortality with 95% Confidence Limits   Recipient PCO2</vt:lpstr>
      <vt:lpstr>Adult Lung Transplants (January 1999 – June 2011)  Diagnosis = IPF  Risk Factors For 1 Year Mortality with 95% Confidence Limits   Recipient FVC (% predicted)</vt:lpstr>
      <vt:lpstr>Adult Lung Transplants (January 1999 – June 2011)  Diagnosis = IPF  Risk Factors For 1 Year Mortality with 95% Confidence Limits   Donor Height</vt:lpstr>
      <vt:lpstr>Adult Lung Transplants (January 1999 – June 2011)  Diagnosis = IPF Risk Factors For 1 Year Mortality with 95% Confidence Limits   Recipient Creatinine at Transplant</vt:lpstr>
      <vt:lpstr>Adult Lung Transplants (January 1999 – June 2011)  Diagnosis = IPF Risk Factors For 1 Year Mortality with 95% Confidence Limits   Recipient PA Systolic Pressure</vt:lpstr>
      <vt:lpstr>Adult Lung Transplants (January 1999 – June 2007) Risk Factors For 5 Year Mortality</vt:lpstr>
      <vt:lpstr>Adult Lung Transplants (January 1999 – June 2007) Risk Factors For 5 Year Mortality</vt:lpstr>
      <vt:lpstr>Slide 148</vt:lpstr>
      <vt:lpstr>Adult Lung Transplants (January 1999 – June 2007) Risk Factors For 5 Year Mortality with 95% Confidence Limits  Recipient Age</vt:lpstr>
      <vt:lpstr>Adult Lung Transplants (January 1999 – June 2007) Risk Factors For 5 Year Mortality with 95% Confidence Limits  Center Volume</vt:lpstr>
      <vt:lpstr>Adult Lung Transplants (January 1999 – June 2007) Risk Factors For 5 Year Mortality with 95% Confidence Limits   Recipient Oxygen Required at Rest</vt:lpstr>
      <vt:lpstr>Adult Lung Transplants (January 1999 – June 2007) Risk Factors For 5 Year Mortality with 95% Confidence Limits   Recipient Pre-Transplant Cardiac Output</vt:lpstr>
      <vt:lpstr>Adult Lung Transplants (January 1999 – June 2007) Risk Factors For 5 Year Mortality with 95% Confidence Limits   Recipient PCO2</vt:lpstr>
      <vt:lpstr>Adult Lung Transplants (January 1999 – June 2007) Risk Factors For 5 Year Mortality with 95% Confidence Limits   Recipient FVC (% predicted)</vt:lpstr>
      <vt:lpstr>Adult Lung Transplants (January 1999 – June 2007) Risk Factors For 5 Year Mortality  Conditional on Survival to 1 Year</vt:lpstr>
      <vt:lpstr>Slide 156</vt:lpstr>
      <vt:lpstr>Slide 157</vt:lpstr>
      <vt:lpstr>Slide 158</vt:lpstr>
      <vt:lpstr>Slide 159</vt:lpstr>
      <vt:lpstr>Adult Lung Transplants (January 1999 – June 2007)  Risk Factors For 5 Year Mortality with 95% Confidence Limits  Conditional on Survival to 1 Year  Recipient Age</vt:lpstr>
      <vt:lpstr>Adult Lung Transplants (January 1999 – June 2007)  Risk Factors For 5 Year Mortality with 95% Confidence Limits  Conditional on Survival to 1 Year Center Volume</vt:lpstr>
      <vt:lpstr>Adult Lung Transplants (January 1999 – June 2007)  Risk Factors For 5 Year Mortality with 95% Confidence Limits  Conditional on Survival to 1 Year  Recipient Pre-Transplant Cardiac Output</vt:lpstr>
      <vt:lpstr>Adult Lung Transplants (January 1999 – June 2007) Risk Factors For 5 Year Mortality with 95% Confidence Limits  Conditional on Survival to 1 Year   Recipient Oxygen Required at Rest</vt:lpstr>
      <vt:lpstr>Adult Lung Transplants (January 1999 – June 2007)  Risk Factors For 5 Year Mortality with 95% Confidence Limits  Conditional on Survival to 1 Year   Recipient PVR</vt:lpstr>
      <vt:lpstr>Adult Lung Transplants (January 1999 – June 2007) Risk Factors For 5 Year Mortality with 95% Confidence Limits  Conditional on Survival to 1 Year  Ischemia Time</vt:lpstr>
      <vt:lpstr>Adult Lung Transplants (January 1996 – June 2002) Risk Factors For 10 Year Mortality</vt:lpstr>
      <vt:lpstr>Adult Lung Transplants (January 1996 – June 2002) Risk Factors For 10 Year Mortality</vt:lpstr>
      <vt:lpstr>Adult Lung Transplants (January 1996 – June 2002) Risk Factors For 10 Year Mortality</vt:lpstr>
      <vt:lpstr>Slide 169</vt:lpstr>
      <vt:lpstr>Adult Lung Transplants (January 1996 – June 2002) Risk Factors For 10 Year Mortality with 95% Confidence Limits Recipient Age</vt:lpstr>
      <vt:lpstr>Adult Lung Transplants (January 1996 – June 2002) Risk Factors For 10 Year Mortality with 95% Confidence Limits  Center Volume</vt:lpstr>
      <vt:lpstr>Adult Lung Transplants (January 1996 – June 2002) Risk Factors For 10 Year Mortality with 95% Confidence Limits Donor Age</vt:lpstr>
      <vt:lpstr>Adult Lung Transplants (January 1999 – June 2007)  Risk Factors for 10 Year Mortality with 95% Confidence Limits   Recipient Pre-Transplant Cardiac Output</vt:lpstr>
      <vt:lpstr>Adult Lung Transplants (January 1999 – June 2007) Risk Factors for 10 Year Mortality with 95% Confidence Limits   Recipient Oxygen Required at Rest</vt:lpstr>
      <vt:lpstr>Adult Lung Transplants (January 1996 – June 2002) Risk Factors For 10 Year Mortality with 95% Confidence Limits   Recipient Weight</vt:lpstr>
      <vt:lpstr>Adult Lung Transplants (January 1996 – June 2002) Risk Factors For 10 Year Mortality with 95% Confidence Limits   Donor Height</vt:lpstr>
    </vt:vector>
  </TitlesOfParts>
  <Company>UNOS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UNOS Slide Template</dc:title>
  <dc:creator>Manny Carwile</dc:creator>
  <cp:lastModifiedBy>Anna Kucheryavaya</cp:lastModifiedBy>
  <cp:revision>1277</cp:revision>
  <dcterms:created xsi:type="dcterms:W3CDTF">2009-06-30T12:53:17Z</dcterms:created>
  <dcterms:modified xsi:type="dcterms:W3CDTF">2013-10-02T20:02:29Z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0x010100B9F1888A67B08347AB72B1A336AD4062</vt:lpwstr>
  </property>
</Properties>
</file>