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48"/>
  </p:notesMasterIdLst>
  <p:sldIdLst>
    <p:sldId id="256" r:id="rId5"/>
    <p:sldId id="299" r:id="rId6"/>
    <p:sldId id="258" r:id="rId7"/>
    <p:sldId id="259" r:id="rId8"/>
    <p:sldId id="260" r:id="rId9"/>
    <p:sldId id="261" r:id="rId10"/>
    <p:sldId id="262" r:id="rId11"/>
    <p:sldId id="296" r:id="rId12"/>
    <p:sldId id="263" r:id="rId13"/>
    <p:sldId id="257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95" r:id="rId33"/>
    <p:sldId id="282" r:id="rId34"/>
    <p:sldId id="283" r:id="rId35"/>
    <p:sldId id="297" r:id="rId36"/>
    <p:sldId id="284" r:id="rId37"/>
    <p:sldId id="285" r:id="rId38"/>
    <p:sldId id="286" r:id="rId39"/>
    <p:sldId id="287" r:id="rId40"/>
    <p:sldId id="288" r:id="rId41"/>
    <p:sldId id="289" r:id="rId42"/>
    <p:sldId id="290" r:id="rId43"/>
    <p:sldId id="291" r:id="rId44"/>
    <p:sldId id="292" r:id="rId45"/>
    <p:sldId id="293" r:id="rId46"/>
    <p:sldId id="294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0033"/>
    <a:srgbClr val="FF99FF"/>
    <a:srgbClr val="CCCC00"/>
    <a:srgbClr val="CC6600"/>
    <a:srgbClr val="FF9900"/>
    <a:srgbClr val="9900FF"/>
    <a:srgbClr val="9966FF"/>
    <a:srgbClr val="FF00FF"/>
    <a:srgbClr val="FF66FF"/>
    <a:srgbClr val="CC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469" autoAdjust="0"/>
  </p:normalViewPr>
  <p:slideViewPr>
    <p:cSldViewPr>
      <p:cViewPr>
        <p:scale>
          <a:sx n="71" d="100"/>
          <a:sy n="71" d="100"/>
        </p:scale>
        <p:origin x="-12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Number</c:v>
                </c:pt>
              </c:strCache>
            </c:strRef>
          </c:tx>
          <c:spPr>
            <a:gradFill flip="none" rotWithShape="1">
              <a:gsLst>
                <a:gs pos="0">
                  <a:srgbClr val="208C03"/>
                </a:gs>
                <a:gs pos="50000">
                  <a:srgbClr val="20F703"/>
                </a:gs>
                <a:gs pos="100000">
                  <a:srgbClr val="208C03"/>
                </a:gs>
              </a:gsLst>
              <a:lin ang="10800000" scaled="1"/>
              <a:tileRect/>
            </a:gradFill>
            <a:ln>
              <a:solidFill>
                <a:srgbClr val="000000"/>
              </a:solidFill>
            </a:ln>
          </c:spPr>
          <c:cat>
            <c:numRef>
              <c:f>Sheet1!$A$2:$A$33</c:f>
              <c:numCache>
                <c:formatCode>General</c:formatCod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numCache>
            </c:numRef>
          </c:cat>
          <c:val>
            <c:numRef>
              <c:f>Sheet1!$B$2:$B$33</c:f>
              <c:numCache>
                <c:formatCode>General</c:formatCode>
                <c:ptCount val="32"/>
                <c:pt idx="0">
                  <c:v>16</c:v>
                </c:pt>
                <c:pt idx="1">
                  <c:v>20</c:v>
                </c:pt>
                <c:pt idx="2">
                  <c:v>26</c:v>
                </c:pt>
                <c:pt idx="3">
                  <c:v>31</c:v>
                </c:pt>
                <c:pt idx="4">
                  <c:v>68</c:v>
                </c:pt>
                <c:pt idx="5">
                  <c:v>115</c:v>
                </c:pt>
                <c:pt idx="6">
                  <c:v>163</c:v>
                </c:pt>
                <c:pt idx="7">
                  <c:v>189</c:v>
                </c:pt>
                <c:pt idx="8">
                  <c:v>223</c:v>
                </c:pt>
                <c:pt idx="9">
                  <c:v>233</c:v>
                </c:pt>
                <c:pt idx="10">
                  <c:v>253</c:v>
                </c:pt>
                <c:pt idx="11">
                  <c:v>261</c:v>
                </c:pt>
                <c:pt idx="12">
                  <c:v>263</c:v>
                </c:pt>
                <c:pt idx="13">
                  <c:v>270</c:v>
                </c:pt>
                <c:pt idx="14">
                  <c:v>278</c:v>
                </c:pt>
                <c:pt idx="15">
                  <c:v>282</c:v>
                </c:pt>
                <c:pt idx="16">
                  <c:v>275</c:v>
                </c:pt>
                <c:pt idx="17">
                  <c:v>264</c:v>
                </c:pt>
                <c:pt idx="18">
                  <c:v>267</c:v>
                </c:pt>
                <c:pt idx="19">
                  <c:v>270</c:v>
                </c:pt>
                <c:pt idx="20">
                  <c:v>262</c:v>
                </c:pt>
                <c:pt idx="21">
                  <c:v>261</c:v>
                </c:pt>
                <c:pt idx="22">
                  <c:v>258</c:v>
                </c:pt>
                <c:pt idx="23">
                  <c:v>250</c:v>
                </c:pt>
                <c:pt idx="24">
                  <c:v>251</c:v>
                </c:pt>
                <c:pt idx="25">
                  <c:v>252</c:v>
                </c:pt>
                <c:pt idx="26">
                  <c:v>252</c:v>
                </c:pt>
                <c:pt idx="27">
                  <c:v>254</c:v>
                </c:pt>
                <c:pt idx="28">
                  <c:v>251</c:v>
                </c:pt>
                <c:pt idx="29">
                  <c:v>250</c:v>
                </c:pt>
                <c:pt idx="30">
                  <c:v>251</c:v>
                </c:pt>
                <c:pt idx="31">
                  <c:v>249</c:v>
                </c:pt>
              </c:numCache>
            </c:numRef>
          </c:val>
        </c:ser>
        <c:gapWidth val="20"/>
        <c:axId val="129084032"/>
        <c:axId val="129090304"/>
      </c:barChart>
      <c:catAx>
        <c:axId val="1290840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700"/>
                </a:pPr>
                <a:r>
                  <a:rPr lang="en-US" sz="1700" dirty="0" smtClean="0"/>
                  <a:t>Year of Transplant</a:t>
                </a:r>
                <a:endParaRPr lang="en-US" sz="1700" dirty="0"/>
              </a:p>
            </c:rich>
          </c:tx>
        </c:title>
        <c:numFmt formatCode="General" sourceLinked="1"/>
        <c:tickLblPos val="nextTo"/>
        <c:txPr>
          <a:bodyPr rot="-2700000"/>
          <a:lstStyle/>
          <a:p>
            <a:pPr>
              <a:defRPr sz="1500" b="1"/>
            </a:pPr>
            <a:endParaRPr lang="en-US"/>
          </a:p>
        </c:txPr>
        <c:crossAx val="129090304"/>
        <c:crosses val="autoZero"/>
        <c:auto val="1"/>
        <c:lblAlgn val="ctr"/>
        <c:lblOffset val="100"/>
        <c:tickLblSkip val="1"/>
      </c:catAx>
      <c:valAx>
        <c:axId val="129090304"/>
        <c:scaling>
          <c:orientation val="minMax"/>
        </c:scaling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700"/>
                </a:pPr>
                <a:r>
                  <a:rPr lang="en-US" sz="1700" dirty="0" smtClean="0"/>
                  <a:t># of Centers Reporting</a:t>
                </a:r>
                <a:endParaRPr lang="en-US" sz="1700" dirty="0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129084032"/>
        <c:crosses val="autoZero"/>
        <c:crossBetween val="between"/>
      </c:valAx>
      <c:spPr>
        <a:solidFill>
          <a:schemeClr val="bg2"/>
        </a:solidFill>
        <a:ln>
          <a:solidFill>
            <a:schemeClr val="tx1"/>
          </a:solidFill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Europe</c:v>
                </c:pt>
              </c:strCache>
            </c:strRef>
          </c:tx>
          <c:spPr>
            <a:gradFill flip="none" rotWithShape="1">
              <a:gsLst>
                <a:gs pos="0">
                  <a:srgbClr val="208C03"/>
                </a:gs>
                <a:gs pos="50000">
                  <a:srgbClr val="20F703"/>
                </a:gs>
                <a:gs pos="100000">
                  <a:srgbClr val="208C03"/>
                </a:gs>
              </a:gsLst>
              <a:lin ang="10800000" scaled="1"/>
              <a:tileRect/>
            </a:gradFill>
            <a:ln>
              <a:solidFill>
                <a:srgbClr val="000000"/>
              </a:solidFill>
            </a:ln>
          </c:spPr>
          <c:cat>
            <c:numRef>
              <c:f>Sheet1!$A$2:$A$33</c:f>
              <c:numCache>
                <c:formatCode>General</c:formatCod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numCache>
            </c:numRef>
          </c:cat>
          <c:val>
            <c:numRef>
              <c:f>Sheet1!$B$2:$B$33</c:f>
              <c:numCache>
                <c:formatCode>General</c:formatCode>
                <c:ptCount val="32"/>
                <c:pt idx="0">
                  <c:v>4</c:v>
                </c:pt>
                <c:pt idx="1">
                  <c:v>8</c:v>
                </c:pt>
                <c:pt idx="2">
                  <c:v>9</c:v>
                </c:pt>
                <c:pt idx="3">
                  <c:v>14</c:v>
                </c:pt>
                <c:pt idx="4">
                  <c:v>23</c:v>
                </c:pt>
                <c:pt idx="5">
                  <c:v>37</c:v>
                </c:pt>
                <c:pt idx="6">
                  <c:v>56</c:v>
                </c:pt>
                <c:pt idx="7">
                  <c:v>66</c:v>
                </c:pt>
                <c:pt idx="8">
                  <c:v>77</c:v>
                </c:pt>
                <c:pt idx="9">
                  <c:v>84</c:v>
                </c:pt>
                <c:pt idx="10">
                  <c:v>89</c:v>
                </c:pt>
                <c:pt idx="11">
                  <c:v>96</c:v>
                </c:pt>
                <c:pt idx="12">
                  <c:v>96</c:v>
                </c:pt>
                <c:pt idx="13">
                  <c:v>95</c:v>
                </c:pt>
                <c:pt idx="14">
                  <c:v>105</c:v>
                </c:pt>
                <c:pt idx="15">
                  <c:v>110</c:v>
                </c:pt>
                <c:pt idx="16">
                  <c:v>110</c:v>
                </c:pt>
                <c:pt idx="17">
                  <c:v>105</c:v>
                </c:pt>
                <c:pt idx="18">
                  <c:v>105</c:v>
                </c:pt>
                <c:pt idx="19">
                  <c:v>105</c:v>
                </c:pt>
                <c:pt idx="20">
                  <c:v>105</c:v>
                </c:pt>
                <c:pt idx="21">
                  <c:v>105</c:v>
                </c:pt>
                <c:pt idx="22">
                  <c:v>103</c:v>
                </c:pt>
                <c:pt idx="23">
                  <c:v>100</c:v>
                </c:pt>
                <c:pt idx="24">
                  <c:v>99</c:v>
                </c:pt>
                <c:pt idx="25">
                  <c:v>99</c:v>
                </c:pt>
                <c:pt idx="26">
                  <c:v>97</c:v>
                </c:pt>
                <c:pt idx="27">
                  <c:v>100</c:v>
                </c:pt>
                <c:pt idx="28">
                  <c:v>101</c:v>
                </c:pt>
                <c:pt idx="29">
                  <c:v>101</c:v>
                </c:pt>
                <c:pt idx="30">
                  <c:v>99</c:v>
                </c:pt>
                <c:pt idx="31">
                  <c:v>95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North America</c:v>
                </c:pt>
              </c:strCache>
            </c:strRef>
          </c:tx>
          <c:spPr>
            <a:gradFill>
              <a:gsLst>
                <a:gs pos="0">
                  <a:srgbClr val="CCCC00"/>
                </a:gs>
                <a:gs pos="50000">
                  <a:srgbClr val="FFFF00"/>
                </a:gs>
                <a:gs pos="100000">
                  <a:srgbClr val="CCCC00"/>
                </a:gs>
              </a:gsLst>
              <a:lin ang="0" scaled="1"/>
            </a:gradFill>
            <a:ln>
              <a:solidFill>
                <a:srgbClr val="000000"/>
              </a:solidFill>
            </a:ln>
          </c:spPr>
          <c:cat>
            <c:numRef>
              <c:f>Sheet1!$A$2:$A$33</c:f>
              <c:numCache>
                <c:formatCode>General</c:formatCod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numCache>
            </c:numRef>
          </c:cat>
          <c:val>
            <c:numRef>
              <c:f>Sheet1!$C$2:$C$33</c:f>
              <c:numCache>
                <c:formatCode>General</c:formatCode>
                <c:ptCount val="32"/>
                <c:pt idx="0">
                  <c:v>10</c:v>
                </c:pt>
                <c:pt idx="1">
                  <c:v>10</c:v>
                </c:pt>
                <c:pt idx="2">
                  <c:v>16</c:v>
                </c:pt>
                <c:pt idx="3">
                  <c:v>16</c:v>
                </c:pt>
                <c:pt idx="4">
                  <c:v>42</c:v>
                </c:pt>
                <c:pt idx="5">
                  <c:v>73</c:v>
                </c:pt>
                <c:pt idx="6">
                  <c:v>101</c:v>
                </c:pt>
                <c:pt idx="7">
                  <c:v>113</c:v>
                </c:pt>
                <c:pt idx="8">
                  <c:v>134</c:v>
                </c:pt>
                <c:pt idx="9">
                  <c:v>136</c:v>
                </c:pt>
                <c:pt idx="10">
                  <c:v>145</c:v>
                </c:pt>
                <c:pt idx="11">
                  <c:v>146</c:v>
                </c:pt>
                <c:pt idx="12">
                  <c:v>147</c:v>
                </c:pt>
                <c:pt idx="13">
                  <c:v>154</c:v>
                </c:pt>
                <c:pt idx="14">
                  <c:v>154</c:v>
                </c:pt>
                <c:pt idx="15">
                  <c:v>152</c:v>
                </c:pt>
                <c:pt idx="16">
                  <c:v>152</c:v>
                </c:pt>
                <c:pt idx="17">
                  <c:v>146</c:v>
                </c:pt>
                <c:pt idx="18">
                  <c:v>144</c:v>
                </c:pt>
                <c:pt idx="19">
                  <c:v>146</c:v>
                </c:pt>
                <c:pt idx="20">
                  <c:v>140</c:v>
                </c:pt>
                <c:pt idx="21">
                  <c:v>139</c:v>
                </c:pt>
                <c:pt idx="22">
                  <c:v>136</c:v>
                </c:pt>
                <c:pt idx="23">
                  <c:v>136</c:v>
                </c:pt>
                <c:pt idx="24">
                  <c:v>133</c:v>
                </c:pt>
                <c:pt idx="25">
                  <c:v>134</c:v>
                </c:pt>
                <c:pt idx="26">
                  <c:v>136</c:v>
                </c:pt>
                <c:pt idx="27">
                  <c:v>133</c:v>
                </c:pt>
                <c:pt idx="28">
                  <c:v>130</c:v>
                </c:pt>
                <c:pt idx="29">
                  <c:v>127</c:v>
                </c:pt>
                <c:pt idx="30">
                  <c:v>132</c:v>
                </c:pt>
                <c:pt idx="31">
                  <c:v>131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</c:v>
                </c:pt>
              </c:strCache>
            </c:strRef>
          </c:tx>
          <c:spPr>
            <a:gradFill>
              <a:gsLst>
                <a:gs pos="0">
                  <a:srgbClr val="C00000"/>
                </a:gs>
                <a:gs pos="50000">
                  <a:srgbClr val="FF0000"/>
                </a:gs>
                <a:gs pos="100000">
                  <a:srgbClr val="C00000"/>
                </a:gs>
              </a:gsLst>
              <a:lin ang="10800000" scaled="1"/>
            </a:gradFill>
            <a:ln>
              <a:solidFill>
                <a:srgbClr val="000000"/>
              </a:solidFill>
            </a:ln>
          </c:spPr>
          <c:cat>
            <c:numRef>
              <c:f>Sheet1!$A$2:$A$33</c:f>
              <c:numCache>
                <c:formatCode>General</c:formatCod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numCache>
            </c:numRef>
          </c:cat>
          <c:val>
            <c:numRef>
              <c:f>Sheet1!$D$2:$D$33</c:f>
              <c:numCache>
                <c:formatCode>General</c:formatCode>
                <c:ptCount val="32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6</c:v>
                </c:pt>
                <c:pt idx="7">
                  <c:v>10</c:v>
                </c:pt>
                <c:pt idx="8">
                  <c:v>12</c:v>
                </c:pt>
                <c:pt idx="9">
                  <c:v>13</c:v>
                </c:pt>
                <c:pt idx="10">
                  <c:v>19</c:v>
                </c:pt>
                <c:pt idx="11">
                  <c:v>19</c:v>
                </c:pt>
                <c:pt idx="12">
                  <c:v>20</c:v>
                </c:pt>
                <c:pt idx="13">
                  <c:v>21</c:v>
                </c:pt>
                <c:pt idx="14">
                  <c:v>19</c:v>
                </c:pt>
                <c:pt idx="15">
                  <c:v>20</c:v>
                </c:pt>
                <c:pt idx="16">
                  <c:v>13</c:v>
                </c:pt>
                <c:pt idx="17">
                  <c:v>13</c:v>
                </c:pt>
                <c:pt idx="18">
                  <c:v>18</c:v>
                </c:pt>
                <c:pt idx="19">
                  <c:v>19</c:v>
                </c:pt>
                <c:pt idx="20">
                  <c:v>17</c:v>
                </c:pt>
                <c:pt idx="21">
                  <c:v>17</c:v>
                </c:pt>
                <c:pt idx="22">
                  <c:v>19</c:v>
                </c:pt>
                <c:pt idx="23">
                  <c:v>14</c:v>
                </c:pt>
                <c:pt idx="24">
                  <c:v>19</c:v>
                </c:pt>
                <c:pt idx="25">
                  <c:v>19</c:v>
                </c:pt>
                <c:pt idx="26">
                  <c:v>19</c:v>
                </c:pt>
                <c:pt idx="27">
                  <c:v>21</c:v>
                </c:pt>
                <c:pt idx="28">
                  <c:v>20</c:v>
                </c:pt>
                <c:pt idx="29">
                  <c:v>22</c:v>
                </c:pt>
                <c:pt idx="30">
                  <c:v>20</c:v>
                </c:pt>
                <c:pt idx="31">
                  <c:v>23</c:v>
                </c:pt>
              </c:numCache>
            </c:numRef>
          </c:val>
        </c:ser>
        <c:gapWidth val="20"/>
        <c:overlap val="100"/>
        <c:axId val="129042688"/>
        <c:axId val="129208704"/>
      </c:barChart>
      <c:catAx>
        <c:axId val="1290426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700">
                    <a:solidFill>
                      <a:schemeClr val="tx1"/>
                    </a:solidFill>
                  </a:defRPr>
                </a:pPr>
                <a:r>
                  <a:rPr lang="en-US" sz="1700" b="1" i="0" baseline="0" dirty="0" smtClean="0">
                    <a:solidFill>
                      <a:schemeClr val="tx1"/>
                    </a:solidFill>
                  </a:rPr>
                  <a:t>Year of Transplant</a:t>
                </a:r>
                <a:endParaRPr lang="en-US" sz="1700" b="1" i="0" baseline="0" dirty="0">
                  <a:solidFill>
                    <a:schemeClr val="tx1"/>
                  </a:solidFill>
                </a:endParaRPr>
              </a:p>
            </c:rich>
          </c:tx>
        </c:title>
        <c:numFmt formatCode="General" sourceLinked="1"/>
        <c:tickLblPos val="nextTo"/>
        <c:txPr>
          <a:bodyPr rot="-2700000"/>
          <a:lstStyle/>
          <a:p>
            <a:pPr>
              <a:defRPr sz="1500" b="1"/>
            </a:pPr>
            <a:endParaRPr lang="en-US"/>
          </a:p>
        </c:txPr>
        <c:crossAx val="129208704"/>
        <c:crosses val="autoZero"/>
        <c:auto val="1"/>
        <c:lblAlgn val="ctr"/>
        <c:lblOffset val="100"/>
        <c:tickLblSkip val="1"/>
      </c:catAx>
      <c:valAx>
        <c:axId val="129208704"/>
        <c:scaling>
          <c:orientation val="minMax"/>
        </c:scaling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700"/>
                </a:pPr>
                <a:r>
                  <a:rPr lang="en-US" sz="1700" dirty="0" smtClean="0"/>
                  <a:t># of Centers Reporting</a:t>
                </a:r>
                <a:endParaRPr lang="en-US" sz="1700" dirty="0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129042688"/>
        <c:crosses val="autoZero"/>
        <c:crossBetween val="between"/>
      </c:valAx>
      <c:spPr>
        <a:solidFill>
          <a:schemeClr val="bg2"/>
        </a:solidFill>
        <a:ln>
          <a:solidFill>
            <a:schemeClr val="tx1"/>
          </a:solidFill>
        </a:ln>
      </c:spPr>
    </c:plotArea>
    <c:legend>
      <c:legendPos val="l"/>
      <c:layout>
        <c:manualLayout>
          <c:xMode val="edge"/>
          <c:yMode val="edge"/>
          <c:x val="0.13274336283185914"/>
          <c:y val="6.9358086704679134E-2"/>
          <c:w val="0.18271235453975429"/>
          <c:h val="0.19476106434971488"/>
        </c:manualLayout>
      </c:layout>
      <c:overlay val="1"/>
      <c:spPr>
        <a:solidFill>
          <a:schemeClr val="bg2"/>
        </a:solidFill>
        <a:ln>
          <a:solidFill>
            <a:schemeClr val="tx1"/>
          </a:solidFill>
        </a:ln>
      </c:spPr>
      <c:txPr>
        <a:bodyPr/>
        <a:lstStyle/>
        <a:p>
          <a:pPr>
            <a:defRPr sz="1500" b="1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Number</c:v>
                </c:pt>
              </c:strCache>
            </c:strRef>
          </c:tx>
          <c:spPr>
            <a:gradFill flip="none" rotWithShape="1">
              <a:gsLst>
                <a:gs pos="0">
                  <a:srgbClr val="208C03"/>
                </a:gs>
                <a:gs pos="50000">
                  <a:srgbClr val="20F703"/>
                </a:gs>
                <a:gs pos="100000">
                  <a:srgbClr val="208C03"/>
                </a:gs>
              </a:gsLst>
              <a:lin ang="10800000" scaled="1"/>
              <a:tileRect/>
            </a:gradFill>
            <a:ln>
              <a:solidFill>
                <a:srgbClr val="000000"/>
              </a:solidFill>
            </a:ln>
          </c:spPr>
          <c:cat>
            <c:numRef>
              <c:f>Sheet1!$A$2:$A$26</c:f>
              <c:numCache>
                <c:formatCode>General</c:formatCode>
                <c:ptCount val="25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</c:numCache>
            </c:numRef>
          </c:cat>
          <c:val>
            <c:numRef>
              <c:f>Sheet1!$B$2:$B$26</c:f>
              <c:numCache>
                <c:formatCode>General</c:formatCode>
                <c:ptCount val="25"/>
                <c:pt idx="0">
                  <c:v>11</c:v>
                </c:pt>
                <c:pt idx="1">
                  <c:v>32</c:v>
                </c:pt>
                <c:pt idx="2">
                  <c:v>39</c:v>
                </c:pt>
                <c:pt idx="3">
                  <c:v>78</c:v>
                </c:pt>
                <c:pt idx="4">
                  <c:v>94</c:v>
                </c:pt>
                <c:pt idx="5">
                  <c:v>107</c:v>
                </c:pt>
                <c:pt idx="6">
                  <c:v>117</c:v>
                </c:pt>
                <c:pt idx="7">
                  <c:v>125</c:v>
                </c:pt>
                <c:pt idx="8">
                  <c:v>130</c:v>
                </c:pt>
                <c:pt idx="9">
                  <c:v>138</c:v>
                </c:pt>
                <c:pt idx="10">
                  <c:v>130</c:v>
                </c:pt>
                <c:pt idx="11">
                  <c:v>133</c:v>
                </c:pt>
                <c:pt idx="12">
                  <c:v>129</c:v>
                </c:pt>
                <c:pt idx="13">
                  <c:v>130</c:v>
                </c:pt>
                <c:pt idx="14">
                  <c:v>127</c:v>
                </c:pt>
                <c:pt idx="15">
                  <c:v>128</c:v>
                </c:pt>
                <c:pt idx="16">
                  <c:v>128</c:v>
                </c:pt>
                <c:pt idx="17">
                  <c:v>129</c:v>
                </c:pt>
                <c:pt idx="18">
                  <c:v>128</c:v>
                </c:pt>
                <c:pt idx="19">
                  <c:v>133</c:v>
                </c:pt>
                <c:pt idx="20">
                  <c:v>136</c:v>
                </c:pt>
                <c:pt idx="21">
                  <c:v>136</c:v>
                </c:pt>
                <c:pt idx="22">
                  <c:v>137</c:v>
                </c:pt>
                <c:pt idx="23">
                  <c:v>138</c:v>
                </c:pt>
                <c:pt idx="24">
                  <c:v>138</c:v>
                </c:pt>
              </c:numCache>
            </c:numRef>
          </c:val>
        </c:ser>
        <c:gapWidth val="20"/>
        <c:axId val="128991232"/>
        <c:axId val="129284736"/>
      </c:barChart>
      <c:catAx>
        <c:axId val="1289912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700"/>
                </a:pPr>
                <a:r>
                  <a:rPr lang="en-US" sz="1700" dirty="0" smtClean="0"/>
                  <a:t>Year of Transplant</a:t>
                </a:r>
                <a:endParaRPr lang="en-US" sz="1700" dirty="0"/>
              </a:p>
            </c:rich>
          </c:tx>
        </c:title>
        <c:numFmt formatCode="General" sourceLinked="1"/>
        <c:tickLblPos val="nextTo"/>
        <c:txPr>
          <a:bodyPr rot="-2700000"/>
          <a:lstStyle/>
          <a:p>
            <a:pPr>
              <a:defRPr sz="1500" b="1"/>
            </a:pPr>
            <a:endParaRPr lang="en-US"/>
          </a:p>
        </c:txPr>
        <c:crossAx val="129284736"/>
        <c:crosses val="autoZero"/>
        <c:auto val="1"/>
        <c:lblAlgn val="ctr"/>
        <c:lblOffset val="100"/>
        <c:tickLblSkip val="1"/>
      </c:catAx>
      <c:valAx>
        <c:axId val="129284736"/>
        <c:scaling>
          <c:orientation val="minMax"/>
          <c:max val="150"/>
          <c:min val="0"/>
        </c:scaling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700"/>
                </a:pPr>
                <a:r>
                  <a:rPr lang="en-US" sz="1700" dirty="0" smtClean="0"/>
                  <a:t># of Centers Reporting</a:t>
                </a:r>
                <a:endParaRPr lang="en-US" sz="1700" dirty="0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128991232"/>
        <c:crosses val="autoZero"/>
        <c:crossBetween val="between"/>
        <c:majorUnit val="25"/>
      </c:valAx>
      <c:spPr>
        <a:solidFill>
          <a:schemeClr val="bg2"/>
        </a:solidFill>
        <a:ln>
          <a:solidFill>
            <a:schemeClr val="tx1"/>
          </a:solidFill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Europe</c:v>
                </c:pt>
              </c:strCache>
            </c:strRef>
          </c:tx>
          <c:spPr>
            <a:gradFill flip="none" rotWithShape="1">
              <a:gsLst>
                <a:gs pos="0">
                  <a:srgbClr val="208C03"/>
                </a:gs>
                <a:gs pos="50000">
                  <a:srgbClr val="20F703"/>
                </a:gs>
                <a:gs pos="100000">
                  <a:srgbClr val="208C03"/>
                </a:gs>
              </a:gsLst>
              <a:lin ang="10800000" scaled="1"/>
              <a:tileRect/>
            </a:gradFill>
            <a:ln>
              <a:solidFill>
                <a:srgbClr val="000000"/>
              </a:solidFill>
            </a:ln>
          </c:spPr>
          <c:cat>
            <c:numRef>
              <c:f>Sheet1!$A$2:$A$26</c:f>
              <c:numCache>
                <c:formatCode>General</c:formatCode>
                <c:ptCount val="25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</c:numCache>
            </c:numRef>
          </c:cat>
          <c:val>
            <c:numRef>
              <c:f>Sheet1!$B$2:$B$26</c:f>
              <c:numCache>
                <c:formatCode>General</c:formatCode>
                <c:ptCount val="25"/>
                <c:pt idx="0">
                  <c:v>5</c:v>
                </c:pt>
                <c:pt idx="1">
                  <c:v>13</c:v>
                </c:pt>
                <c:pt idx="2">
                  <c:v>14</c:v>
                </c:pt>
                <c:pt idx="3">
                  <c:v>33</c:v>
                </c:pt>
                <c:pt idx="4">
                  <c:v>39</c:v>
                </c:pt>
                <c:pt idx="5">
                  <c:v>38</c:v>
                </c:pt>
                <c:pt idx="6">
                  <c:v>45</c:v>
                </c:pt>
                <c:pt idx="7">
                  <c:v>43</c:v>
                </c:pt>
                <c:pt idx="8">
                  <c:v>49</c:v>
                </c:pt>
                <c:pt idx="9">
                  <c:v>49</c:v>
                </c:pt>
                <c:pt idx="10">
                  <c:v>50</c:v>
                </c:pt>
                <c:pt idx="11">
                  <c:v>50</c:v>
                </c:pt>
                <c:pt idx="12">
                  <c:v>49</c:v>
                </c:pt>
                <c:pt idx="13">
                  <c:v>45</c:v>
                </c:pt>
                <c:pt idx="14">
                  <c:v>44</c:v>
                </c:pt>
                <c:pt idx="15">
                  <c:v>45</c:v>
                </c:pt>
                <c:pt idx="16">
                  <c:v>47</c:v>
                </c:pt>
                <c:pt idx="17">
                  <c:v>48</c:v>
                </c:pt>
                <c:pt idx="18">
                  <c:v>49</c:v>
                </c:pt>
                <c:pt idx="19">
                  <c:v>55</c:v>
                </c:pt>
                <c:pt idx="20">
                  <c:v>55</c:v>
                </c:pt>
                <c:pt idx="21">
                  <c:v>55</c:v>
                </c:pt>
                <c:pt idx="22">
                  <c:v>56</c:v>
                </c:pt>
                <c:pt idx="23">
                  <c:v>55</c:v>
                </c:pt>
                <c:pt idx="24">
                  <c:v>59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North America</c:v>
                </c:pt>
              </c:strCache>
            </c:strRef>
          </c:tx>
          <c:spPr>
            <a:gradFill>
              <a:gsLst>
                <a:gs pos="0">
                  <a:srgbClr val="CCCC00"/>
                </a:gs>
                <a:gs pos="50000">
                  <a:srgbClr val="FFFF00"/>
                </a:gs>
                <a:gs pos="100000">
                  <a:srgbClr val="CCCC00"/>
                </a:gs>
              </a:gsLst>
              <a:lin ang="0" scaled="1"/>
            </a:gradFill>
            <a:ln>
              <a:solidFill>
                <a:srgbClr val="000000"/>
              </a:solidFill>
            </a:ln>
          </c:spPr>
          <c:cat>
            <c:numRef>
              <c:f>Sheet1!$A$2:$A$26</c:f>
              <c:numCache>
                <c:formatCode>General</c:formatCode>
                <c:ptCount val="25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</c:numCache>
            </c:numRef>
          </c:cat>
          <c:val>
            <c:numRef>
              <c:f>Sheet1!$C$2:$C$26</c:f>
              <c:numCache>
                <c:formatCode>General</c:formatCode>
                <c:ptCount val="25"/>
                <c:pt idx="0">
                  <c:v>6</c:v>
                </c:pt>
                <c:pt idx="1">
                  <c:v>19</c:v>
                </c:pt>
                <c:pt idx="2">
                  <c:v>25</c:v>
                </c:pt>
                <c:pt idx="3">
                  <c:v>42</c:v>
                </c:pt>
                <c:pt idx="4">
                  <c:v>52</c:v>
                </c:pt>
                <c:pt idx="5">
                  <c:v>65</c:v>
                </c:pt>
                <c:pt idx="6">
                  <c:v>67</c:v>
                </c:pt>
                <c:pt idx="7">
                  <c:v>76</c:v>
                </c:pt>
                <c:pt idx="8">
                  <c:v>76</c:v>
                </c:pt>
                <c:pt idx="9">
                  <c:v>82</c:v>
                </c:pt>
                <c:pt idx="10">
                  <c:v>75</c:v>
                </c:pt>
                <c:pt idx="11">
                  <c:v>76</c:v>
                </c:pt>
                <c:pt idx="12">
                  <c:v>71</c:v>
                </c:pt>
                <c:pt idx="13">
                  <c:v>71</c:v>
                </c:pt>
                <c:pt idx="14">
                  <c:v>73</c:v>
                </c:pt>
                <c:pt idx="15">
                  <c:v>71</c:v>
                </c:pt>
                <c:pt idx="16">
                  <c:v>70</c:v>
                </c:pt>
                <c:pt idx="17">
                  <c:v>67</c:v>
                </c:pt>
                <c:pt idx="18">
                  <c:v>66</c:v>
                </c:pt>
                <c:pt idx="19">
                  <c:v>65</c:v>
                </c:pt>
                <c:pt idx="20">
                  <c:v>68</c:v>
                </c:pt>
                <c:pt idx="21">
                  <c:v>69</c:v>
                </c:pt>
                <c:pt idx="22">
                  <c:v>68</c:v>
                </c:pt>
                <c:pt idx="23">
                  <c:v>69</c:v>
                </c:pt>
                <c:pt idx="24">
                  <c:v>65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</c:v>
                </c:pt>
              </c:strCache>
            </c:strRef>
          </c:tx>
          <c:spPr>
            <a:gradFill>
              <a:gsLst>
                <a:gs pos="0">
                  <a:srgbClr val="C00000"/>
                </a:gs>
                <a:gs pos="50000">
                  <a:srgbClr val="FF0000"/>
                </a:gs>
                <a:gs pos="100000">
                  <a:srgbClr val="C00000"/>
                </a:gs>
              </a:gsLst>
              <a:lin ang="10800000" scaled="1"/>
            </a:gradFill>
            <a:ln>
              <a:solidFill>
                <a:srgbClr val="000000"/>
              </a:solidFill>
            </a:ln>
          </c:spPr>
          <c:cat>
            <c:numRef>
              <c:f>Sheet1!$A$2:$A$26</c:f>
              <c:numCache>
                <c:formatCode>General</c:formatCode>
                <c:ptCount val="25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</c:numCache>
            </c:numRef>
          </c:cat>
          <c:val>
            <c:numRef>
              <c:f>Sheet1!$D$2:$D$26</c:f>
              <c:numCache>
                <c:formatCode>General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5</c:v>
                </c:pt>
                <c:pt idx="9">
                  <c:v>7</c:v>
                </c:pt>
                <c:pt idx="10">
                  <c:v>5</c:v>
                </c:pt>
                <c:pt idx="11">
                  <c:v>7</c:v>
                </c:pt>
                <c:pt idx="12">
                  <c:v>9</c:v>
                </c:pt>
                <c:pt idx="13">
                  <c:v>14</c:v>
                </c:pt>
                <c:pt idx="14">
                  <c:v>10</c:v>
                </c:pt>
                <c:pt idx="15">
                  <c:v>12</c:v>
                </c:pt>
                <c:pt idx="16">
                  <c:v>11</c:v>
                </c:pt>
                <c:pt idx="17">
                  <c:v>14</c:v>
                </c:pt>
                <c:pt idx="18">
                  <c:v>13</c:v>
                </c:pt>
                <c:pt idx="19">
                  <c:v>13</c:v>
                </c:pt>
                <c:pt idx="20">
                  <c:v>13</c:v>
                </c:pt>
                <c:pt idx="21">
                  <c:v>12</c:v>
                </c:pt>
                <c:pt idx="22">
                  <c:v>13</c:v>
                </c:pt>
                <c:pt idx="23">
                  <c:v>14</c:v>
                </c:pt>
                <c:pt idx="24">
                  <c:v>14</c:v>
                </c:pt>
              </c:numCache>
            </c:numRef>
          </c:val>
        </c:ser>
        <c:gapWidth val="20"/>
        <c:overlap val="100"/>
        <c:axId val="130351488"/>
        <c:axId val="130353408"/>
      </c:barChart>
      <c:catAx>
        <c:axId val="1303514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700">
                    <a:solidFill>
                      <a:schemeClr val="tx1"/>
                    </a:solidFill>
                  </a:defRPr>
                </a:pPr>
                <a:r>
                  <a:rPr lang="en-US" sz="1700" b="1" i="0" baseline="0" dirty="0" smtClean="0">
                    <a:solidFill>
                      <a:schemeClr val="tx1"/>
                    </a:solidFill>
                  </a:rPr>
                  <a:t>Year of Transplant</a:t>
                </a:r>
                <a:endParaRPr lang="en-US" sz="1700" b="1" i="0" baseline="0" dirty="0">
                  <a:solidFill>
                    <a:schemeClr val="tx1"/>
                  </a:solidFill>
                </a:endParaRPr>
              </a:p>
            </c:rich>
          </c:tx>
        </c:title>
        <c:numFmt formatCode="General" sourceLinked="1"/>
        <c:tickLblPos val="nextTo"/>
        <c:txPr>
          <a:bodyPr rot="-2700000"/>
          <a:lstStyle/>
          <a:p>
            <a:pPr>
              <a:defRPr sz="1500" b="1"/>
            </a:pPr>
            <a:endParaRPr lang="en-US"/>
          </a:p>
        </c:txPr>
        <c:crossAx val="130353408"/>
        <c:crosses val="autoZero"/>
        <c:auto val="1"/>
        <c:lblAlgn val="ctr"/>
        <c:lblOffset val="100"/>
        <c:tickLblSkip val="1"/>
      </c:catAx>
      <c:valAx>
        <c:axId val="130353408"/>
        <c:scaling>
          <c:orientation val="minMax"/>
          <c:max val="150"/>
          <c:min val="0"/>
        </c:scaling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700"/>
                </a:pPr>
                <a:r>
                  <a:rPr lang="en-US" sz="1700" dirty="0" smtClean="0"/>
                  <a:t># of Centers Reporting</a:t>
                </a:r>
                <a:endParaRPr lang="en-US" sz="1700" dirty="0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130351488"/>
        <c:crosses val="autoZero"/>
        <c:crossBetween val="between"/>
        <c:majorUnit val="25"/>
      </c:valAx>
      <c:spPr>
        <a:solidFill>
          <a:schemeClr val="bg2"/>
        </a:solidFill>
        <a:ln>
          <a:solidFill>
            <a:schemeClr val="tx1"/>
          </a:solidFill>
        </a:ln>
      </c:spPr>
    </c:plotArea>
    <c:legend>
      <c:legendPos val="l"/>
      <c:layout>
        <c:manualLayout>
          <c:xMode val="edge"/>
          <c:yMode val="edge"/>
          <c:x val="0.12389380530973451"/>
          <c:y val="4.9243144175943505E-2"/>
          <c:w val="0.18271235453975437"/>
          <c:h val="0.19476106434971488"/>
        </c:manualLayout>
      </c:layout>
      <c:overlay val="1"/>
      <c:spPr>
        <a:solidFill>
          <a:schemeClr val="bg2"/>
        </a:solidFill>
        <a:ln>
          <a:solidFill>
            <a:schemeClr val="tx1"/>
          </a:solidFill>
        </a:ln>
      </c:spPr>
      <c:txPr>
        <a:bodyPr/>
        <a:lstStyle/>
        <a:p>
          <a:pPr>
            <a:defRPr sz="1500" b="1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Number</c:v>
                </c:pt>
              </c:strCache>
            </c:strRef>
          </c:tx>
          <c:spPr>
            <a:gradFill flip="none" rotWithShape="1">
              <a:gsLst>
                <a:gs pos="0">
                  <a:srgbClr val="208C03"/>
                </a:gs>
                <a:gs pos="50000">
                  <a:srgbClr val="20F703"/>
                </a:gs>
                <a:gs pos="100000">
                  <a:srgbClr val="208C03"/>
                </a:gs>
              </a:gsLst>
              <a:lin ang="10800000" scaled="1"/>
              <a:tileRect/>
            </a:gradFill>
            <a:ln>
              <a:solidFill>
                <a:srgbClr val="000000"/>
              </a:solidFill>
            </a:ln>
          </c:spPr>
          <c:cat>
            <c:numRef>
              <c:f>Sheet1!$A$2:$A$28</c:f>
              <c:numCache>
                <c:formatCode>General</c:formatCode>
                <c:ptCount val="27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</c:numCache>
            </c:numRef>
          </c:cat>
          <c:val>
            <c:numRef>
              <c:f>Sheet1!$B$2:$B$28</c:f>
              <c:numCache>
                <c:formatCode>General</c:formatCode>
                <c:ptCount val="27"/>
                <c:pt idx="0">
                  <c:v>18</c:v>
                </c:pt>
                <c:pt idx="1">
                  <c:v>31</c:v>
                </c:pt>
                <c:pt idx="2">
                  <c:v>40</c:v>
                </c:pt>
                <c:pt idx="3">
                  <c:v>58</c:v>
                </c:pt>
                <c:pt idx="4">
                  <c:v>53</c:v>
                </c:pt>
                <c:pt idx="5">
                  <c:v>55</c:v>
                </c:pt>
                <c:pt idx="6">
                  <c:v>55</c:v>
                </c:pt>
                <c:pt idx="7">
                  <c:v>60</c:v>
                </c:pt>
                <c:pt idx="8">
                  <c:v>70</c:v>
                </c:pt>
                <c:pt idx="9">
                  <c:v>72</c:v>
                </c:pt>
                <c:pt idx="10">
                  <c:v>61</c:v>
                </c:pt>
                <c:pt idx="11">
                  <c:v>58</c:v>
                </c:pt>
                <c:pt idx="12">
                  <c:v>59</c:v>
                </c:pt>
                <c:pt idx="13">
                  <c:v>48</c:v>
                </c:pt>
                <c:pt idx="14">
                  <c:v>59</c:v>
                </c:pt>
                <c:pt idx="15">
                  <c:v>58</c:v>
                </c:pt>
                <c:pt idx="16">
                  <c:v>49</c:v>
                </c:pt>
                <c:pt idx="17">
                  <c:v>54</c:v>
                </c:pt>
                <c:pt idx="18">
                  <c:v>46</c:v>
                </c:pt>
                <c:pt idx="19">
                  <c:v>50</c:v>
                </c:pt>
                <c:pt idx="20">
                  <c:v>47</c:v>
                </c:pt>
                <c:pt idx="21">
                  <c:v>46</c:v>
                </c:pt>
                <c:pt idx="22">
                  <c:v>44</c:v>
                </c:pt>
                <c:pt idx="23">
                  <c:v>46</c:v>
                </c:pt>
                <c:pt idx="24">
                  <c:v>40</c:v>
                </c:pt>
                <c:pt idx="25">
                  <c:v>46</c:v>
                </c:pt>
                <c:pt idx="26">
                  <c:v>31</c:v>
                </c:pt>
              </c:numCache>
            </c:numRef>
          </c:val>
        </c:ser>
        <c:gapWidth val="20"/>
        <c:axId val="131500672"/>
        <c:axId val="131539712"/>
      </c:barChart>
      <c:catAx>
        <c:axId val="1315006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700"/>
                </a:pPr>
                <a:r>
                  <a:rPr lang="en-US" sz="1700" dirty="0" smtClean="0"/>
                  <a:t>Year of Transplant</a:t>
                </a:r>
                <a:endParaRPr lang="en-US" sz="1700" dirty="0"/>
              </a:p>
            </c:rich>
          </c:tx>
        </c:title>
        <c:numFmt formatCode="General" sourceLinked="1"/>
        <c:tickLblPos val="nextTo"/>
        <c:txPr>
          <a:bodyPr rot="-2700000"/>
          <a:lstStyle/>
          <a:p>
            <a:pPr>
              <a:defRPr sz="1500" b="1"/>
            </a:pPr>
            <a:endParaRPr lang="en-US"/>
          </a:p>
        </c:txPr>
        <c:crossAx val="131539712"/>
        <c:crosses val="autoZero"/>
        <c:auto val="1"/>
        <c:lblAlgn val="ctr"/>
        <c:lblOffset val="100"/>
        <c:tickLblSkip val="1"/>
      </c:catAx>
      <c:valAx>
        <c:axId val="131539712"/>
        <c:scaling>
          <c:orientation val="minMax"/>
          <c:max val="80"/>
          <c:min val="0"/>
        </c:scaling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700"/>
                </a:pPr>
                <a:r>
                  <a:rPr lang="en-US" sz="1700" dirty="0" smtClean="0"/>
                  <a:t># of Centers Reporting</a:t>
                </a:r>
                <a:endParaRPr lang="en-US" sz="1700" dirty="0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131500672"/>
        <c:crosses val="autoZero"/>
        <c:crossBetween val="between"/>
        <c:majorUnit val="10"/>
      </c:valAx>
      <c:spPr>
        <a:solidFill>
          <a:schemeClr val="bg2"/>
        </a:solidFill>
        <a:ln>
          <a:solidFill>
            <a:schemeClr val="tx1"/>
          </a:solidFill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Europe</c:v>
                </c:pt>
              </c:strCache>
            </c:strRef>
          </c:tx>
          <c:spPr>
            <a:gradFill flip="none" rotWithShape="1">
              <a:gsLst>
                <a:gs pos="0">
                  <a:srgbClr val="208C03"/>
                </a:gs>
                <a:gs pos="50000">
                  <a:srgbClr val="20F703"/>
                </a:gs>
                <a:gs pos="100000">
                  <a:srgbClr val="208C03"/>
                </a:gs>
              </a:gsLst>
              <a:lin ang="10800000" scaled="1"/>
              <a:tileRect/>
            </a:gradFill>
            <a:ln>
              <a:solidFill>
                <a:srgbClr val="000000"/>
              </a:solidFill>
            </a:ln>
          </c:spPr>
          <c:cat>
            <c:numRef>
              <c:f>Sheet1!$A$2:$A$28</c:f>
              <c:numCache>
                <c:formatCode>General</c:formatCode>
                <c:ptCount val="27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</c:numCache>
            </c:numRef>
          </c:cat>
          <c:val>
            <c:numRef>
              <c:f>Sheet1!$B$2:$B$28</c:f>
              <c:numCache>
                <c:formatCode>General</c:formatCode>
                <c:ptCount val="27"/>
                <c:pt idx="0">
                  <c:v>5</c:v>
                </c:pt>
                <c:pt idx="1">
                  <c:v>12</c:v>
                </c:pt>
                <c:pt idx="2">
                  <c:v>15</c:v>
                </c:pt>
                <c:pt idx="3">
                  <c:v>23</c:v>
                </c:pt>
                <c:pt idx="4">
                  <c:v>21</c:v>
                </c:pt>
                <c:pt idx="5">
                  <c:v>29</c:v>
                </c:pt>
                <c:pt idx="6">
                  <c:v>29</c:v>
                </c:pt>
                <c:pt idx="7">
                  <c:v>30</c:v>
                </c:pt>
                <c:pt idx="8">
                  <c:v>31</c:v>
                </c:pt>
                <c:pt idx="9">
                  <c:v>30</c:v>
                </c:pt>
                <c:pt idx="10">
                  <c:v>24</c:v>
                </c:pt>
                <c:pt idx="11">
                  <c:v>29</c:v>
                </c:pt>
                <c:pt idx="12">
                  <c:v>27</c:v>
                </c:pt>
                <c:pt idx="13">
                  <c:v>28</c:v>
                </c:pt>
                <c:pt idx="14">
                  <c:v>28</c:v>
                </c:pt>
                <c:pt idx="15">
                  <c:v>29</c:v>
                </c:pt>
                <c:pt idx="16">
                  <c:v>27</c:v>
                </c:pt>
                <c:pt idx="17">
                  <c:v>27</c:v>
                </c:pt>
                <c:pt idx="18">
                  <c:v>23</c:v>
                </c:pt>
                <c:pt idx="19">
                  <c:v>24</c:v>
                </c:pt>
                <c:pt idx="20">
                  <c:v>17</c:v>
                </c:pt>
                <c:pt idx="21">
                  <c:v>24</c:v>
                </c:pt>
                <c:pt idx="22">
                  <c:v>23</c:v>
                </c:pt>
                <c:pt idx="23">
                  <c:v>27</c:v>
                </c:pt>
                <c:pt idx="24">
                  <c:v>17</c:v>
                </c:pt>
                <c:pt idx="25">
                  <c:v>21</c:v>
                </c:pt>
                <c:pt idx="26">
                  <c:v>14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North America</c:v>
                </c:pt>
              </c:strCache>
            </c:strRef>
          </c:tx>
          <c:spPr>
            <a:gradFill>
              <a:gsLst>
                <a:gs pos="0">
                  <a:srgbClr val="CCCC00"/>
                </a:gs>
                <a:gs pos="50000">
                  <a:srgbClr val="FFFF00"/>
                </a:gs>
                <a:gs pos="100000">
                  <a:srgbClr val="CCCC00"/>
                </a:gs>
              </a:gsLst>
              <a:lin ang="0" scaled="1"/>
            </a:gradFill>
            <a:ln>
              <a:solidFill>
                <a:srgbClr val="000000"/>
              </a:solidFill>
            </a:ln>
          </c:spPr>
          <c:cat>
            <c:numRef>
              <c:f>Sheet1!$A$2:$A$28</c:f>
              <c:numCache>
                <c:formatCode>General</c:formatCode>
                <c:ptCount val="27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</c:numCache>
            </c:numRef>
          </c:cat>
          <c:val>
            <c:numRef>
              <c:f>Sheet1!$C$2:$C$28</c:f>
              <c:numCache>
                <c:formatCode>General</c:formatCode>
                <c:ptCount val="27"/>
                <c:pt idx="0">
                  <c:v>12</c:v>
                </c:pt>
                <c:pt idx="1">
                  <c:v>17</c:v>
                </c:pt>
                <c:pt idx="2">
                  <c:v>23</c:v>
                </c:pt>
                <c:pt idx="3">
                  <c:v>33</c:v>
                </c:pt>
                <c:pt idx="4">
                  <c:v>29</c:v>
                </c:pt>
                <c:pt idx="5">
                  <c:v>22</c:v>
                </c:pt>
                <c:pt idx="6">
                  <c:v>23</c:v>
                </c:pt>
                <c:pt idx="7">
                  <c:v>25</c:v>
                </c:pt>
                <c:pt idx="8">
                  <c:v>32</c:v>
                </c:pt>
                <c:pt idx="9">
                  <c:v>35</c:v>
                </c:pt>
                <c:pt idx="10">
                  <c:v>31</c:v>
                </c:pt>
                <c:pt idx="11">
                  <c:v>27</c:v>
                </c:pt>
                <c:pt idx="12">
                  <c:v>30</c:v>
                </c:pt>
                <c:pt idx="13">
                  <c:v>19</c:v>
                </c:pt>
                <c:pt idx="14">
                  <c:v>28</c:v>
                </c:pt>
                <c:pt idx="15">
                  <c:v>27</c:v>
                </c:pt>
                <c:pt idx="16">
                  <c:v>19</c:v>
                </c:pt>
                <c:pt idx="17">
                  <c:v>23</c:v>
                </c:pt>
                <c:pt idx="18">
                  <c:v>19</c:v>
                </c:pt>
                <c:pt idx="19">
                  <c:v>23</c:v>
                </c:pt>
                <c:pt idx="20">
                  <c:v>25</c:v>
                </c:pt>
                <c:pt idx="21">
                  <c:v>18</c:v>
                </c:pt>
                <c:pt idx="22">
                  <c:v>18</c:v>
                </c:pt>
                <c:pt idx="23">
                  <c:v>14</c:v>
                </c:pt>
                <c:pt idx="24">
                  <c:v>21</c:v>
                </c:pt>
                <c:pt idx="25">
                  <c:v>21</c:v>
                </c:pt>
                <c:pt idx="26">
                  <c:v>14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</c:v>
                </c:pt>
              </c:strCache>
            </c:strRef>
          </c:tx>
          <c:spPr>
            <a:gradFill>
              <a:gsLst>
                <a:gs pos="0">
                  <a:srgbClr val="C00000"/>
                </a:gs>
                <a:gs pos="50000">
                  <a:srgbClr val="FF0000"/>
                </a:gs>
                <a:gs pos="100000">
                  <a:srgbClr val="C00000"/>
                </a:gs>
              </a:gsLst>
              <a:lin ang="10800000" scaled="1"/>
            </a:gradFill>
            <a:ln>
              <a:solidFill>
                <a:srgbClr val="000000"/>
              </a:solidFill>
            </a:ln>
          </c:spPr>
          <c:cat>
            <c:numRef>
              <c:f>Sheet1!$A$2:$A$28</c:f>
              <c:numCache>
                <c:formatCode>General</c:formatCode>
                <c:ptCount val="27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</c:numCache>
            </c:numRef>
          </c:cat>
          <c:val>
            <c:numRef>
              <c:f>Sheet1!$D$2:$D$28</c:f>
              <c:numCache>
                <c:formatCode>General</c:formatCode>
                <c:ptCount val="27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3</c:v>
                </c:pt>
                <c:pt idx="7">
                  <c:v>5</c:v>
                </c:pt>
                <c:pt idx="8">
                  <c:v>7</c:v>
                </c:pt>
                <c:pt idx="9">
                  <c:v>7</c:v>
                </c:pt>
                <c:pt idx="10">
                  <c:v>6</c:v>
                </c:pt>
                <c:pt idx="11">
                  <c:v>2</c:v>
                </c:pt>
                <c:pt idx="12">
                  <c:v>2</c:v>
                </c:pt>
                <c:pt idx="13">
                  <c:v>1</c:v>
                </c:pt>
                <c:pt idx="14">
                  <c:v>3</c:v>
                </c:pt>
                <c:pt idx="15">
                  <c:v>2</c:v>
                </c:pt>
                <c:pt idx="16">
                  <c:v>3</c:v>
                </c:pt>
                <c:pt idx="17">
                  <c:v>4</c:v>
                </c:pt>
                <c:pt idx="18">
                  <c:v>4</c:v>
                </c:pt>
                <c:pt idx="19">
                  <c:v>3</c:v>
                </c:pt>
                <c:pt idx="20">
                  <c:v>5</c:v>
                </c:pt>
                <c:pt idx="21">
                  <c:v>4</c:v>
                </c:pt>
                <c:pt idx="22">
                  <c:v>3</c:v>
                </c:pt>
                <c:pt idx="23">
                  <c:v>5</c:v>
                </c:pt>
                <c:pt idx="24">
                  <c:v>2</c:v>
                </c:pt>
                <c:pt idx="25">
                  <c:v>4</c:v>
                </c:pt>
                <c:pt idx="26">
                  <c:v>3</c:v>
                </c:pt>
              </c:numCache>
            </c:numRef>
          </c:val>
        </c:ser>
        <c:gapWidth val="20"/>
        <c:overlap val="100"/>
        <c:axId val="134359296"/>
        <c:axId val="134377856"/>
      </c:barChart>
      <c:catAx>
        <c:axId val="1343592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700">
                    <a:solidFill>
                      <a:schemeClr val="tx1"/>
                    </a:solidFill>
                  </a:defRPr>
                </a:pPr>
                <a:r>
                  <a:rPr lang="en-US" sz="1700" b="1" i="0" baseline="0" dirty="0" smtClean="0">
                    <a:solidFill>
                      <a:schemeClr val="tx1"/>
                    </a:solidFill>
                  </a:rPr>
                  <a:t>Year of Transplant</a:t>
                </a:r>
                <a:endParaRPr lang="en-US" sz="1700" b="1" i="0" baseline="0" dirty="0">
                  <a:solidFill>
                    <a:schemeClr val="tx1"/>
                  </a:solidFill>
                </a:endParaRPr>
              </a:p>
            </c:rich>
          </c:tx>
        </c:title>
        <c:numFmt formatCode="General" sourceLinked="1"/>
        <c:tickLblPos val="nextTo"/>
        <c:txPr>
          <a:bodyPr rot="-2700000"/>
          <a:lstStyle/>
          <a:p>
            <a:pPr>
              <a:defRPr sz="1500" b="1"/>
            </a:pPr>
            <a:endParaRPr lang="en-US"/>
          </a:p>
        </c:txPr>
        <c:crossAx val="134377856"/>
        <c:crosses val="autoZero"/>
        <c:auto val="1"/>
        <c:lblAlgn val="ctr"/>
        <c:lblOffset val="100"/>
        <c:tickLblSkip val="1"/>
      </c:catAx>
      <c:valAx>
        <c:axId val="134377856"/>
        <c:scaling>
          <c:orientation val="minMax"/>
          <c:max val="80"/>
          <c:min val="0"/>
        </c:scaling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700"/>
                </a:pPr>
                <a:r>
                  <a:rPr lang="en-US" sz="1700" dirty="0" smtClean="0"/>
                  <a:t># of Centers Reporting</a:t>
                </a:r>
                <a:endParaRPr lang="en-US" sz="1700" dirty="0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134359296"/>
        <c:crosses val="autoZero"/>
        <c:crossBetween val="between"/>
        <c:majorUnit val="10"/>
      </c:valAx>
      <c:spPr>
        <a:solidFill>
          <a:schemeClr val="bg2"/>
        </a:solidFill>
        <a:ln>
          <a:solidFill>
            <a:schemeClr val="tx1"/>
          </a:solidFill>
        </a:ln>
      </c:spPr>
    </c:plotArea>
    <c:legend>
      <c:legendPos val="l"/>
      <c:layout>
        <c:manualLayout>
          <c:xMode val="edge"/>
          <c:yMode val="edge"/>
          <c:x val="0.74188790560471973"/>
          <c:y val="5.2116707394334598E-2"/>
          <c:w val="0.18271235453975446"/>
          <c:h val="0.19476106434971488"/>
        </c:manualLayout>
      </c:layout>
      <c:overlay val="1"/>
      <c:spPr>
        <a:solidFill>
          <a:schemeClr val="bg2"/>
        </a:solidFill>
        <a:ln>
          <a:solidFill>
            <a:schemeClr val="tx1"/>
          </a:solidFill>
        </a:ln>
      </c:spPr>
      <c:txPr>
        <a:bodyPr/>
        <a:lstStyle/>
        <a:p>
          <a:pPr>
            <a:defRPr sz="1500" b="1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DB252C-2B20-4579-B4F5-6B70C5EC6897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FF3A6-B03F-4710-AAA0-E3CB014C4A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Transplants with unknown recipient ages are excluded from this tabulation.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rgbClr val="330033"/>
            </a:gs>
            <a:gs pos="100000">
              <a:schemeClr val="tx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ebdings" charset="2"/>
        <a:buChar char="&lt;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85800" y="1219200"/>
            <a:ext cx="76962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b="1" dirty="0" smtClean="0"/>
              <a:t>THE REGISTRY OF THE INTERNATIONAL SOCIETY FOR HEART AND LUNG TRANSPLANTATION: </a:t>
            </a:r>
            <a:br>
              <a:rPr lang="en-US" sz="4600" b="1" dirty="0" smtClean="0"/>
            </a:br>
            <a:r>
              <a:rPr lang="en-US" sz="4600" b="1" dirty="0" smtClean="0"/>
              <a:t>THIRTIETH</a:t>
            </a:r>
            <a:br>
              <a:rPr lang="en-US" sz="4600" b="1" dirty="0" smtClean="0"/>
            </a:br>
            <a:r>
              <a:rPr lang="en-US" sz="4600" b="1" dirty="0" smtClean="0"/>
              <a:t> ANNUAL REPORT</a:t>
            </a:r>
            <a:endParaRPr lang="en-US" sz="4600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895600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941-950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sz="3200" dirty="0" smtClean="0"/>
              <a:t>REGISTRY DATABASE: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Number of Centers Reporting Heart Transplants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371600"/>
          <a:ext cx="8610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2895600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941-950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sz="3200" dirty="0" smtClean="0"/>
              <a:t>REGISTRY DATABASE: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Number of Centers Reporting Heart Transplants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371600"/>
          <a:ext cx="8610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2895600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941-950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sz="3200" dirty="0" smtClean="0"/>
              <a:t>REGISTRY DATABASE: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Number of Centers Reporting Lung Transplants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371600"/>
          <a:ext cx="8610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2895600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941-950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sz="3200" dirty="0" smtClean="0"/>
              <a:t>REGISTRY DATABASE: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Number of Centers Reporting Lung Transplants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371600"/>
          <a:ext cx="8610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2895600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941-950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sz="3200" dirty="0" smtClean="0"/>
              <a:t>REGISTRY DATABASE: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700" dirty="0" smtClean="0"/>
              <a:t>Number of Centers Reporting Heart-Lung Transplants</a:t>
            </a:r>
            <a:endParaRPr lang="en-US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371600"/>
          <a:ext cx="8610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2895600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941-950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sz="3200" dirty="0" smtClean="0"/>
              <a:t>REGISTRY DATABASE: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700" dirty="0" smtClean="0"/>
              <a:t>Number of Centers Reporting Heart-Lung Transplants</a:t>
            </a:r>
            <a:endParaRPr lang="en-US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371600"/>
          <a:ext cx="8610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2895600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941-950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09600" y="24384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APPENDIX</a:t>
            </a:r>
            <a:endParaRPr lang="en-US" sz="4800" dirty="0"/>
          </a:p>
        </p:txBody>
      </p:sp>
      <p:grpSp>
        <p:nvGrpSpPr>
          <p:cNvPr id="7" name="Group 6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895600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941-950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905508"/>
          <a:ext cx="8610600" cy="5038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16156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TXs Performed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1/2011-6/2012 </a:t>
                      </a:r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326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ARGENTINA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31703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Fundacion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Favaloro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1703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Hospital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Italiano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17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AUSTRALIA</a:t>
                      </a:r>
                      <a:r>
                        <a:rPr lang="en-US" sz="1500" b="1" kern="1200" baseline="300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31703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St. Vincent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1703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Royal Children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1703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The Prince Charles Hospital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1703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The Alfred Hospital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1703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Royal Perth Hospital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17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AUSTRIA</a:t>
                      </a:r>
                      <a:r>
                        <a:rPr lang="en-US" sz="1500" b="1" kern="1200" baseline="300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rgbClr val="FFFF00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31703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Allgemeines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Krankenhaus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Wien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170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</a:rPr>
                        <a:t>Universitätsklinik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 Innsbruck</a:t>
                      </a: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170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</a:rPr>
                        <a:t>Landeskrankenhaus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 Graz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2895600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941-950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762000"/>
          <a:ext cx="8610600" cy="5354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62481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TXs Performed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1/2011-6/2012 </a:t>
                      </a:r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41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BELGIUM</a:t>
                      </a:r>
                      <a:r>
                        <a:rPr lang="en-US" sz="1500" b="1" kern="1200" baseline="300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500" b="1" kern="1200" dirty="0" smtClean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316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Hôpital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Erasme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Bruxelles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316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Universitair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Ziekenhuis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Antwerpen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3160">
                <a:tc>
                  <a:txBody>
                    <a:bodyPr/>
                    <a:lstStyle/>
                    <a:p>
                      <a:pPr rtl="0" fontAlgn="t"/>
                      <a:r>
                        <a:rPr lang="nl-NL" sz="1500" b="1" dirty="0">
                          <a:solidFill>
                            <a:schemeClr val="tx1"/>
                          </a:solidFill>
                        </a:rPr>
                        <a:t>Onze Lieve Vrouw Ziekenhuis Aalst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316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Universitair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Ziekenhuis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Gent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3160">
                <a:tc>
                  <a:txBody>
                    <a:bodyPr/>
                    <a:lstStyle/>
                    <a:p>
                      <a:pPr rtl="0" fontAlgn="t"/>
                      <a:r>
                        <a:rPr lang="fr-FR" sz="1500" b="1" dirty="0">
                          <a:solidFill>
                            <a:schemeClr val="tx1"/>
                          </a:solidFill>
                        </a:rPr>
                        <a:t>Centre Hospitalier Universitaire Liège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3160">
                <a:tc>
                  <a:txBody>
                    <a:bodyPr/>
                    <a:lstStyle/>
                    <a:p>
                      <a:pPr rtl="0" fontAlgn="t"/>
                      <a:r>
                        <a:rPr lang="fr-FR" sz="1500" b="1" dirty="0">
                          <a:solidFill>
                            <a:schemeClr val="tx1"/>
                          </a:solidFill>
                        </a:rPr>
                        <a:t>Cliniques Universitaires, Université Catholique de Louvain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316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UZ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Gasthuisberg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Leuven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316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BRAZIL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3160">
                <a:tc>
                  <a:txBody>
                    <a:bodyPr/>
                    <a:lstStyle/>
                    <a:p>
                      <a:pPr rtl="0" fontAlgn="t"/>
                      <a:r>
                        <a:rPr lang="pt-BR" sz="1500" b="1" dirty="0">
                          <a:solidFill>
                            <a:schemeClr val="tx1"/>
                          </a:solidFill>
                        </a:rPr>
                        <a:t>Heart </a:t>
                      </a:r>
                      <a:r>
                        <a:rPr lang="pt-BR" sz="1500" b="1" dirty="0" smtClean="0">
                          <a:solidFill>
                            <a:schemeClr val="tx1"/>
                          </a:solidFill>
                        </a:rPr>
                        <a:t>Institute - Univ</a:t>
                      </a:r>
                      <a:r>
                        <a:rPr lang="pt-BR" sz="1500" b="1" dirty="0">
                          <a:solidFill>
                            <a:schemeClr val="tx1"/>
                          </a:solidFill>
                        </a:rPr>
                        <a:t>. Sao Paulo Hospital das Clinicas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316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Hospital de Messejana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3160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Real Hospital Portugues de Beneficiencia Em Pernambuco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3160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Instituto de Cardiologia do Distrito Federal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096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2895600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941-950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762001"/>
          <a:ext cx="8610600" cy="5329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812481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TXs Performed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1/2011-6/2012 </a:t>
                      </a:r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and Reported to ISHLT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73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CANADA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631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>
                          <a:solidFill>
                            <a:schemeClr val="tx1"/>
                          </a:solidFill>
                        </a:rPr>
                        <a:t>Royal Victoria Hospital</a:t>
                      </a:r>
                      <a:endParaRPr lang="en-US" sz="150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31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>
                          <a:solidFill>
                            <a:schemeClr val="tx1"/>
                          </a:solidFill>
                        </a:rPr>
                        <a:t>The Toronto General Hospital</a:t>
                      </a:r>
                      <a:endParaRPr lang="en-US" sz="150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31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Quebec Heart Institute - Laval Hospital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31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Ottawa Heart Institute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31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University of Alberta Hospitals/Walter C. Mackenzie Health Sciences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31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The Hospital For Sick Children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31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CHILE</a:t>
                      </a:r>
                      <a:endParaRPr lang="en-US" sz="1500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631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</a:rPr>
                        <a:t>Instituto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</a:rPr>
                        <a:t>Nacional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 del </a:t>
                      </a:r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</a:rPr>
                        <a:t>Torax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3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COLOMBIA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6317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1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Clinica</a:t>
                      </a:r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 Cardiovascular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317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1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Fundacion</a:t>
                      </a:r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 Valle Del </a:t>
                      </a:r>
                      <a:r>
                        <a:rPr lang="en-US" sz="1500" b="1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Lili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096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2895600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941-950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 lIns="73152" rIns="73152"/>
          <a:lstStyle/>
          <a:p>
            <a:r>
              <a:rPr lang="en-US" sz="2600" dirty="0" smtClean="0"/>
              <a:t>Countries Participating in the ISHLT International Registry for Heart and Lung Transplantation*</a:t>
            </a:r>
            <a:endParaRPr lang="en-US" sz="2600" dirty="0"/>
          </a:p>
        </p:txBody>
      </p:sp>
      <p:grpSp>
        <p:nvGrpSpPr>
          <p:cNvPr id="3" name="Group 7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2895600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941-950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800600" y="6096000"/>
            <a:ext cx="4267200" cy="692497"/>
          </a:xfrm>
          <a:prstGeom prst="rect">
            <a:avLst/>
          </a:prstGeom>
          <a:noFill/>
        </p:spPr>
        <p:txBody>
          <a:bodyPr wrap="square" lIns="9144" rIns="9144" rtlCol="0">
            <a:spAutoFit/>
          </a:bodyPr>
          <a:lstStyle/>
          <a:p>
            <a:r>
              <a:rPr lang="en-US" sz="1300" b="1" dirty="0" smtClean="0"/>
              <a:t>* Red flag indicates national or collaborative data submission; yellow flag indicates direct submission of data by individual centers.</a:t>
            </a:r>
            <a:endParaRPr lang="en-US" sz="1300" b="1" dirty="0"/>
          </a:p>
        </p:txBody>
      </p:sp>
      <p:pic>
        <p:nvPicPr>
          <p:cNvPr id="12" name="Picture 11" descr="Ma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8649" y="1295400"/>
            <a:ext cx="8766699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762000"/>
          <a:ext cx="8610600" cy="5257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801577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TXs Performed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1/2011-6/2012 </a:t>
                      </a:r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and Reported to ISHLT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22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COLOMBIA (cont’d)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1267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1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Fundacion</a:t>
                      </a:r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500" b="1" i="0" u="none" strike="noStrik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Cardioinfantil</a:t>
                      </a:r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- </a:t>
                      </a:r>
                      <a:r>
                        <a:rPr lang="en-US" sz="1500" b="1" i="0" u="none" strike="noStrik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Instituto</a:t>
                      </a:r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de </a:t>
                      </a:r>
                      <a:r>
                        <a:rPr lang="en-US" sz="1500" b="1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Cardiologia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1267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1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Fundacion Cardiovascular de Colombia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1267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1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Fundacion</a:t>
                      </a:r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500" b="1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Clinica</a:t>
                      </a:r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500" b="1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Shaio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1267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CROATIA</a:t>
                      </a:r>
                      <a:r>
                        <a:rPr lang="en-US" sz="1500" b="1" baseline="30000" dirty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n-US" sz="1500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1267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University Clinical Hospital Zagreb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1267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University Hospital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Dubrava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126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FF00"/>
                          </a:solidFill>
                        </a:rPr>
                        <a:t>THE CZECH REPUBLIC</a:t>
                      </a:r>
                      <a:endParaRPr lang="en-US" sz="1500" b="1" dirty="0" smtClean="0">
                        <a:solidFill>
                          <a:srgbClr val="FFFF00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126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University Hospital </a:t>
                      </a:r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</a:rPr>
                        <a:t>Motol</a:t>
                      </a:r>
                      <a:endParaRPr lang="en-US" sz="15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1267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DENMARK</a:t>
                      </a:r>
                      <a:r>
                        <a:rPr lang="en-US" sz="1500" b="1" baseline="30000" dirty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US" sz="1500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1267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Skejby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University Hospital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1267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Rigshospitalet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, National University Hospital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096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2895600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941-950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762000"/>
          <a:ext cx="8610600" cy="5181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69116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TXs Performed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1/2011-6/2012 </a:t>
                      </a:r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7205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ESTONIA</a:t>
                      </a:r>
                      <a:endParaRPr lang="en-US" sz="1500" b="1" dirty="0">
                        <a:solidFill>
                          <a:srgbClr val="FFFF00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7205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Tartu University Hospital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7205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FINLAND</a:t>
                      </a:r>
                      <a:r>
                        <a:rPr lang="en-US" sz="1500" b="1" baseline="30000" dirty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US" sz="1500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6233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Helsinki University Central Hospital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6233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Children's Hospital, University of Helsinki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6233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FRANCE</a:t>
                      </a:r>
                      <a:r>
                        <a:rPr lang="en-US" sz="1500" b="1" baseline="30000" dirty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en-US" sz="1500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6233">
                <a:tc>
                  <a:txBody>
                    <a:bodyPr/>
                    <a:lstStyle/>
                    <a:p>
                      <a:pPr rtl="0" fontAlgn="t"/>
                      <a:r>
                        <a:rPr lang="fr-FR" sz="1500" b="1">
                          <a:solidFill>
                            <a:schemeClr val="tx1"/>
                          </a:solidFill>
                        </a:rPr>
                        <a:t>Marseille Sainte Marguerite (APM) (A) - CHIRURGIE THORACIQUE</a:t>
                      </a:r>
                      <a:endParaRPr lang="en-US" sz="150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6233">
                <a:tc>
                  <a:txBody>
                    <a:bodyPr/>
                    <a:lstStyle/>
                    <a:p>
                      <a:pPr rtl="0" fontAlgn="t"/>
                      <a:r>
                        <a:rPr lang="fr-FR" sz="1500" b="1" dirty="0">
                          <a:solidFill>
                            <a:schemeClr val="tx1"/>
                          </a:solidFill>
                        </a:rPr>
                        <a:t>Marseille </a:t>
                      </a:r>
                      <a:r>
                        <a:rPr lang="fr-FR" sz="1500" b="1" dirty="0" err="1">
                          <a:solidFill>
                            <a:schemeClr val="tx1"/>
                          </a:solidFill>
                        </a:rPr>
                        <a:t>Timone</a:t>
                      </a:r>
                      <a:r>
                        <a:rPr lang="fr-FR" sz="1500" b="1" dirty="0">
                          <a:solidFill>
                            <a:schemeClr val="tx1"/>
                          </a:solidFill>
                        </a:rPr>
                        <a:t> adultes (APM) (A) - CHIRURGIE CARDIAQUE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91009">
                <a:tc>
                  <a:txBody>
                    <a:bodyPr/>
                    <a:lstStyle/>
                    <a:p>
                      <a:pPr rtl="0"/>
                      <a:r>
                        <a:rPr lang="en-US" sz="1500" b="1">
                          <a:solidFill>
                            <a:schemeClr val="tx1"/>
                          </a:solidFill>
                        </a:rPr>
                        <a:t>Marseille Timone enfants (APM) (A+P) - CHIRURGIE CARDIO-VASCULAIRE</a:t>
                      </a:r>
                      <a:endParaRPr lang="en-US" sz="150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6233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Caen (A) - CHIRURGIE CARDIAQUE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6233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Dijon (A) - CHIRURGIE CARDIAQUE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6233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Toulouse (A) - CHIRURGIE THORACIQUE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096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2895600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941-950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762000"/>
          <a:ext cx="8610600" cy="5257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54278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TXs Performed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1/2011-6/2012 </a:t>
                      </a:r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7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FRANCE</a:t>
                      </a:r>
                      <a:r>
                        <a:rPr lang="en-US" sz="1500" b="1" kern="1200" baseline="300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 (cont’d)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Toulouse (A) - CHIRURGIE CARDIO-VASCULAIRE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Bordeaux (A+P) - UNITE DE TRANSPLANTATION CARDIAQUE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Bordeaux (A+P) - CHIRURGIE THORACIQUE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Montpellier (A) - UNITE DE TRANSPL. CARDIO-THORACIQUE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fr-FR" sz="1500" b="1">
                          <a:solidFill>
                            <a:schemeClr val="tx1"/>
                          </a:solidFill>
                        </a:rPr>
                        <a:t>Rennes (A) - CENTRE CARDIO-PNEUMOLOGIQUE</a:t>
                      </a:r>
                      <a:endParaRPr lang="en-US" sz="150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fr-FR" sz="1500" b="1" dirty="0">
                          <a:solidFill>
                            <a:schemeClr val="tx1"/>
                          </a:solidFill>
                        </a:rPr>
                        <a:t>Tours (A+P) - CHIRURGIE CARDIAQUE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fr-FR" sz="1500" b="1" dirty="0">
                          <a:solidFill>
                            <a:schemeClr val="tx1"/>
                          </a:solidFill>
                        </a:rPr>
                        <a:t>Grenoble (A) - CHIRURGIE CARDIAQUE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en-US" sz="1500" b="1">
                          <a:solidFill>
                            <a:schemeClr val="tx1"/>
                          </a:solidFill>
                        </a:rPr>
                        <a:t>Grenoble (A) - PNEUMOLOGIE</a:t>
                      </a:r>
                      <a:endParaRPr lang="en-US" sz="150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en-US" sz="1500" b="1">
                          <a:solidFill>
                            <a:schemeClr val="tx1"/>
                          </a:solidFill>
                        </a:rPr>
                        <a:t>Nantes (A+P) - CHIRURGIE CARDIO-VASCULAIRE</a:t>
                      </a:r>
                      <a:endParaRPr lang="en-US" sz="150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en-US" sz="1500" b="1">
                          <a:solidFill>
                            <a:schemeClr val="tx1"/>
                          </a:solidFill>
                        </a:rPr>
                        <a:t>Nancy (A+P) - CHIRURGIE CARDIO-PULMONAIRE</a:t>
                      </a:r>
                      <a:endParaRPr lang="en-US" sz="150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Lille (A+P) - CHIRURGIE CARDIO-VASCULAIRE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Clermont-Ferrand (A) - CHIRURGIE CARDIAQUE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096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2895600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941-950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762000"/>
          <a:ext cx="8610600" cy="5257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47629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TXs Performed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1/2011-6/2012 </a:t>
                      </a:r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42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FRANCE</a:t>
                      </a:r>
                      <a:r>
                        <a:rPr lang="en-US" sz="1500" b="1" kern="1200" baseline="300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 (cont’d)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3299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Strasbourg (A) - CHIRURGIE THORACIQUE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3299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Strasbourg (A) - CHIRURGIE CARDIO-PULMONAIRE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3299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Lyon (A+P) - POLE DE TRANSPLANTATION PULMONAIRE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3299">
                <a:tc>
                  <a:txBody>
                    <a:bodyPr/>
                    <a:lstStyle/>
                    <a:p>
                      <a:pPr rtl="0"/>
                      <a:r>
                        <a:rPr lang="en-US" sz="1500" b="1" smtClean="0">
                          <a:solidFill>
                            <a:schemeClr val="tx1"/>
                          </a:solidFill>
                        </a:rPr>
                        <a:t>Lyon I (HCL) (A+P) - Pole de Transplantation Cardiaque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3299">
                <a:tc>
                  <a:txBody>
                    <a:bodyPr/>
                    <a:lstStyle/>
                    <a:p>
                      <a:pPr rtl="0"/>
                      <a:r>
                        <a:rPr lang="en-US" sz="1500" b="1" smtClean="0">
                          <a:solidFill>
                            <a:schemeClr val="tx1"/>
                          </a:solidFill>
                        </a:rPr>
                        <a:t>Lyon II (HCL) (A) - POLE DE TRANSPLANTATION CARDIAQUE</a:t>
                      </a:r>
                      <a:endParaRPr lang="en-US" sz="150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3299">
                <a:tc>
                  <a:txBody>
                    <a:bodyPr/>
                    <a:lstStyle/>
                    <a:p>
                      <a:pPr rtl="0"/>
                      <a:r>
                        <a:rPr lang="en-US" sz="1500" b="1" smtClean="0">
                          <a:solidFill>
                            <a:schemeClr val="tx1"/>
                          </a:solidFill>
                        </a:rPr>
                        <a:t>Paris Pitié-Salpêtrière (AP-HP) (A+P) - CHIRURGIE CARDIO-VASCULAIRE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73183">
                <a:tc>
                  <a:txBody>
                    <a:bodyPr/>
                    <a:lstStyle/>
                    <a:p>
                      <a:pPr rtl="0"/>
                      <a:r>
                        <a:rPr lang="en-US" sz="1500" b="1" smtClean="0">
                          <a:solidFill>
                            <a:schemeClr val="tx1"/>
                          </a:solidFill>
                        </a:rPr>
                        <a:t>Paris Necker Enfants Malades (AP-HP) (A+P) - CARDIOLOGIE PEDIATRIQUE</a:t>
                      </a:r>
                      <a:endParaRPr lang="en-US" sz="150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73183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Clichy </a:t>
                      </a:r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</a:rPr>
                        <a:t>Beaujon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 (AP-HP) (A) - PNEUMOLOGIE B ET TRANSPLANTATION PULMONAIRE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3299">
                <a:tc>
                  <a:txBody>
                    <a:bodyPr/>
                    <a:lstStyle/>
                    <a:p>
                      <a:r>
                        <a:rPr lang="fr-FR" sz="1500" b="1" dirty="0" smtClean="0">
                          <a:solidFill>
                            <a:schemeClr val="tx1"/>
                          </a:solidFill>
                        </a:rPr>
                        <a:t>Paris Bichat (AP-HP) (A) - CHIRURGIE CARDIO-VASCULAIRE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3299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Paris Georges Pompidou (AP-HP) (A) - TRANSPLANTATION CARDIAQUE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73183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Paris Georges Pompidou (AP-HP) (A+P) - TRANSPL. PULM. ET CARDIO-PULM.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096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2895600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941-950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762000"/>
          <a:ext cx="8610600" cy="5333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46603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TXs Performed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1/2011-6/2012 </a:t>
                      </a:r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37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FRANCE</a:t>
                      </a:r>
                      <a:r>
                        <a:rPr lang="en-US" sz="1500" b="1" kern="1200" baseline="300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 (cont’d)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2827">
                <a:tc>
                  <a:txBody>
                    <a:bodyPr/>
                    <a:lstStyle/>
                    <a:p>
                      <a:pPr rtl="0"/>
                      <a:r>
                        <a:rPr lang="fr-FR" sz="1500" b="1" dirty="0" smtClean="0">
                          <a:solidFill>
                            <a:schemeClr val="tx1"/>
                          </a:solidFill>
                        </a:rPr>
                        <a:t>Rouen (A+P) - CHIR. THORACIQUE ET CARDIO-VASCULAIRE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28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Limoges (A) - CHIRURGIE CARDIAQUE</a:t>
                      </a: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2827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Suresnes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Foch (A) - CHIRURGIE THORACIQUE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2827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Le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Plessis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-Robinson Marie-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Lannelongue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(A+P) - CHIRURGIE CARDIAQUE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72533">
                <a:tc>
                  <a:txBody>
                    <a:bodyPr/>
                    <a:lstStyle/>
                    <a:p>
                      <a:pPr rtl="0"/>
                      <a:r>
                        <a:rPr lang="fr-FR" sz="1500" b="1" dirty="0">
                          <a:solidFill>
                            <a:schemeClr val="tx1"/>
                          </a:solidFill>
                        </a:rPr>
                        <a:t>Le Plessis-Robinson Marie-</a:t>
                      </a:r>
                      <a:r>
                        <a:rPr lang="fr-FR" sz="1500" b="1" dirty="0" err="1">
                          <a:solidFill>
                            <a:schemeClr val="tx1"/>
                          </a:solidFill>
                        </a:rPr>
                        <a:t>Lannelongue</a:t>
                      </a:r>
                      <a:r>
                        <a:rPr lang="fr-FR" sz="1500" b="1" dirty="0">
                          <a:solidFill>
                            <a:schemeClr val="tx1"/>
                          </a:solidFill>
                        </a:rPr>
                        <a:t> (A+P) - CHIRURGIE THORACIQUE CARDIO-VASCULAIRE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2827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Créteil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Henri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Mondor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(AP-HP) (A) -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Chirurgie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Cardio-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Vasculaire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2827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GERMANY</a:t>
                      </a:r>
                      <a:r>
                        <a:rPr lang="en-US" sz="1500" b="1" baseline="30000" dirty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n-US" sz="1500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2827">
                <a:tc>
                  <a:txBody>
                    <a:bodyPr/>
                    <a:lstStyle/>
                    <a:p>
                      <a:pPr rtl="0"/>
                      <a:r>
                        <a:rPr lang="de-DE" sz="1500" b="1">
                          <a:solidFill>
                            <a:schemeClr val="tx1"/>
                          </a:solidFill>
                        </a:rPr>
                        <a:t>Universität des Saarlandes Homburg/Saar</a:t>
                      </a:r>
                      <a:endParaRPr lang="en-US" sz="150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2827">
                <a:tc>
                  <a:txBody>
                    <a:bodyPr/>
                    <a:lstStyle/>
                    <a:p>
                      <a:pPr rtl="0"/>
                      <a:r>
                        <a:rPr lang="en-US" sz="1500" b="1">
                          <a:solidFill>
                            <a:schemeClr val="tx1"/>
                          </a:solidFill>
                        </a:rPr>
                        <a:t>Herzzentrum Dresden GmbH</a:t>
                      </a:r>
                      <a:endParaRPr lang="en-US" sz="150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2827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Deutsches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Herzzentrum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Berlin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2827">
                <a:tc>
                  <a:txBody>
                    <a:bodyPr/>
                    <a:lstStyle/>
                    <a:p>
                      <a:pPr rtl="0"/>
                      <a:r>
                        <a:rPr lang="en-US" sz="1500" b="1">
                          <a:solidFill>
                            <a:schemeClr val="tx1"/>
                          </a:solidFill>
                        </a:rPr>
                        <a:t>Universitätsklinik Köln</a:t>
                      </a:r>
                      <a:endParaRPr lang="en-US" sz="150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2827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Universität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Leipzig -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Herzzentrum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096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2895600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941-950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762000"/>
          <a:ext cx="8610600" cy="5257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54278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TXs Performed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1/2011-6/2012 </a:t>
                      </a:r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7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GERMANY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2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</a:rPr>
                        <a:t>Kerckhoff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</a:rPr>
                        <a:t>Klinik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, Bad </a:t>
                      </a:r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</a:rPr>
                        <a:t>Nauheim</a:t>
                      </a:r>
                      <a:endParaRPr lang="en-US" sz="15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de-DE" sz="1500" b="1" dirty="0">
                          <a:solidFill>
                            <a:schemeClr val="tx1"/>
                          </a:solidFill>
                        </a:rPr>
                        <a:t>Klinikum der Universität Regensburg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de-DE" sz="1500" b="1">
                          <a:solidFill>
                            <a:schemeClr val="tx1"/>
                          </a:solidFill>
                        </a:rPr>
                        <a:t>Herzzentrum Nordrhein-Westfalen Bad Oeynhausen</a:t>
                      </a:r>
                      <a:endParaRPr lang="en-US" sz="150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en-US" sz="1500" b="1">
                          <a:solidFill>
                            <a:schemeClr val="tx1"/>
                          </a:solidFill>
                        </a:rPr>
                        <a:t>Universitätsklinikum Essen</a:t>
                      </a:r>
                      <a:endParaRPr lang="en-US" sz="150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en-US" sz="1500" b="1">
                          <a:solidFill>
                            <a:schemeClr val="tx1"/>
                          </a:solidFill>
                        </a:rPr>
                        <a:t>Johannes Gutenberg Universität Mainz</a:t>
                      </a:r>
                      <a:endParaRPr lang="en-US" sz="150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Heinrich-Heine-</a:t>
                      </a:r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</a:rPr>
                        <a:t>Universität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 Düsseldorf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Universitätsklinikum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Münster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en-US" sz="1500" b="1">
                          <a:solidFill>
                            <a:schemeClr val="tx1"/>
                          </a:solidFill>
                        </a:rPr>
                        <a:t>Ruprecht-Karls-Universität Heidelberg</a:t>
                      </a:r>
                      <a:endParaRPr lang="en-US" sz="150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en-US" sz="1500" b="1">
                          <a:solidFill>
                            <a:schemeClr val="tx1"/>
                          </a:solidFill>
                        </a:rPr>
                        <a:t>Medizinische Hochschule Hannover</a:t>
                      </a:r>
                      <a:endParaRPr lang="en-US" sz="150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Universitätsklinikum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Göttingen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en-US" sz="1500" b="1">
                          <a:solidFill>
                            <a:schemeClr val="tx1"/>
                          </a:solidFill>
                        </a:rPr>
                        <a:t>Universitätsklinikum Aachen</a:t>
                      </a:r>
                      <a:endParaRPr lang="en-US" sz="150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de-DE" sz="1500" b="1" dirty="0">
                          <a:solidFill>
                            <a:schemeClr val="tx1"/>
                          </a:solidFill>
                        </a:rPr>
                        <a:t>Klinikum der Justus-Liebig-Universität Giessen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096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2895600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941-950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762000"/>
          <a:ext cx="86106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940053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TXs Performed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1/2011-6/2012 </a:t>
                      </a:r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and Reported to ISHLT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4328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GERMANY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2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431657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Universitätsklinikum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Schleswig-Holstein Kiel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31657">
                <a:tc>
                  <a:txBody>
                    <a:bodyPr/>
                    <a:lstStyle/>
                    <a:p>
                      <a:pPr rtl="0"/>
                      <a:r>
                        <a:rPr lang="de-DE" sz="1500" b="1" dirty="0">
                          <a:solidFill>
                            <a:schemeClr val="tx1"/>
                          </a:solidFill>
                        </a:rPr>
                        <a:t>Friedrich Schiller Universität Jena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31657">
                <a:tc>
                  <a:txBody>
                    <a:bodyPr/>
                    <a:lstStyle/>
                    <a:p>
                      <a:pPr rtl="0"/>
                      <a:r>
                        <a:rPr lang="de-DE" sz="1500" b="1" dirty="0">
                          <a:solidFill>
                            <a:schemeClr val="tx1"/>
                          </a:solidFill>
                        </a:rPr>
                        <a:t>Friedrich Alexander Universität Erlangen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31657">
                <a:tc>
                  <a:txBody>
                    <a:bodyPr/>
                    <a:lstStyle/>
                    <a:p>
                      <a:pPr rtl="0"/>
                      <a:r>
                        <a:rPr lang="en-US" sz="1500" b="1">
                          <a:solidFill>
                            <a:schemeClr val="tx1"/>
                          </a:solidFill>
                        </a:rPr>
                        <a:t>Universitätsklinikum Würzburg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31657">
                <a:tc>
                  <a:txBody>
                    <a:bodyPr/>
                    <a:lstStyle/>
                    <a:p>
                      <a:pPr rtl="0"/>
                      <a:r>
                        <a:rPr lang="de-DE" sz="1500" b="1" dirty="0">
                          <a:solidFill>
                            <a:schemeClr val="tx1"/>
                          </a:solidFill>
                        </a:rPr>
                        <a:t>Ludwig Maximilians Universität München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3165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Universitätsklinikum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Hamburg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31657">
                <a:tc>
                  <a:txBody>
                    <a:bodyPr/>
                    <a:lstStyle/>
                    <a:p>
                      <a:pPr rtl="0" fontAlgn="t"/>
                      <a:r>
                        <a:rPr lang="de-DE" sz="1500" b="1" dirty="0">
                          <a:solidFill>
                            <a:schemeClr val="tx1"/>
                          </a:solidFill>
                        </a:rPr>
                        <a:t>Klinikum der Albert-Ludwigs-Universität Freiburg im Breisgau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316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smtClean="0">
                          <a:solidFill>
                            <a:srgbClr val="FFFF00"/>
                          </a:solidFill>
                        </a:rPr>
                        <a:t>IRAN</a:t>
                      </a:r>
                      <a:endParaRPr lang="en-US" sz="1500" b="1" kern="1200" baseline="0" dirty="0" smtClean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rgbClr val="FFFF00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431657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Cardiac Surgery and Transplantation Research Center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096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2895600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941-950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761999"/>
          <a:ext cx="8610600" cy="5183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95767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TXs Performed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1/2011-6/2012 </a:t>
                      </a:r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and Reported to ISHLT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6640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IRELAND</a:t>
                      </a:r>
                      <a:r>
                        <a:rPr lang="en-US" sz="1500" b="1" kern="1200" baseline="300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6640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Mater Hospital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640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  <a:latin typeface="+mn-lt"/>
                        </a:rPr>
                        <a:t>ISRAEL</a:t>
                      </a:r>
                      <a:endParaRPr lang="en-US" sz="1500" b="1" dirty="0"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65403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>
                          <a:solidFill>
                            <a:schemeClr val="tx1"/>
                          </a:solidFill>
                          <a:latin typeface="+mn-lt"/>
                        </a:rPr>
                        <a:t>Rabin Medical Center (Belinson Campus)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5403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n-lt"/>
                        </a:rPr>
                        <a:t>Sheba Medical Center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5403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  <a:latin typeface="+mn-lt"/>
                        </a:rPr>
                        <a:t>ITALY</a:t>
                      </a:r>
                      <a:endParaRPr lang="en-US" sz="1500" b="1" dirty="0"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65403">
                <a:tc>
                  <a:txBody>
                    <a:bodyPr/>
                    <a:lstStyle/>
                    <a:p>
                      <a:pPr rtl="0" fontAlgn="t"/>
                      <a:r>
                        <a:rPr lang="it-IT" sz="1500" b="1" dirty="0">
                          <a:solidFill>
                            <a:schemeClr val="tx1"/>
                          </a:solidFill>
                          <a:latin typeface="+mn-lt"/>
                        </a:rPr>
                        <a:t>Policlinico S. Orsola - Universita degli Studi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5403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  <a:latin typeface="+mn-lt"/>
                        </a:rPr>
                        <a:t>JAPAN</a:t>
                      </a:r>
                      <a:endParaRPr lang="en-US" sz="1500" b="1" dirty="0"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6540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Tohoku University Hospital</a:t>
                      </a:r>
                      <a:endParaRPr lang="en-US" sz="15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5403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Osaka University Hospital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5403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Kyoto University Hospital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5403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Saitama Medical School Hospital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096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2895600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941-950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762000"/>
          <a:ext cx="8610600" cy="5257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807469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TXs Performed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1/2011-6/2012 </a:t>
                      </a:r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1788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NETHERLANDS</a:t>
                      </a:r>
                      <a:r>
                        <a:rPr lang="en-US" sz="1500" b="1" baseline="30000" dirty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n-US" sz="1500" b="1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0777">
                <a:tc>
                  <a:txBody>
                    <a:bodyPr/>
                    <a:lstStyle/>
                    <a:p>
                      <a:pPr rtl="0" fontAlgn="t"/>
                      <a:r>
                        <a:rPr lang="nl-NL" sz="1500" b="1" dirty="0">
                          <a:solidFill>
                            <a:schemeClr val="tx1"/>
                          </a:solidFill>
                        </a:rPr>
                        <a:t>Universitair Medisch Centrum Utrecht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0777">
                <a:tc>
                  <a:txBody>
                    <a:bodyPr/>
                    <a:lstStyle/>
                    <a:p>
                      <a:pPr rtl="0" fontAlgn="t"/>
                      <a:r>
                        <a:rPr lang="nl-NL" sz="1500" b="1" dirty="0">
                          <a:solidFill>
                            <a:schemeClr val="tx1"/>
                          </a:solidFill>
                        </a:rPr>
                        <a:t>Erasmus Medisch Centrum Rotterdam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0777">
                <a:tc>
                  <a:txBody>
                    <a:bodyPr/>
                    <a:lstStyle/>
                    <a:p>
                      <a:pPr rtl="0" fontAlgn="t"/>
                      <a:r>
                        <a:rPr lang="nl-NL" sz="1500" b="1" dirty="0">
                          <a:solidFill>
                            <a:schemeClr val="tx1"/>
                          </a:solidFill>
                        </a:rPr>
                        <a:t>Universitair Medisch Centrum Groningen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077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NEW ZEALAND</a:t>
                      </a:r>
                      <a:endParaRPr lang="en-US" sz="1500" b="1" kern="1200" baseline="30000" dirty="0" smtClean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rgbClr val="FFFF00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077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Auckland City Hospital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077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>
                          <a:solidFill>
                            <a:srgbClr val="FFFF00"/>
                          </a:solidFill>
                        </a:rPr>
                        <a:t>NORWAY</a:t>
                      </a:r>
                      <a:r>
                        <a:rPr lang="en-US" sz="1500" b="1" baseline="3000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US" sz="1500" b="1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077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Rikshospitalet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- National Hospital of Norway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077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POLAND</a:t>
                      </a:r>
                      <a:endParaRPr lang="en-US" sz="1500" b="1" dirty="0">
                        <a:solidFill>
                          <a:srgbClr val="FFFF00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077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Regional Pulmonary Hospital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077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THE REPUBLIC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 OF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KOREA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077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Gangnam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Severance Hospital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096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2895600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941-950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762000"/>
          <a:ext cx="8610600" cy="5257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86801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TXs Performed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1/2011-6/2012 </a:t>
                      </a:r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99665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SLOVENIA</a:t>
                      </a:r>
                      <a:r>
                        <a:rPr lang="en-US" sz="1500" b="1" baseline="30000" dirty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n-US" sz="1500" b="1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99665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University Medical Center Ljubljana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99665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SOUTH AFRICA</a:t>
                      </a:r>
                      <a:endParaRPr lang="en-US" sz="1500" b="1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99665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Milpark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Hospital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99665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SPAIN</a:t>
                      </a:r>
                      <a:endParaRPr lang="en-US" sz="1500" b="1" dirty="0">
                        <a:solidFill>
                          <a:srgbClr val="FFFF00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rgbClr val="FFFF00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9857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Complejo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Hospitalario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Universitario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Juan 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Canalejo</a:t>
                      </a:r>
                      <a:r>
                        <a:rPr lang="en-US" sz="1500" b="1" baseline="30000" dirty="0" smtClean="0">
                          <a:solidFill>
                            <a:schemeClr val="tx1"/>
                          </a:solidFill>
                        </a:rPr>
                        <a:t>6, 7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9857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Hospital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Universitario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Marques 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de Valdecilla</a:t>
                      </a:r>
                      <a:r>
                        <a:rPr lang="en-US" sz="1500" b="1" baseline="30000" dirty="0" smtClean="0">
                          <a:solidFill>
                            <a:schemeClr val="tx1"/>
                          </a:solidFill>
                        </a:rPr>
                        <a:t>6, 8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9857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Hospital de </a:t>
                      </a:r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</a:rPr>
                        <a:t>Bellvitge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. Barcelona</a:t>
                      </a:r>
                      <a:r>
                        <a:rPr lang="en-US" sz="1500" b="1" baseline="30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9857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Hospital </a:t>
                      </a:r>
                      <a:r>
                        <a:rPr lang="en-US" sz="15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Virgen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Del </a:t>
                      </a:r>
                      <a:r>
                        <a:rPr lang="en-US" sz="15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Rocio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Sevilla</a:t>
                      </a:r>
                      <a:r>
                        <a:rPr lang="en-US" sz="15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9857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Hospital Santa </a:t>
                      </a:r>
                      <a:r>
                        <a:rPr lang="en-US" sz="15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Creu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en-US" sz="15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Sant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Pau. Barcelona</a:t>
                      </a:r>
                      <a:r>
                        <a:rPr lang="en-US" sz="15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5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9857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Hospital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Universitario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12 de 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Octubre</a:t>
                      </a:r>
                      <a:r>
                        <a:rPr lang="en-US" sz="1500" b="1" baseline="30000" dirty="0" smtClean="0">
                          <a:solidFill>
                            <a:schemeClr val="tx1"/>
                          </a:solidFill>
                        </a:rPr>
                        <a:t>6, 8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096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2895600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941-950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r>
              <a:rPr lang="en-US" sz="2200" dirty="0" smtClean="0">
                <a:solidFill>
                  <a:srgbClr val="FFFF00"/>
                </a:solidFill>
              </a:rPr>
              <a:t>MAJOR CONTRIBUTORS TO THE ISHLT TRANSPLANT REGISTRY</a:t>
            </a:r>
            <a:endParaRPr lang="en-US" sz="2200" dirty="0">
              <a:solidFill>
                <a:srgbClr val="FFFF00"/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762000"/>
          <a:ext cx="8534400" cy="5156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2743200"/>
                <a:gridCol w="762000"/>
                <a:gridCol w="914400"/>
              </a:tblGrid>
              <a:tr h="30796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dirty="0">
                          <a:solidFill>
                            <a:srgbClr val="FFFF00"/>
                          </a:solidFill>
                        </a:rPr>
                        <a:t>Organization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dirty="0">
                          <a:solidFill>
                            <a:srgbClr val="FFFF00"/>
                          </a:solidFill>
                        </a:rPr>
                        <a:t>Countries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dirty="0">
                          <a:solidFill>
                            <a:srgbClr val="FFFF00"/>
                          </a:solidFill>
                        </a:rPr>
                        <a:t>Heart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dirty="0">
                          <a:solidFill>
                            <a:srgbClr val="FFFF00"/>
                          </a:solidFill>
                        </a:rPr>
                        <a:t>Lung 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7969"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L’Agence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de la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Biomédicine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  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France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91191"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Australia and New Zealand Cardiothoracic Organ Transplant Registry (ANZCOTR)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Australia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Eurotransplant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(ET)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Austria, Belgium, Croatia, Germany, Netherlands, Slovenia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27432" marB="27432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</a:tr>
              <a:tr h="516867"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Organización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Nacional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de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Trasplantes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(ONT)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Spain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</a:tr>
              <a:tr h="516867"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Registro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Español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5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Trasplante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Cardíaco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Spain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</a:tr>
              <a:tr h="516867"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Scandiatransplant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Denmark, Finland, Norway, Sweden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</a:tr>
              <a:tr h="516867"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United Kingdom Transplant Services Authority (UKTSSA)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United Kingdom, Ireland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</a:tr>
              <a:tr h="516867"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United Network for Organ Sharing (UNOS)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United States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</a:tr>
              <a:tr h="516867">
                <a:tc gridSpan="4"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In addition, 79 individual centers from North America, Central/South America, Europe, Asia, Africa and the Middle East have reported at least one transplant since 1995.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 fontAlgn="t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 fontAlgn="t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 fontAlgn="t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2895600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941-950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762001"/>
          <a:ext cx="8610600" cy="5333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819173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TXs Performed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1/2011-6/2012 </a:t>
                      </a:r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71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SPAIN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  <a:endParaRPr lang="en-US" sz="1500" dirty="0" smtClean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rgbClr val="FFFF00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Hospital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Universitario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Reina 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Sofia</a:t>
                      </a:r>
                      <a:r>
                        <a:rPr lang="en-US" sz="1500" b="1" baseline="30000" dirty="0" smtClean="0">
                          <a:solidFill>
                            <a:schemeClr val="tx1"/>
                          </a:solidFill>
                        </a:rPr>
                        <a:t>6, 8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Hospital Gregorio </a:t>
                      </a:r>
                      <a:r>
                        <a:rPr lang="en-US" sz="15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Marañón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Madrid</a:t>
                      </a:r>
                      <a:r>
                        <a:rPr lang="en-US" sz="15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Hospital </a:t>
                      </a:r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</a:rPr>
                        <a:t>Universitario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</a:rPr>
                        <a:t>Puerta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 de Hierro</a:t>
                      </a:r>
                      <a:r>
                        <a:rPr lang="en-US" sz="1500" b="1" baseline="30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Hospital </a:t>
                      </a:r>
                      <a:r>
                        <a:rPr lang="en-US" sz="15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Universitari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en-US" sz="15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Politècnic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La Fe. Valencia</a:t>
                      </a:r>
                      <a:r>
                        <a:rPr lang="en-US" sz="1500" b="1" baseline="30000" dirty="0" smtClean="0">
                          <a:solidFill>
                            <a:schemeClr val="tx1"/>
                          </a:solidFill>
                        </a:rPr>
                        <a:t>6, 8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Hospital Clinic I Provincial. Barcelona</a:t>
                      </a:r>
                      <a:r>
                        <a:rPr lang="en-US" sz="15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5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Hospital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Universitario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Vall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D’Hebron</a:t>
                      </a:r>
                      <a:r>
                        <a:rPr lang="en-US" sz="1500" b="1" baseline="30000" dirty="0" smtClean="0">
                          <a:solidFill>
                            <a:schemeClr val="tx1"/>
                          </a:solidFill>
                        </a:rPr>
                        <a:t>6, 8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Hospital Central de Asturias</a:t>
                      </a:r>
                      <a:r>
                        <a:rPr lang="en-US" sz="1500" b="1" baseline="30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Hospital La Paz. Madrid. Niños</a:t>
                      </a:r>
                      <a:r>
                        <a:rPr lang="en-US" sz="15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Hospital </a:t>
                      </a:r>
                      <a:r>
                        <a:rPr lang="en-US" sz="15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Virgen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La </a:t>
                      </a:r>
                      <a:r>
                        <a:rPr lang="en-US" sz="15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Arrixaca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Murcia</a:t>
                      </a:r>
                      <a:r>
                        <a:rPr lang="en-US" sz="15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Hospital Miguel </a:t>
                      </a:r>
                      <a:r>
                        <a:rPr lang="en-US" sz="15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Servet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Zaragoza</a:t>
                      </a:r>
                      <a:r>
                        <a:rPr lang="en-US" sz="15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5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Hospital </a:t>
                      </a:r>
                      <a:r>
                        <a:rPr lang="en-US" sz="15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Clínico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Valladolid</a:t>
                      </a:r>
                      <a:r>
                        <a:rPr lang="en-US" sz="15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5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096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2895600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941-950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701040"/>
          <a:ext cx="8610600" cy="5394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16145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TXs Performed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1/2011-6/2012 </a:t>
                      </a:r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and Reported to ISHLT</a:t>
                      </a:r>
                      <a:endParaRPr lang="en-US" sz="1500" dirty="0"/>
                    </a:p>
                  </a:txBody>
                  <a:tcPr marL="45720" marR="4572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3420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>
                          <a:solidFill>
                            <a:srgbClr val="FFFF00"/>
                          </a:solidFill>
                          <a:latin typeface="+mn-lt"/>
                        </a:rPr>
                        <a:t>SWEDEN</a:t>
                      </a:r>
                      <a:r>
                        <a:rPr lang="en-US" sz="1500" b="1" baseline="30000">
                          <a:solidFill>
                            <a:srgbClr val="FFFF00"/>
                          </a:solidFill>
                          <a:latin typeface="+mn-lt"/>
                        </a:rPr>
                        <a:t>3</a:t>
                      </a:r>
                      <a:endParaRPr lang="en-US" sz="1500"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3420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Sahlgrenska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n-lt"/>
                        </a:rPr>
                        <a:t> University Hospital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420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n-lt"/>
                        </a:rPr>
                        <a:t>University Hospital of Lund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420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  <a:latin typeface="+mn-lt"/>
                          <a:ea typeface="Calibri"/>
                          <a:cs typeface="Times New Roman"/>
                        </a:rPr>
                        <a:t>SWITZERLAND 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3420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n-lt"/>
                        </a:rPr>
                        <a:t>University Hospital Zurich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420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Centre </a:t>
                      </a:r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Hospitalier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Universitaire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Vaudois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420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TURKEY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34201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Heart Center, Ankara University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4201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Hospital of </a:t>
                      </a:r>
                      <a:r>
                        <a:rPr lang="en-US" sz="1500" b="1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Akdeniz</a:t>
                      </a:r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 University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420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  <a:latin typeface="+mn-lt"/>
                        </a:rPr>
                        <a:t>UNITED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KINGDOM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5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3420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>
                          <a:solidFill>
                            <a:schemeClr val="tx1"/>
                          </a:solidFill>
                          <a:latin typeface="+mn-lt"/>
                        </a:rPr>
                        <a:t>Great Ormand Street Hospital for Children</a:t>
                      </a:r>
                      <a:endParaRPr lang="en-US" sz="15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420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>
                          <a:solidFill>
                            <a:schemeClr val="tx1"/>
                          </a:solidFill>
                          <a:latin typeface="+mn-lt"/>
                        </a:rPr>
                        <a:t>University of Glasgow/Glasgow Royal Infirmary</a:t>
                      </a:r>
                      <a:endParaRPr lang="en-US" sz="15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420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n-lt"/>
                        </a:rPr>
                        <a:t>The Freeman Hospital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420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Harefield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n-lt"/>
                        </a:rPr>
                        <a:t> Hospital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096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2895600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941-950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701040"/>
          <a:ext cx="8610600" cy="5394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16145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TXs Performed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1/2011-6/2012 </a:t>
                      </a:r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and Reported to ISHLT</a:t>
                      </a:r>
                      <a:endParaRPr lang="en-US" sz="1500" dirty="0"/>
                    </a:p>
                  </a:txBody>
                  <a:tcPr marL="45720" marR="4572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3420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  <a:latin typeface="+mn-lt"/>
                        </a:rPr>
                        <a:t>UNITED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KINGDOM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5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3420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Wythenshawe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n-lt"/>
                        </a:rPr>
                        <a:t> Hospital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420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>
                          <a:solidFill>
                            <a:schemeClr val="tx1"/>
                          </a:solidFill>
                          <a:latin typeface="+mn-lt"/>
                        </a:rPr>
                        <a:t>Queen Elizabeth Hospital</a:t>
                      </a:r>
                      <a:endParaRPr lang="en-US" sz="15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420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Papworth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n-lt"/>
                        </a:rPr>
                        <a:t> Hospital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420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UNITED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STATES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9</a:t>
                      </a:r>
                      <a:endParaRPr lang="en-US" sz="1500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3420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University of Alabama Hospital, Birmingham, AL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420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>
                          <a:solidFill>
                            <a:schemeClr val="tx1"/>
                          </a:solidFill>
                        </a:rPr>
                        <a:t>Baptist Medical Center, Little Rock, AR</a:t>
                      </a:r>
                      <a:endParaRPr lang="en-US" sz="150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420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Arkansas Children’s Hospital, Little Rock, AR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420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Phoenix Children’s Hospital, Phoenix, AZ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420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Mayo Clinic Hospital, Phoenix, AZ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420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St Joseph’s Hospital and Medical Center, Phoenix, AZ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420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>
                          <a:solidFill>
                            <a:schemeClr val="tx1"/>
                          </a:solidFill>
                        </a:rPr>
                        <a:t>University Medical Center, University of AZ, Tucson, AZ</a:t>
                      </a:r>
                      <a:endParaRPr lang="en-US" sz="150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4201">
                <a:tc>
                  <a:txBody>
                    <a:bodyPr/>
                    <a:lstStyle/>
                    <a:p>
                      <a:pPr rtl="0" fontAlgn="t"/>
                      <a:r>
                        <a:rPr lang="es-ES" sz="1500" b="1" dirty="0" err="1">
                          <a:solidFill>
                            <a:schemeClr val="tx1"/>
                          </a:solidFill>
                        </a:rPr>
                        <a:t>Children’s</a:t>
                      </a:r>
                      <a:r>
                        <a:rPr lang="es-ES" sz="1500" b="1" dirty="0">
                          <a:solidFill>
                            <a:schemeClr val="tx1"/>
                          </a:solidFill>
                        </a:rPr>
                        <a:t> Hospital Los </a:t>
                      </a:r>
                      <a:r>
                        <a:rPr lang="es-ES" sz="1500" b="1" dirty="0" err="1">
                          <a:solidFill>
                            <a:schemeClr val="tx1"/>
                          </a:solidFill>
                        </a:rPr>
                        <a:t>Angeles</a:t>
                      </a:r>
                      <a:r>
                        <a:rPr lang="es-ES" sz="1500" b="1" dirty="0">
                          <a:solidFill>
                            <a:schemeClr val="tx1"/>
                          </a:solidFill>
                        </a:rPr>
                        <a:t>, Los </a:t>
                      </a:r>
                      <a:r>
                        <a:rPr lang="es-ES" sz="1500" b="1" dirty="0" err="1">
                          <a:solidFill>
                            <a:schemeClr val="tx1"/>
                          </a:solidFill>
                        </a:rPr>
                        <a:t>Angeles</a:t>
                      </a:r>
                      <a:r>
                        <a:rPr lang="es-ES" sz="1500" b="1" dirty="0">
                          <a:solidFill>
                            <a:schemeClr val="tx1"/>
                          </a:solidFill>
                        </a:rPr>
                        <a:t>, CA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420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Cedars-Sinai Medical Center, Los Angeles, CA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096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2895600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941-950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762000"/>
          <a:ext cx="8610600" cy="5257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54278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TXs Performed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1/2011-6/2012 </a:t>
                      </a:r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and Reported to ISHLT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729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UNITED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STATES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9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  <a:endParaRPr lang="en-US" sz="1500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Loma Linda University Medical Center, Loma Linda, CA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it-IT" sz="1500" b="1" dirty="0">
                          <a:solidFill>
                            <a:schemeClr val="tx1"/>
                          </a:solidFill>
                        </a:rPr>
                        <a:t>Lucile Salter Packard Children’s Hospital, Palo Alto, CA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California Pacific Medical Center, San Francisco, CA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UCSD Medical Center, San Diego, CA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University of CA San Francisco Medical Center, San Francisco, CA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>
                          <a:solidFill>
                            <a:schemeClr val="tx1"/>
                          </a:solidFill>
                        </a:rPr>
                        <a:t>Sutter Memorial Hospital, Sacramento, CA</a:t>
                      </a:r>
                      <a:endParaRPr lang="en-US" sz="150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>
                          <a:solidFill>
                            <a:schemeClr val="tx1"/>
                          </a:solidFill>
                        </a:rPr>
                        <a:t>Sharp Memorial Hospital, San Diego, CA</a:t>
                      </a:r>
                      <a:endParaRPr lang="en-US" sz="150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Stanford University Medical Center, Stanford, CA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s-ES" sz="1500" b="1" dirty="0">
                          <a:solidFill>
                            <a:schemeClr val="tx1"/>
                          </a:solidFill>
                        </a:rPr>
                        <a:t>UCLA </a:t>
                      </a:r>
                      <a:r>
                        <a:rPr lang="es-ES" sz="1500" b="1" dirty="0" err="1">
                          <a:solidFill>
                            <a:schemeClr val="tx1"/>
                          </a:solidFill>
                        </a:rPr>
                        <a:t>Medical</a:t>
                      </a:r>
                      <a:r>
                        <a:rPr lang="es-ES" sz="1500" b="1" dirty="0">
                          <a:solidFill>
                            <a:schemeClr val="tx1"/>
                          </a:solidFill>
                        </a:rPr>
                        <a:t> Center, Los </a:t>
                      </a:r>
                      <a:r>
                        <a:rPr lang="es-ES" sz="1500" b="1" dirty="0" err="1">
                          <a:solidFill>
                            <a:schemeClr val="tx1"/>
                          </a:solidFill>
                        </a:rPr>
                        <a:t>Angeles</a:t>
                      </a:r>
                      <a:r>
                        <a:rPr lang="es-ES" sz="1500" b="1" dirty="0">
                          <a:solidFill>
                            <a:schemeClr val="tx1"/>
                          </a:solidFill>
                        </a:rPr>
                        <a:t>, CA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Keck Hospital of USC,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Los Angeles, CA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Children’s Hospital Colorado,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Aurora, CO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University of Colorado Hospital/HSC, Aurora, CO</a:t>
                      </a: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096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2895600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941-950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761996"/>
          <a:ext cx="8610600" cy="5334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8911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TXs Performed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1/2011-6/2012 </a:t>
                      </a:r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and Reported to ISHLT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960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UNITED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STATES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9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  <a:endParaRPr lang="en-US" sz="1500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960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Hartford Hospital, Hartford, CT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960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>
                          <a:solidFill>
                            <a:schemeClr val="tx1"/>
                          </a:solidFill>
                        </a:rPr>
                        <a:t>Yale New Haven Hospital, New Haven, CT</a:t>
                      </a:r>
                      <a:endParaRPr lang="en-US" sz="150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960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Washington Hospital Center, Washington, DC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960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Alfred I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duPont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Hospital for Children, Wilmington, DE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960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All Children’s Hospital, St. Petersburg, FL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9607"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solidFill>
                            <a:schemeClr val="tx1"/>
                          </a:solidFill>
                        </a:rPr>
                        <a:t>Florida Hospital Medical Center, Orlando, FL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9607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Memorial Regional/ Joe DiMaggio Children’s Hospital, Hollywood, FL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960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Jackson Memorial Hospital, Miami, FL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9607">
                <a:tc>
                  <a:txBody>
                    <a:bodyPr/>
                    <a:lstStyle/>
                    <a:p>
                      <a:pPr rtl="0" fontAlgn="t"/>
                      <a:r>
                        <a:rPr lang="es-ES" sz="1500" b="1" dirty="0">
                          <a:solidFill>
                            <a:schemeClr val="tx1"/>
                          </a:solidFill>
                        </a:rPr>
                        <a:t>Mayo </a:t>
                      </a:r>
                      <a:r>
                        <a:rPr lang="en-US" sz="1500" b="1" noProof="0" dirty="0" smtClean="0">
                          <a:solidFill>
                            <a:schemeClr val="tx1"/>
                          </a:solidFill>
                        </a:rPr>
                        <a:t>Clinic</a:t>
                      </a:r>
                      <a:r>
                        <a:rPr lang="es-ES" sz="15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500" b="1" dirty="0">
                          <a:solidFill>
                            <a:schemeClr val="tx1"/>
                          </a:solidFill>
                        </a:rPr>
                        <a:t>Florida, Jacksonville, FL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9607">
                <a:tc>
                  <a:txBody>
                    <a:bodyPr/>
                    <a:lstStyle/>
                    <a:p>
                      <a:pPr rtl="0" fontAlgn="t"/>
                      <a:r>
                        <a:rPr lang="es-ES" sz="1500" b="1">
                          <a:solidFill>
                            <a:schemeClr val="tx1"/>
                          </a:solidFill>
                        </a:rPr>
                        <a:t>Tampa General Hospital, Tampa, FL</a:t>
                      </a:r>
                      <a:endParaRPr lang="en-US" sz="1500" b="1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960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Shands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Hospital at University of FL, Gainesville, FL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960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Children’s Healthcare of Atlanta, Atlanta, GA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096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2895600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941-950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762000"/>
          <a:ext cx="8610600" cy="5257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54278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TXs Performed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1/2011-6/2012 </a:t>
                      </a:r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729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UNITED STATES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9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  <a:endParaRPr lang="en-US" sz="1500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Emory University Hospital, Atlanta, GA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Piedmont Hospital, Atlanta, GA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St. Joseph’s Hospital of Atlanta, Atlanta, GA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>
                          <a:solidFill>
                            <a:schemeClr val="tx1"/>
                          </a:solidFill>
                        </a:rPr>
                        <a:t>University of Iowa Hospital and Clinics, Iowa City, IA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Advocate Christ Medical Center, Oak Lawn, IL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Ann and Robert H. Lurie Children’s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Hospital, Chicago, IL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Loyola University Medical Center, Maywood, IL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Northwestern Memorial Hospital, Chicago, IL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>
                          <a:solidFill>
                            <a:schemeClr val="tx1"/>
                          </a:solidFill>
                        </a:rPr>
                        <a:t>Rush University Medical Center, Chicago, IL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>
                          <a:solidFill>
                            <a:schemeClr val="tx1"/>
                          </a:solidFill>
                        </a:rPr>
                        <a:t>University of Chicago Medical Center, Chicago, IL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Indiana University Health, Indianapolis, IN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Lutheran Hospital of Ft Wayne, Ft Wayne, IN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096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2895600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941-950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762000"/>
          <a:ext cx="8610600" cy="5257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54278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TXs Performed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1/2011-6/2012 </a:t>
                      </a:r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729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UNITED STATES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9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  <a:endParaRPr lang="en-US" sz="1500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St.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Vincent Hospital and Health Care Center, Indianapolis, IN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Jewish Hospital, Louisville, KY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Kosair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Children’s Hospital, Louisville, KY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University of Kentucky Medical Center, Lexington, KY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Ochsner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Foundation Hospital, New Orleans, LA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Tulane Medical Center, New Orleans, LA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Boston Children’s Hospital,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Boston, MA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>
                          <a:solidFill>
                            <a:schemeClr val="tx1"/>
                          </a:solidFill>
                        </a:rPr>
                        <a:t>Massachusetts General Hospital, Boston, MA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Tufts Medical Center, Boston, MA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Brigham and Women’s Hospital, Boston, MA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Johns Hopkins Hospital, Baltimore, MD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University of Maryland Medical System, Baltimore, MD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096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2895600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941-950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762000"/>
          <a:ext cx="8610600" cy="5334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65210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TXs Performed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1/2011-6/2012 </a:t>
                      </a:r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233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UNITED STATES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9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  <a:endParaRPr lang="en-US" sz="1500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Children’s Hospital of Michigan, Detroit, MI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>
                          <a:solidFill>
                            <a:schemeClr val="tx1"/>
                          </a:solidFill>
                        </a:rPr>
                        <a:t>Henry Ford Hospital, Detroit, MI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</a:rPr>
                        <a:t>SpeCenterum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 Health, Grand Rapids, MI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University of Michigan Medical Center, Ann Arbor, MI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Abbott Northwestern Hospital, Minneapolis, MN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St.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Mary’s Hospital (Mayo Clinic), Rochester, MN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University of Minnesota Medical Center, Minneapolis, MN</a:t>
                      </a: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Barnes-Jewish Hospital, St. Louis, MO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Cardinal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Glennon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Children’s Hospital, St. Louis, MO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St. Louis Children’s Hospital, St Louis, MO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St.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Luke’s Hospital of Kansas City, Kansas City, MO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University of MS Medical Center, Jackson, MS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096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2895600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941-950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762000"/>
          <a:ext cx="8610600" cy="5334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65210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TXs Performed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1/2011-6/2012 </a:t>
                      </a:r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and Reported to ISHLT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233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UNITED STATES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9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  <a:endParaRPr lang="en-US" sz="1500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NC Baptist Hospital, Winston Salem, NC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Carolinas Medical Center, Charlotte, NC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Duke University Hospital, Durham, NC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UNC Hospitals, Chapel Hill, NC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The Nebraska Medical Center, Omaha, NE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Newark Beth Israel Medical Center, Newark, NJ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Robert Wood Johnson University Hospital, New Brunswick, NJ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New York-Presbyterian/Columbia, New York, NY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Strong Memorial Hospital, Rochester, NY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>
                          <a:solidFill>
                            <a:schemeClr val="tx1"/>
                          </a:solidFill>
                        </a:rPr>
                        <a:t>Montefiore Medical Center, Bronx, NY</a:t>
                      </a:r>
                      <a:endParaRPr lang="en-US" sz="150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Mount Sinai Medical Center, New York, NY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Westchester Medical Center, Valhalla, NY</a:t>
                      </a: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096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2895600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941-950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762000"/>
          <a:ext cx="8610600" cy="5257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54278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TXs Performed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1/2011-6/2012 </a:t>
                      </a:r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729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UNITED STATES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9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  <a:endParaRPr lang="en-US" sz="1500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Cleveland Clinic Foundation, Cleveland, OH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Nationwide Children’s Hospital, Columbus, OH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Children’s Hospital Medical Center, Cincinnati, OH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Ohio State University Medical Center, Columbus, OH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University Hospital of Cleveland, Cleveland, OH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Integris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Baptist Medical Center, Oklahoma City, OK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Providence Portland Medical Center, Portland, OR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Oregon Health and Science University, Portland, OR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Allegheny General Hospital, Pittsburgh, PA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Children’s Hospital of Pittsburgh of UPMC, Pittsburgh, PA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Children’s Hospital of Philadelphia, Philadelphia, PA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Penn State Milton S Hershey Medical Center, Hershey, PA</a:t>
                      </a: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096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2895600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941-950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62000" y="4572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ACKNOWLEDGMENTS: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447800"/>
            <a:ext cx="7924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We wish to extend our sincere thanks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to the many thoracic transplant 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surgeons, physicians and data 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coordinators in transplant programs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throughout the world whose timely 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and accurate submission of data has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made these analyses possible.</a:t>
            </a:r>
            <a:endParaRPr lang="en-US" sz="3600" dirty="0" smtClean="0">
              <a:solidFill>
                <a:srgbClr val="FFFF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895600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941-950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762000"/>
          <a:ext cx="8610600" cy="5257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54278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TXs Performed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1/2011-6/2012 </a:t>
                      </a:r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729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UNITED STATES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9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  <a:endParaRPr lang="en-US" sz="1500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Hahnemann University Hospital, Philadelphia, PA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University of Pittsburgh Medical Center, Pittsburgh, PA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Thomas Jefferson University Hospital, Philadelphia, PA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Temple University Hospital, Philadelphia, PA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The Hospital of the University of PA, Philadelphia, PA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Cardiovascular Center of PR, San Juan, PR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Medical University of SC, Charleston, SC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Baptist Memorial Hospital, Memphis, TN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>
                          <a:solidFill>
                            <a:schemeClr val="tx1"/>
                          </a:solidFill>
                        </a:rPr>
                        <a:t>St. Thomas Hospital, Nashville, TN</a:t>
                      </a:r>
                      <a:endParaRPr lang="en-US" sz="150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Vanderbilt University Medical Center, Nashville, TN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University Hospital, San Antonio, TX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Children’s Medical Center of Dallas, Dallas, TX</a:t>
                      </a: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096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2895600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941-950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762000"/>
          <a:ext cx="8610600" cy="5334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65210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TXs Performed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1/2011-6/2012 </a:t>
                      </a:r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233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UNITED STATES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9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  <a:endParaRPr lang="en-US" sz="1500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Seton Medical Center, Austin, TX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Medical City Dallas Hospital, Dallas, TX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St Luke’s Episcopal Hospital, Houston, TX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Methodist Specialty 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and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Transplant Hospital, San Antonio, TX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>
                          <a:solidFill>
                            <a:schemeClr val="tx1"/>
                          </a:solidFill>
                        </a:rPr>
                        <a:t>University of Texas Medical Branch, Galveston, TX</a:t>
                      </a:r>
                      <a:endParaRPr lang="en-US" sz="150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The Methodist Hospital, Houston, TX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University Hospital - St. Paul, Dallas, TX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>
                          <a:solidFill>
                            <a:schemeClr val="tx1"/>
                          </a:solidFill>
                        </a:rPr>
                        <a:t>Scott and White Memorial Hospital, Temple, TX</a:t>
                      </a:r>
                      <a:endParaRPr lang="en-US" sz="150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Texas Children’s Hospital, Houston, TX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>
                          <a:solidFill>
                            <a:schemeClr val="tx1"/>
                          </a:solidFill>
                        </a:rPr>
                        <a:t>Baylor University Medical Center, Dallas, TX</a:t>
                      </a:r>
                      <a:endParaRPr lang="en-US" sz="150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Intermountain Medical Center, Murray, UT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University of Utah Medical Center, Salt Lake City, UT</a:t>
                      </a: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096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2895600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941-950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762000"/>
          <a:ext cx="8610600" cy="5333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81917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TXs Performed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1/2011-6/2012 </a:t>
                      </a:r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717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UNITED STATES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9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  <a:endParaRPr lang="en-US" sz="1500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rgbClr val="FFFF00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Primary Children’s Medical Center, Salt Lake City, UT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Inova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Fairfax Hospital, Falls Church, VA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MCV Hospitals, Richmond, VA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>
                          <a:solidFill>
                            <a:schemeClr val="tx1"/>
                          </a:solidFill>
                        </a:rPr>
                        <a:t>McGuire VA Medical Center, Richmond, VA</a:t>
                      </a:r>
                      <a:endParaRPr lang="en-US" sz="150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Sentara Norfolk General Hospital, Norfolk, VA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University of Virginia HSC, Charlottesville, VA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Seattle Children’s Hospital, Seattle, WA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Sacred Heart Medical Center, Spokane, WA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>
                          <a:solidFill>
                            <a:schemeClr val="tx1"/>
                          </a:solidFill>
                        </a:rPr>
                        <a:t>University of Washington Medical Center, Seattle, WA</a:t>
                      </a:r>
                      <a:endParaRPr lang="en-US" sz="150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Children’s Hospital of Wisconsin, Milwaukee, WI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err="1">
                          <a:solidFill>
                            <a:schemeClr val="tx1"/>
                          </a:solidFill>
                        </a:rPr>
                        <a:t>Froedtert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 Memorial Lutheran Hospital, Milwaukee, WI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096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2895600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941-950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762000"/>
          <a:ext cx="8610600" cy="1904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805961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TXs Performed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1/2011-6/2012 </a:t>
                      </a:r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and Reported to ISHLT</a:t>
                      </a:r>
                      <a:endParaRPr lang="en-US" sz="1500" dirty="0"/>
                    </a:p>
                  </a:txBody>
                  <a:tcPr marL="45720" marR="45720" marT="9144" marB="9144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6634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UNITED STATES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9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  <a:endParaRPr lang="en-US" sz="1500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6634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Aurora St. Luke’s Medical Center, Milwaukee, WI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634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University of Wisconsin Hospital and Clinics, Madison, WI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2743200"/>
            <a:ext cx="8305800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1400" b="1" baseline="30000" dirty="0" smtClean="0">
                <a:solidFill>
                  <a:srgbClr val="FFFF00"/>
                </a:solidFill>
              </a:rPr>
              <a:t>1</a:t>
            </a:r>
            <a:r>
              <a:rPr lang="en-US" sz="1400" b="1" dirty="0" smtClean="0">
                <a:solidFill>
                  <a:srgbClr val="FFFF00"/>
                </a:solidFill>
              </a:rPr>
              <a:t> Data provided via Australia and New Zealand Cardiothoracic Transplant Registry (ANZCOTR)</a:t>
            </a:r>
            <a:endParaRPr lang="pt-BR" sz="1400" b="1" dirty="0" smtClean="0">
              <a:solidFill>
                <a:srgbClr val="FFFF00"/>
              </a:solidFill>
            </a:endParaRPr>
          </a:p>
          <a:p>
            <a:pPr>
              <a:lnSpc>
                <a:spcPct val="125000"/>
              </a:lnSpc>
            </a:pPr>
            <a:r>
              <a:rPr lang="pt-BR" sz="1400" b="1" baseline="30000" dirty="0" smtClean="0">
                <a:solidFill>
                  <a:srgbClr val="FFFF00"/>
                </a:solidFill>
              </a:rPr>
              <a:t>2</a:t>
            </a:r>
            <a:r>
              <a:rPr lang="pt-BR" sz="1400" b="1" dirty="0" smtClean="0">
                <a:solidFill>
                  <a:srgbClr val="FFFF00"/>
                </a:solidFill>
              </a:rPr>
              <a:t> Data provided via Eurotransplant (ET)</a:t>
            </a:r>
          </a:p>
          <a:p>
            <a:pPr>
              <a:lnSpc>
                <a:spcPct val="125000"/>
              </a:lnSpc>
            </a:pPr>
            <a:r>
              <a:rPr lang="pt-BR" sz="1400" b="1" baseline="30000" dirty="0" smtClean="0">
                <a:solidFill>
                  <a:srgbClr val="FFFF00"/>
                </a:solidFill>
              </a:rPr>
              <a:t>3</a:t>
            </a:r>
            <a:r>
              <a:rPr lang="pt-BR" sz="1400" b="1" dirty="0" smtClean="0">
                <a:solidFill>
                  <a:srgbClr val="FFFF00"/>
                </a:solidFill>
              </a:rPr>
              <a:t> Data provided via Scandiatransplant</a:t>
            </a:r>
          </a:p>
          <a:p>
            <a:pPr>
              <a:lnSpc>
                <a:spcPct val="125000"/>
              </a:lnSpc>
            </a:pPr>
            <a:r>
              <a:rPr lang="en-US" sz="1400" b="1" baseline="30000" dirty="0" smtClean="0">
                <a:solidFill>
                  <a:srgbClr val="FFFF00"/>
                </a:solidFill>
              </a:rPr>
              <a:t>4</a:t>
            </a:r>
            <a:r>
              <a:rPr lang="en-US" sz="1400" b="1" dirty="0" smtClean="0">
                <a:solidFill>
                  <a:srgbClr val="FFFF00"/>
                </a:solidFill>
              </a:rPr>
              <a:t> </a:t>
            </a:r>
            <a:r>
              <a:rPr lang="pt-BR" sz="1400" b="1" dirty="0" smtClean="0">
                <a:solidFill>
                  <a:srgbClr val="FFFF00"/>
                </a:solidFill>
              </a:rPr>
              <a:t>Data provided via</a:t>
            </a:r>
            <a:r>
              <a:rPr lang="pt-BR" sz="1400" dirty="0" smtClean="0">
                <a:solidFill>
                  <a:srgbClr val="FFFF00"/>
                </a:solidFill>
              </a:rPr>
              <a:t> L’</a:t>
            </a:r>
            <a:r>
              <a:rPr lang="en-US" sz="1400" b="1" dirty="0" err="1" smtClean="0">
                <a:solidFill>
                  <a:srgbClr val="FFFF00"/>
                </a:solidFill>
              </a:rPr>
              <a:t>Agence</a:t>
            </a:r>
            <a:r>
              <a:rPr lang="en-US" sz="1400" b="1" dirty="0" smtClean="0">
                <a:solidFill>
                  <a:srgbClr val="FFFF00"/>
                </a:solidFill>
              </a:rPr>
              <a:t> de la </a:t>
            </a:r>
            <a:r>
              <a:rPr lang="en-US" sz="1400" b="1" dirty="0" err="1" smtClean="0">
                <a:solidFill>
                  <a:srgbClr val="FFFF00"/>
                </a:solidFill>
              </a:rPr>
              <a:t>Biomédicine</a:t>
            </a:r>
            <a:r>
              <a:rPr lang="en-US" sz="1400" b="1" dirty="0" smtClean="0">
                <a:solidFill>
                  <a:srgbClr val="FFFF00"/>
                </a:solidFill>
              </a:rPr>
              <a:t> </a:t>
            </a:r>
          </a:p>
          <a:p>
            <a:pPr>
              <a:lnSpc>
                <a:spcPct val="125000"/>
              </a:lnSpc>
            </a:pPr>
            <a:r>
              <a:rPr lang="en-US" sz="1400" b="1" baseline="30000" dirty="0" smtClean="0">
                <a:solidFill>
                  <a:srgbClr val="FFFF00"/>
                </a:solidFill>
              </a:rPr>
              <a:t>5 </a:t>
            </a:r>
            <a:r>
              <a:rPr lang="en-US" sz="1400" b="1" dirty="0" smtClean="0">
                <a:solidFill>
                  <a:srgbClr val="FFFF00"/>
                </a:solidFill>
              </a:rPr>
              <a:t>Data provided via United Kingdom Transplant Support Service Authority (UKTSSA)</a:t>
            </a:r>
          </a:p>
          <a:p>
            <a:pPr>
              <a:lnSpc>
                <a:spcPct val="125000"/>
              </a:lnSpc>
            </a:pPr>
            <a:r>
              <a:rPr lang="en-US" sz="1400" b="1" baseline="30000" dirty="0" smtClean="0">
                <a:solidFill>
                  <a:srgbClr val="FFFF00"/>
                </a:solidFill>
              </a:rPr>
              <a:t>6</a:t>
            </a:r>
            <a:r>
              <a:rPr lang="en-US" sz="1400" b="1" dirty="0" smtClean="0">
                <a:solidFill>
                  <a:srgbClr val="FFFF00"/>
                </a:solidFill>
              </a:rPr>
              <a:t> Lung data provided via </a:t>
            </a:r>
            <a:r>
              <a:rPr lang="en-US" sz="1400" b="1" dirty="0" err="1" smtClean="0">
                <a:solidFill>
                  <a:srgbClr val="FFFF00"/>
                </a:solidFill>
              </a:rPr>
              <a:t>Organización</a:t>
            </a:r>
            <a:r>
              <a:rPr lang="en-US" sz="1400" b="1" dirty="0" smtClean="0">
                <a:solidFill>
                  <a:srgbClr val="FFFF00"/>
                </a:solidFill>
              </a:rPr>
              <a:t> </a:t>
            </a:r>
            <a:r>
              <a:rPr lang="en-US" sz="1400" b="1" dirty="0" err="1" smtClean="0">
                <a:solidFill>
                  <a:srgbClr val="FFFF00"/>
                </a:solidFill>
              </a:rPr>
              <a:t>Nacional</a:t>
            </a:r>
            <a:r>
              <a:rPr lang="en-US" sz="1400" b="1" dirty="0" smtClean="0">
                <a:solidFill>
                  <a:srgbClr val="FFFF00"/>
                </a:solidFill>
              </a:rPr>
              <a:t> de </a:t>
            </a:r>
            <a:r>
              <a:rPr lang="en-US" sz="1400" b="1" dirty="0" err="1" smtClean="0">
                <a:solidFill>
                  <a:srgbClr val="FFFF00"/>
                </a:solidFill>
              </a:rPr>
              <a:t>Trasplantes</a:t>
            </a:r>
            <a:r>
              <a:rPr lang="en-US" sz="1400" b="1" dirty="0" smtClean="0">
                <a:solidFill>
                  <a:srgbClr val="FFFF00"/>
                </a:solidFill>
              </a:rPr>
              <a:t> (ONT)</a:t>
            </a:r>
          </a:p>
          <a:p>
            <a:pPr>
              <a:lnSpc>
                <a:spcPct val="125000"/>
              </a:lnSpc>
            </a:pPr>
            <a:r>
              <a:rPr lang="en-US" sz="1400" baseline="30000" dirty="0" smtClean="0">
                <a:solidFill>
                  <a:srgbClr val="FFFF00"/>
                </a:solidFill>
              </a:rPr>
              <a:t>7</a:t>
            </a:r>
            <a:r>
              <a:rPr lang="en-US" sz="1400" b="1" dirty="0" smtClean="0">
                <a:solidFill>
                  <a:srgbClr val="FFFF00"/>
                </a:solidFill>
              </a:rPr>
              <a:t> Heart data provided directly to ISHLT Registry</a:t>
            </a:r>
          </a:p>
          <a:p>
            <a:pPr>
              <a:lnSpc>
                <a:spcPct val="125000"/>
              </a:lnSpc>
            </a:pPr>
            <a:r>
              <a:rPr lang="en-US" sz="1400" b="1" baseline="30000" dirty="0" smtClean="0">
                <a:solidFill>
                  <a:srgbClr val="FFFF00"/>
                </a:solidFill>
              </a:rPr>
              <a:t>8 </a:t>
            </a:r>
            <a:r>
              <a:rPr lang="en-US" sz="1400" b="1" dirty="0" smtClean="0">
                <a:solidFill>
                  <a:srgbClr val="FFFF00"/>
                </a:solidFill>
              </a:rPr>
              <a:t>Heart data provided via </a:t>
            </a:r>
            <a:r>
              <a:rPr lang="en-US" sz="1400" b="1" dirty="0" err="1" smtClean="0">
                <a:solidFill>
                  <a:srgbClr val="FFFF00"/>
                </a:solidFill>
              </a:rPr>
              <a:t>Registro</a:t>
            </a:r>
            <a:r>
              <a:rPr lang="en-US" sz="1400" b="1" dirty="0" smtClean="0">
                <a:solidFill>
                  <a:srgbClr val="FFFF00"/>
                </a:solidFill>
              </a:rPr>
              <a:t> </a:t>
            </a:r>
            <a:r>
              <a:rPr lang="en-US" sz="1400" b="1" dirty="0" err="1" smtClean="0">
                <a:solidFill>
                  <a:srgbClr val="FFFF00"/>
                </a:solidFill>
              </a:rPr>
              <a:t>Español</a:t>
            </a:r>
            <a:r>
              <a:rPr lang="en-US" sz="1400" b="1" dirty="0" smtClean="0">
                <a:solidFill>
                  <a:srgbClr val="FFFF00"/>
                </a:solidFill>
              </a:rPr>
              <a:t> de </a:t>
            </a:r>
            <a:r>
              <a:rPr lang="en-US" sz="1400" b="1" dirty="0" err="1" smtClean="0">
                <a:solidFill>
                  <a:srgbClr val="FFFF00"/>
                </a:solidFill>
              </a:rPr>
              <a:t>Trasplante</a:t>
            </a:r>
            <a:r>
              <a:rPr lang="en-US" sz="1400" b="1" dirty="0" smtClean="0">
                <a:solidFill>
                  <a:srgbClr val="FFFF00"/>
                </a:solidFill>
              </a:rPr>
              <a:t> </a:t>
            </a:r>
            <a:r>
              <a:rPr lang="en-US" sz="1400" b="1" dirty="0" err="1" smtClean="0">
                <a:solidFill>
                  <a:srgbClr val="FFFF00"/>
                </a:solidFill>
              </a:rPr>
              <a:t>Cardíaco</a:t>
            </a:r>
            <a:endParaRPr lang="en-US" sz="1400" b="1" dirty="0" smtClean="0">
              <a:solidFill>
                <a:srgbClr val="FFFF00"/>
              </a:solidFill>
            </a:endParaRPr>
          </a:p>
          <a:p>
            <a:pPr>
              <a:lnSpc>
                <a:spcPct val="125000"/>
              </a:lnSpc>
            </a:pPr>
            <a:r>
              <a:rPr lang="en-US" sz="1400" b="1" baseline="30000" dirty="0" smtClean="0">
                <a:solidFill>
                  <a:srgbClr val="FFFF00"/>
                </a:solidFill>
              </a:rPr>
              <a:t>9</a:t>
            </a:r>
            <a:r>
              <a:rPr lang="en-US" sz="1400" b="1" dirty="0" smtClean="0">
                <a:solidFill>
                  <a:srgbClr val="FFFF00"/>
                </a:solidFill>
              </a:rPr>
              <a:t> Data provided via United Network for Organ Sharing (UNOS)</a:t>
            </a:r>
            <a:endParaRPr lang="en-US" sz="1400" dirty="0"/>
          </a:p>
        </p:txBody>
      </p:sp>
      <p:grpSp>
        <p:nvGrpSpPr>
          <p:cNvPr id="9" name="Group 8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2895600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941-950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3048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REGISTRY STEERING COMMITTEE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066800"/>
            <a:ext cx="8534400" cy="4908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1000"/>
              </a:lnSpc>
            </a:pPr>
            <a:r>
              <a:rPr lang="en-US" sz="1900" b="1" dirty="0" smtClean="0"/>
              <a:t>Josef Stehlik – </a:t>
            </a:r>
            <a:r>
              <a:rPr lang="en-US" sz="1900" b="1" dirty="0" smtClean="0">
                <a:solidFill>
                  <a:srgbClr val="FFFF00"/>
                </a:solidFill>
              </a:rPr>
              <a:t>Medical Director</a:t>
            </a:r>
          </a:p>
          <a:p>
            <a:pPr>
              <a:lnSpc>
                <a:spcPct val="151000"/>
              </a:lnSpc>
            </a:pPr>
            <a:r>
              <a:rPr lang="en-US" sz="1900" b="1" dirty="0" smtClean="0"/>
              <a:t>Jason Christie – </a:t>
            </a:r>
            <a:r>
              <a:rPr lang="en-US" sz="1900" b="1" dirty="0" smtClean="0">
                <a:solidFill>
                  <a:srgbClr val="FFFF00"/>
                </a:solidFill>
              </a:rPr>
              <a:t>Associate Dir. for Lung Transplantation</a:t>
            </a:r>
          </a:p>
          <a:p>
            <a:pPr>
              <a:lnSpc>
                <a:spcPct val="151000"/>
              </a:lnSpc>
            </a:pPr>
            <a:r>
              <a:rPr lang="en-US" sz="1900" b="1" dirty="0" smtClean="0"/>
              <a:t>Roger Yusen – </a:t>
            </a:r>
            <a:r>
              <a:rPr lang="en-US" sz="1900" b="1" dirty="0" smtClean="0">
                <a:solidFill>
                  <a:srgbClr val="FFFF00"/>
                </a:solidFill>
              </a:rPr>
              <a:t>Associate Dir. for Lung Transplantation</a:t>
            </a:r>
          </a:p>
          <a:p>
            <a:pPr>
              <a:lnSpc>
                <a:spcPct val="151000"/>
              </a:lnSpc>
            </a:pPr>
            <a:r>
              <a:rPr lang="en-US" sz="1900" b="1" dirty="0" smtClean="0"/>
              <a:t>Lars Lund – </a:t>
            </a:r>
            <a:r>
              <a:rPr lang="en-US" sz="1900" b="1" dirty="0" smtClean="0">
                <a:solidFill>
                  <a:srgbClr val="FFFF00"/>
                </a:solidFill>
              </a:rPr>
              <a:t>Associate Dir. for Heart Transplantation</a:t>
            </a:r>
          </a:p>
          <a:p>
            <a:pPr>
              <a:lnSpc>
                <a:spcPct val="151000"/>
              </a:lnSpc>
            </a:pPr>
            <a:r>
              <a:rPr lang="en-US" sz="1900" b="1" dirty="0" smtClean="0"/>
              <a:t>Anne Dipchand – </a:t>
            </a:r>
            <a:r>
              <a:rPr lang="en-US" sz="1900" b="1" dirty="0" smtClean="0">
                <a:solidFill>
                  <a:srgbClr val="FFFF00"/>
                </a:solidFill>
              </a:rPr>
              <a:t>Associate Dir. for Pediatric Heart Transplantation</a:t>
            </a:r>
          </a:p>
          <a:p>
            <a:pPr>
              <a:lnSpc>
                <a:spcPct val="151000"/>
              </a:lnSpc>
            </a:pPr>
            <a:r>
              <a:rPr lang="en-US" sz="1900" b="1" dirty="0" smtClean="0"/>
              <a:t>Richard Kirk– </a:t>
            </a:r>
            <a:r>
              <a:rPr lang="en-US" sz="1900" b="1" dirty="0" smtClean="0">
                <a:solidFill>
                  <a:srgbClr val="FFFF00"/>
                </a:solidFill>
              </a:rPr>
              <a:t>Associate Dir. for Pediatric Heart Transplantation</a:t>
            </a:r>
          </a:p>
          <a:p>
            <a:pPr>
              <a:lnSpc>
                <a:spcPct val="151000"/>
              </a:lnSpc>
            </a:pPr>
            <a:r>
              <a:rPr lang="en-US" sz="1900" b="1" dirty="0" smtClean="0"/>
              <a:t>Christian </a:t>
            </a:r>
            <a:r>
              <a:rPr lang="en-US" sz="1900" b="1" dirty="0" err="1" smtClean="0"/>
              <a:t>Benden</a:t>
            </a:r>
            <a:r>
              <a:rPr lang="en-US" sz="1900" dirty="0" smtClean="0"/>
              <a:t> </a:t>
            </a:r>
            <a:r>
              <a:rPr lang="en-US" sz="1900" b="1" dirty="0" smtClean="0"/>
              <a:t>– </a:t>
            </a:r>
            <a:r>
              <a:rPr lang="en-US" sz="1900" b="1" dirty="0" smtClean="0">
                <a:solidFill>
                  <a:srgbClr val="FFFF00"/>
                </a:solidFill>
              </a:rPr>
              <a:t>Associate Dir. for Pediatric Lung Transplantation</a:t>
            </a:r>
          </a:p>
          <a:p>
            <a:pPr>
              <a:lnSpc>
                <a:spcPct val="151000"/>
              </a:lnSpc>
            </a:pPr>
            <a:r>
              <a:rPr lang="en-US" sz="1900" b="1" dirty="0" smtClean="0"/>
              <a:t>Axel </a:t>
            </a:r>
            <a:r>
              <a:rPr lang="en-US" sz="1900" b="1" dirty="0" err="1" smtClean="0"/>
              <a:t>Rahmel</a:t>
            </a:r>
            <a:r>
              <a:rPr lang="en-US" sz="1900" b="1" dirty="0" smtClean="0"/>
              <a:t> – </a:t>
            </a:r>
            <a:r>
              <a:rPr lang="en-US" sz="1900" b="1" dirty="0" smtClean="0">
                <a:solidFill>
                  <a:srgbClr val="FFFF00"/>
                </a:solidFill>
              </a:rPr>
              <a:t>Associate Dir.  for OEO and Transplant Center Relations</a:t>
            </a:r>
          </a:p>
          <a:p>
            <a:pPr>
              <a:lnSpc>
                <a:spcPct val="151000"/>
              </a:lnSpc>
            </a:pPr>
            <a:r>
              <a:rPr lang="en-US" sz="1900" b="1" dirty="0" err="1" smtClean="0"/>
              <a:t>Fabienne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Dobbels</a:t>
            </a:r>
            <a:r>
              <a:rPr lang="en-US" sz="1900" b="1" dirty="0" smtClean="0"/>
              <a:t> -  </a:t>
            </a:r>
            <a:r>
              <a:rPr lang="en-US" sz="1900" b="1" dirty="0" smtClean="0">
                <a:solidFill>
                  <a:srgbClr val="FFFF00"/>
                </a:solidFill>
              </a:rPr>
              <a:t>Associate Dir. for Outcomes Analysis</a:t>
            </a:r>
          </a:p>
          <a:p>
            <a:pPr>
              <a:lnSpc>
                <a:spcPct val="151000"/>
              </a:lnSpc>
            </a:pPr>
            <a:r>
              <a:rPr lang="en-US" sz="1900" b="1" dirty="0" smtClean="0"/>
              <a:t>Amanda Rowe – </a:t>
            </a:r>
            <a:r>
              <a:rPr lang="en-US" sz="1900" b="1" dirty="0" smtClean="0">
                <a:solidFill>
                  <a:srgbClr val="FFFF00"/>
                </a:solidFill>
              </a:rPr>
              <a:t>ISHLT Executive Director</a:t>
            </a:r>
          </a:p>
          <a:p>
            <a:pPr>
              <a:lnSpc>
                <a:spcPct val="151000"/>
              </a:lnSpc>
            </a:pPr>
            <a:r>
              <a:rPr lang="en-US" sz="1900" b="1" dirty="0" smtClean="0"/>
              <a:t>Leah Edwards – </a:t>
            </a:r>
            <a:r>
              <a:rPr lang="en-US" sz="1900" b="1" dirty="0" smtClean="0">
                <a:solidFill>
                  <a:srgbClr val="FFFF00"/>
                </a:solidFill>
              </a:rPr>
              <a:t>Associate Dir. for Data Analysis</a:t>
            </a:r>
            <a:endParaRPr lang="en-US" sz="1900" b="1" dirty="0">
              <a:solidFill>
                <a:srgbClr val="FFFF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895600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941-950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04800" y="27432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General Registry Statistics</a:t>
            </a:r>
            <a:endParaRPr lang="en-US" sz="4800" dirty="0"/>
          </a:p>
        </p:txBody>
      </p:sp>
      <p:grpSp>
        <p:nvGrpSpPr>
          <p:cNvPr id="7" name="Group 6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895600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941-950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066800"/>
          </a:xfrm>
        </p:spPr>
        <p:txBody>
          <a:bodyPr/>
          <a:lstStyle/>
          <a:p>
            <a:r>
              <a:rPr lang="en-US" sz="3600" dirty="0" smtClean="0"/>
              <a:t>REGISTRY DATABASE: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800" dirty="0" smtClean="0"/>
              <a:t>Number of Transplants Reported</a:t>
            </a:r>
            <a:endParaRPr lang="en-US" sz="28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1905000"/>
          <a:ext cx="8458202" cy="3000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3352801"/>
                <a:gridCol w="3048001"/>
              </a:tblGrid>
              <a:tr h="368502">
                <a:tc>
                  <a:txBody>
                    <a:bodyPr/>
                    <a:lstStyle/>
                    <a:p>
                      <a:pPr algn="ctr" rtl="0" fontAlgn="t"/>
                      <a:endParaRPr lang="en-US" sz="2400" b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  <a:p>
                      <a:pPr algn="ctr" rtl="0" fontAlgn="t"/>
                      <a:r>
                        <a:rPr lang="en-US" sz="2400" b="1" dirty="0">
                          <a:solidFill>
                            <a:srgbClr val="FFFF00"/>
                          </a:solidFill>
                          <a:latin typeface="+mn-lt"/>
                        </a:rPr>
                        <a:t>ORGAN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1" dirty="0">
                          <a:solidFill>
                            <a:srgbClr val="FFFF00"/>
                          </a:solidFill>
                          <a:latin typeface="+mn-lt"/>
                        </a:rPr>
                        <a:t>Transplants Reported from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July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 1, 2011,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 through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 June 30, 2012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1" dirty="0">
                          <a:solidFill>
                            <a:srgbClr val="FFFF00"/>
                          </a:solidFill>
                          <a:latin typeface="+mn-lt"/>
                        </a:rPr>
                        <a:t>Total Transplants Reported through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June 30, 2012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4462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n-lt"/>
                        </a:rPr>
                        <a:t>Heart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3,776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111,068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634462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>
                          <a:solidFill>
                            <a:schemeClr val="tx1"/>
                          </a:solidFill>
                          <a:latin typeface="+mn-lt"/>
                        </a:rPr>
                        <a:t>Heart-Lung</a:t>
                      </a:r>
                      <a:endParaRPr lang="en-US" sz="2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71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4,405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634462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n-lt"/>
                        </a:rPr>
                        <a:t>Lung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3,271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45,314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2895600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941-950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066800"/>
          </a:xfrm>
        </p:spPr>
        <p:txBody>
          <a:bodyPr/>
          <a:lstStyle/>
          <a:p>
            <a:r>
              <a:rPr lang="en-US" sz="3600" dirty="0" smtClean="0"/>
              <a:t>REGISTRY DATABASE: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800" dirty="0" smtClean="0"/>
              <a:t>Number of Transplants Reported</a:t>
            </a:r>
            <a:endParaRPr lang="en-US" sz="28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1676400"/>
          <a:ext cx="8458200" cy="3886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752600"/>
                <a:gridCol w="1600200"/>
                <a:gridCol w="1600200"/>
                <a:gridCol w="1600200"/>
              </a:tblGrid>
              <a:tr h="1265668">
                <a:tc>
                  <a:txBody>
                    <a:bodyPr/>
                    <a:lstStyle/>
                    <a:p>
                      <a:pPr algn="ctr" rtl="0" fontAlgn="t"/>
                      <a:endParaRPr lang="en-US" sz="2400" b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  <a:p>
                      <a:pPr algn="ctr" rtl="0" fontAlgn="t"/>
                      <a:r>
                        <a:rPr lang="en-US" sz="2400" b="1" dirty="0">
                          <a:solidFill>
                            <a:srgbClr val="FFFF00"/>
                          </a:solidFill>
                          <a:latin typeface="+mn-lt"/>
                        </a:rPr>
                        <a:t>ORGAN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2400" b="1" dirty="0">
                          <a:solidFill>
                            <a:srgbClr val="FFFF00"/>
                          </a:solidFill>
                          <a:latin typeface="+mn-lt"/>
                        </a:rPr>
                        <a:t>Transplants Reported from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July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 1, 2011,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 through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 June 30, 2012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2400" dirty="0"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2400" b="1" dirty="0">
                          <a:solidFill>
                            <a:srgbClr val="FFFF00"/>
                          </a:solidFill>
                          <a:latin typeface="+mn-lt"/>
                        </a:rPr>
                        <a:t>Total Transplants Reported through 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June 30, 2012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2400" dirty="0"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052">
                <a:tc>
                  <a:txBody>
                    <a:bodyPr/>
                    <a:lstStyle/>
                    <a:p>
                      <a:pPr algn="ctr" rtl="0" fontAlgn="t"/>
                      <a:endParaRPr lang="en-US" sz="2400" dirty="0"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Adult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Pediatric 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Adult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Pediatric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1826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n-lt"/>
                        </a:rPr>
                        <a:t>Heart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3,244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530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99,550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11,134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731826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>
                          <a:solidFill>
                            <a:schemeClr val="tx1"/>
                          </a:solidFill>
                          <a:latin typeface="+mn-lt"/>
                        </a:rPr>
                        <a:t>Heart-Lung</a:t>
                      </a:r>
                      <a:endParaRPr lang="en-US" sz="2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66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3,703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680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731826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n-lt"/>
                        </a:rPr>
                        <a:t>Lung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3,183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88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43,428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1,875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2895600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941-950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066800"/>
          </a:xfrm>
        </p:spPr>
        <p:txBody>
          <a:bodyPr/>
          <a:lstStyle/>
          <a:p>
            <a:r>
              <a:rPr lang="en-US" sz="3600" dirty="0" smtClean="0"/>
              <a:t>REGISTRY DATABASE: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800" dirty="0" smtClean="0"/>
              <a:t>Number of Centers Reporting Transplants</a:t>
            </a:r>
            <a:endParaRPr lang="en-US" sz="28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8458203" cy="3777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2159001"/>
                <a:gridCol w="1955799"/>
                <a:gridCol w="2362203"/>
              </a:tblGrid>
              <a:tr h="1874520">
                <a:tc>
                  <a:txBody>
                    <a:bodyPr/>
                    <a:lstStyle/>
                    <a:p>
                      <a:pPr algn="ctr" rtl="0" fontAlgn="t"/>
                      <a:endParaRPr lang="en-US" sz="2400" b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  <a:p>
                      <a:pPr algn="ctr" rtl="0" fontAlgn="t"/>
                      <a:r>
                        <a:rPr lang="en-US" sz="2400" b="1" dirty="0">
                          <a:solidFill>
                            <a:srgbClr val="FFFF00"/>
                          </a:solidFill>
                          <a:latin typeface="+mn-lt"/>
                        </a:rPr>
                        <a:t>ORGAN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rgbClr val="FFFF00"/>
                          </a:solidFill>
                        </a:rPr>
                        <a:t>Centers Ever Reporting Data</a:t>
                      </a:r>
                      <a:endParaRPr lang="en-US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rgbClr val="FFFF00"/>
                          </a:solidFill>
                        </a:rPr>
                        <a:t>Centers Reporting Transplants in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2001</a:t>
                      </a:r>
                      <a:endParaRPr lang="en-US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rgbClr val="FFFF00"/>
                          </a:solidFill>
                        </a:rPr>
                        <a:t>Centers Reporting Transplants between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1/2011 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</a:rPr>
                        <a:t>and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6/2012</a:t>
                      </a:r>
                      <a:endParaRPr lang="en-US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4462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n-lt"/>
                        </a:rPr>
                        <a:t>Heart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408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261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255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634462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>
                          <a:solidFill>
                            <a:schemeClr val="tx1"/>
                          </a:solidFill>
                          <a:latin typeface="+mn-lt"/>
                        </a:rPr>
                        <a:t>Heart-Lung</a:t>
                      </a:r>
                      <a:endParaRPr lang="en-US" sz="2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167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49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37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634462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n-lt"/>
                        </a:rPr>
                        <a:t>Lung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236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127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140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2895600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941-950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OSTemplate">
  <a:themeElements>
    <a:clrScheme name="Blank Presentation 13">
      <a:dk1>
        <a:srgbClr val="000000"/>
      </a:dk1>
      <a:lt1>
        <a:srgbClr val="FFFFFF"/>
      </a:lt1>
      <a:dk2>
        <a:srgbClr val="00004C"/>
      </a:dk2>
      <a:lt2>
        <a:srgbClr val="FFCC00"/>
      </a:lt2>
      <a:accent1>
        <a:srgbClr val="99CC66"/>
      </a:accent1>
      <a:accent2>
        <a:srgbClr val="B97E33"/>
      </a:accent2>
      <a:accent3>
        <a:srgbClr val="AAAAB2"/>
      </a:accent3>
      <a:accent4>
        <a:srgbClr val="DADADA"/>
      </a:accent4>
      <a:accent5>
        <a:srgbClr val="CAE2B8"/>
      </a:accent5>
      <a:accent6>
        <a:srgbClr val="A7722D"/>
      </a:accent6>
      <a:hlink>
        <a:srgbClr val="4C97CC"/>
      </a:hlink>
      <a:folHlink>
        <a:srgbClr val="6633CC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4C"/>
        </a:dk2>
        <a:lt2>
          <a:srgbClr val="FFCC00"/>
        </a:lt2>
        <a:accent1>
          <a:srgbClr val="99CC66"/>
        </a:accent1>
        <a:accent2>
          <a:srgbClr val="B97E33"/>
        </a:accent2>
        <a:accent3>
          <a:srgbClr val="AAAAB2"/>
        </a:accent3>
        <a:accent4>
          <a:srgbClr val="DADADA"/>
        </a:accent4>
        <a:accent5>
          <a:srgbClr val="CAE2B8"/>
        </a:accent5>
        <a:accent6>
          <a:srgbClr val="A7722D"/>
        </a:accent6>
        <a:hlink>
          <a:srgbClr val="4C97CC"/>
        </a:hlink>
        <a:folHlink>
          <a:srgbClr val="6633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F1888A67B08347AB72B1A336AD4062" ma:contentTypeVersion="4" ma:contentTypeDescription="Create a new document." ma:contentTypeScope="" ma:versionID="5af7a05520683203a0a53d42a3817b35">
  <xsd:schema xmlns:xsd="http://www.w3.org/2001/XMLSchema" xmlns:p="http://schemas.microsoft.com/office/2006/metadata/properties" xmlns:ns2="f5f82c5e-0c74-4764-aa18-b9ea25529750" targetNamespace="http://schemas.microsoft.com/office/2006/metadata/properties" ma:root="true" ma:fieldsID="f0880058f2ba474784fc5b8a56266c17" ns2:_="">
    <xsd:import namespace="f5f82c5e-0c74-4764-aa18-b9ea25529750"/>
    <xsd:element name="properties">
      <xsd:complexType>
        <xsd:sequence>
          <xsd:element name="documentManagement">
            <xsd:complexType>
              <xsd:all>
                <xsd:element ref="ns2:Brief_x0020_Description" minOccurs="0"/>
                <xsd:element ref="ns2:DateCreated" minOccurs="0"/>
                <xsd:element ref="ns2:Author0" minOccurs="0"/>
                <xsd:element ref="ns2:Target_x0020_Audienc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5f82c5e-0c74-4764-aa18-b9ea25529750" elementFormDefault="qualified">
    <xsd:import namespace="http://schemas.microsoft.com/office/2006/documentManagement/types"/>
    <xsd:element name="Brief_x0020_Description" ma:index="8" nillable="true" ma:displayName="Brief Description" ma:internalName="Brief_x0020_Description">
      <xsd:simpleType>
        <xsd:restriction base="dms:Note"/>
      </xsd:simpleType>
    </xsd:element>
    <xsd:element name="DateCreated" ma:index="9" nillable="true" ma:displayName="DateCreated" ma:format="DateOnly" ma:internalName="DateCreated">
      <xsd:simpleType>
        <xsd:restriction base="dms:DateTime"/>
      </xsd:simpleType>
    </xsd:element>
    <xsd:element name="Author0" ma:index="10" nillable="true" ma:displayName="Author" ma:internalName="Author0">
      <xsd:simpleType>
        <xsd:restriction base="dms:Text">
          <xsd:maxLength value="255"/>
        </xsd:restriction>
      </xsd:simpleType>
    </xsd:element>
    <xsd:element name="Target_x0020_Audience" ma:index="11" nillable="true" ma:displayName="Target Audience" ma:internalName="Target_x0020_Audienc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Author0 xmlns="f5f82c5e-0c74-4764-aa18-b9ea25529750">UNOS</Author0>
    <DateCreated xmlns="f5f82c5e-0c74-4764-aa18-b9ea25529750">2006-01-01T05:00:00+00:00</DateCreated>
    <Brief_x0020_Description xmlns="f5f82c5e-0c74-4764-aa18-b9ea25529750">This is the blank UNOS slide template. It has the UNOS logo at the bottom. </Brief_x0020_Description>
    <Target_x0020_Audience xmlns="f5f82c5e-0c74-4764-aa18-b9ea25529750" xsi:nil="true"/>
  </documentManagement>
</p:properties>
</file>

<file path=customXml/itemProps1.xml><?xml version="1.0" encoding="utf-8"?>
<ds:datastoreItem xmlns:ds="http://schemas.openxmlformats.org/officeDocument/2006/customXml" ds:itemID="{867B47CE-0255-4774-B4EC-289B3F01EA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0E37F9-AFE8-4A12-A93D-93C2D8F10C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f82c5e-0c74-4764-aa18-b9ea25529750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C91805D6-AC72-435D-A51A-1C2C01D7BD28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f5f82c5e-0c74-4764-aa18-b9ea25529750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UNOSTemplate</Template>
  <TotalTime>2944</TotalTime>
  <Words>3527</Words>
  <Application>Microsoft Office PowerPoint</Application>
  <PresentationFormat>On-screen Show (4:3)</PresentationFormat>
  <Paragraphs>982</Paragraphs>
  <Slides>43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UNOSTemplate</vt:lpstr>
      <vt:lpstr>Slide 1</vt:lpstr>
      <vt:lpstr>Countries Participating in the ISHLT International Registry for Heart and Lung Transplantation*</vt:lpstr>
      <vt:lpstr>MAJOR CONTRIBUTORS TO THE ISHLT TRANSPLANT REGISTRY</vt:lpstr>
      <vt:lpstr>Slide 4</vt:lpstr>
      <vt:lpstr>Slide 5</vt:lpstr>
      <vt:lpstr>Slide 6</vt:lpstr>
      <vt:lpstr>REGISTRY DATABASE: Number of Transplants Reported</vt:lpstr>
      <vt:lpstr>REGISTRY DATABASE: Number of Transplants Reported</vt:lpstr>
      <vt:lpstr>REGISTRY DATABASE: Number of Centers Reporting Transplants</vt:lpstr>
      <vt:lpstr>REGISTRY DATABASE: Number of Centers Reporting Heart Transplants</vt:lpstr>
      <vt:lpstr>REGISTRY DATABASE: Number of Centers Reporting Heart Transplants</vt:lpstr>
      <vt:lpstr>REGISTRY DATABASE: Number of Centers Reporting Lung Transplants</vt:lpstr>
      <vt:lpstr>REGISTRY DATABASE: Number of Centers Reporting Lung Transplants</vt:lpstr>
      <vt:lpstr>REGISTRY DATABASE: Number of Centers Reporting Heart-Lung Transplants</vt:lpstr>
      <vt:lpstr>REGISTRY DATABASE: Number of Centers Reporting Heart-Lung Transplants</vt:lpstr>
      <vt:lpstr>Slide 16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</vt:vector>
  </TitlesOfParts>
  <Company>UNOS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UNOS Slide Template</dc:title>
  <dc:creator>Manny Carwile</dc:creator>
  <cp:lastModifiedBy>Anna Kucheryavaya</cp:lastModifiedBy>
  <cp:revision>757</cp:revision>
  <dcterms:created xsi:type="dcterms:W3CDTF">2009-06-30T12:53:17Z</dcterms:created>
  <dcterms:modified xsi:type="dcterms:W3CDTF">2013-10-17T21:54:08Z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0x010100B9F1888A67B08347AB72B1A336AD4062</vt:lpwstr>
  </property>
</Properties>
</file>